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47"/>
  </p:notesMasterIdLst>
  <p:handoutMasterIdLst>
    <p:handoutMasterId r:id="rId48"/>
  </p:handoutMasterIdLst>
  <p:sldIdLst>
    <p:sldId id="256" r:id="rId3"/>
    <p:sldId id="306" r:id="rId4"/>
    <p:sldId id="272" r:id="rId5"/>
    <p:sldId id="273" r:id="rId6"/>
    <p:sldId id="274" r:id="rId7"/>
    <p:sldId id="275" r:id="rId8"/>
    <p:sldId id="277" r:id="rId9"/>
    <p:sldId id="278" r:id="rId10"/>
    <p:sldId id="307" r:id="rId11"/>
    <p:sldId id="279" r:id="rId12"/>
    <p:sldId id="280" r:id="rId13"/>
    <p:sldId id="284" r:id="rId14"/>
    <p:sldId id="285" r:id="rId15"/>
    <p:sldId id="286" r:id="rId16"/>
    <p:sldId id="287" r:id="rId17"/>
    <p:sldId id="308" r:id="rId18"/>
    <p:sldId id="309" r:id="rId19"/>
    <p:sldId id="289" r:id="rId20"/>
    <p:sldId id="291" r:id="rId21"/>
    <p:sldId id="310" r:id="rId22"/>
    <p:sldId id="313" r:id="rId23"/>
    <p:sldId id="312" r:id="rId24"/>
    <p:sldId id="290" r:id="rId25"/>
    <p:sldId id="314" r:id="rId26"/>
    <p:sldId id="294" r:id="rId27"/>
    <p:sldId id="319" r:id="rId28"/>
    <p:sldId id="295" r:id="rId29"/>
    <p:sldId id="300" r:id="rId30"/>
    <p:sldId id="296" r:id="rId31"/>
    <p:sldId id="302" r:id="rId32"/>
    <p:sldId id="301" r:id="rId33"/>
    <p:sldId id="303" r:id="rId34"/>
    <p:sldId id="304" r:id="rId35"/>
    <p:sldId id="298" r:id="rId36"/>
    <p:sldId id="297" r:id="rId37"/>
    <p:sldId id="316" r:id="rId38"/>
    <p:sldId id="317" r:id="rId39"/>
    <p:sldId id="318" r:id="rId40"/>
    <p:sldId id="258" r:id="rId41"/>
    <p:sldId id="260" r:id="rId42"/>
    <p:sldId id="261" r:id="rId43"/>
    <p:sldId id="262" r:id="rId44"/>
    <p:sldId id="263" r:id="rId45"/>
    <p:sldId id="266"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29" autoAdjust="0"/>
  </p:normalViewPr>
  <p:slideViewPr>
    <p:cSldViewPr>
      <p:cViewPr varScale="1">
        <p:scale>
          <a:sx n="97" d="100"/>
          <a:sy n="97" d="100"/>
        </p:scale>
        <p:origin x="582" y="34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12/17/2012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12/17/2012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查询增多</a:t>
            </a:r>
            <a:r>
              <a:rPr lang="en-US" altLang="zh-CN" dirty="0" smtClean="0"/>
              <a:t>…..</a:t>
            </a: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4</a:t>
            </a:fld>
            <a:endParaRPr lang="en-US" altLang="zh-CN"/>
          </a:p>
        </p:txBody>
      </p:sp>
    </p:spTree>
    <p:extLst>
      <p:ext uri="{BB962C8B-B14F-4D97-AF65-F5344CB8AC3E}">
        <p14:creationId xmlns:p14="http://schemas.microsoft.com/office/powerpoint/2010/main" val="144517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6</a:t>
            </a:fld>
            <a:endParaRPr lang="en-US" altLang="zh-CN"/>
          </a:p>
        </p:txBody>
      </p:sp>
    </p:spTree>
    <p:extLst>
      <p:ext uri="{BB962C8B-B14F-4D97-AF65-F5344CB8AC3E}">
        <p14:creationId xmlns:p14="http://schemas.microsoft.com/office/powerpoint/2010/main" val="191730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这是端很有技术含量的代码</a:t>
            </a:r>
            <a:r>
              <a:rPr lang="en-US" altLang="zh-CN" dirty="0" smtClean="0"/>
              <a:t>, </a:t>
            </a:r>
            <a:r>
              <a:rPr lang="zh-CN" altLang="en-US" dirty="0" smtClean="0"/>
              <a:t>短短几行代码</a:t>
            </a:r>
            <a:r>
              <a:rPr lang="en-US" altLang="zh-CN" dirty="0" smtClean="0"/>
              <a:t>, </a:t>
            </a:r>
            <a:r>
              <a:rPr lang="zh-CN" altLang="en-US" dirty="0" smtClean="0"/>
              <a:t>它处理了事件绑定</a:t>
            </a:r>
            <a:r>
              <a:rPr lang="en-US" altLang="zh-CN" dirty="0" smtClean="0"/>
              <a:t>, </a:t>
            </a:r>
            <a:r>
              <a:rPr lang="zh-CN" altLang="en-US" dirty="0" smtClean="0"/>
              <a:t>获取数据</a:t>
            </a:r>
            <a:r>
              <a:rPr lang="en-US" altLang="zh-CN" dirty="0" smtClean="0"/>
              <a:t>, </a:t>
            </a:r>
            <a:r>
              <a:rPr lang="zh-CN" altLang="en-US" dirty="0" smtClean="0"/>
              <a:t>渲染页面这三大项工作</a:t>
            </a:r>
            <a:r>
              <a:rPr lang="en-US" altLang="zh-CN" dirty="0" smtClean="0"/>
              <a:t>.  </a:t>
            </a:r>
            <a:r>
              <a:rPr lang="zh-CN" altLang="en-US" dirty="0" smtClean="0"/>
              <a:t>可惜</a:t>
            </a:r>
            <a:r>
              <a:rPr lang="en-US" altLang="zh-CN" dirty="0" smtClean="0"/>
              <a:t>, </a:t>
            </a:r>
            <a:r>
              <a:rPr lang="zh-CN" altLang="en-US" dirty="0" smtClean="0"/>
              <a:t>这样的代码</a:t>
            </a:r>
            <a:r>
              <a:rPr lang="en-US" altLang="zh-CN" dirty="0" smtClean="0"/>
              <a:t>… </a:t>
            </a:r>
          </a:p>
          <a:p>
            <a:endParaRPr lang="en-US" altLang="zh-CN" baseline="0" dirty="0" smtClean="0"/>
          </a:p>
          <a:p>
            <a:endParaRPr lang="en-US" altLang="zh-CN" baseline="0" dirty="0" smtClean="0"/>
          </a:p>
          <a:p>
            <a:pPr marL="0" indent="0">
              <a:buNone/>
            </a:pPr>
            <a:r>
              <a:rPr lang="zh-CN" altLang="en-US" baseline="0" dirty="0" smtClean="0"/>
              <a:t>简单的一段代码做了控制器</a:t>
            </a:r>
            <a:r>
              <a:rPr lang="en-US" altLang="zh-CN" baseline="0" dirty="0" smtClean="0"/>
              <a:t>, </a:t>
            </a:r>
            <a:r>
              <a:rPr lang="zh-CN" altLang="en-US" baseline="0" dirty="0" smtClean="0"/>
              <a:t>模型</a:t>
            </a:r>
            <a:r>
              <a:rPr lang="en-US" altLang="zh-CN" baseline="0" dirty="0" smtClean="0"/>
              <a:t>, </a:t>
            </a:r>
            <a:r>
              <a:rPr lang="zh-CN" altLang="en-US" baseline="0" dirty="0" smtClean="0"/>
              <a:t>视图三者的工作</a:t>
            </a:r>
            <a:endParaRPr lang="en-US" altLang="zh-CN" baseline="0" dirty="0" smtClean="0"/>
          </a:p>
          <a:p>
            <a:pPr marL="228600" indent="-228600">
              <a:buAutoNum type="arabicPeriod"/>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可能的问题</a:t>
            </a:r>
            <a:r>
              <a:rPr lang="en-US" altLang="zh-CN" dirty="0" smtClean="0"/>
              <a:t>: </a:t>
            </a:r>
            <a:r>
              <a:rPr lang="zh-CN" altLang="en-US" dirty="0" smtClean="0"/>
              <a:t>这样的面条代码</a:t>
            </a:r>
            <a:r>
              <a:rPr lang="en-US" altLang="zh-CN" dirty="0" smtClean="0"/>
              <a:t>, </a:t>
            </a:r>
            <a:r>
              <a:rPr lang="zh-CN" altLang="en-US" dirty="0" smtClean="0"/>
              <a:t>没法分开</a:t>
            </a:r>
            <a:r>
              <a:rPr lang="en-US" altLang="zh-CN" dirty="0" smtClean="0"/>
              <a:t>, </a:t>
            </a:r>
            <a:r>
              <a:rPr lang="zh-CN" altLang="en-US" dirty="0" smtClean="0"/>
              <a:t>难以复用</a:t>
            </a:r>
            <a:r>
              <a:rPr lang="en-US" altLang="zh-CN" dirty="0" smtClean="0"/>
              <a:t>, </a:t>
            </a:r>
            <a:r>
              <a:rPr lang="zh-CN" altLang="en-US" dirty="0" smtClean="0"/>
              <a:t>一般情况</a:t>
            </a:r>
            <a:r>
              <a:rPr lang="en-US" altLang="zh-CN" dirty="0" smtClean="0"/>
              <a:t>, success</a:t>
            </a:r>
            <a:r>
              <a:rPr lang="zh-CN" altLang="en-US" dirty="0" smtClean="0"/>
              <a:t>里面会很多东西</a:t>
            </a:r>
            <a:r>
              <a:rPr lang="en-US" altLang="zh-CN" dirty="0" smtClean="0"/>
              <a:t>, </a:t>
            </a:r>
            <a:r>
              <a:rPr lang="zh-CN" altLang="en-US" dirty="0" smtClean="0"/>
              <a:t>或者在里面还可能嵌套更多成同样的代码</a:t>
            </a:r>
            <a:r>
              <a:rPr lang="en-US" altLang="zh-CN" dirty="0" smtClean="0"/>
              <a:t>.</a:t>
            </a:r>
          </a:p>
          <a:p>
            <a:pPr marL="0" indent="0">
              <a:buNone/>
            </a:pP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18</a:t>
            </a:fld>
            <a:endParaRPr lang="en-US" altLang="zh-CN"/>
          </a:p>
        </p:txBody>
      </p:sp>
    </p:spTree>
    <p:extLst>
      <p:ext uri="{BB962C8B-B14F-4D97-AF65-F5344CB8AC3E}">
        <p14:creationId xmlns:p14="http://schemas.microsoft.com/office/powerpoint/2010/main" val="193848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（控制器</a:t>
            </a:r>
            <a:r>
              <a:rPr lang="en-US" altLang="zh-CN" dirty="0" smtClean="0"/>
              <a:t>Controller</a:t>
            </a:r>
            <a:r>
              <a:rPr lang="zh-CN" altLang="en-US" dirty="0" smtClean="0"/>
              <a:t>）</a:t>
            </a:r>
            <a:r>
              <a:rPr lang="en-US" altLang="zh-CN" dirty="0" smtClean="0"/>
              <a:t>- </a:t>
            </a:r>
            <a:r>
              <a:rPr lang="zh-CN" altLang="en-US" dirty="0" smtClean="0"/>
              <a:t>负责转发请求，对请求进行处理。</a:t>
            </a:r>
          </a:p>
          <a:p>
            <a:r>
              <a:rPr lang="zh-CN" altLang="en-US" dirty="0" smtClean="0"/>
              <a:t>（视图</a:t>
            </a:r>
            <a:r>
              <a:rPr lang="en-US" altLang="zh-CN" dirty="0" smtClean="0"/>
              <a:t>View</a:t>
            </a:r>
            <a:r>
              <a:rPr lang="zh-CN" altLang="en-US" dirty="0" smtClean="0"/>
              <a:t>） </a:t>
            </a:r>
            <a:r>
              <a:rPr lang="en-US" altLang="zh-CN" dirty="0" smtClean="0"/>
              <a:t>- </a:t>
            </a:r>
            <a:r>
              <a:rPr lang="zh-CN" altLang="en-US" dirty="0" smtClean="0"/>
              <a:t>界面设计人员进行图形界面设计。</a:t>
            </a:r>
          </a:p>
          <a:p>
            <a:r>
              <a:rPr lang="zh-CN" altLang="en-US" dirty="0" smtClean="0"/>
              <a:t>（模型</a:t>
            </a:r>
            <a:r>
              <a:rPr lang="en-US" altLang="zh-CN" dirty="0" smtClean="0"/>
              <a:t>Model</a:t>
            </a:r>
            <a:r>
              <a:rPr lang="zh-CN" altLang="en-US" dirty="0" smtClean="0"/>
              <a:t>） </a:t>
            </a:r>
            <a:r>
              <a:rPr lang="en-US" altLang="zh-CN" dirty="0" smtClean="0"/>
              <a:t>- </a:t>
            </a:r>
            <a:r>
              <a:rPr lang="zh-CN" altLang="en-US" dirty="0" smtClean="0"/>
              <a:t>程序员编写程序应有的功能（实现算法等等）、数据库专家进行数据管理和数据库设计</a:t>
            </a:r>
            <a:r>
              <a:rPr lang="en-US" altLang="zh-CN" dirty="0" smtClean="0"/>
              <a:t>(</a:t>
            </a:r>
            <a:r>
              <a:rPr lang="zh-CN" altLang="en-US" dirty="0" smtClean="0"/>
              <a:t>可以实现具体的功能</a:t>
            </a:r>
            <a:r>
              <a:rPr lang="en-US" altLang="zh-CN" dirty="0" smtClean="0"/>
              <a:t>)</a:t>
            </a:r>
            <a:r>
              <a:rPr lang="zh-CN" altLang="en-US" dirty="0" smtClean="0"/>
              <a:t>。</a:t>
            </a: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19</a:t>
            </a:fld>
            <a:endParaRPr lang="en-US" altLang="zh-CN"/>
          </a:p>
        </p:txBody>
      </p:sp>
    </p:spTree>
    <p:extLst>
      <p:ext uri="{BB962C8B-B14F-4D97-AF65-F5344CB8AC3E}">
        <p14:creationId xmlns:p14="http://schemas.microsoft.com/office/powerpoint/2010/main" val="3103698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23</a:t>
            </a:fld>
            <a:endParaRPr lang="en-US" altLang="zh-CN"/>
          </a:p>
        </p:txBody>
      </p:sp>
    </p:spTree>
    <p:extLst>
      <p:ext uri="{BB962C8B-B14F-4D97-AF65-F5344CB8AC3E}">
        <p14:creationId xmlns:p14="http://schemas.microsoft.com/office/powerpoint/2010/main" val="288951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25</a:t>
            </a:fld>
            <a:endParaRPr lang="en-US" altLang="zh-CN"/>
          </a:p>
        </p:txBody>
      </p:sp>
    </p:spTree>
    <p:extLst>
      <p:ext uri="{BB962C8B-B14F-4D97-AF65-F5344CB8AC3E}">
        <p14:creationId xmlns:p14="http://schemas.microsoft.com/office/powerpoint/2010/main" val="427740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38</a:t>
            </a:fld>
            <a:endParaRPr lang="en-US" altLang="zh-CN"/>
          </a:p>
        </p:txBody>
      </p:sp>
    </p:spTree>
    <p:extLst>
      <p:ext uri="{BB962C8B-B14F-4D97-AF65-F5344CB8AC3E}">
        <p14:creationId xmlns:p14="http://schemas.microsoft.com/office/powerpoint/2010/main" val="369315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ltLang="zh-CN" smtClean="0"/>
              <a:t>Click to edit Master title style</a:t>
            </a:r>
            <a:endParaRPr lang="en-US"/>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0118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ltLang="zh-CN" smtClean="0"/>
              <a:t>Click to edit Master title style</a:t>
            </a:r>
            <a:endParaRPr lang="en-US"/>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3327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ltLang="zh-CN" smtClean="0"/>
              <a:t>Click to edit Master title style</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263914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ltLang="zh-CN" smtClean="0"/>
              <a:t>Click to edit Master title style</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ltLang="zh-CN" smtClean="0"/>
              <a:t>Click to edit Master text styles</a:t>
            </a:r>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Tree>
    <p:extLst>
      <p:ext uri="{BB962C8B-B14F-4D97-AF65-F5344CB8AC3E}">
        <p14:creationId xmlns:p14="http://schemas.microsoft.com/office/powerpoint/2010/main" val="2996387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30263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3276600"/>
          </a:xfrm>
        </p:spPr>
        <p:txBody>
          <a:bodyPr/>
          <a:lstStyle>
            <a:lvl1pPr>
              <a:defRPr sz="4799"/>
            </a:lvl1pPr>
          </a:lstStyle>
          <a:p>
            <a:r>
              <a:rPr lang="en-US" altLang="zh-CN" smtClean="0"/>
              <a:t>Click to edit Master title style</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8" name="Text Placeholder 3"/>
          <p:cNvSpPr>
            <a:spLocks noGrp="1"/>
          </p:cNvSpPr>
          <p:nvPr>
            <p:ph type="body" sz="half" idx="2"/>
          </p:nvPr>
        </p:nvSpPr>
        <p:spPr>
          <a:xfrm>
            <a:off x="1574391" y="4953001"/>
            <a:ext cx="7997232" cy="1074057"/>
          </a:xfrm>
        </p:spPr>
        <p:txBody>
          <a:bodyPr anchor="t">
            <a:normAutofit/>
          </a:bodyPr>
          <a:lstStyle>
            <a:lvl1pPr marL="0" indent="0">
              <a:buNone/>
              <a:defRPr lang="en-US" sz="1799" b="0" i="0" kern="1200" dirty="0" smtClean="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9" name="TextBox 8"/>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
        <p:nvSpPr>
          <p:cNvPr id="15" name="TextBox 14"/>
          <p:cNvSpPr txBox="1"/>
          <p:nvPr/>
        </p:nvSpPr>
        <p:spPr>
          <a:xfrm>
            <a:off x="9331602" y="3316513"/>
            <a:ext cx="801703"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Tree>
    <p:extLst>
      <p:ext uri="{BB962C8B-B14F-4D97-AF65-F5344CB8AC3E}">
        <p14:creationId xmlns:p14="http://schemas.microsoft.com/office/powerpoint/2010/main" val="206066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ltLang="zh-CN" smtClean="0"/>
              <a:t>Click to edit Master title style</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10" name="Text Placeholder 3"/>
          <p:cNvSpPr>
            <a:spLocks noGrp="1"/>
          </p:cNvSpPr>
          <p:nvPr>
            <p:ph type="body" sz="half" idx="2"/>
          </p:nvPr>
        </p:nvSpPr>
        <p:spPr>
          <a:xfrm>
            <a:off x="1154654" y="4350657"/>
            <a:ext cx="8823361" cy="1676400"/>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13" name="Text Placeholder 3"/>
          <p:cNvSpPr>
            <a:spLocks noGrp="1"/>
          </p:cNvSpPr>
          <p:nvPr>
            <p:ph type="body" sz="half" idx="13"/>
          </p:nvPr>
        </p:nvSpPr>
        <p:spPr>
          <a:xfrm>
            <a:off x="1154653" y="3848611"/>
            <a:ext cx="8823361" cy="588517"/>
          </a:xfrm>
        </p:spPr>
        <p:txBody>
          <a:bodyPr anchor="b">
            <a:normAutofit/>
          </a:bodyPr>
          <a:lstStyle>
            <a:lvl1pPr marL="0" indent="0" algn="l" defTabSz="457063" rtl="0" eaLnBrk="1" latinLnBrk="0" hangingPunct="1">
              <a:buNone/>
              <a:defRPr lang="en-US" sz="3599" b="0" i="0" kern="1200" cap="none" dirty="0" smtClean="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3117590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99"/>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7"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397299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99"/>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9" name="Picture Placeholder 2"/>
          <p:cNvSpPr>
            <a:spLocks noGrp="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30" name="Picture Placeholder 2"/>
          <p:cNvSpPr>
            <a:spLocks noGrp="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31" name="Picture Placeholder 2"/>
          <p:cNvSpPr>
            <a:spLocks noGrp="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187825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17499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652294" y="430214"/>
            <a:ext cx="7421216" cy="58261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6267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90318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83290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9AFE8FB1-0A7A-443E-AAF7-31D4FA1AA312}"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41535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9AFE8FB1-0A7A-443E-AAF7-31D4FA1AA312}" type="datetimeFigureOut">
              <a:rPr lang="en-US" smtClean="0"/>
              <a:t>12/17/2012</a:t>
            </a:fld>
            <a:endParaRPr 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99796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7" name="Date Placeholder 2"/>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271877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299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ltLang="zh-CN" smtClean="0"/>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7" name="Date Placeholder 4"/>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83706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88342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48" y="2667000"/>
            <a:ext cx="4189909" cy="4191000"/>
          </a:xfrm>
          <a:prstGeom prst="ellipse">
            <a:avLst/>
          </a:prstGeom>
          <a:gradFill flip="none" rotWithShape="1">
            <a:gsLst>
              <a:gs pos="0">
                <a:schemeClr val="bg2">
                  <a:lumMod val="60000"/>
                  <a:lumOff val="40000"/>
                  <a:alpha val="10000"/>
                </a:schemeClr>
              </a:gs>
              <a:gs pos="75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5" name="Oval 14"/>
          <p:cNvSpPr/>
          <p:nvPr/>
        </p:nvSpPr>
        <p:spPr>
          <a:xfrm>
            <a:off x="-839569" y="2895600"/>
            <a:ext cx="2361585"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7" name="Oval 16"/>
          <p:cNvSpPr/>
          <p:nvPr/>
        </p:nvSpPr>
        <p:spPr>
          <a:xfrm>
            <a:off x="7997329" y="-457200"/>
            <a:ext cx="1599783"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8" name="Oval 17"/>
          <p:cNvSpPr/>
          <p:nvPr/>
        </p:nvSpPr>
        <p:spPr>
          <a:xfrm>
            <a:off x="8606770" y="6096000"/>
            <a:ext cx="990342" cy="990600"/>
          </a:xfrm>
          <a:prstGeom prst="ellipse">
            <a:avLst/>
          </a:prstGeom>
          <a:gradFill flip="none" rotWithShape="1">
            <a:gsLst>
              <a:gs pos="0">
                <a:schemeClr val="bg2">
                  <a:lumMod val="60000"/>
                  <a:lumOff val="40000"/>
                  <a:alpha val="11000"/>
                </a:schemeClr>
              </a:gs>
              <a:gs pos="67000">
                <a:schemeClr val="bg2">
                  <a:lumMod val="60000"/>
                  <a:lumOff val="40000"/>
                  <a:alpha val="0"/>
                </a:schemeClr>
              </a:gs>
              <a:gs pos="30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FE8FB1-0A7A-443E-AAF7-31D4FA1AA312}" type="datetimeFigureOut">
              <a:rPr lang="en-US" smtClean="0"/>
              <a:pPr/>
              <a:t>12/17/2012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9826777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zh.wikipedia.org/wiki/%E8%BD%AF%E4%BB%B6%E8%AE%BE%E8%AE%A1%E6%A8%A1%E5%BC%8F" TargetMode="External"/><Relationship Id="rId4" Type="http://schemas.openxmlformats.org/officeDocument/2006/relationships/hyperlink" Target="http://zh.wikipedia.org/wiki/%E8%A7%82%E5%AF%9F%E8%80%85%E6%A8%A1%E5%BC%8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hyperlink" Target="http://lostechies.com/derickbailey/2011/12/23/backbone-js-is-not-an-mvc-framewor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前端</a:t>
            </a:r>
            <a:r>
              <a:rPr lang="en-US" altLang="zh-CN" dirty="0" smtClean="0"/>
              <a:t>MVC</a:t>
            </a:r>
            <a:r>
              <a:rPr lang="zh-CN" altLang="en-US" dirty="0" smtClean="0"/>
              <a:t>初探</a:t>
            </a:r>
            <a:endParaRPr lang="en-US" dirty="0"/>
          </a:p>
        </p:txBody>
      </p:sp>
      <p:sp>
        <p:nvSpPr>
          <p:cNvPr id="3" name="Subtitle 2"/>
          <p:cNvSpPr>
            <a:spLocks noGrp="1"/>
          </p:cNvSpPr>
          <p:nvPr>
            <p:ph type="subTitle" idx="1"/>
          </p:nvPr>
        </p:nvSpPr>
        <p:spPr/>
        <p:txBody>
          <a:bodyPr>
            <a:normAutofit fontScale="77500" lnSpcReduction="20000"/>
          </a:bodyPr>
          <a:lstStyle/>
          <a:p>
            <a:pPr algn="r"/>
            <a:r>
              <a:rPr lang="en-US" altLang="zh-CN" dirty="0" err="1" smtClean="0"/>
              <a:t>EricHua</a:t>
            </a:r>
            <a:endParaRPr lang="en-US" altLang="zh-CN" dirty="0" smtClean="0"/>
          </a:p>
          <a:p>
            <a:pPr algn="r"/>
            <a:r>
              <a:rPr lang="en-US" altLang="zh-CN" dirty="0"/>
              <a:t>2012</a:t>
            </a:r>
            <a:r>
              <a:rPr lang="zh-CN" altLang="en-US" dirty="0"/>
              <a:t>年</a:t>
            </a:r>
            <a:r>
              <a:rPr lang="en-US" altLang="zh-CN" dirty="0"/>
              <a:t>12</a:t>
            </a:r>
            <a:r>
              <a:rPr lang="zh-CN" altLang="en-US" dirty="0"/>
              <a:t>月</a:t>
            </a:r>
            <a:r>
              <a:rPr lang="en-US" altLang="zh-CN" dirty="0"/>
              <a:t>15</a:t>
            </a:r>
            <a:r>
              <a:rPr lang="zh-CN" altLang="en-US" dirty="0"/>
              <a:t>日</a:t>
            </a:r>
            <a:endParaRPr lang="en-US" altLang="zh-CN" dirty="0" smtClean="0"/>
          </a:p>
          <a:p>
            <a:pPr algn="r"/>
            <a:r>
              <a:rPr lang="zh-CN" altLang="en-US" sz="1400" dirty="0" smtClean="0">
                <a:solidFill>
                  <a:schemeClr val="accent6">
                    <a:lumMod val="75000"/>
                  </a:schemeClr>
                </a:solidFill>
              </a:rPr>
              <a:t>我知道的不多</a:t>
            </a:r>
            <a:r>
              <a:rPr lang="en-US" altLang="zh-CN" sz="1400" dirty="0" smtClean="0">
                <a:solidFill>
                  <a:schemeClr val="accent6">
                    <a:lumMod val="75000"/>
                  </a:schemeClr>
                </a:solidFill>
              </a:rPr>
              <a:t>, </a:t>
            </a:r>
            <a:r>
              <a:rPr lang="zh-CN" altLang="en-US" sz="1400" dirty="0" smtClean="0">
                <a:solidFill>
                  <a:schemeClr val="accent6">
                    <a:lumMod val="75000"/>
                  </a:schemeClr>
                </a:solidFill>
              </a:rPr>
              <a:t>但我分享我知道的所有</a:t>
            </a:r>
            <a:r>
              <a:rPr lang="en-US" altLang="zh-CN" sz="1400" dirty="0" smtClean="0">
                <a:solidFill>
                  <a:schemeClr val="accent6">
                    <a:lumMod val="75000"/>
                  </a:schemeClr>
                </a:solidFill>
              </a:rPr>
              <a:t>, </a:t>
            </a:r>
            <a:r>
              <a:rPr lang="zh-CN" altLang="en-US" sz="1400" dirty="0" smtClean="0">
                <a:solidFill>
                  <a:schemeClr val="accent6">
                    <a:lumMod val="75000"/>
                  </a:schemeClr>
                </a:solidFill>
              </a:rPr>
              <a:t>包括错的</a:t>
            </a:r>
            <a:endParaRPr lang="en-US" dirty="0">
              <a:solidFill>
                <a:schemeClr val="accent6">
                  <a:lumMod val="75000"/>
                </a:schemeClr>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020" y="2924944"/>
            <a:ext cx="7200800" cy="1020762"/>
          </a:xfrm>
        </p:spPr>
        <p:txBody>
          <a:bodyPr/>
          <a:lstStyle/>
          <a:p>
            <a:r>
              <a:rPr lang="zh-CN" altLang="en-US" dirty="0" smtClean="0"/>
              <a:t>从此我们开心的写着</a:t>
            </a:r>
            <a:r>
              <a:rPr lang="en-US" altLang="zh-CN" dirty="0" smtClean="0"/>
              <a:t>PHP</a:t>
            </a:r>
            <a:r>
              <a:rPr lang="zh-CN" altLang="en-US" dirty="0" smtClean="0"/>
              <a:t>代码</a:t>
            </a:r>
            <a:endParaRPr lang="zh-CN" altLang="en-US" dirty="0"/>
          </a:p>
        </p:txBody>
      </p:sp>
    </p:spTree>
    <p:extLst>
      <p:ext uri="{BB962C8B-B14F-4D97-AF65-F5344CB8AC3E}">
        <p14:creationId xmlns:p14="http://schemas.microsoft.com/office/powerpoint/2010/main" val="6473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a:t>
            </a:r>
            <a:r>
              <a:rPr lang="zh-CN" altLang="en-US" dirty="0" smtClean="0"/>
              <a:t>部分呢</a:t>
            </a:r>
            <a:endParaRPr lang="zh-CN" altLang="en-US" dirty="0"/>
          </a:p>
        </p:txBody>
      </p:sp>
      <p:pic>
        <p:nvPicPr>
          <p:cNvPr id="5" name="Content Placeholder 4"/>
          <p:cNvPicPr>
            <a:picLocks noGrp="1" noChangeAspect="1"/>
          </p:cNvPicPr>
          <p:nvPr>
            <p:ph idx="1"/>
          </p:nvPr>
        </p:nvPicPr>
        <p:blipFill>
          <a:blip r:embed="rId2"/>
          <a:stretch>
            <a:fillRect/>
          </a:stretch>
        </p:blipFill>
        <p:spPr>
          <a:xfrm>
            <a:off x="7102524" y="1628800"/>
            <a:ext cx="4020846" cy="4267200"/>
          </a:xfrm>
          <a:prstGeom prst="rect">
            <a:avLst/>
          </a:prstGeom>
        </p:spPr>
      </p:pic>
    </p:spTree>
    <p:extLst>
      <p:ext uri="{BB962C8B-B14F-4D97-AF65-F5344CB8AC3E}">
        <p14:creationId xmlns:p14="http://schemas.microsoft.com/office/powerpoint/2010/main" val="213865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分离</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1908175" y="2593181"/>
            <a:ext cx="7334250" cy="3114675"/>
          </a:xfrm>
          <a:prstGeom prst="rect">
            <a:avLst/>
          </a:prstGeom>
        </p:spPr>
      </p:pic>
    </p:spTree>
    <p:extLst>
      <p:ext uri="{BB962C8B-B14F-4D97-AF65-F5344CB8AC3E}">
        <p14:creationId xmlns:p14="http://schemas.microsoft.com/office/powerpoint/2010/main" val="10108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996952"/>
            <a:ext cx="9001000" cy="1400530"/>
          </a:xfrm>
        </p:spPr>
        <p:txBody>
          <a:bodyPr/>
          <a:lstStyle/>
          <a:p>
            <a:pPr algn="ctr"/>
            <a:r>
              <a:rPr lang="zh-CN" altLang="en-US" sz="3200" dirty="0" smtClean="0"/>
              <a:t>时光飞逝</a:t>
            </a:r>
            <a:r>
              <a:rPr lang="en-US" altLang="zh-CN" sz="3200" dirty="0" smtClean="0"/>
              <a:t>, </a:t>
            </a:r>
            <a:r>
              <a:rPr lang="zh-CN" altLang="en-US" sz="3200" dirty="0" smtClean="0"/>
              <a:t>几年过去了</a:t>
            </a:r>
            <a:r>
              <a:rPr lang="en-US" altLang="zh-CN" sz="3200" dirty="0" smtClean="0"/>
              <a:t>…</a:t>
            </a:r>
            <a:br>
              <a:rPr lang="en-US" altLang="zh-CN" sz="3200" dirty="0" smtClean="0"/>
            </a:br>
            <a:r>
              <a:rPr lang="zh-CN" altLang="en-US" sz="3200" dirty="0"/>
              <a:t>单</a:t>
            </a:r>
            <a:r>
              <a:rPr lang="en-US" altLang="zh-CN" sz="3200" dirty="0" smtClean="0"/>
              <a:t>JS</a:t>
            </a:r>
            <a:r>
              <a:rPr lang="zh-CN" altLang="en-US" sz="3200" dirty="0" smtClean="0"/>
              <a:t>文件的方式运转得还不错</a:t>
            </a:r>
            <a:r>
              <a:rPr lang="en-US" altLang="zh-CN" sz="3200" dirty="0" smtClean="0"/>
              <a:t> </a:t>
            </a:r>
            <a:endParaRPr lang="zh-CN" altLang="en-US" sz="3200" dirty="0"/>
          </a:p>
        </p:txBody>
      </p:sp>
    </p:spTree>
    <p:extLst>
      <p:ext uri="{BB962C8B-B14F-4D97-AF65-F5344CB8AC3E}">
        <p14:creationId xmlns:p14="http://schemas.microsoft.com/office/powerpoint/2010/main" val="18802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948" y="2924944"/>
            <a:ext cx="9361040" cy="792088"/>
          </a:xfrm>
        </p:spPr>
        <p:txBody>
          <a:bodyPr/>
          <a:lstStyle/>
          <a:p>
            <a:pPr algn="ctr"/>
            <a:r>
              <a:rPr lang="zh-CN" altLang="en-US" dirty="0" smtClean="0"/>
              <a:t>突然有一天</a:t>
            </a:r>
            <a:r>
              <a:rPr lang="en-US" altLang="zh-CN" dirty="0" smtClean="0"/>
              <a:t>, </a:t>
            </a:r>
            <a:r>
              <a:rPr lang="zh-CN" altLang="en-US" dirty="0" smtClean="0"/>
              <a:t>小马哥说</a:t>
            </a:r>
            <a:r>
              <a:rPr lang="en-US" altLang="zh-CN" dirty="0" smtClean="0"/>
              <a:t>: </a:t>
            </a:r>
            <a:r>
              <a:rPr lang="zh-CN" altLang="en-US" dirty="0" smtClean="0"/>
              <a:t>要注重</a:t>
            </a:r>
            <a:r>
              <a:rPr lang="zh-CN" altLang="en-US" dirty="0" smtClean="0">
                <a:solidFill>
                  <a:srgbClr val="C00000"/>
                </a:solidFill>
              </a:rPr>
              <a:t>用户体验</a:t>
            </a:r>
            <a:endParaRPr lang="zh-CN" altLang="en-US" dirty="0">
              <a:solidFill>
                <a:srgbClr val="C00000"/>
              </a:solidFill>
            </a:endParaRPr>
          </a:p>
        </p:txBody>
      </p:sp>
    </p:spTree>
    <p:extLst>
      <p:ext uri="{BB962C8B-B14F-4D97-AF65-F5344CB8AC3E}">
        <p14:creationId xmlns:p14="http://schemas.microsoft.com/office/powerpoint/2010/main" val="211867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712409"/>
            <a:ext cx="3467100" cy="3181350"/>
          </a:xfrm>
          <a:prstGeom prst="rect">
            <a:avLst/>
          </a:prstGeom>
        </p:spPr>
      </p:pic>
      <p:sp>
        <p:nvSpPr>
          <p:cNvPr id="5" name="Oval Callout 4"/>
          <p:cNvSpPr/>
          <p:nvPr/>
        </p:nvSpPr>
        <p:spPr>
          <a:xfrm>
            <a:off x="981844" y="1628800"/>
            <a:ext cx="4392488" cy="22916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用户体验那是视觉设计师和交互设计师的任务</a:t>
            </a:r>
            <a:r>
              <a:rPr lang="en-US" altLang="zh-CN" dirty="0" smtClean="0"/>
              <a:t>, </a:t>
            </a:r>
            <a:r>
              <a:rPr lang="zh-CN" altLang="en-US" dirty="0" smtClean="0"/>
              <a:t>关我前端毛事啊</a:t>
            </a:r>
            <a:r>
              <a:rPr lang="en-US" altLang="zh-CN" dirty="0" smtClean="0"/>
              <a:t>…</a:t>
            </a:r>
            <a:endParaRPr lang="zh-CN" altLang="en-US" dirty="0"/>
          </a:p>
        </p:txBody>
      </p:sp>
      <p:pic>
        <p:nvPicPr>
          <p:cNvPr id="6" name="Picture 5"/>
          <p:cNvPicPr>
            <a:picLocks noChangeAspect="1"/>
          </p:cNvPicPr>
          <p:nvPr/>
        </p:nvPicPr>
        <p:blipFill>
          <a:blip r:embed="rId3"/>
          <a:stretch>
            <a:fillRect/>
          </a:stretch>
        </p:blipFill>
        <p:spPr>
          <a:xfrm>
            <a:off x="8312150" y="3103959"/>
            <a:ext cx="3876675" cy="3781425"/>
          </a:xfrm>
          <a:prstGeom prst="rect">
            <a:avLst/>
          </a:prstGeom>
        </p:spPr>
      </p:pic>
      <p:sp>
        <p:nvSpPr>
          <p:cNvPr id="7" name="Oval Callout 6"/>
          <p:cNvSpPr/>
          <p:nvPr/>
        </p:nvSpPr>
        <p:spPr>
          <a:xfrm flipH="1">
            <a:off x="6670476" y="1700808"/>
            <a:ext cx="4319462" cy="2291606"/>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你的界面经常卡死</a:t>
            </a:r>
            <a:r>
              <a:rPr lang="en-US" altLang="zh-CN" dirty="0" smtClean="0"/>
              <a:t>, </a:t>
            </a:r>
            <a:r>
              <a:rPr lang="zh-CN" altLang="en-US" dirty="0" smtClean="0"/>
              <a:t>刷也刷不出来</a:t>
            </a:r>
            <a:r>
              <a:rPr lang="en-US" altLang="zh-CN" dirty="0" smtClean="0"/>
              <a:t>, </a:t>
            </a:r>
            <a:r>
              <a:rPr lang="zh-CN" altLang="en-US" dirty="0" smtClean="0"/>
              <a:t>我设计再好有毛用啊</a:t>
            </a:r>
            <a:endParaRPr lang="zh-CN" altLang="en-US" dirty="0"/>
          </a:p>
        </p:txBody>
      </p:sp>
    </p:spTree>
    <p:extLst>
      <p:ext uri="{BB962C8B-B14F-4D97-AF65-F5344CB8AC3E}">
        <p14:creationId xmlns:p14="http://schemas.microsoft.com/office/powerpoint/2010/main" val="396542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如何快</a:t>
            </a:r>
            <a:r>
              <a:rPr lang="en-US" altLang="zh-CN" dirty="0" smtClean="0"/>
              <a:t>?</a:t>
            </a:r>
            <a:endParaRPr lang="zh-CN" altLang="en-US" dirty="0"/>
          </a:p>
        </p:txBody>
      </p:sp>
      <p:sp>
        <p:nvSpPr>
          <p:cNvPr id="3" name="Content Placeholder 2"/>
          <p:cNvSpPr>
            <a:spLocks noGrp="1"/>
          </p:cNvSpPr>
          <p:nvPr>
            <p:ph idx="1"/>
          </p:nvPr>
        </p:nvSpPr>
        <p:spPr/>
        <p:txBody>
          <a:bodyPr/>
          <a:lstStyle/>
          <a:p>
            <a:r>
              <a:rPr lang="zh-CN" altLang="en-US" dirty="0" smtClean="0"/>
              <a:t>减少请求数量</a:t>
            </a:r>
            <a:endParaRPr lang="en-US" altLang="zh-CN" dirty="0" smtClean="0"/>
          </a:p>
          <a:p>
            <a:r>
              <a:rPr lang="zh-CN" altLang="en-US" dirty="0" smtClean="0"/>
              <a:t>减少每次请求传输的数据量</a:t>
            </a:r>
            <a:endParaRPr lang="en-US" altLang="zh-CN" dirty="0" smtClean="0"/>
          </a:p>
          <a:p>
            <a:r>
              <a:rPr lang="zh-CN" altLang="en-US" dirty="0" smtClean="0"/>
              <a:t>要异步</a:t>
            </a:r>
            <a:r>
              <a:rPr lang="en-US" altLang="zh-CN" dirty="0" smtClean="0"/>
              <a:t>,</a:t>
            </a:r>
            <a:r>
              <a:rPr lang="zh-CN" altLang="en-US" dirty="0" smtClean="0"/>
              <a:t>不要阻塞</a:t>
            </a:r>
            <a:r>
              <a:rPr lang="en-US" altLang="zh-CN" dirty="0" smtClean="0"/>
              <a:t>UI</a:t>
            </a:r>
          </a:p>
          <a:p>
            <a:pPr marL="0" indent="0">
              <a:buNone/>
            </a:pPr>
            <a:endParaRPr lang="en-US" altLang="zh-CN" dirty="0" smtClean="0"/>
          </a:p>
          <a:p>
            <a:r>
              <a:rPr lang="zh-CN" altLang="en-US" dirty="0" smtClean="0"/>
              <a:t>少刷新页面</a:t>
            </a:r>
            <a:endParaRPr lang="en-US" altLang="zh-CN" dirty="0" smtClean="0"/>
          </a:p>
          <a:p>
            <a:r>
              <a:rPr lang="zh-CN" altLang="en-US" dirty="0" smtClean="0"/>
              <a:t>页面加载后动态加载数据</a:t>
            </a:r>
            <a:r>
              <a:rPr lang="en-US" altLang="zh-CN" dirty="0" smtClean="0"/>
              <a:t>, </a:t>
            </a:r>
            <a:r>
              <a:rPr lang="zh-CN" altLang="en-US" dirty="0" smtClean="0"/>
              <a:t>每次只传数据</a:t>
            </a:r>
            <a:endParaRPr lang="en-US" altLang="zh-CN" dirty="0" smtClean="0"/>
          </a:p>
          <a:p>
            <a:r>
              <a:rPr lang="zh-CN" altLang="en-US" dirty="0" smtClean="0"/>
              <a:t>用</a:t>
            </a:r>
            <a:r>
              <a:rPr lang="en-US" altLang="zh-CN" dirty="0" smtClean="0"/>
              <a:t>Ajax</a:t>
            </a:r>
            <a:r>
              <a:rPr lang="zh-CN" altLang="en-US" dirty="0" smtClean="0"/>
              <a:t>吧</a:t>
            </a:r>
            <a:r>
              <a:rPr lang="en-US" altLang="zh-CN" dirty="0" smtClean="0"/>
              <a:t>…</a:t>
            </a:r>
            <a:endParaRPr lang="zh-CN" altLang="en-US" dirty="0"/>
          </a:p>
        </p:txBody>
      </p:sp>
      <p:sp>
        <p:nvSpPr>
          <p:cNvPr id="4" name="Oval Callout 3"/>
          <p:cNvSpPr/>
          <p:nvPr/>
        </p:nvSpPr>
        <p:spPr>
          <a:xfrm flipH="1">
            <a:off x="7678588" y="3968554"/>
            <a:ext cx="4319462" cy="2291606"/>
          </a:xfrm>
          <a:prstGeom prst="wedgeEllipseCallout">
            <a:avLst>
              <a:gd name="adj1" fmla="val -49812"/>
              <a:gd name="adj2" fmla="val 6443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直接做成单页</a:t>
            </a:r>
            <a:r>
              <a:rPr lang="en-US" altLang="zh-CN" dirty="0" smtClean="0"/>
              <a:t>App</a:t>
            </a:r>
            <a:r>
              <a:rPr lang="zh-CN" altLang="en-US" dirty="0" smtClean="0"/>
              <a:t>呗</a:t>
            </a:r>
            <a:r>
              <a:rPr lang="en-US" altLang="zh-CN" dirty="0" smtClean="0"/>
              <a:t>~~</a:t>
            </a:r>
            <a:endParaRPr lang="zh-CN" altLang="en-US" dirty="0"/>
          </a:p>
        </p:txBody>
      </p:sp>
    </p:spTree>
    <p:extLst>
      <p:ext uri="{BB962C8B-B14F-4D97-AF65-F5344CB8AC3E}">
        <p14:creationId xmlns:p14="http://schemas.microsoft.com/office/powerpoint/2010/main" val="37920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pic>
        <p:nvPicPr>
          <p:cNvPr id="4" name="Content Placeholder 3"/>
          <p:cNvPicPr>
            <a:picLocks noGrp="1" noChangeAspect="1"/>
          </p:cNvPicPr>
          <p:nvPr>
            <p:ph idx="1"/>
          </p:nvPr>
        </p:nvPicPr>
        <p:blipFill>
          <a:blip r:embed="rId2"/>
          <a:stretch>
            <a:fillRect/>
          </a:stretch>
        </p:blipFill>
        <p:spPr>
          <a:xfrm>
            <a:off x="645943" y="2348880"/>
            <a:ext cx="2095500" cy="3629025"/>
          </a:xfrm>
          <a:prstGeom prst="rect">
            <a:avLst/>
          </a:prstGeom>
        </p:spPr>
      </p:pic>
      <p:sp>
        <p:nvSpPr>
          <p:cNvPr id="5" name="Oval Callout 4"/>
          <p:cNvSpPr/>
          <p:nvPr/>
        </p:nvSpPr>
        <p:spPr>
          <a:xfrm flipH="1">
            <a:off x="2494012" y="2132856"/>
            <a:ext cx="3168352" cy="1643534"/>
          </a:xfrm>
          <a:prstGeom prst="wedgeEllipseCallout">
            <a:avLst>
              <a:gd name="adj1" fmla="val 62518"/>
              <a:gd name="adj2" fmla="val 58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单页</a:t>
            </a:r>
            <a:r>
              <a:rPr lang="en-US" altLang="zh-CN" dirty="0" smtClean="0"/>
              <a:t>???</a:t>
            </a:r>
            <a:r>
              <a:rPr lang="zh-CN" altLang="en-US" dirty="0" smtClean="0"/>
              <a:t>赐</a:t>
            </a:r>
            <a:r>
              <a:rPr lang="zh-CN" altLang="en-US" dirty="0" smtClean="0"/>
              <a:t>我死吧</a:t>
            </a:r>
            <a:r>
              <a:rPr lang="en-US" altLang="zh-CN" dirty="0" smtClean="0"/>
              <a:t>, </a:t>
            </a:r>
            <a:r>
              <a:rPr lang="zh-CN" altLang="en-US" dirty="0" smtClean="0"/>
              <a:t>以前我用单</a:t>
            </a:r>
            <a:r>
              <a:rPr lang="en-US" altLang="zh-CN" dirty="0" smtClean="0"/>
              <a:t>JS</a:t>
            </a:r>
            <a:r>
              <a:rPr lang="zh-CN" altLang="en-US" dirty="0" smtClean="0"/>
              <a:t>文件</a:t>
            </a:r>
            <a:r>
              <a:rPr lang="en-US" altLang="zh-CN" dirty="0" smtClean="0"/>
              <a:t>, </a:t>
            </a:r>
            <a:r>
              <a:rPr lang="zh-CN" altLang="en-US" dirty="0" smtClean="0"/>
              <a:t>单页</a:t>
            </a:r>
            <a:r>
              <a:rPr lang="en-US" altLang="zh-CN" dirty="0" smtClean="0"/>
              <a:t>App, </a:t>
            </a:r>
            <a:r>
              <a:rPr lang="zh-CN" altLang="en-US" dirty="0" smtClean="0"/>
              <a:t>那文件估计要上万行了</a:t>
            </a:r>
            <a:r>
              <a:rPr lang="en-US" altLang="zh-CN" dirty="0" smtClean="0"/>
              <a:t>…  ::&gt;_&lt;:: </a:t>
            </a:r>
            <a:endParaRPr lang="zh-CN" altLang="en-US" dirty="0"/>
          </a:p>
        </p:txBody>
      </p:sp>
      <p:pic>
        <p:nvPicPr>
          <p:cNvPr id="6" name="Picture 5"/>
          <p:cNvPicPr>
            <a:picLocks noChangeAspect="1"/>
          </p:cNvPicPr>
          <p:nvPr/>
        </p:nvPicPr>
        <p:blipFill>
          <a:blip r:embed="rId3"/>
          <a:stretch>
            <a:fillRect/>
          </a:stretch>
        </p:blipFill>
        <p:spPr>
          <a:xfrm flipH="1">
            <a:off x="9842532" y="4095750"/>
            <a:ext cx="2346293" cy="2762250"/>
          </a:xfrm>
          <a:prstGeom prst="rect">
            <a:avLst/>
          </a:prstGeom>
        </p:spPr>
      </p:pic>
      <p:sp>
        <p:nvSpPr>
          <p:cNvPr id="7" name="Oval Callout 6"/>
          <p:cNvSpPr/>
          <p:nvPr/>
        </p:nvSpPr>
        <p:spPr>
          <a:xfrm>
            <a:off x="6514687" y="3140968"/>
            <a:ext cx="3522142" cy="1971702"/>
          </a:xfrm>
          <a:prstGeom prst="wedgeEllipseCallout">
            <a:avLst>
              <a:gd name="adj1" fmla="val 50896"/>
              <a:gd name="adj2" fmla="val 597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亲爱的</a:t>
            </a:r>
            <a:r>
              <a:rPr lang="en-US" altLang="zh-CN" dirty="0" smtClean="0"/>
              <a:t>, </a:t>
            </a:r>
            <a:r>
              <a:rPr lang="zh-CN" altLang="en-US" dirty="0" smtClean="0"/>
              <a:t>别死</a:t>
            </a:r>
            <a:r>
              <a:rPr lang="en-US" altLang="zh-CN" dirty="0" smtClean="0"/>
              <a:t>, </a:t>
            </a:r>
            <a:r>
              <a:rPr lang="zh-CN" altLang="en-US" dirty="0" smtClean="0"/>
              <a:t>你死了我怎么办</a:t>
            </a:r>
            <a:r>
              <a:rPr lang="en-US" altLang="zh-CN" dirty="0" smtClean="0"/>
              <a:t>?   </a:t>
            </a:r>
          </a:p>
          <a:p>
            <a:pPr algn="ctr"/>
            <a:endParaRPr lang="en-US" altLang="zh-CN" dirty="0"/>
          </a:p>
          <a:p>
            <a:pPr algn="ctr"/>
            <a:r>
              <a:rPr lang="zh-CN" altLang="en-US" dirty="0" smtClean="0"/>
              <a:t>你的代码该分离了</a:t>
            </a:r>
            <a:r>
              <a:rPr lang="en-US" altLang="zh-CN" dirty="0" smtClean="0"/>
              <a:t>~~~~ </a:t>
            </a:r>
            <a:r>
              <a:rPr lang="zh-CN" altLang="en-US" dirty="0" smtClean="0"/>
              <a:t>貌似有个东西叫</a:t>
            </a:r>
            <a:r>
              <a:rPr lang="en-US" altLang="zh-CN" dirty="0" smtClean="0"/>
              <a:t>MVC</a:t>
            </a:r>
            <a:endParaRPr lang="zh-CN" altLang="en-US" dirty="0"/>
          </a:p>
        </p:txBody>
      </p:sp>
    </p:spTree>
    <p:extLst>
      <p:ext uri="{BB962C8B-B14F-4D97-AF65-F5344CB8AC3E}">
        <p14:creationId xmlns:p14="http://schemas.microsoft.com/office/powerpoint/2010/main" val="21903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曾经写过这样的代码吗</a:t>
            </a:r>
            <a:r>
              <a:rPr lang="en-US" altLang="zh-CN" dirty="0" smtClean="0"/>
              <a:t>?</a:t>
            </a:r>
            <a:endParaRPr lang="zh-CN" altLang="en-US" dirty="0"/>
          </a:p>
        </p:txBody>
      </p:sp>
      <p:sp>
        <p:nvSpPr>
          <p:cNvPr id="4" name="Content Placeholder 2"/>
          <p:cNvSpPr txBox="1">
            <a:spLocks/>
          </p:cNvSpPr>
          <p:nvPr/>
        </p:nvSpPr>
        <p:spPr>
          <a:xfrm>
            <a:off x="1518673" y="1772816"/>
            <a:ext cx="91440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274320" lvl="1" indent="0">
              <a:buFont typeface="Consolas" pitchFamily="49" charset="0"/>
              <a:buNone/>
            </a:pPr>
            <a:r>
              <a:rPr lang="en-US" altLang="zh-CN" dirty="0" smtClean="0"/>
              <a:t>$(‘button’).bind(‘click’, function(){</a:t>
            </a:r>
          </a:p>
          <a:p>
            <a:pPr marL="274320" lvl="1" indent="0">
              <a:buFont typeface="Consolas" pitchFamily="49" charset="0"/>
              <a:buNone/>
            </a:pPr>
            <a:r>
              <a:rPr lang="en-US" altLang="zh-CN" dirty="0" smtClean="0"/>
              <a:t>	$.</a:t>
            </a:r>
            <a:r>
              <a:rPr lang="en-US" altLang="zh-CN" dirty="0" err="1" smtClean="0"/>
              <a:t>ajax</a:t>
            </a:r>
            <a:r>
              <a:rPr lang="en-US" altLang="zh-CN" dirty="0" smtClean="0"/>
              <a:t>({</a:t>
            </a:r>
          </a:p>
          <a:p>
            <a:pPr marL="274320" lvl="1" indent="0">
              <a:buFont typeface="Consolas" pitchFamily="49" charset="0"/>
              <a:buNone/>
            </a:pPr>
            <a:r>
              <a:rPr lang="en-US" altLang="zh-CN" dirty="0" smtClean="0"/>
              <a:t>		url: ‘http://www.somesite.com/</a:t>
            </a:r>
            <a:r>
              <a:rPr lang="en-US" altLang="zh-CN" dirty="0" err="1" smtClean="0"/>
              <a:t>getX</a:t>
            </a:r>
            <a:r>
              <a:rPr lang="en-US" altLang="zh-CN" dirty="0" smtClean="0"/>
              <a:t>’,</a:t>
            </a:r>
          </a:p>
          <a:p>
            <a:pPr marL="274320" lvl="1" indent="0">
              <a:buFont typeface="Consolas" pitchFamily="49" charset="0"/>
              <a:buNone/>
            </a:pPr>
            <a:r>
              <a:rPr lang="en-US" altLang="zh-CN" dirty="0" smtClean="0"/>
              <a:t>		success: function (data){</a:t>
            </a:r>
          </a:p>
          <a:p>
            <a:pPr marL="274320" lvl="1" indent="0">
              <a:buFont typeface="Consolas" pitchFamily="49" charset="0"/>
              <a:buNone/>
            </a:pPr>
            <a:r>
              <a:rPr lang="en-US" altLang="zh-CN" dirty="0" smtClean="0"/>
              <a:t>			$(“#x-container”).html(data);</a:t>
            </a:r>
          </a:p>
          <a:p>
            <a:pPr marL="274320" lvl="1" indent="0">
              <a:buFont typeface="Consolas" pitchFamily="49" charset="0"/>
              <a:buNone/>
            </a:pPr>
            <a:r>
              <a:rPr lang="en-US" altLang="zh-CN" dirty="0" smtClean="0"/>
              <a:t>		}</a:t>
            </a:r>
          </a:p>
          <a:p>
            <a:pPr marL="274320" lvl="1" indent="0">
              <a:buFont typeface="Consolas" pitchFamily="49" charset="0"/>
              <a:buNone/>
            </a:pPr>
            <a:r>
              <a:rPr lang="en-US" altLang="zh-CN" dirty="0" smtClean="0"/>
              <a:t>	});</a:t>
            </a:r>
          </a:p>
          <a:p>
            <a:pPr marL="274320" lvl="1" indent="0">
              <a:buFont typeface="Consolas" pitchFamily="49" charset="0"/>
              <a:buNone/>
            </a:pPr>
            <a:r>
              <a:rPr lang="en-US" altLang="zh-CN" dirty="0" smtClean="0"/>
              <a:t>});</a:t>
            </a:r>
            <a:endParaRPr lang="en-US" altLang="zh-CN" dirty="0" smtClean="0"/>
          </a:p>
          <a:p>
            <a:pPr marL="274320" lvl="1" indent="0">
              <a:buFont typeface="Consolas" pitchFamily="49" charset="0"/>
              <a:buNone/>
            </a:pPr>
            <a:endParaRPr lang="en-US" altLang="zh-CN" dirty="0" smtClean="0"/>
          </a:p>
          <a:p>
            <a:pPr marL="274320" lvl="1" indent="0">
              <a:buFont typeface="Consolas" pitchFamily="49" charset="0"/>
              <a:buNone/>
            </a:pPr>
            <a:endParaRPr lang="en-US" altLang="zh-CN" dirty="0"/>
          </a:p>
          <a:p>
            <a:pPr marL="274320" lvl="1" indent="0">
              <a:buFont typeface="Consolas" pitchFamily="49" charset="0"/>
              <a:buNone/>
            </a:pPr>
            <a:endParaRPr lang="en-US" altLang="zh-CN" dirty="0" smtClean="0"/>
          </a:p>
        </p:txBody>
      </p:sp>
    </p:spTree>
    <p:extLst>
      <p:ext uri="{BB962C8B-B14F-4D97-AF65-F5344CB8AC3E}">
        <p14:creationId xmlns:p14="http://schemas.microsoft.com/office/powerpoint/2010/main" val="29429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MVC</a:t>
            </a:r>
            <a:r>
              <a:rPr lang="zh-CN" altLang="en-US" dirty="0"/>
              <a:t>结构图</a:t>
            </a:r>
            <a:r>
              <a:rPr lang="en-US" altLang="zh-CN" dirty="0" smtClean="0"/>
              <a:t>(</a:t>
            </a:r>
            <a:r>
              <a:rPr lang="zh-CN" altLang="en-US" dirty="0" smtClean="0"/>
              <a:t>传统</a:t>
            </a:r>
            <a:r>
              <a:rPr lang="en-US" altLang="zh-CN" dirty="0" smtClean="0"/>
              <a:t>MVC)</a:t>
            </a:r>
            <a:endParaRPr lang="zh-CN" altLang="en-US" dirty="0"/>
          </a:p>
        </p:txBody>
      </p:sp>
      <p:pic>
        <p:nvPicPr>
          <p:cNvPr id="1026" name="Picture 2" descr="New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9836" y="2708920"/>
            <a:ext cx="4883043" cy="22322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92879" y="1152983"/>
            <a:ext cx="5806381" cy="5355312"/>
          </a:xfrm>
          <a:prstGeom prst="rect">
            <a:avLst/>
          </a:prstGeom>
          <a:noFill/>
        </p:spPr>
        <p:txBody>
          <a:bodyPr wrap="square" rtlCol="0">
            <a:spAutoFit/>
          </a:bodyPr>
          <a:lstStyle/>
          <a:p>
            <a:r>
              <a:rPr lang="zh-CN" altLang="en-US" b="1" dirty="0"/>
              <a:t>模型（</a:t>
            </a:r>
            <a:r>
              <a:rPr lang="en-US" altLang="zh-CN" b="1" dirty="0"/>
              <a:t>Model</a:t>
            </a:r>
            <a:r>
              <a:rPr lang="zh-CN" altLang="en-US" b="1" dirty="0"/>
              <a:t>）</a:t>
            </a:r>
            <a:r>
              <a:rPr lang="zh-CN" altLang="en-US" dirty="0"/>
              <a:t> “数据模型”（</a:t>
            </a:r>
            <a:r>
              <a:rPr lang="en-US" altLang="zh-CN" dirty="0"/>
              <a:t>Model</a:t>
            </a:r>
            <a:r>
              <a:rPr lang="zh-CN" altLang="en-US" dirty="0"/>
              <a:t>）用于封装与应用程序的业务逻辑相关的数据以及对数据的处理方法。“模型”有对数据直接访问的权力，例如对数据库的访问。“模型”不依赖“视图”和“控制器”，也就是说，模型不关心它会被如何显示或是如何被操作。但是模型中数据的变化一般会通过一种刷新机制被公布。为了实现这种机制，那些用于监视此模型的视图必须事先在此模型上注册，从而，视图可以了解在数据模型上发生的改变。（比较：</a:t>
            </a:r>
            <a:r>
              <a:rPr lang="zh-CN" altLang="en-US" dirty="0">
                <a:hlinkClick r:id="rId4" tooltip="观察者模式"/>
              </a:rPr>
              <a:t>观察者模式</a:t>
            </a:r>
            <a:r>
              <a:rPr lang="zh-CN" altLang="en-US" dirty="0"/>
              <a:t>（</a:t>
            </a:r>
            <a:r>
              <a:rPr lang="zh-CN" altLang="en-US" dirty="0">
                <a:hlinkClick r:id="rId5" tooltip="软件设计模式"/>
              </a:rPr>
              <a:t>软件设计模式</a:t>
            </a:r>
            <a:r>
              <a:rPr lang="zh-CN" altLang="en-US" dirty="0" smtClean="0"/>
              <a:t>））</a:t>
            </a:r>
            <a:endParaRPr lang="en-US" altLang="zh-CN" dirty="0" smtClean="0"/>
          </a:p>
          <a:p>
            <a:endParaRPr lang="zh-CN" altLang="en-US" dirty="0"/>
          </a:p>
          <a:p>
            <a:r>
              <a:rPr lang="zh-CN" altLang="en-US" b="1" dirty="0"/>
              <a:t>视图（</a:t>
            </a:r>
            <a:r>
              <a:rPr lang="en-US" altLang="zh-CN" b="1" dirty="0"/>
              <a:t>View</a:t>
            </a:r>
            <a:r>
              <a:rPr lang="zh-CN" altLang="en-US" b="1" dirty="0"/>
              <a:t>）</a:t>
            </a:r>
            <a:r>
              <a:rPr lang="zh-CN" altLang="en-US" dirty="0"/>
              <a:t> 视图层能够实现数据有目的的显示（理论上，这不是必需的）。在视图中一般没有程序上的逻辑。为了实现视图上的刷新功能，视图需要访问它监视的数据模型（</a:t>
            </a:r>
            <a:r>
              <a:rPr lang="en-US" altLang="zh-CN" dirty="0"/>
              <a:t>Model</a:t>
            </a:r>
            <a:r>
              <a:rPr lang="zh-CN" altLang="en-US" dirty="0"/>
              <a:t>），因此应该事先在被它监视的数据那里注册</a:t>
            </a:r>
            <a:r>
              <a:rPr lang="zh-CN" altLang="en-US" dirty="0" smtClean="0"/>
              <a:t>。</a:t>
            </a:r>
            <a:endParaRPr lang="en-US" altLang="zh-CN" dirty="0" smtClean="0"/>
          </a:p>
          <a:p>
            <a:endParaRPr lang="zh-CN" altLang="en-US" dirty="0"/>
          </a:p>
          <a:p>
            <a:r>
              <a:rPr lang="zh-CN" altLang="en-US" b="1" dirty="0"/>
              <a:t>控制器（</a:t>
            </a:r>
            <a:r>
              <a:rPr lang="en-US" altLang="zh-CN" b="1" dirty="0"/>
              <a:t>Controller</a:t>
            </a:r>
            <a:r>
              <a:rPr lang="zh-CN" altLang="en-US" b="1" dirty="0"/>
              <a:t>）</a:t>
            </a:r>
            <a:r>
              <a:rPr lang="zh-CN" altLang="en-US" dirty="0"/>
              <a:t> 控制器起到不同层面间的组织作用，用于控制应用程序的流程。它处理事件并作出响应。“事件”包括用户的行为和数据模型上的改变。</a:t>
            </a:r>
          </a:p>
        </p:txBody>
      </p:sp>
    </p:spTree>
    <p:extLst>
      <p:ext uri="{BB962C8B-B14F-4D97-AF65-F5344CB8AC3E}">
        <p14:creationId xmlns:p14="http://schemas.microsoft.com/office/powerpoint/2010/main" val="271441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988" y="2402728"/>
            <a:ext cx="7680717" cy="744034"/>
          </a:xfrm>
        </p:spPr>
        <p:txBody>
          <a:bodyPr/>
          <a:lstStyle/>
          <a:p>
            <a:r>
              <a:rPr lang="zh-CN" altLang="en-US" dirty="0" smtClean="0"/>
              <a:t>前端</a:t>
            </a:r>
            <a:r>
              <a:rPr lang="en-US" altLang="zh-CN" dirty="0" smtClean="0"/>
              <a:t>(JS)</a:t>
            </a:r>
            <a:r>
              <a:rPr lang="zh-CN" altLang="en-US" dirty="0" smtClean="0"/>
              <a:t>开发有哪些蛋疼的地方</a:t>
            </a:r>
            <a:r>
              <a:rPr lang="en-US" altLang="zh-CN" dirty="0" smtClean="0"/>
              <a:t>?</a:t>
            </a:r>
            <a:endParaRPr lang="zh-CN" altLang="en-US" dirty="0"/>
          </a:p>
        </p:txBody>
      </p:sp>
      <p:sp>
        <p:nvSpPr>
          <p:cNvPr id="5" name="TextBox 4"/>
          <p:cNvSpPr txBox="1"/>
          <p:nvPr/>
        </p:nvSpPr>
        <p:spPr>
          <a:xfrm>
            <a:off x="3441834" y="3595967"/>
            <a:ext cx="1569660" cy="369332"/>
          </a:xfrm>
          <a:prstGeom prst="rect">
            <a:avLst/>
          </a:prstGeom>
          <a:noFill/>
        </p:spPr>
        <p:txBody>
          <a:bodyPr wrap="none" rtlCol="0">
            <a:spAutoFit/>
          </a:bodyPr>
          <a:lstStyle/>
          <a:p>
            <a:r>
              <a:rPr lang="zh-CN" altLang="en-US" dirty="0" smtClean="0"/>
              <a:t>代码难以复用</a:t>
            </a:r>
            <a:endParaRPr lang="zh-CN" altLang="en-US" dirty="0"/>
          </a:p>
        </p:txBody>
      </p:sp>
      <p:sp>
        <p:nvSpPr>
          <p:cNvPr id="6" name="TextBox 5"/>
          <p:cNvSpPr txBox="1"/>
          <p:nvPr/>
        </p:nvSpPr>
        <p:spPr>
          <a:xfrm>
            <a:off x="3672666" y="5107231"/>
            <a:ext cx="1338828" cy="369332"/>
          </a:xfrm>
          <a:prstGeom prst="rect">
            <a:avLst/>
          </a:prstGeom>
          <a:noFill/>
        </p:spPr>
        <p:txBody>
          <a:bodyPr wrap="none" rtlCol="0">
            <a:spAutoFit/>
          </a:bodyPr>
          <a:lstStyle/>
          <a:p>
            <a:r>
              <a:rPr lang="zh-CN" altLang="en-US" dirty="0" smtClean="0"/>
              <a:t>浏览器兼容</a:t>
            </a:r>
            <a:endParaRPr lang="zh-CN" altLang="en-US" dirty="0"/>
          </a:p>
        </p:txBody>
      </p:sp>
      <p:sp>
        <p:nvSpPr>
          <p:cNvPr id="7" name="TextBox 6"/>
          <p:cNvSpPr txBox="1"/>
          <p:nvPr/>
        </p:nvSpPr>
        <p:spPr>
          <a:xfrm>
            <a:off x="5734372" y="4562361"/>
            <a:ext cx="1338828" cy="369332"/>
          </a:xfrm>
          <a:prstGeom prst="rect">
            <a:avLst/>
          </a:prstGeom>
          <a:noFill/>
        </p:spPr>
        <p:txBody>
          <a:bodyPr wrap="none" rtlCol="0">
            <a:spAutoFit/>
          </a:bodyPr>
          <a:lstStyle/>
          <a:p>
            <a:r>
              <a:rPr lang="zh-CN" altLang="en-US" dirty="0" smtClean="0"/>
              <a:t>结构不清晰</a:t>
            </a:r>
            <a:endParaRPr lang="zh-CN" altLang="en-US" dirty="0"/>
          </a:p>
        </p:txBody>
      </p:sp>
      <p:sp>
        <p:nvSpPr>
          <p:cNvPr id="8" name="TextBox 7"/>
          <p:cNvSpPr txBox="1"/>
          <p:nvPr/>
        </p:nvSpPr>
        <p:spPr>
          <a:xfrm>
            <a:off x="7940424" y="3389695"/>
            <a:ext cx="1569660" cy="369332"/>
          </a:xfrm>
          <a:prstGeom prst="rect">
            <a:avLst/>
          </a:prstGeom>
          <a:noFill/>
        </p:spPr>
        <p:txBody>
          <a:bodyPr wrap="none" rtlCol="0">
            <a:spAutoFit/>
          </a:bodyPr>
          <a:lstStyle/>
          <a:p>
            <a:r>
              <a:rPr lang="zh-CN" altLang="en-US" dirty="0" smtClean="0"/>
              <a:t>测试难以进行</a:t>
            </a:r>
            <a:endParaRPr lang="zh-CN" altLang="en-US" dirty="0"/>
          </a:p>
        </p:txBody>
      </p:sp>
      <p:sp>
        <p:nvSpPr>
          <p:cNvPr id="9" name="TextBox 8"/>
          <p:cNvSpPr txBox="1"/>
          <p:nvPr/>
        </p:nvSpPr>
        <p:spPr>
          <a:xfrm>
            <a:off x="5590356" y="3743824"/>
            <a:ext cx="1334020" cy="369332"/>
          </a:xfrm>
          <a:prstGeom prst="rect">
            <a:avLst/>
          </a:prstGeom>
          <a:noFill/>
        </p:spPr>
        <p:txBody>
          <a:bodyPr wrap="none" rtlCol="0">
            <a:spAutoFit/>
          </a:bodyPr>
          <a:lstStyle/>
          <a:p>
            <a:r>
              <a:rPr lang="en-US" altLang="zh-CN" dirty="0" smtClean="0"/>
              <a:t>JS</a:t>
            </a:r>
            <a:r>
              <a:rPr lang="zh-CN" altLang="en-US" dirty="0" smtClean="0"/>
              <a:t>调试困难</a:t>
            </a:r>
            <a:endParaRPr lang="zh-CN" altLang="en-US" dirty="0"/>
          </a:p>
        </p:txBody>
      </p:sp>
      <p:sp>
        <p:nvSpPr>
          <p:cNvPr id="10" name="TextBox 9"/>
          <p:cNvSpPr txBox="1"/>
          <p:nvPr/>
        </p:nvSpPr>
        <p:spPr>
          <a:xfrm>
            <a:off x="7940424" y="4922565"/>
            <a:ext cx="1795684" cy="369332"/>
          </a:xfrm>
          <a:prstGeom prst="rect">
            <a:avLst/>
          </a:prstGeom>
          <a:noFill/>
        </p:spPr>
        <p:txBody>
          <a:bodyPr wrap="none" rtlCol="0">
            <a:spAutoFit/>
          </a:bodyPr>
          <a:lstStyle/>
          <a:p>
            <a:r>
              <a:rPr lang="en-US" altLang="zh-CN" dirty="0" smtClean="0"/>
              <a:t>JS</a:t>
            </a:r>
            <a:r>
              <a:rPr lang="zh-CN" altLang="en-US" dirty="0" smtClean="0"/>
              <a:t>文件依赖管理</a:t>
            </a:r>
            <a:endParaRPr lang="zh-CN" altLang="en-US" dirty="0"/>
          </a:p>
        </p:txBody>
      </p:sp>
    </p:spTree>
    <p:extLst>
      <p:ext uri="{BB962C8B-B14F-4D97-AF65-F5344CB8AC3E}">
        <p14:creationId xmlns:p14="http://schemas.microsoft.com/office/powerpoint/2010/main" val="17978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熟悉的代码</a:t>
            </a:r>
            <a:endParaRPr lang="zh-CN" altLang="en-US" dirty="0"/>
          </a:p>
        </p:txBody>
      </p:sp>
      <p:sp>
        <p:nvSpPr>
          <p:cNvPr id="3" name="Content Placeholder 2"/>
          <p:cNvSpPr>
            <a:spLocks noGrp="1"/>
          </p:cNvSpPr>
          <p:nvPr>
            <p:ph idx="1"/>
          </p:nvPr>
        </p:nvSpPr>
        <p:spPr>
          <a:xfrm>
            <a:off x="645943" y="2052919"/>
            <a:ext cx="5304453" cy="4195481"/>
          </a:xfrm>
        </p:spPr>
        <p:txBody>
          <a:bodyPr/>
          <a:lstStyle/>
          <a:p>
            <a:pPr marL="274320" lvl="1" indent="0">
              <a:buFont typeface="Consolas" pitchFamily="49" charset="0"/>
              <a:buNone/>
            </a:pPr>
            <a:r>
              <a:rPr lang="en-US" altLang="zh-CN" dirty="0">
                <a:solidFill>
                  <a:srgbClr val="FF0000"/>
                </a:solidFill>
              </a:rPr>
              <a:t>$(‘button’).bind(‘click’, function(){</a:t>
            </a:r>
          </a:p>
          <a:p>
            <a:pPr marL="274320" lvl="1" indent="0">
              <a:buFont typeface="Consolas" pitchFamily="49" charset="0"/>
              <a:buNone/>
            </a:pPr>
            <a:r>
              <a:rPr lang="en-US" altLang="zh-CN" dirty="0"/>
              <a:t>	</a:t>
            </a:r>
            <a:r>
              <a:rPr lang="en-US" altLang="zh-CN" dirty="0">
                <a:solidFill>
                  <a:srgbClr val="00B050"/>
                </a:solidFill>
              </a:rPr>
              <a:t>$.</a:t>
            </a:r>
            <a:r>
              <a:rPr lang="en-US" altLang="zh-CN" dirty="0" err="1">
                <a:solidFill>
                  <a:srgbClr val="00B050"/>
                </a:solidFill>
              </a:rPr>
              <a:t>ajax</a:t>
            </a:r>
            <a:r>
              <a:rPr lang="en-US" altLang="zh-CN" dirty="0">
                <a:solidFill>
                  <a:srgbClr val="00B050"/>
                </a:solidFill>
              </a:rPr>
              <a:t>({</a:t>
            </a:r>
          </a:p>
          <a:p>
            <a:pPr marL="274320" lvl="1" indent="0">
              <a:buFont typeface="Consolas" pitchFamily="49" charset="0"/>
              <a:buNone/>
            </a:pPr>
            <a:r>
              <a:rPr lang="en-US" altLang="zh-CN" dirty="0"/>
              <a:t>		url: ‘http://www.somesite.com/</a:t>
            </a:r>
            <a:r>
              <a:rPr lang="en-US" altLang="zh-CN" dirty="0" err="1"/>
              <a:t>getX</a:t>
            </a:r>
            <a:r>
              <a:rPr lang="en-US" altLang="zh-CN" dirty="0"/>
              <a:t>’,</a:t>
            </a:r>
          </a:p>
          <a:p>
            <a:pPr marL="274320" lvl="1" indent="0">
              <a:buFont typeface="Consolas" pitchFamily="49" charset="0"/>
              <a:buNone/>
            </a:pPr>
            <a:r>
              <a:rPr lang="en-US" altLang="zh-CN" dirty="0"/>
              <a:t>		success: function (data){</a:t>
            </a:r>
          </a:p>
          <a:p>
            <a:pPr marL="274320" lvl="1" indent="0">
              <a:buFont typeface="Consolas" pitchFamily="49" charset="0"/>
              <a:buNone/>
            </a:pPr>
            <a:r>
              <a:rPr lang="en-US" altLang="zh-CN" dirty="0"/>
              <a:t>			</a:t>
            </a:r>
            <a:r>
              <a:rPr lang="en-US" altLang="zh-CN" dirty="0">
                <a:solidFill>
                  <a:srgbClr val="002060"/>
                </a:solidFill>
              </a:rPr>
              <a:t>$(“#x-container”).html(data);</a:t>
            </a:r>
          </a:p>
          <a:p>
            <a:pPr marL="274320" lvl="1" indent="0">
              <a:buFont typeface="Consolas" pitchFamily="49" charset="0"/>
              <a:buNone/>
            </a:pPr>
            <a:r>
              <a:rPr lang="en-US" altLang="zh-CN" dirty="0"/>
              <a:t>		}</a:t>
            </a:r>
          </a:p>
          <a:p>
            <a:pPr marL="274320" lvl="1" indent="0">
              <a:buFont typeface="Consolas" pitchFamily="49" charset="0"/>
              <a:buNone/>
            </a:pPr>
            <a:r>
              <a:rPr lang="en-US" altLang="zh-CN" dirty="0"/>
              <a:t>	});</a:t>
            </a:r>
          </a:p>
          <a:p>
            <a:pPr marL="274320" lvl="1" indent="0">
              <a:buFont typeface="Consolas" pitchFamily="49" charset="0"/>
              <a:buNone/>
            </a:pPr>
            <a:r>
              <a:rPr lang="en-US" altLang="zh-CN" dirty="0"/>
              <a:t>});</a:t>
            </a:r>
          </a:p>
          <a:p>
            <a:pPr marL="274320" lvl="1" indent="0">
              <a:buFont typeface="Consolas" pitchFamily="49" charset="0"/>
              <a:buNone/>
            </a:pPr>
            <a:endParaRPr lang="en-US" altLang="zh-CN" dirty="0"/>
          </a:p>
          <a:p>
            <a:pPr marL="274320" lvl="1" indent="0">
              <a:buFont typeface="Consolas" pitchFamily="49" charset="0"/>
              <a:buNone/>
            </a:pPr>
            <a:endParaRPr lang="en-US" altLang="zh-CN" dirty="0"/>
          </a:p>
          <a:p>
            <a:pPr marL="274320" lvl="1" indent="0">
              <a:buFont typeface="Consolas" pitchFamily="49" charset="0"/>
              <a:buNone/>
            </a:pPr>
            <a:endParaRPr lang="en-US" altLang="zh-CN" dirty="0"/>
          </a:p>
          <a:p>
            <a:endParaRPr lang="zh-CN" altLang="en-US" dirty="0"/>
          </a:p>
        </p:txBody>
      </p:sp>
      <p:sp>
        <p:nvSpPr>
          <p:cNvPr id="5" name="TextBox 4"/>
          <p:cNvSpPr txBox="1"/>
          <p:nvPr/>
        </p:nvSpPr>
        <p:spPr>
          <a:xfrm>
            <a:off x="7390556" y="2052919"/>
            <a:ext cx="1633781" cy="1477328"/>
          </a:xfrm>
          <a:prstGeom prst="rect">
            <a:avLst/>
          </a:prstGeom>
          <a:noFill/>
        </p:spPr>
        <p:txBody>
          <a:bodyPr wrap="none" rtlCol="0">
            <a:spAutoFit/>
          </a:bodyPr>
          <a:lstStyle/>
          <a:p>
            <a:r>
              <a:rPr lang="zh-CN" altLang="en-US" dirty="0" smtClean="0"/>
              <a:t>红</a:t>
            </a:r>
            <a:r>
              <a:rPr lang="en-US" altLang="zh-CN" dirty="0" smtClean="0"/>
              <a:t>:</a:t>
            </a:r>
            <a:r>
              <a:rPr lang="zh-CN" altLang="en-US" dirty="0"/>
              <a:t> </a:t>
            </a:r>
            <a:r>
              <a:rPr lang="en-US" altLang="zh-CN" dirty="0" smtClean="0"/>
              <a:t>Controller</a:t>
            </a:r>
          </a:p>
          <a:p>
            <a:endParaRPr lang="en-US" altLang="zh-CN" dirty="0"/>
          </a:p>
          <a:p>
            <a:r>
              <a:rPr lang="zh-CN" altLang="en-US" dirty="0" smtClean="0"/>
              <a:t>绿</a:t>
            </a:r>
            <a:r>
              <a:rPr lang="en-US" altLang="zh-CN" dirty="0" smtClean="0"/>
              <a:t>:</a:t>
            </a:r>
            <a:r>
              <a:rPr lang="zh-CN" altLang="en-US" dirty="0"/>
              <a:t> </a:t>
            </a:r>
            <a:r>
              <a:rPr lang="en-US" altLang="zh-CN" dirty="0" smtClean="0"/>
              <a:t>Model</a:t>
            </a:r>
          </a:p>
          <a:p>
            <a:endParaRPr lang="en-US" altLang="zh-CN" dirty="0"/>
          </a:p>
          <a:p>
            <a:r>
              <a:rPr lang="zh-CN" altLang="en-US" dirty="0" smtClean="0"/>
              <a:t>蓝</a:t>
            </a:r>
            <a:r>
              <a:rPr lang="en-US" altLang="zh-CN" dirty="0" smtClean="0"/>
              <a:t>: View</a:t>
            </a:r>
          </a:p>
        </p:txBody>
      </p:sp>
    </p:spTree>
    <p:extLst>
      <p:ext uri="{BB962C8B-B14F-4D97-AF65-F5344CB8AC3E}">
        <p14:creationId xmlns:p14="http://schemas.microsoft.com/office/powerpoint/2010/main" val="32592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zh-CN" altLang="en-US" dirty="0"/>
          </a:p>
        </p:txBody>
      </p:sp>
      <p:sp>
        <p:nvSpPr>
          <p:cNvPr id="4" name="Title 1"/>
          <p:cNvSpPr>
            <a:spLocks noGrp="1"/>
          </p:cNvSpPr>
          <p:nvPr>
            <p:ph type="title"/>
          </p:nvPr>
        </p:nvSpPr>
        <p:spPr>
          <a:xfrm>
            <a:off x="2494012" y="2996952"/>
            <a:ext cx="9402274" cy="1400530"/>
          </a:xfrm>
        </p:spPr>
        <p:txBody>
          <a:bodyPr/>
          <a:lstStyle/>
          <a:p>
            <a:r>
              <a:rPr lang="zh-CN" altLang="en-US" dirty="0" smtClean="0"/>
              <a:t>这样的代码怎么拆开呢</a:t>
            </a:r>
            <a:r>
              <a:rPr lang="en-US" altLang="zh-CN" dirty="0" smtClean="0"/>
              <a:t>?</a:t>
            </a:r>
            <a:endParaRPr lang="zh-CN" altLang="en-US" dirty="0"/>
          </a:p>
        </p:txBody>
      </p:sp>
    </p:spTree>
    <p:extLst>
      <p:ext uri="{BB962C8B-B14F-4D97-AF65-F5344CB8AC3E}">
        <p14:creationId xmlns:p14="http://schemas.microsoft.com/office/powerpoint/2010/main" val="289947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stretch>
            <a:fillRect/>
          </a:stretch>
        </p:blipFill>
        <p:spPr>
          <a:xfrm>
            <a:off x="3286100" y="2737601"/>
            <a:ext cx="6115050" cy="1390650"/>
          </a:xfrm>
          <a:prstGeom prst="rect">
            <a:avLst/>
          </a:prstGeom>
        </p:spPr>
      </p:pic>
    </p:spTree>
    <p:extLst>
      <p:ext uri="{BB962C8B-B14F-4D97-AF65-F5344CB8AC3E}">
        <p14:creationId xmlns:p14="http://schemas.microsoft.com/office/powerpoint/2010/main" val="76947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Backbone</a:t>
            </a:r>
            <a:endParaRPr lang="zh-CN" altLang="en-US" dirty="0"/>
          </a:p>
        </p:txBody>
      </p:sp>
      <p:sp>
        <p:nvSpPr>
          <p:cNvPr id="3" name="Content Placeholder 2"/>
          <p:cNvSpPr>
            <a:spLocks noGrp="1"/>
          </p:cNvSpPr>
          <p:nvPr>
            <p:ph idx="1"/>
          </p:nvPr>
        </p:nvSpPr>
        <p:spPr/>
        <p:txBody>
          <a:bodyPr/>
          <a:lstStyle/>
          <a:p>
            <a:r>
              <a:rPr lang="en-US" altLang="zh-CN" dirty="0"/>
              <a:t>Backbone</a:t>
            </a:r>
            <a:r>
              <a:rPr lang="zh-CN" altLang="en-US" dirty="0"/>
              <a:t>为开发</a:t>
            </a:r>
            <a:r>
              <a:rPr lang="en-US" altLang="zh-CN" dirty="0" err="1"/>
              <a:t>Javascript</a:t>
            </a:r>
            <a:r>
              <a:rPr lang="zh-CN" altLang="en-US" dirty="0"/>
              <a:t>应用程序提供了一套架构，包括基于健值对儿</a:t>
            </a:r>
            <a:r>
              <a:rPr lang="en-US" altLang="zh-CN" dirty="0"/>
              <a:t>(attributes)</a:t>
            </a:r>
            <a:r>
              <a:rPr lang="zh-CN" altLang="en-US" dirty="0"/>
              <a:t>和自定义事件的</a:t>
            </a:r>
            <a:r>
              <a:rPr lang="en-US" altLang="zh-CN" dirty="0"/>
              <a:t>Model</a:t>
            </a:r>
            <a:r>
              <a:rPr lang="zh-CN" altLang="en-US" dirty="0"/>
              <a:t>，具有丰富的枚举</a:t>
            </a:r>
            <a:r>
              <a:rPr lang="en-US" altLang="zh-CN" dirty="0"/>
              <a:t>API(</a:t>
            </a:r>
            <a:r>
              <a:rPr lang="zh-CN" altLang="en-US" dirty="0"/>
              <a:t>译注：依赖于</a:t>
            </a:r>
            <a:r>
              <a:rPr lang="en-US" altLang="zh-CN" dirty="0"/>
              <a:t>underscore</a:t>
            </a:r>
            <a:r>
              <a:rPr lang="zh-CN" altLang="en-US" dirty="0"/>
              <a:t>的集合操作</a:t>
            </a:r>
            <a:r>
              <a:rPr lang="en-US" altLang="zh-CN" dirty="0"/>
              <a:t>)</a:t>
            </a:r>
            <a:r>
              <a:rPr lang="zh-CN" altLang="en-US" dirty="0"/>
              <a:t>的</a:t>
            </a:r>
            <a:r>
              <a:rPr lang="en-US" altLang="zh-CN" dirty="0"/>
              <a:t>Collections</a:t>
            </a:r>
            <a:r>
              <a:rPr lang="zh-CN" altLang="en-US" dirty="0"/>
              <a:t>，以及可以声明自定义事件处理函数的</a:t>
            </a:r>
            <a:r>
              <a:rPr lang="en-US" altLang="zh-CN" dirty="0"/>
              <a:t>View</a:t>
            </a:r>
            <a:r>
              <a:rPr lang="zh-CN" altLang="en-US" dirty="0"/>
              <a:t>，并且可以把这些连接到一个现有的</a:t>
            </a:r>
            <a:r>
              <a:rPr lang="en-US" altLang="zh-CN" dirty="0" err="1"/>
              <a:t>RESTful</a:t>
            </a:r>
            <a:r>
              <a:rPr lang="zh-CN" altLang="en-US" dirty="0"/>
              <a:t>的</a:t>
            </a:r>
            <a:r>
              <a:rPr lang="en-US" altLang="zh-CN" dirty="0"/>
              <a:t>JSON</a:t>
            </a:r>
            <a:r>
              <a:rPr lang="zh-CN" altLang="en-US" dirty="0"/>
              <a:t>接口</a:t>
            </a:r>
            <a:r>
              <a:rPr lang="zh-CN" altLang="en-US" dirty="0" smtClean="0"/>
              <a:t>。</a:t>
            </a:r>
            <a:endParaRPr lang="en-US" altLang="zh-CN" dirty="0" smtClean="0"/>
          </a:p>
          <a:p>
            <a:endParaRPr lang="en-US" altLang="zh-CN" dirty="0"/>
          </a:p>
          <a:p>
            <a:r>
              <a:rPr lang="zh-CN" altLang="en-US" dirty="0" smtClean="0"/>
              <a:t>只有</a:t>
            </a:r>
            <a:r>
              <a:rPr lang="zh-CN" altLang="en-US" dirty="0"/>
              <a:t>唯一的强依赖</a:t>
            </a:r>
            <a:r>
              <a:rPr lang="en-US" altLang="zh-CN" dirty="0" smtClean="0"/>
              <a:t>:underscore</a:t>
            </a:r>
          </a:p>
          <a:p>
            <a:endParaRPr lang="en-US" altLang="zh-CN" dirty="0"/>
          </a:p>
          <a:p>
            <a:r>
              <a:rPr lang="zh-CN" altLang="en-US" dirty="0" smtClean="0"/>
              <a:t>可以使用</a:t>
            </a:r>
            <a:r>
              <a:rPr lang="en-US" altLang="zh-CN" dirty="0" err="1" smtClean="0"/>
              <a:t>undercore</a:t>
            </a:r>
            <a:r>
              <a:rPr lang="zh-CN" altLang="en-US" dirty="0" smtClean="0"/>
              <a:t>的提供的模版引擎</a:t>
            </a:r>
            <a:r>
              <a:rPr lang="en-US" altLang="zh-CN" dirty="0" smtClean="0"/>
              <a:t>, </a:t>
            </a:r>
            <a:r>
              <a:rPr lang="zh-CN" altLang="en-US" dirty="0" smtClean="0"/>
              <a:t>也可以使用其他模版引擎</a:t>
            </a:r>
            <a:endParaRPr lang="zh-CN" altLang="en-US" dirty="0"/>
          </a:p>
        </p:txBody>
      </p:sp>
    </p:spTree>
    <p:extLst>
      <p:ext uri="{BB962C8B-B14F-4D97-AF65-F5344CB8AC3E}">
        <p14:creationId xmlns:p14="http://schemas.microsoft.com/office/powerpoint/2010/main" val="135329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Backbone </a:t>
            </a:r>
            <a:r>
              <a:rPr lang="zh-CN" altLang="en-US" dirty="0" smtClean="0"/>
              <a:t>核心组件</a:t>
            </a:r>
            <a:endParaRPr lang="zh-CN" altLang="en-US" dirty="0"/>
          </a:p>
        </p:txBody>
      </p:sp>
      <p:sp>
        <p:nvSpPr>
          <p:cNvPr id="3" name="Content Placeholder 2"/>
          <p:cNvSpPr>
            <a:spLocks noGrp="1"/>
          </p:cNvSpPr>
          <p:nvPr>
            <p:ph idx="1"/>
          </p:nvPr>
        </p:nvSpPr>
        <p:spPr/>
        <p:txBody>
          <a:bodyPr/>
          <a:lstStyle/>
          <a:p>
            <a:r>
              <a:rPr lang="en-US" altLang="zh-CN" dirty="0" smtClean="0"/>
              <a:t>Events</a:t>
            </a:r>
          </a:p>
          <a:p>
            <a:r>
              <a:rPr lang="en-US" altLang="zh-CN" dirty="0" smtClean="0"/>
              <a:t>Model</a:t>
            </a:r>
          </a:p>
          <a:p>
            <a:r>
              <a:rPr lang="en-US" altLang="zh-CN" dirty="0" smtClean="0"/>
              <a:t>Collection</a:t>
            </a:r>
          </a:p>
          <a:p>
            <a:r>
              <a:rPr lang="en-US" altLang="zh-CN" dirty="0" smtClean="0"/>
              <a:t>View</a:t>
            </a:r>
          </a:p>
          <a:p>
            <a:r>
              <a:rPr lang="en-US" altLang="zh-CN" dirty="0" smtClean="0"/>
              <a:t>Router</a:t>
            </a:r>
          </a:p>
        </p:txBody>
      </p:sp>
      <p:pic>
        <p:nvPicPr>
          <p:cNvPr id="4" name="Picture 2" descr="http://www.myexception.cn/img/2012/06/24/1301086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316" y="1628800"/>
            <a:ext cx="6048672" cy="449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2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Events(</a:t>
            </a:r>
            <a:r>
              <a:rPr lang="zh-CN" altLang="en-US" dirty="0" smtClean="0"/>
              <a:t>基础</a:t>
            </a:r>
            <a:r>
              <a:rPr lang="en-US" altLang="zh-CN" dirty="0" smtClean="0"/>
              <a:t>)</a:t>
            </a:r>
            <a:endParaRPr lang="zh-CN" altLang="en-US" dirty="0"/>
          </a:p>
        </p:txBody>
      </p:sp>
      <p:sp>
        <p:nvSpPr>
          <p:cNvPr id="3" name="Content Placeholder 2"/>
          <p:cNvSpPr>
            <a:spLocks noGrp="1"/>
          </p:cNvSpPr>
          <p:nvPr>
            <p:ph idx="1"/>
          </p:nvPr>
        </p:nvSpPr>
        <p:spPr/>
        <p:txBody>
          <a:bodyPr/>
          <a:lstStyle/>
          <a:p>
            <a:pPr marL="0" indent="0">
              <a:buNone/>
            </a:pPr>
            <a:r>
              <a:rPr lang="zh-CN" altLang="en-US" dirty="0"/>
              <a:t>需</a:t>
            </a:r>
            <a:r>
              <a:rPr lang="zh-CN" altLang="en-US" dirty="0" smtClean="0"/>
              <a:t>要接受和触发事件的对象都继承自它</a:t>
            </a:r>
            <a:r>
              <a:rPr lang="en-US" altLang="zh-CN" dirty="0" smtClean="0"/>
              <a:t>.</a:t>
            </a:r>
          </a:p>
          <a:p>
            <a:pPr marL="0" indent="0">
              <a:buNone/>
            </a:pPr>
            <a:r>
              <a:rPr lang="zh-CN" altLang="en-US" dirty="0"/>
              <a:t>两个</a:t>
            </a:r>
            <a:r>
              <a:rPr lang="zh-CN" altLang="en-US" dirty="0" smtClean="0"/>
              <a:t>核心方法</a:t>
            </a:r>
            <a:r>
              <a:rPr lang="en-US" altLang="zh-CN" dirty="0" smtClean="0"/>
              <a:t>:</a:t>
            </a:r>
          </a:p>
          <a:p>
            <a:pPr marL="0" indent="0">
              <a:buNone/>
            </a:pPr>
            <a:r>
              <a:rPr lang="en-US" altLang="zh-CN" dirty="0" err="1"/>
              <a:t>object.on</a:t>
            </a:r>
            <a:r>
              <a:rPr lang="en-US" altLang="zh-CN" dirty="0"/>
              <a:t>(event, </a:t>
            </a:r>
            <a:r>
              <a:rPr lang="en-US" altLang="zh-CN" dirty="0" smtClean="0"/>
              <a:t>callback</a:t>
            </a:r>
            <a:r>
              <a:rPr lang="en-US" altLang="zh-CN" dirty="0"/>
              <a:t>, [context</a:t>
            </a:r>
            <a:r>
              <a:rPr lang="en-US" altLang="zh-CN" dirty="0" smtClean="0"/>
              <a:t>])</a:t>
            </a:r>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en-US" altLang="zh-CN" dirty="0" err="1" smtClean="0"/>
              <a:t>object.off</a:t>
            </a:r>
            <a:r>
              <a:rPr lang="en-US" altLang="zh-CN" dirty="0"/>
              <a:t>([event], [callback], [context</a:t>
            </a:r>
            <a:r>
              <a:rPr lang="en-US" altLang="zh-CN" dirty="0" smtClean="0"/>
              <a:t>])</a:t>
            </a:r>
          </a:p>
          <a:p>
            <a:pPr marL="0" indent="0">
              <a:buNone/>
            </a:pPr>
            <a:endParaRPr lang="zh-CN" altLang="en-US" dirty="0"/>
          </a:p>
        </p:txBody>
      </p:sp>
      <p:pic>
        <p:nvPicPr>
          <p:cNvPr id="4" name="Picture 3"/>
          <p:cNvPicPr>
            <a:picLocks noChangeAspect="1"/>
          </p:cNvPicPr>
          <p:nvPr/>
        </p:nvPicPr>
        <p:blipFill>
          <a:blip r:embed="rId3"/>
          <a:stretch>
            <a:fillRect/>
          </a:stretch>
        </p:blipFill>
        <p:spPr>
          <a:xfrm>
            <a:off x="1197868" y="3300212"/>
            <a:ext cx="2819400" cy="857250"/>
          </a:xfrm>
          <a:prstGeom prst="rect">
            <a:avLst/>
          </a:prstGeom>
        </p:spPr>
      </p:pic>
      <p:pic>
        <p:nvPicPr>
          <p:cNvPr id="5" name="Picture 4"/>
          <p:cNvPicPr>
            <a:picLocks noChangeAspect="1"/>
          </p:cNvPicPr>
          <p:nvPr/>
        </p:nvPicPr>
        <p:blipFill>
          <a:blip r:embed="rId4"/>
          <a:stretch>
            <a:fillRect/>
          </a:stretch>
        </p:blipFill>
        <p:spPr>
          <a:xfrm>
            <a:off x="1197868" y="5157192"/>
            <a:ext cx="3409950" cy="923925"/>
          </a:xfrm>
          <a:prstGeom prst="rect">
            <a:avLst/>
          </a:prstGeom>
        </p:spPr>
      </p:pic>
      <p:sp>
        <p:nvSpPr>
          <p:cNvPr id="6" name="Content Placeholder 2"/>
          <p:cNvSpPr txBox="1">
            <a:spLocks/>
          </p:cNvSpPr>
          <p:nvPr/>
        </p:nvSpPr>
        <p:spPr>
          <a:xfrm>
            <a:off x="6526461" y="1907739"/>
            <a:ext cx="4824536" cy="1521261"/>
          </a:xfrm>
          <a:prstGeom prst="rect">
            <a:avLst/>
          </a:prstGeom>
        </p:spPr>
        <p:txBody>
          <a:bodyPr vert="horz" lIns="91440" tIns="45720" rIns="91440" bIns="45720" rtlCol="0">
            <a:normAutofit/>
          </a:bodyPr>
          <a:lstStyle>
            <a:lvl1pPr marL="342797" indent="-342797"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altLang="zh-CN" smtClean="0"/>
              <a:t>trigger(event, [*args])</a:t>
            </a:r>
            <a:r>
              <a:rPr lang="en-US" altLang="zh-CN" b="1" smtClean="0"/>
              <a:t>	</a:t>
            </a:r>
          </a:p>
          <a:p>
            <a:r>
              <a:rPr lang="en-US" altLang="zh-CN" smtClean="0"/>
              <a:t>once(event, callback, [context])</a:t>
            </a:r>
            <a:r>
              <a:rPr lang="en-US" altLang="zh-CN" b="1" smtClean="0"/>
              <a:t>	</a:t>
            </a:r>
          </a:p>
          <a:p>
            <a:r>
              <a:rPr lang="en-US" altLang="zh-CN" smtClean="0"/>
              <a:t>listenTo(other, event, callback)</a:t>
            </a:r>
            <a:endParaRPr lang="zh-CN" altLang="en-US" dirty="0"/>
          </a:p>
        </p:txBody>
      </p:sp>
    </p:spTree>
    <p:extLst>
      <p:ext uri="{BB962C8B-B14F-4D97-AF65-F5344CB8AC3E}">
        <p14:creationId xmlns:p14="http://schemas.microsoft.com/office/powerpoint/2010/main" val="79548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r>
              <a:rPr lang="zh-CN" altLang="en-US" dirty="0"/>
              <a:t>核心</a:t>
            </a:r>
            <a:r>
              <a:rPr lang="en-US" altLang="zh-CN" dirty="0"/>
              <a:t>)</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260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核心</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1629916" y="1700808"/>
            <a:ext cx="5934075" cy="2876550"/>
          </a:xfrm>
          <a:prstGeom prst="rect">
            <a:avLst/>
          </a:prstGeom>
        </p:spPr>
      </p:pic>
      <p:pic>
        <p:nvPicPr>
          <p:cNvPr id="5" name="Picture 4"/>
          <p:cNvPicPr>
            <a:picLocks noChangeAspect="1"/>
          </p:cNvPicPr>
          <p:nvPr/>
        </p:nvPicPr>
        <p:blipFill>
          <a:blip r:embed="rId3"/>
          <a:stretch>
            <a:fillRect/>
          </a:stretch>
        </p:blipFill>
        <p:spPr>
          <a:xfrm>
            <a:off x="1629916" y="4982766"/>
            <a:ext cx="4829175" cy="428625"/>
          </a:xfrm>
          <a:prstGeom prst="rect">
            <a:avLst/>
          </a:prstGeom>
        </p:spPr>
      </p:pic>
    </p:spTree>
    <p:extLst>
      <p:ext uri="{BB962C8B-B14F-4D97-AF65-F5344CB8AC3E}">
        <p14:creationId xmlns:p14="http://schemas.microsoft.com/office/powerpoint/2010/main" val="27999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r>
              <a:rPr lang="zh-CN" altLang="en-US" dirty="0"/>
              <a:t>核心</a:t>
            </a:r>
            <a:r>
              <a:rPr lang="en-US" altLang="zh-CN" dirty="0"/>
              <a:t>)</a:t>
            </a:r>
            <a:endParaRPr lang="zh-CN" altLang="en-US" dirty="0"/>
          </a:p>
        </p:txBody>
      </p:sp>
      <p:sp>
        <p:nvSpPr>
          <p:cNvPr id="3" name="Content Placeholder 2"/>
          <p:cNvSpPr>
            <a:spLocks noGrp="1"/>
          </p:cNvSpPr>
          <p:nvPr>
            <p:ph idx="1"/>
          </p:nvPr>
        </p:nvSpPr>
        <p:spPr/>
        <p:txBody>
          <a:bodyPr>
            <a:normAutofit/>
          </a:bodyPr>
          <a:lstStyle/>
          <a:p>
            <a:pPr marL="0" indent="0">
              <a:buNone/>
            </a:pPr>
            <a:r>
              <a:rPr lang="zh-CN" altLang="en-US" dirty="0" smtClean="0"/>
              <a:t>新建一个</a:t>
            </a:r>
            <a:r>
              <a:rPr lang="en-US" altLang="zh-CN" dirty="0" smtClean="0"/>
              <a:t>Model</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defaults</a:t>
            </a:r>
            <a:r>
              <a:rPr lang="en-US" altLang="zh-CN" dirty="0"/>
              <a:t>	</a:t>
            </a:r>
            <a:r>
              <a:rPr lang="zh-CN" altLang="en-US" dirty="0" smtClean="0"/>
              <a:t>默认属性值</a:t>
            </a:r>
            <a:endParaRPr lang="en-US" altLang="zh-CN" dirty="0" smtClean="0"/>
          </a:p>
          <a:p>
            <a:pPr marL="0" indent="0">
              <a:buNone/>
            </a:pPr>
            <a:r>
              <a:rPr lang="en-US" altLang="zh-CN" dirty="0" err="1" smtClean="0"/>
              <a:t>urlRoot</a:t>
            </a:r>
            <a:r>
              <a:rPr lang="en-US" altLang="zh-CN" dirty="0" smtClean="0"/>
              <a:t>	fetch</a:t>
            </a:r>
            <a:r>
              <a:rPr lang="zh-CN" altLang="en-US" dirty="0" smtClean="0"/>
              <a:t>时从此</a:t>
            </a:r>
            <a:r>
              <a:rPr lang="en-US" altLang="zh-CN" dirty="0" err="1" smtClean="0"/>
              <a:t>url</a:t>
            </a:r>
            <a:r>
              <a:rPr lang="zh-CN" altLang="en-US" dirty="0" smtClean="0"/>
              <a:t>获取数据填充</a:t>
            </a:r>
            <a:r>
              <a:rPr lang="en-US" altLang="zh-CN" dirty="0" smtClean="0"/>
              <a:t>model</a:t>
            </a:r>
          </a:p>
          <a:p>
            <a:pPr marL="0" indent="0">
              <a:buNone/>
            </a:pPr>
            <a:r>
              <a:rPr lang="en-US" altLang="zh-CN" dirty="0" smtClean="0"/>
              <a:t>Initialize	</a:t>
            </a:r>
            <a:r>
              <a:rPr lang="zh-CN" altLang="en-US" dirty="0" smtClean="0"/>
              <a:t>在</a:t>
            </a:r>
            <a:r>
              <a:rPr lang="en-US" altLang="zh-CN" dirty="0" smtClean="0"/>
              <a:t>new Model</a:t>
            </a:r>
            <a:r>
              <a:rPr lang="zh-CN" altLang="en-US" dirty="0" smtClean="0"/>
              <a:t>完成以后自动调用</a:t>
            </a:r>
            <a:endParaRPr lang="en-US" altLang="zh-CN" dirty="0" smtClean="0"/>
          </a:p>
          <a:p>
            <a:pPr marL="0" indent="0">
              <a:buNone/>
            </a:pPr>
            <a:endParaRPr lang="zh-CN" altLang="en-US" dirty="0"/>
          </a:p>
        </p:txBody>
      </p:sp>
      <p:pic>
        <p:nvPicPr>
          <p:cNvPr id="5" name="Picture 4"/>
          <p:cNvPicPr>
            <a:picLocks noChangeAspect="1"/>
          </p:cNvPicPr>
          <p:nvPr/>
        </p:nvPicPr>
        <p:blipFill>
          <a:blip r:embed="rId2"/>
          <a:stretch>
            <a:fillRect/>
          </a:stretch>
        </p:blipFill>
        <p:spPr>
          <a:xfrm>
            <a:off x="1629916" y="2348880"/>
            <a:ext cx="4171950" cy="1924050"/>
          </a:xfrm>
          <a:prstGeom prst="rect">
            <a:avLst/>
          </a:prstGeom>
        </p:spPr>
      </p:pic>
    </p:spTree>
    <p:extLst>
      <p:ext uri="{BB962C8B-B14F-4D97-AF65-F5344CB8AC3E}">
        <p14:creationId xmlns:p14="http://schemas.microsoft.com/office/powerpoint/2010/main" val="387545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zh-CN" altLang="en-US" dirty="0"/>
          </a:p>
        </p:txBody>
      </p:sp>
      <p:sp>
        <p:nvSpPr>
          <p:cNvPr id="3" name="Content Placeholder 2"/>
          <p:cNvSpPr>
            <a:spLocks noGrp="1"/>
          </p:cNvSpPr>
          <p:nvPr>
            <p:ph idx="1"/>
          </p:nvPr>
        </p:nvSpPr>
        <p:spPr/>
        <p:txBody>
          <a:bodyPr/>
          <a:lstStyle/>
          <a:p>
            <a:r>
              <a:rPr lang="en-US" altLang="zh-CN" dirty="0" err="1"/>
              <a:t>model.set</a:t>
            </a:r>
            <a:r>
              <a:rPr lang="en-US" altLang="zh-CN" dirty="0"/>
              <a:t>(attributes, [options</a:t>
            </a:r>
            <a:r>
              <a:rPr lang="en-US" altLang="zh-CN" dirty="0" smtClean="0"/>
              <a:t>])</a:t>
            </a:r>
          </a:p>
          <a:p>
            <a:r>
              <a:rPr lang="en-US" altLang="zh-CN" dirty="0" err="1"/>
              <a:t>model.get</a:t>
            </a:r>
            <a:r>
              <a:rPr lang="en-US" altLang="zh-CN" dirty="0"/>
              <a:t>(attribute)</a:t>
            </a:r>
            <a:endParaRPr lang="en-US" altLang="zh-CN" dirty="0" smtClean="0"/>
          </a:p>
          <a:p>
            <a:r>
              <a:rPr lang="en-US" altLang="zh-CN" dirty="0" err="1" smtClean="0">
                <a:solidFill>
                  <a:schemeClr val="accent6">
                    <a:lumMod val="75000"/>
                  </a:schemeClr>
                </a:solidFill>
              </a:rPr>
              <a:t>model.fetch</a:t>
            </a:r>
            <a:r>
              <a:rPr lang="en-US" altLang="zh-CN" dirty="0">
                <a:solidFill>
                  <a:schemeClr val="accent6">
                    <a:lumMod val="75000"/>
                  </a:schemeClr>
                </a:solidFill>
              </a:rPr>
              <a:t>([options]) </a:t>
            </a:r>
            <a:endParaRPr lang="en-US" altLang="zh-CN" dirty="0" smtClean="0">
              <a:solidFill>
                <a:schemeClr val="accent6">
                  <a:lumMod val="75000"/>
                </a:schemeClr>
              </a:solidFill>
            </a:endParaRPr>
          </a:p>
          <a:p>
            <a:r>
              <a:rPr lang="en-US" altLang="zh-CN" dirty="0" err="1">
                <a:solidFill>
                  <a:schemeClr val="accent6">
                    <a:lumMod val="75000"/>
                  </a:schemeClr>
                </a:solidFill>
              </a:rPr>
              <a:t>model.save</a:t>
            </a:r>
            <a:r>
              <a:rPr lang="en-US" altLang="zh-CN" dirty="0">
                <a:solidFill>
                  <a:schemeClr val="accent6">
                    <a:lumMod val="75000"/>
                  </a:schemeClr>
                </a:solidFill>
              </a:rPr>
              <a:t>([attributes], [options</a:t>
            </a:r>
            <a:r>
              <a:rPr lang="en-US" altLang="zh-CN" dirty="0" smtClean="0">
                <a:solidFill>
                  <a:schemeClr val="accent6">
                    <a:lumMod val="75000"/>
                  </a:schemeClr>
                </a:solidFill>
              </a:rPr>
              <a:t>])</a:t>
            </a:r>
          </a:p>
          <a:p>
            <a:r>
              <a:rPr lang="en-US" altLang="zh-CN" dirty="0" err="1">
                <a:solidFill>
                  <a:schemeClr val="accent6">
                    <a:lumMod val="75000"/>
                  </a:schemeClr>
                </a:solidFill>
              </a:rPr>
              <a:t>model.destroy</a:t>
            </a:r>
            <a:r>
              <a:rPr lang="en-US" altLang="zh-CN" dirty="0">
                <a:solidFill>
                  <a:schemeClr val="accent6">
                    <a:lumMod val="75000"/>
                  </a:schemeClr>
                </a:solidFill>
              </a:rPr>
              <a:t>([options</a:t>
            </a:r>
            <a:r>
              <a:rPr lang="en-US" altLang="zh-CN" dirty="0" smtClean="0">
                <a:solidFill>
                  <a:schemeClr val="accent6">
                    <a:lumMod val="75000"/>
                  </a:schemeClr>
                </a:solidFill>
              </a:rPr>
              <a:t>])</a:t>
            </a:r>
          </a:p>
          <a:p>
            <a:r>
              <a:rPr lang="en-US" altLang="zh-CN" dirty="0" err="1">
                <a:solidFill>
                  <a:schemeClr val="accent6">
                    <a:lumMod val="75000"/>
                  </a:schemeClr>
                </a:solidFill>
              </a:rPr>
              <a:t>model.validate</a:t>
            </a:r>
            <a:r>
              <a:rPr lang="en-US" altLang="zh-CN" dirty="0">
                <a:solidFill>
                  <a:schemeClr val="accent6">
                    <a:lumMod val="75000"/>
                  </a:schemeClr>
                </a:solidFill>
              </a:rPr>
              <a:t>(attributes</a:t>
            </a:r>
            <a:r>
              <a:rPr lang="en-US" altLang="zh-CN" dirty="0" smtClean="0">
                <a:solidFill>
                  <a:schemeClr val="accent6">
                    <a:lumMod val="75000"/>
                  </a:schemeClr>
                </a:solidFill>
              </a:rPr>
              <a:t>)</a:t>
            </a:r>
          </a:p>
          <a:p>
            <a:r>
              <a:rPr lang="en-US" altLang="zh-CN" dirty="0" err="1"/>
              <a:t>model.change</a:t>
            </a:r>
            <a:r>
              <a:rPr lang="en-US" altLang="zh-CN" dirty="0" smtClean="0"/>
              <a:t>()	</a:t>
            </a:r>
            <a:r>
              <a:rPr lang="zh-CN" altLang="en-US" dirty="0" smtClean="0"/>
              <a:t>不想每次</a:t>
            </a:r>
            <a:r>
              <a:rPr lang="en-US" altLang="zh-CN" dirty="0" smtClean="0"/>
              <a:t>set</a:t>
            </a:r>
            <a:r>
              <a:rPr lang="zh-CN" altLang="en-US" dirty="0" smtClean="0"/>
              <a:t>都出发</a:t>
            </a:r>
            <a:r>
              <a:rPr lang="en-US" altLang="zh-CN" dirty="0" smtClean="0"/>
              <a:t>change</a:t>
            </a:r>
            <a:r>
              <a:rPr lang="zh-CN" altLang="en-US" dirty="0" smtClean="0"/>
              <a:t>事件</a:t>
            </a:r>
            <a:r>
              <a:rPr lang="en-US" altLang="zh-CN" dirty="0" smtClean="0"/>
              <a:t>,</a:t>
            </a:r>
            <a:r>
              <a:rPr lang="zh-CN" altLang="en-US" dirty="0"/>
              <a:t>可</a:t>
            </a:r>
            <a:r>
              <a:rPr lang="zh-CN" altLang="en-US" dirty="0" smtClean="0"/>
              <a:t>以再</a:t>
            </a:r>
            <a:r>
              <a:rPr lang="en-US" altLang="zh-CN" dirty="0" smtClean="0"/>
              <a:t>set</a:t>
            </a:r>
            <a:r>
              <a:rPr lang="zh-CN" altLang="en-US" dirty="0" smtClean="0"/>
              <a:t>处</a:t>
            </a:r>
            <a:r>
              <a:rPr lang="en-US" altLang="zh-CN" dirty="0"/>
              <a:t>{silent: true</a:t>
            </a:r>
            <a:r>
              <a:rPr lang="en-US" altLang="zh-CN" dirty="0" smtClean="0"/>
              <a:t>}, </a:t>
            </a:r>
            <a:r>
              <a:rPr lang="zh-CN" altLang="en-US" dirty="0" smtClean="0"/>
              <a:t>之后在手动用此方法出发</a:t>
            </a:r>
            <a:r>
              <a:rPr lang="en-US" altLang="zh-CN" dirty="0" smtClean="0"/>
              <a:t>change</a:t>
            </a:r>
            <a:r>
              <a:rPr lang="zh-CN" altLang="en-US" dirty="0"/>
              <a:t>事件</a:t>
            </a:r>
          </a:p>
        </p:txBody>
      </p:sp>
    </p:spTree>
    <p:extLst>
      <p:ext uri="{BB962C8B-B14F-4D97-AF65-F5344CB8AC3E}">
        <p14:creationId xmlns:p14="http://schemas.microsoft.com/office/powerpoint/2010/main" val="371753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40414" y="3244334"/>
            <a:ext cx="231154" cy="369332"/>
          </a:xfrm>
          <a:prstGeom prst="rect">
            <a:avLst/>
          </a:prstGeom>
        </p:spPr>
        <p:txBody>
          <a:bodyPr wrap="none">
            <a:spAutoFit/>
          </a:bodyPr>
          <a:lstStyle/>
          <a:p>
            <a:r>
              <a:rPr lang="en-US" altLang="zh-CN" dirty="0" smtClean="0"/>
              <a:t> </a:t>
            </a:r>
            <a:endParaRPr lang="zh-CN" altLang="en-US" dirty="0"/>
          </a:p>
        </p:txBody>
      </p:sp>
      <p:sp>
        <p:nvSpPr>
          <p:cNvPr id="7" name="TextBox 6"/>
          <p:cNvSpPr txBox="1"/>
          <p:nvPr/>
        </p:nvSpPr>
        <p:spPr>
          <a:xfrm>
            <a:off x="477788" y="548680"/>
            <a:ext cx="3570208" cy="424732"/>
          </a:xfrm>
          <a:prstGeom prst="rect">
            <a:avLst/>
          </a:prstGeom>
          <a:noFill/>
        </p:spPr>
        <p:txBody>
          <a:bodyPr wrap="none" rtlCol="0">
            <a:spAutoFit/>
          </a:bodyPr>
          <a:lstStyle/>
          <a:p>
            <a:pPr>
              <a:lnSpc>
                <a:spcPct val="90000"/>
              </a:lnSpc>
            </a:pPr>
            <a:r>
              <a:rPr lang="zh-CN" altLang="en-US" sz="2400" dirty="0" smtClean="0"/>
              <a:t>当时我们还没使用数据库</a:t>
            </a:r>
            <a:endParaRPr lang="zh-CN" altLang="en-US" sz="2400" dirty="0"/>
          </a:p>
        </p:txBody>
      </p:sp>
      <p:pic>
        <p:nvPicPr>
          <p:cNvPr id="10" name="Picture 9"/>
          <p:cNvPicPr>
            <a:picLocks noChangeAspect="1"/>
          </p:cNvPicPr>
          <p:nvPr/>
        </p:nvPicPr>
        <p:blipFill>
          <a:blip r:embed="rId2"/>
          <a:stretch>
            <a:fillRect/>
          </a:stretch>
        </p:blipFill>
        <p:spPr>
          <a:xfrm>
            <a:off x="549796" y="1127185"/>
            <a:ext cx="5286375" cy="2333625"/>
          </a:xfrm>
          <a:prstGeom prst="rect">
            <a:avLst/>
          </a:prstGeom>
        </p:spPr>
      </p:pic>
    </p:spTree>
    <p:extLst>
      <p:ext uri="{BB962C8B-B14F-4D97-AF65-F5344CB8AC3E}">
        <p14:creationId xmlns:p14="http://schemas.microsoft.com/office/powerpoint/2010/main" val="3645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Collection</a:t>
            </a:r>
            <a:endParaRPr lang="zh-CN" altLang="en-US" dirty="0"/>
          </a:p>
        </p:txBody>
      </p:sp>
      <p:sp>
        <p:nvSpPr>
          <p:cNvPr id="3" name="Content Placeholder 2"/>
          <p:cNvSpPr>
            <a:spLocks noGrp="1"/>
          </p:cNvSpPr>
          <p:nvPr>
            <p:ph idx="1"/>
          </p:nvPr>
        </p:nvSpPr>
        <p:spPr/>
        <p:txBody>
          <a:bodyPr/>
          <a:lstStyle/>
          <a:p>
            <a:r>
              <a:rPr lang="en-US" altLang="zh-CN" dirty="0"/>
              <a:t>Collections are ordered sets of models. You can bind "change" events to be notified when any model in the collection has been modified, listen for "add" and "remove" events, fetch the collection from the </a:t>
            </a:r>
            <a:r>
              <a:rPr lang="en-US" altLang="zh-CN" dirty="0" smtClean="0"/>
              <a:t>server</a:t>
            </a:r>
          </a:p>
          <a:p>
            <a:r>
              <a:rPr lang="en-US" altLang="zh-CN" dirty="0"/>
              <a:t>Any event that is triggered on a model in a collection will also be triggered on the collection </a:t>
            </a:r>
            <a:r>
              <a:rPr lang="en-US" altLang="zh-CN" dirty="0" smtClean="0"/>
              <a:t>directly. </a:t>
            </a:r>
            <a:r>
              <a:rPr lang="en-US" altLang="zh-CN" dirty="0"/>
              <a:t>This allows you to listen for changes to specific attributes in any model in a collection</a:t>
            </a:r>
            <a:endParaRPr lang="zh-CN" altLang="en-US" dirty="0"/>
          </a:p>
        </p:txBody>
      </p:sp>
    </p:spTree>
    <p:extLst>
      <p:ext uri="{BB962C8B-B14F-4D97-AF65-F5344CB8AC3E}">
        <p14:creationId xmlns:p14="http://schemas.microsoft.com/office/powerpoint/2010/main" val="229939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Collection</a:t>
            </a:r>
            <a:endParaRPr lang="zh-CN" altLang="en-US" dirty="0"/>
          </a:p>
        </p:txBody>
      </p:sp>
      <p:sp>
        <p:nvSpPr>
          <p:cNvPr id="3" name="Content Placeholder 2"/>
          <p:cNvSpPr>
            <a:spLocks noGrp="1"/>
          </p:cNvSpPr>
          <p:nvPr>
            <p:ph idx="1"/>
          </p:nvPr>
        </p:nvSpPr>
        <p:spPr/>
        <p:txBody>
          <a:bodyPr/>
          <a:lstStyle/>
          <a:p>
            <a:r>
              <a:rPr lang="en-US" altLang="zh-CN" dirty="0" err="1" smtClean="0"/>
              <a:t>collection.model</a:t>
            </a:r>
            <a:endParaRPr lang="en-US" altLang="zh-CN" dirty="0" smtClean="0"/>
          </a:p>
          <a:p>
            <a:r>
              <a:rPr lang="en-US" altLang="zh-CN" dirty="0" err="1"/>
              <a:t>collection.add</a:t>
            </a:r>
            <a:r>
              <a:rPr lang="en-US" altLang="zh-CN" dirty="0"/>
              <a:t>(models, [options</a:t>
            </a:r>
            <a:r>
              <a:rPr lang="en-US" altLang="zh-CN" dirty="0" smtClean="0"/>
              <a:t>])</a:t>
            </a:r>
          </a:p>
          <a:p>
            <a:r>
              <a:rPr lang="en-US" altLang="zh-CN" dirty="0" err="1" smtClean="0"/>
              <a:t>collection.remove</a:t>
            </a:r>
            <a:r>
              <a:rPr lang="en-US" altLang="zh-CN" dirty="0" smtClean="0"/>
              <a:t>(models</a:t>
            </a:r>
            <a:r>
              <a:rPr lang="en-US" altLang="zh-CN" dirty="0"/>
              <a:t>, [options</a:t>
            </a:r>
            <a:r>
              <a:rPr lang="en-US" altLang="zh-CN" dirty="0" smtClean="0"/>
              <a:t>])</a:t>
            </a:r>
          </a:p>
          <a:p>
            <a:r>
              <a:rPr lang="en-US" altLang="zh-CN" dirty="0"/>
              <a:t>collection.url or collection.url</a:t>
            </a:r>
            <a:r>
              <a:rPr lang="en-US" altLang="zh-CN" dirty="0" smtClean="0"/>
              <a:t>()</a:t>
            </a:r>
          </a:p>
          <a:p>
            <a:r>
              <a:rPr lang="en-US" altLang="zh-CN" dirty="0" err="1"/>
              <a:t>collection.fetch</a:t>
            </a:r>
            <a:r>
              <a:rPr lang="en-US" altLang="zh-CN" dirty="0"/>
              <a:t>([options])</a:t>
            </a:r>
            <a:endParaRPr lang="zh-CN" altLang="en-US" dirty="0"/>
          </a:p>
        </p:txBody>
      </p:sp>
    </p:spTree>
    <p:extLst>
      <p:ext uri="{BB962C8B-B14F-4D97-AF65-F5344CB8AC3E}">
        <p14:creationId xmlns:p14="http://schemas.microsoft.com/office/powerpoint/2010/main" val="258325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View</a:t>
            </a:r>
            <a:endParaRPr lang="zh-CN" altLang="en-US" dirty="0"/>
          </a:p>
        </p:txBody>
      </p:sp>
      <p:sp>
        <p:nvSpPr>
          <p:cNvPr id="3" name="Content Placeholder 2"/>
          <p:cNvSpPr>
            <a:spLocks noGrp="1"/>
          </p:cNvSpPr>
          <p:nvPr>
            <p:ph idx="1"/>
          </p:nvPr>
        </p:nvSpPr>
        <p:spPr/>
        <p:txBody>
          <a:bodyPr/>
          <a:lstStyle/>
          <a:p>
            <a:r>
              <a:rPr lang="en-US" altLang="zh-CN" dirty="0"/>
              <a:t>Backbone views are almost more convention than they are code — they don't determine anything about your HTML or CSS for you, and can be used with any JavaScript </a:t>
            </a:r>
            <a:r>
              <a:rPr lang="en-US" altLang="zh-CN" dirty="0" err="1"/>
              <a:t>templating</a:t>
            </a:r>
            <a:r>
              <a:rPr lang="en-US" altLang="zh-CN" dirty="0"/>
              <a:t> library. The general idea is to organize your interface into logical views, backed by models, each of which can be updated independently when the model changes, without having to redraw the page. Instead of digging into a JSON object, looking up an element in the DOM, and updating the HTML by hand, you can bind your view's render function to the model's "change" event — and now everywhere that model data is displayed in the UI, it is always immediately up to date.</a:t>
            </a:r>
            <a:endParaRPr lang="zh-CN" altLang="en-US" dirty="0"/>
          </a:p>
        </p:txBody>
      </p:sp>
    </p:spTree>
    <p:extLst>
      <p:ext uri="{BB962C8B-B14F-4D97-AF65-F5344CB8AC3E}">
        <p14:creationId xmlns:p14="http://schemas.microsoft.com/office/powerpoint/2010/main" val="107455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err="1"/>
              <a:t>view.el</a:t>
            </a:r>
            <a:r>
              <a:rPr lang="en-US" altLang="zh-CN" dirty="0"/>
              <a:t> </a:t>
            </a:r>
            <a:endParaRPr lang="en-US" altLang="zh-CN" dirty="0" smtClean="0"/>
          </a:p>
          <a:p>
            <a:r>
              <a:rPr lang="en-US" altLang="zh-CN" dirty="0" err="1"/>
              <a:t>this.el</a:t>
            </a:r>
            <a:r>
              <a:rPr lang="en-US" altLang="zh-CN" dirty="0"/>
              <a:t> is created from the view's </a:t>
            </a:r>
            <a:r>
              <a:rPr lang="en-US" altLang="zh-CN" dirty="0" err="1"/>
              <a:t>tagName</a:t>
            </a:r>
            <a:r>
              <a:rPr lang="en-US" altLang="zh-CN" dirty="0"/>
              <a:t>, </a:t>
            </a:r>
            <a:r>
              <a:rPr lang="en-US" altLang="zh-CN" dirty="0" err="1"/>
              <a:t>className</a:t>
            </a:r>
            <a:r>
              <a:rPr lang="en-US" altLang="zh-CN" dirty="0"/>
              <a:t>, id and attributes </a:t>
            </a:r>
            <a:r>
              <a:rPr lang="en-US" altLang="zh-CN" dirty="0" smtClean="0"/>
              <a:t>properties</a:t>
            </a:r>
          </a:p>
          <a:p>
            <a:r>
              <a:rPr lang="en-US" altLang="zh-CN" dirty="0" err="1"/>
              <a:t>view.$</a:t>
            </a:r>
            <a:r>
              <a:rPr lang="en-US" altLang="zh-CN" dirty="0" err="1" smtClean="0"/>
              <a:t>el</a:t>
            </a:r>
            <a:endParaRPr lang="en-US" altLang="zh-CN" dirty="0" smtClean="0"/>
          </a:p>
          <a:p>
            <a:r>
              <a:rPr lang="en-US" altLang="zh-CN" dirty="0" err="1"/>
              <a:t>view.render</a:t>
            </a:r>
            <a:r>
              <a:rPr lang="en-US" altLang="zh-CN" dirty="0" smtClean="0"/>
              <a:t>()</a:t>
            </a:r>
          </a:p>
          <a:p>
            <a:r>
              <a:rPr lang="en-US" altLang="zh-CN" dirty="0" err="1"/>
              <a:t>view.remove</a:t>
            </a:r>
            <a:r>
              <a:rPr lang="en-US" altLang="zh-CN" dirty="0" smtClean="0"/>
              <a:t>()</a:t>
            </a:r>
          </a:p>
          <a:p>
            <a:r>
              <a:rPr lang="en-US" altLang="zh-CN" dirty="0" err="1"/>
              <a:t>undelegateEvents</a:t>
            </a:r>
            <a:r>
              <a:rPr lang="en-US" altLang="zh-CN" dirty="0"/>
              <a:t>()</a:t>
            </a:r>
            <a:endParaRPr lang="zh-CN" altLang="en-US" dirty="0"/>
          </a:p>
        </p:txBody>
      </p:sp>
    </p:spTree>
    <p:extLst>
      <p:ext uri="{BB962C8B-B14F-4D97-AF65-F5344CB8AC3E}">
        <p14:creationId xmlns:p14="http://schemas.microsoft.com/office/powerpoint/2010/main" val="415880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Backbone.sync</a:t>
            </a:r>
            <a:endParaRPr lang="zh-CN" altLang="en-US" dirty="0"/>
          </a:p>
        </p:txBody>
      </p:sp>
      <p:sp>
        <p:nvSpPr>
          <p:cNvPr id="3" name="Content Placeholder 2"/>
          <p:cNvSpPr>
            <a:spLocks noGrp="1"/>
          </p:cNvSpPr>
          <p:nvPr>
            <p:ph idx="1"/>
          </p:nvPr>
        </p:nvSpPr>
        <p:spPr/>
        <p:txBody>
          <a:bodyPr/>
          <a:lstStyle/>
          <a:p>
            <a:r>
              <a:rPr lang="en-US" altLang="zh-CN" dirty="0" err="1"/>
              <a:t>Backbone.sync</a:t>
            </a:r>
            <a:r>
              <a:rPr lang="en-US" altLang="zh-CN" dirty="0"/>
              <a:t> is the function that Backbone calls every time it attempts to read or save a model to the server. By default, it uses (</a:t>
            </a:r>
            <a:r>
              <a:rPr lang="en-US" altLang="zh-CN" dirty="0" err="1"/>
              <a:t>jQuery</a:t>
            </a:r>
            <a:r>
              <a:rPr lang="en-US" altLang="zh-CN" dirty="0"/>
              <a:t>/</a:t>
            </a:r>
            <a:r>
              <a:rPr lang="en-US" altLang="zh-CN" dirty="0" err="1"/>
              <a:t>Zepto</a:t>
            </a:r>
            <a:r>
              <a:rPr lang="en-US" altLang="zh-CN" dirty="0"/>
              <a:t>).</a:t>
            </a:r>
            <a:r>
              <a:rPr lang="en-US" altLang="zh-CN" dirty="0" err="1"/>
              <a:t>ajax</a:t>
            </a:r>
            <a:r>
              <a:rPr lang="en-US" altLang="zh-CN" dirty="0"/>
              <a:t> to make a </a:t>
            </a:r>
            <a:r>
              <a:rPr lang="en-US" altLang="zh-CN" dirty="0" err="1"/>
              <a:t>RESTful</a:t>
            </a:r>
            <a:r>
              <a:rPr lang="en-US" altLang="zh-CN" dirty="0"/>
              <a:t> JSON request and returns a </a:t>
            </a:r>
            <a:r>
              <a:rPr lang="en-US" altLang="zh-CN" dirty="0" err="1"/>
              <a:t>jqXHR</a:t>
            </a:r>
            <a:r>
              <a:rPr lang="en-US" altLang="zh-CN" dirty="0"/>
              <a:t>. You can override it in order to use a different persistence strategy, such as </a:t>
            </a:r>
            <a:r>
              <a:rPr lang="en-US" altLang="zh-CN" dirty="0" err="1"/>
              <a:t>WebSockets</a:t>
            </a:r>
            <a:r>
              <a:rPr lang="en-US" altLang="zh-CN" dirty="0"/>
              <a:t>, XML transport, or Local Storage.</a:t>
            </a:r>
            <a:endParaRPr lang="zh-CN" altLang="en-US" dirty="0"/>
          </a:p>
        </p:txBody>
      </p:sp>
    </p:spTree>
    <p:extLst>
      <p:ext uri="{BB962C8B-B14F-4D97-AF65-F5344CB8AC3E}">
        <p14:creationId xmlns:p14="http://schemas.microsoft.com/office/powerpoint/2010/main" val="23764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Route</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2938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242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New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7908" y="2996952"/>
            <a:ext cx="33337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ChangeAspect="1"/>
          </p:cNvPicPr>
          <p:nvPr/>
        </p:nvPicPr>
        <p:blipFill>
          <a:blip r:embed="rId3"/>
          <a:stretch>
            <a:fillRect/>
          </a:stretch>
        </p:blipFill>
        <p:spPr>
          <a:xfrm>
            <a:off x="2998068" y="1628800"/>
            <a:ext cx="6048671" cy="4536504"/>
          </a:xfrm>
          <a:prstGeom prst="rect">
            <a:avLst/>
          </a:prstGeom>
        </p:spPr>
      </p:pic>
      <p:pic>
        <p:nvPicPr>
          <p:cNvPr id="5" name="Picture 2" descr="http://www.myexception.cn/img/2012/06/24/13010860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6260" y="1628800"/>
            <a:ext cx="6048672" cy="449306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p:cNvSpPr>
            <a:spLocks noGrp="1"/>
          </p:cNvSpPr>
          <p:nvPr>
            <p:ph type="title"/>
          </p:nvPr>
        </p:nvSpPr>
        <p:spPr/>
        <p:txBody>
          <a:bodyPr/>
          <a:lstStyle/>
          <a:p>
            <a:r>
              <a:rPr lang="en-US" altLang="zh-CN" dirty="0" smtClean="0"/>
              <a:t>Backbone </a:t>
            </a:r>
            <a:r>
              <a:rPr lang="zh-CN" altLang="en-US" dirty="0" smtClean="0"/>
              <a:t>的</a:t>
            </a:r>
            <a:r>
              <a:rPr lang="en-US" altLang="zh-CN" dirty="0" smtClean="0"/>
              <a:t>MVC</a:t>
            </a:r>
            <a:r>
              <a:rPr lang="zh-CN" altLang="en-US" dirty="0" smtClean="0"/>
              <a:t>结构</a:t>
            </a:r>
            <a:endParaRPr lang="zh-CN" altLang="en-US" dirty="0"/>
          </a:p>
        </p:txBody>
      </p:sp>
    </p:spTree>
    <p:extLst>
      <p:ext uri="{BB962C8B-B14F-4D97-AF65-F5344CB8AC3E}">
        <p14:creationId xmlns:p14="http://schemas.microsoft.com/office/powerpoint/2010/main" val="389052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9"/>
                                        </p:tgtEl>
                                        <p:attrNameLst>
                                          <p:attrName>ppt_x</p:attrName>
                                        </p:attrNameLst>
                                      </p:cBhvr>
                                      <p:tavLst>
                                        <p:tav tm="0">
                                          <p:val>
                                            <p:strVal val="ppt_x"/>
                                          </p:val>
                                        </p:tav>
                                        <p:tav tm="100000">
                                          <p:val>
                                            <p:strVal val="ppt_x"/>
                                          </p:val>
                                        </p:tav>
                                      </p:tavLst>
                                    </p:anim>
                                    <p:anim calcmode="lin" valueType="num">
                                      <p:cBhvr additive="base">
                                        <p:cTn id="14" dur="500"/>
                                        <p:tgtEl>
                                          <p:spTgt spid="9"/>
                                        </p:tgtEl>
                                        <p:attrNameLst>
                                          <p:attrName>ppt_y</p:attrName>
                                        </p:attrNameLst>
                                      </p:cBhvr>
                                      <p:tavLst>
                                        <p:tav tm="0">
                                          <p:val>
                                            <p:strVal val="ppt_y"/>
                                          </p:val>
                                        </p:tav>
                                        <p:tav tm="100000">
                                          <p:val>
                                            <p:strVal val="1+ppt_h/2"/>
                                          </p:val>
                                        </p:tav>
                                      </p:tavLst>
                                    </p:anim>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ppt_x"/>
                                          </p:val>
                                        </p:tav>
                                      </p:tavLst>
                                    </p:anim>
                                    <p:anim calcmode="lin" valueType="num">
                                      <p:cBhvr additive="base">
                                        <p:cTn id="27" dur="500"/>
                                        <p:tgtEl>
                                          <p:spTgt spid="4"/>
                                        </p:tgtEl>
                                        <p:attrNameLst>
                                          <p:attrName>ppt_y</p:attrName>
                                        </p:attrNameLst>
                                      </p:cBhvr>
                                      <p:tavLst>
                                        <p:tav tm="0">
                                          <p:val>
                                            <p:strVal val="ppt_y"/>
                                          </p:val>
                                        </p:tav>
                                        <p:tav tm="100000">
                                          <p:val>
                                            <p:strVal val="1+ppt_h/2"/>
                                          </p:val>
                                        </p:tav>
                                      </p:tavLst>
                                    </p:anim>
                                    <p:set>
                                      <p:cBhvr>
                                        <p:cTn id="28" dur="1" fill="hold">
                                          <p:stCondLst>
                                            <p:cond delay="4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ppt_x"/>
                                          </p:val>
                                        </p:tav>
                                      </p:tavLst>
                                    </p:anim>
                                    <p:anim calcmode="lin" valueType="num">
                                      <p:cBhvr additive="base">
                                        <p:cTn id="40" dur="500"/>
                                        <p:tgtEl>
                                          <p:spTgt spid="5"/>
                                        </p:tgtEl>
                                        <p:attrNameLst>
                                          <p:attrName>ppt_y</p:attrName>
                                        </p:attrNameLst>
                                      </p:cBhvr>
                                      <p:tavLst>
                                        <p:tav tm="0">
                                          <p:val>
                                            <p:strVal val="ppt_y"/>
                                          </p:val>
                                        </p:tav>
                                        <p:tav tm="100000">
                                          <p:val>
                                            <p:strVal val="1+ppt_h/2"/>
                                          </p:val>
                                        </p:tav>
                                      </p:tavLst>
                                    </p:anim>
                                    <p:set>
                                      <p:cBhvr>
                                        <p:cTn id="4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Backbone’</a:t>
            </a:r>
            <a:r>
              <a:rPr lang="en-US" altLang="zh-CN" dirty="0" smtClean="0"/>
              <a:t>s </a:t>
            </a:r>
            <a:r>
              <a:rPr lang="en-US" altLang="zh-CN" dirty="0" smtClean="0"/>
              <a:t>MVC</a:t>
            </a:r>
            <a:endParaRPr lang="zh-CN" altLang="en-US" dirty="0"/>
          </a:p>
        </p:txBody>
      </p:sp>
      <p:sp>
        <p:nvSpPr>
          <p:cNvPr id="3" name="Content Placeholder 2"/>
          <p:cNvSpPr>
            <a:spLocks noGrp="1"/>
          </p:cNvSpPr>
          <p:nvPr>
            <p:ph idx="1"/>
          </p:nvPr>
        </p:nvSpPr>
        <p:spPr>
          <a:xfrm>
            <a:off x="1516429" y="1916832"/>
            <a:ext cx="9144000" cy="4267200"/>
          </a:xfrm>
        </p:spPr>
        <p:txBody>
          <a:bodyPr/>
          <a:lstStyle/>
          <a:p>
            <a:pPr marL="0" indent="0">
              <a:buNone/>
            </a:pPr>
            <a:r>
              <a:rPr lang="en-US" altLang="zh-CN" dirty="0" smtClean="0"/>
              <a:t>MV(C)				</a:t>
            </a:r>
            <a:r>
              <a:rPr lang="en-US" altLang="zh-CN" dirty="0" smtClean="0"/>
              <a:t>backbone</a:t>
            </a:r>
          </a:p>
          <a:p>
            <a:pPr marL="0" indent="0">
              <a:buNone/>
            </a:pPr>
            <a:endParaRPr lang="en-US" altLang="zh-CN" dirty="0"/>
          </a:p>
          <a:p>
            <a:pPr marL="0" indent="0">
              <a:buNone/>
            </a:pPr>
            <a:r>
              <a:rPr lang="en-US" altLang="zh-CN" dirty="0" smtClean="0"/>
              <a:t>MV</a:t>
            </a:r>
            <a:r>
              <a:rPr lang="en-US" altLang="zh-CN" dirty="0" smtClean="0"/>
              <a:t>(?)				MVP</a:t>
            </a:r>
            <a:r>
              <a:rPr lang="en-US" altLang="zh-CN" dirty="0">
                <a:hlinkClick r:id="rId3"/>
              </a:rPr>
              <a:t>(Backbone.js Is Not An MVC Framework</a:t>
            </a:r>
            <a:r>
              <a:rPr lang="en-US" altLang="zh-CN" dirty="0" smtClean="0">
                <a:hlinkClick r:id="rId3"/>
              </a:rPr>
              <a:t>)</a:t>
            </a:r>
            <a:endParaRPr lang="en-US" altLang="zh-CN" dirty="0" smtClean="0"/>
          </a:p>
          <a:p>
            <a:pPr marL="0" indent="0">
              <a:buNone/>
            </a:pPr>
            <a:endParaRPr lang="zh-CN" altLang="en-US" dirty="0" smtClean="0"/>
          </a:p>
          <a:p>
            <a:pPr marL="0" indent="0">
              <a:buNone/>
            </a:pPr>
            <a:endParaRPr lang="en-US" altLang="zh-CN" dirty="0" smtClean="0"/>
          </a:p>
        </p:txBody>
      </p:sp>
      <p:pic>
        <p:nvPicPr>
          <p:cNvPr id="4" name="Picture 3"/>
          <p:cNvPicPr>
            <a:picLocks noChangeAspect="1"/>
          </p:cNvPicPr>
          <p:nvPr/>
        </p:nvPicPr>
        <p:blipFill>
          <a:blip r:embed="rId4"/>
          <a:stretch>
            <a:fillRect/>
          </a:stretch>
        </p:blipFill>
        <p:spPr>
          <a:xfrm>
            <a:off x="1516429" y="3861048"/>
            <a:ext cx="5257800" cy="2581275"/>
          </a:xfrm>
          <a:prstGeom prst="rect">
            <a:avLst/>
          </a:prstGeom>
        </p:spPr>
      </p:pic>
    </p:spTree>
    <p:extLst>
      <p:ext uri="{BB962C8B-B14F-4D97-AF65-F5344CB8AC3E}">
        <p14:creationId xmlns:p14="http://schemas.microsoft.com/office/powerpoint/2010/main" val="129500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764" y="309674"/>
            <a:ext cx="5416869" cy="1089529"/>
          </a:xfrm>
          <a:prstGeom prst="rect">
            <a:avLst/>
          </a:prstGeom>
          <a:noFill/>
        </p:spPr>
        <p:txBody>
          <a:bodyPr wrap="none" rtlCol="0">
            <a:spAutoFit/>
          </a:bodyPr>
          <a:lstStyle/>
          <a:p>
            <a:pPr algn="ctr">
              <a:lnSpc>
                <a:spcPct val="90000"/>
              </a:lnSpc>
            </a:pPr>
            <a:r>
              <a:rPr lang="zh-CN" altLang="en-US" sz="2400" dirty="0" smtClean="0"/>
              <a:t>我们需要用数据库保存信息</a:t>
            </a:r>
            <a:endParaRPr lang="en-US" altLang="zh-CN" sz="2400" dirty="0" smtClean="0"/>
          </a:p>
          <a:p>
            <a:pPr algn="ctr">
              <a:lnSpc>
                <a:spcPct val="90000"/>
              </a:lnSpc>
            </a:pPr>
            <a:endParaRPr lang="en-US" altLang="zh-CN" sz="2400" dirty="0"/>
          </a:p>
          <a:p>
            <a:pPr algn="ctr">
              <a:lnSpc>
                <a:spcPct val="90000"/>
              </a:lnSpc>
            </a:pPr>
            <a:r>
              <a:rPr lang="zh-CN" altLang="en-US" sz="2400" dirty="0" smtClean="0"/>
              <a:t>于是我们在页面加入了很多数据库操作</a:t>
            </a:r>
            <a:endParaRPr lang="en-US" altLang="zh-CN" sz="2400" dirty="0" smtClean="0"/>
          </a:p>
        </p:txBody>
      </p:sp>
      <p:pic>
        <p:nvPicPr>
          <p:cNvPr id="14" name="Picture 13"/>
          <p:cNvPicPr>
            <a:picLocks noChangeAspect="1"/>
          </p:cNvPicPr>
          <p:nvPr/>
        </p:nvPicPr>
        <p:blipFill>
          <a:blip r:embed="rId3"/>
          <a:stretch>
            <a:fillRect/>
          </a:stretch>
        </p:blipFill>
        <p:spPr>
          <a:xfrm>
            <a:off x="285815" y="1988840"/>
            <a:ext cx="6115050" cy="1295400"/>
          </a:xfrm>
          <a:prstGeom prst="rect">
            <a:avLst/>
          </a:prstGeom>
        </p:spPr>
      </p:pic>
    </p:spTree>
    <p:extLst>
      <p:ext uri="{BB962C8B-B14F-4D97-AF65-F5344CB8AC3E}">
        <p14:creationId xmlns:p14="http://schemas.microsoft.com/office/powerpoint/2010/main" val="10689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a:bodyPr>
          <a:lstStyle/>
          <a:p>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normAutofit/>
          </a:bodyPr>
          <a:lstStyle/>
          <a:p>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Picture Placeholder 5"/>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90156" y="3933056"/>
            <a:ext cx="4972050" cy="2676525"/>
          </a:xfrm>
          <a:prstGeom prst="rect">
            <a:avLst/>
          </a:prstGeom>
        </p:spPr>
      </p:pic>
      <p:sp>
        <p:nvSpPr>
          <p:cNvPr id="4" name="TextBox 3"/>
          <p:cNvSpPr txBox="1"/>
          <p:nvPr/>
        </p:nvSpPr>
        <p:spPr>
          <a:xfrm>
            <a:off x="5014292" y="3068960"/>
            <a:ext cx="2646878" cy="424732"/>
          </a:xfrm>
          <a:prstGeom prst="rect">
            <a:avLst/>
          </a:prstGeom>
          <a:noFill/>
        </p:spPr>
        <p:txBody>
          <a:bodyPr wrap="none" rtlCol="0">
            <a:spAutoFit/>
          </a:bodyPr>
          <a:lstStyle/>
          <a:p>
            <a:pPr>
              <a:lnSpc>
                <a:spcPct val="90000"/>
              </a:lnSpc>
            </a:pPr>
            <a:r>
              <a:rPr lang="zh-CN" altLang="en-US" sz="2400" dirty="0" smtClean="0"/>
              <a:t>复杂数据处理分离</a:t>
            </a:r>
            <a:endParaRPr lang="zh-CN" altLang="en-US" sz="2400" dirty="0"/>
          </a:p>
        </p:txBody>
      </p:sp>
    </p:spTree>
    <p:extLst>
      <p:ext uri="{BB962C8B-B14F-4D97-AF65-F5344CB8AC3E}">
        <p14:creationId xmlns:p14="http://schemas.microsoft.com/office/powerpoint/2010/main" val="20283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09836" y="2780928"/>
            <a:ext cx="4867275" cy="3505200"/>
          </a:xfrm>
          <a:prstGeom prst="rect">
            <a:avLst/>
          </a:prstGeom>
        </p:spPr>
      </p:pic>
      <p:pic>
        <p:nvPicPr>
          <p:cNvPr id="3" name="Picture 2"/>
          <p:cNvPicPr>
            <a:picLocks noChangeAspect="1"/>
          </p:cNvPicPr>
          <p:nvPr/>
        </p:nvPicPr>
        <p:blipFill>
          <a:blip r:embed="rId4"/>
          <a:stretch>
            <a:fillRect/>
          </a:stretch>
        </p:blipFill>
        <p:spPr>
          <a:xfrm>
            <a:off x="7246540" y="1988840"/>
            <a:ext cx="4068738" cy="4636169"/>
          </a:xfrm>
          <a:prstGeom prst="rect">
            <a:avLst/>
          </a:prstGeom>
        </p:spPr>
      </p:pic>
    </p:spTree>
    <p:extLst>
      <p:ext uri="{BB962C8B-B14F-4D97-AF65-F5344CB8AC3E}">
        <p14:creationId xmlns:p14="http://schemas.microsoft.com/office/powerpoint/2010/main" val="366766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260" y="1988840"/>
            <a:ext cx="3059830" cy="602704"/>
          </a:xfrm>
        </p:spPr>
        <p:txBody>
          <a:bodyPr>
            <a:normAutofit fontScale="90000"/>
          </a:bodyPr>
          <a:lstStyle/>
          <a:p>
            <a:r>
              <a:rPr lang="zh-CN" altLang="en-US" dirty="0" smtClean="0"/>
              <a:t>扩展</a:t>
            </a:r>
            <a:r>
              <a:rPr lang="en-US" altLang="zh-CN" dirty="0" smtClean="0"/>
              <a:t>!!!!(</a:t>
            </a:r>
            <a:r>
              <a:rPr lang="zh-CN" altLang="en-US" dirty="0" smtClean="0"/>
              <a:t>痛苦</a:t>
            </a:r>
            <a:r>
              <a:rPr lang="en-US" altLang="zh-CN" dirty="0" smtClean="0"/>
              <a:t>)</a:t>
            </a:r>
            <a:endParaRPr lang="zh-CN" altLang="en-US" dirty="0"/>
          </a:p>
        </p:txBody>
      </p:sp>
      <p:sp>
        <p:nvSpPr>
          <p:cNvPr id="5" name="Title 1"/>
          <p:cNvSpPr txBox="1">
            <a:spLocks/>
          </p:cNvSpPr>
          <p:nvPr/>
        </p:nvSpPr>
        <p:spPr>
          <a:xfrm>
            <a:off x="1341884" y="4869160"/>
            <a:ext cx="3059830" cy="6027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dirty="0"/>
              <a:t>改</a:t>
            </a:r>
            <a:r>
              <a:rPr lang="en-US" altLang="zh-CN" dirty="0" smtClean="0"/>
              <a:t>!!!!(</a:t>
            </a:r>
            <a:r>
              <a:rPr lang="zh-CN" altLang="en-US" dirty="0"/>
              <a:t>哭</a:t>
            </a:r>
            <a:r>
              <a:rPr lang="en-US" altLang="zh-CN" dirty="0" smtClean="0"/>
              <a:t>)</a:t>
            </a:r>
            <a:endParaRPr lang="zh-CN" altLang="en-US" dirty="0"/>
          </a:p>
        </p:txBody>
      </p:sp>
    </p:spTree>
    <p:extLst>
      <p:ext uri="{BB962C8B-B14F-4D97-AF65-F5344CB8AC3E}">
        <p14:creationId xmlns:p14="http://schemas.microsoft.com/office/powerpoint/2010/main" val="197141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分离的时候到了</a:t>
            </a:r>
            <a:r>
              <a:rPr lang="en-US" altLang="zh-CN" dirty="0" smtClean="0"/>
              <a:t>!!</a:t>
            </a:r>
            <a:endParaRPr lang="zh-CN" altLang="en-US" dirty="0"/>
          </a:p>
        </p:txBody>
      </p:sp>
      <p:pic>
        <p:nvPicPr>
          <p:cNvPr id="6" name="Picture 5"/>
          <p:cNvPicPr>
            <a:picLocks noChangeAspect="1"/>
          </p:cNvPicPr>
          <p:nvPr/>
        </p:nvPicPr>
        <p:blipFill>
          <a:blip r:embed="rId2"/>
          <a:stretch>
            <a:fillRect/>
          </a:stretch>
        </p:blipFill>
        <p:spPr>
          <a:xfrm>
            <a:off x="837828" y="1484784"/>
            <a:ext cx="4086225" cy="2105025"/>
          </a:xfrm>
          <a:prstGeom prst="rect">
            <a:avLst/>
          </a:prstGeom>
        </p:spPr>
      </p:pic>
    </p:spTree>
    <p:extLst>
      <p:ext uri="{BB962C8B-B14F-4D97-AF65-F5344CB8AC3E}">
        <p14:creationId xmlns:p14="http://schemas.microsoft.com/office/powerpoint/2010/main" val="242842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Yii</a:t>
            </a:r>
            <a:r>
              <a:rPr lang="en-US" altLang="zh-CN" dirty="0" smtClean="0"/>
              <a:t> Framework</a:t>
            </a:r>
            <a:r>
              <a:rPr lang="zh-CN" altLang="en-US" dirty="0" smtClean="0"/>
              <a:t>的结构图</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1026" name="Picture 2" descr="Static structure of Yii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024" y="2052918"/>
            <a:ext cx="5387169" cy="40403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82244" y="5373216"/>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265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Gree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996</Words>
  <Application>Microsoft Office PowerPoint</Application>
  <PresentationFormat>Custom</PresentationFormat>
  <Paragraphs>158</Paragraphs>
  <Slides>44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宋体</vt:lpstr>
      <vt:lpstr>Arial</vt:lpstr>
      <vt:lpstr>Century Gothic</vt:lpstr>
      <vt:lpstr>Consolas</vt:lpstr>
      <vt:lpstr>Corbel</vt:lpstr>
      <vt:lpstr>Wingdings 3</vt:lpstr>
      <vt:lpstr>Ion</vt:lpstr>
      <vt:lpstr>前端MVC初探</vt:lpstr>
      <vt:lpstr>前端(JS)开发有哪些蛋疼的地方?</vt:lpstr>
      <vt:lpstr>PowerPoint Presentation</vt:lpstr>
      <vt:lpstr>PowerPoint Presentation</vt:lpstr>
      <vt:lpstr>PowerPoint Presentation</vt:lpstr>
      <vt:lpstr>PowerPoint Presentation</vt:lpstr>
      <vt:lpstr>扩展!!!!(痛苦)</vt:lpstr>
      <vt:lpstr>分离的时候到了!!</vt:lpstr>
      <vt:lpstr>Yii Framework的结构图</vt:lpstr>
      <vt:lpstr>从此我们开心的写着PHP代码</vt:lpstr>
      <vt:lpstr>JavaScript部分呢</vt:lpstr>
      <vt:lpstr>分离!!!!</vt:lpstr>
      <vt:lpstr>时光飞逝, 几年过去了… 单JS文件的方式运转得还不错 </vt:lpstr>
      <vt:lpstr>突然有一天, 小马哥说: 要注重用户体验</vt:lpstr>
      <vt:lpstr>PowerPoint Presentation</vt:lpstr>
      <vt:lpstr>如何快?</vt:lpstr>
      <vt:lpstr>PowerPoint Presentation</vt:lpstr>
      <vt:lpstr>曾经写过这样的代码吗?</vt:lpstr>
      <vt:lpstr>MVC结构图(传统MVC)</vt:lpstr>
      <vt:lpstr>熟悉的代码</vt:lpstr>
      <vt:lpstr>这样的代码怎么拆开呢?</vt:lpstr>
      <vt:lpstr>PowerPoint Presentation</vt:lpstr>
      <vt:lpstr>Backbone</vt:lpstr>
      <vt:lpstr>Backbone 核心组件</vt:lpstr>
      <vt:lpstr>Events(基础)</vt:lpstr>
      <vt:lpstr>Model(核心)</vt:lpstr>
      <vt:lpstr>Model(核心)</vt:lpstr>
      <vt:lpstr>Model(核心)</vt:lpstr>
      <vt:lpstr>Model</vt:lpstr>
      <vt:lpstr>Collection</vt:lpstr>
      <vt:lpstr>Collection</vt:lpstr>
      <vt:lpstr>View</vt:lpstr>
      <vt:lpstr>PowerPoint Presentation</vt:lpstr>
      <vt:lpstr>Backbone.sync</vt:lpstr>
      <vt:lpstr>Route</vt:lpstr>
      <vt:lpstr>PowerPoint Presentation</vt:lpstr>
      <vt:lpstr>Backbone 的MVC结构</vt:lpstr>
      <vt:lpstr>Backbone’s MVC</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2012-12-15T09:58:26Z</dcterms:created>
  <dcterms:modified xsi:type="dcterms:W3CDTF">2012-12-17T12:19:00Z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