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6"/>
  </p:notesMasterIdLst>
  <p:handoutMasterIdLst>
    <p:handoutMasterId r:id="rId47"/>
  </p:handoutMasterIdLst>
  <p:sldIdLst>
    <p:sldId id="256" r:id="rId3"/>
    <p:sldId id="257" r:id="rId4"/>
    <p:sldId id="276" r:id="rId5"/>
    <p:sldId id="270" r:id="rId6"/>
    <p:sldId id="271" r:id="rId7"/>
    <p:sldId id="272" r:id="rId8"/>
    <p:sldId id="273" r:id="rId9"/>
    <p:sldId id="274" r:id="rId10"/>
    <p:sldId id="275" r:id="rId11"/>
    <p:sldId id="277" r:id="rId12"/>
    <p:sldId id="278" r:id="rId13"/>
    <p:sldId id="279" r:id="rId14"/>
    <p:sldId id="280" r:id="rId15"/>
    <p:sldId id="284" r:id="rId16"/>
    <p:sldId id="285" r:id="rId17"/>
    <p:sldId id="286" r:id="rId18"/>
    <p:sldId id="287" r:id="rId19"/>
    <p:sldId id="288" r:id="rId20"/>
    <p:sldId id="289" r:id="rId21"/>
    <p:sldId id="283" r:id="rId22"/>
    <p:sldId id="281" r:id="rId23"/>
    <p:sldId id="291" r:id="rId24"/>
    <p:sldId id="282" r:id="rId25"/>
    <p:sldId id="292" r:id="rId26"/>
    <p:sldId id="293" r:id="rId27"/>
    <p:sldId id="290" r:id="rId28"/>
    <p:sldId id="294" r:id="rId29"/>
    <p:sldId id="299" r:id="rId30"/>
    <p:sldId id="295" r:id="rId31"/>
    <p:sldId id="300" r:id="rId32"/>
    <p:sldId id="296" r:id="rId33"/>
    <p:sldId id="302" r:id="rId34"/>
    <p:sldId id="301" r:id="rId35"/>
    <p:sldId id="303" r:id="rId36"/>
    <p:sldId id="304" r:id="rId37"/>
    <p:sldId id="298" r:id="rId38"/>
    <p:sldId id="297" r:id="rId39"/>
    <p:sldId id="258" r:id="rId40"/>
    <p:sldId id="260" r:id="rId41"/>
    <p:sldId id="261" r:id="rId42"/>
    <p:sldId id="262" r:id="rId43"/>
    <p:sldId id="263" r:id="rId44"/>
    <p:sldId id="266" r:id="rId4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37" autoAdjust="0"/>
  </p:normalViewPr>
  <p:slideViewPr>
    <p:cSldViewPr>
      <p:cViewPr>
        <p:scale>
          <a:sx n="100" d="100"/>
          <a:sy n="100" d="100"/>
        </p:scale>
        <p:origin x="-678" y="-918"/>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12/16/2012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12/16/2012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查询增多</a:t>
            </a:r>
            <a:r>
              <a:rPr lang="en-US" altLang="zh-CN" dirty="0" smtClean="0"/>
              <a:t>…..</a:t>
            </a:r>
            <a:endParaRPr lang="zh-CN" altLang="en-US" dirty="0"/>
          </a:p>
        </p:txBody>
      </p:sp>
      <p:sp>
        <p:nvSpPr>
          <p:cNvPr id="4" name="Slide Number Placeholder 3"/>
          <p:cNvSpPr>
            <a:spLocks noGrp="1"/>
          </p:cNvSpPr>
          <p:nvPr>
            <p:ph type="sldNum" sz="quarter" idx="10"/>
          </p:nvPr>
        </p:nvSpPr>
        <p:spPr/>
        <p:txBody>
          <a:bodyPr/>
          <a:lstStyle/>
          <a:p>
            <a:fld id="{01F2A70B-78F2-4DCF-B53B-C990D2FAFB8A}" type="slidenum">
              <a:rPr lang="en-US" altLang="zh-CN" smtClean="0"/>
              <a:t>7</a:t>
            </a:fld>
            <a:endParaRPr lang="en-US" altLang="zh-CN"/>
          </a:p>
        </p:txBody>
      </p:sp>
    </p:spTree>
    <p:extLst>
      <p:ext uri="{BB962C8B-B14F-4D97-AF65-F5344CB8AC3E}">
        <p14:creationId xmlns:p14="http://schemas.microsoft.com/office/powerpoint/2010/main" val="1445178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1F2A70B-78F2-4DCF-B53B-C990D2FAFB8A}" type="slidenum">
              <a:rPr lang="en-US" altLang="zh-CN" smtClean="0"/>
              <a:t>9</a:t>
            </a:fld>
            <a:endParaRPr lang="en-US" altLang="zh-CN"/>
          </a:p>
        </p:txBody>
      </p:sp>
    </p:spTree>
    <p:extLst>
      <p:ext uri="{BB962C8B-B14F-4D97-AF65-F5344CB8AC3E}">
        <p14:creationId xmlns:p14="http://schemas.microsoft.com/office/powerpoint/2010/main" val="1917304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这段代码做了写什么呢</a:t>
            </a:r>
            <a:r>
              <a:rPr lang="en-US" altLang="zh-CN" dirty="0" smtClean="0"/>
              <a:t>?</a:t>
            </a:r>
          </a:p>
          <a:p>
            <a:pPr marL="228600" indent="-228600">
              <a:buAutoNum type="arabicPeriod"/>
            </a:pPr>
            <a:r>
              <a:rPr lang="zh-CN" altLang="en-US" baseline="0" dirty="0" smtClean="0"/>
              <a:t>绑定事件</a:t>
            </a:r>
            <a:endParaRPr lang="en-US" altLang="zh-CN" baseline="0" dirty="0" smtClean="0"/>
          </a:p>
          <a:p>
            <a:pPr marL="228600" indent="-228600">
              <a:buAutoNum type="arabicPeriod"/>
            </a:pPr>
            <a:r>
              <a:rPr lang="zh-CN" altLang="en-US" baseline="0" dirty="0" smtClean="0"/>
              <a:t>获取数据</a:t>
            </a:r>
            <a:endParaRPr lang="en-US" altLang="zh-CN" baseline="0" dirty="0" smtClean="0"/>
          </a:p>
          <a:p>
            <a:pPr marL="228600" indent="-228600">
              <a:buAutoNum type="arabicPeriod"/>
            </a:pPr>
            <a:r>
              <a:rPr lang="zh-CN" altLang="en-US" baseline="0" dirty="0" smtClean="0"/>
              <a:t>更新显示</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简单的一段代码做了控制器</a:t>
            </a:r>
            <a:r>
              <a:rPr lang="en-US" altLang="zh-CN" baseline="0" dirty="0" smtClean="0"/>
              <a:t>, </a:t>
            </a:r>
            <a:r>
              <a:rPr lang="zh-CN" altLang="en-US" baseline="0" dirty="0" smtClean="0"/>
              <a:t>模型</a:t>
            </a:r>
            <a:r>
              <a:rPr lang="en-US" altLang="zh-CN" baseline="0" dirty="0" smtClean="0"/>
              <a:t>, </a:t>
            </a:r>
            <a:r>
              <a:rPr lang="zh-CN" altLang="en-US" baseline="0" dirty="0" smtClean="0"/>
              <a:t>视图三者的工作</a:t>
            </a:r>
            <a:endParaRPr lang="en-US" altLang="zh-CN" baseline="0" dirty="0" smtClean="0"/>
          </a:p>
          <a:p>
            <a:pPr marL="228600" indent="-228600">
              <a:buAutoNum type="arabicPeriod"/>
            </a:pPr>
            <a:endParaRPr lang="zh-CN" altLang="en-US" dirty="0"/>
          </a:p>
        </p:txBody>
      </p:sp>
      <p:sp>
        <p:nvSpPr>
          <p:cNvPr id="4" name="Slide Number Placeholder 3"/>
          <p:cNvSpPr>
            <a:spLocks noGrp="1"/>
          </p:cNvSpPr>
          <p:nvPr>
            <p:ph type="sldNum" sz="quarter" idx="10"/>
          </p:nvPr>
        </p:nvSpPr>
        <p:spPr/>
        <p:txBody>
          <a:bodyPr/>
          <a:lstStyle/>
          <a:p>
            <a:fld id="{01F2A70B-78F2-4DCF-B53B-C990D2FAFB8A}" type="slidenum">
              <a:rPr lang="en-US" altLang="zh-CN" smtClean="0"/>
              <a:t>19</a:t>
            </a:fld>
            <a:endParaRPr lang="en-US" altLang="zh-CN"/>
          </a:p>
        </p:txBody>
      </p:sp>
    </p:spTree>
    <p:extLst>
      <p:ext uri="{BB962C8B-B14F-4D97-AF65-F5344CB8AC3E}">
        <p14:creationId xmlns:p14="http://schemas.microsoft.com/office/powerpoint/2010/main" val="1938480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1F2A70B-78F2-4DCF-B53B-C990D2FAFB8A}" type="slidenum">
              <a:rPr lang="en-US" altLang="zh-CN" smtClean="0"/>
              <a:t>26</a:t>
            </a:fld>
            <a:endParaRPr lang="en-US" altLang="zh-CN"/>
          </a:p>
        </p:txBody>
      </p:sp>
    </p:spTree>
    <p:extLst>
      <p:ext uri="{BB962C8B-B14F-4D97-AF65-F5344CB8AC3E}">
        <p14:creationId xmlns:p14="http://schemas.microsoft.com/office/powerpoint/2010/main" val="2889518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1F2A70B-78F2-4DCF-B53B-C990D2FAFB8A}" type="slidenum">
              <a:rPr lang="en-US" altLang="zh-CN" smtClean="0"/>
              <a:t>27</a:t>
            </a:fld>
            <a:endParaRPr lang="en-US" altLang="zh-CN"/>
          </a:p>
        </p:txBody>
      </p:sp>
    </p:spTree>
    <p:extLst>
      <p:ext uri="{BB962C8B-B14F-4D97-AF65-F5344CB8AC3E}">
        <p14:creationId xmlns:p14="http://schemas.microsoft.com/office/powerpoint/2010/main" val="4277407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ltLang="zh-CN" smtClean="0"/>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ltLang="zh-CN"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12/16/2012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ltLang="zh-CN" smtClean="0"/>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12/16/2012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ltLang="zh-CN" smtClean="0"/>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12/16/2012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ltLang="zh-CN" smtClean="0"/>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12/16/2012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ltLang="zh-CN" smtClean="0"/>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a:t>12/16/2012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ltLang="zh-CN" smtClean="0"/>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a:t>12/16/2012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ltLang="zh-CN" smtClean="0"/>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a:t>12/16/2012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12/16/2012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ltLang="zh-CN" smtClean="0"/>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12/16/2012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ltLang="zh-CN" smtClean="0"/>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12/16/2012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ltLang="zh-CN" smtClean="0"/>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12/16/2012</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前端</a:t>
            </a:r>
            <a:r>
              <a:rPr lang="en-US" altLang="zh-CN" dirty="0" smtClean="0"/>
              <a:t>MVC</a:t>
            </a:r>
            <a:r>
              <a:rPr lang="zh-CN" altLang="en-US" dirty="0" smtClean="0"/>
              <a:t>初探</a:t>
            </a:r>
            <a:endParaRPr lang="en-US" dirty="0"/>
          </a:p>
        </p:txBody>
      </p:sp>
      <p:sp>
        <p:nvSpPr>
          <p:cNvPr id="3" name="Subtitle 2"/>
          <p:cNvSpPr>
            <a:spLocks noGrp="1"/>
          </p:cNvSpPr>
          <p:nvPr>
            <p:ph type="subTitle" idx="1"/>
          </p:nvPr>
        </p:nvSpPr>
        <p:spPr/>
        <p:txBody>
          <a:bodyPr/>
          <a:lstStyle/>
          <a:p>
            <a:pPr algn="r"/>
            <a:r>
              <a:rPr lang="en-US" altLang="zh-CN" dirty="0" err="1" smtClean="0"/>
              <a:t>EricHua</a:t>
            </a:r>
            <a:endParaRPr lang="en-US" altLang="zh-CN" dirty="0" smtClean="0"/>
          </a:p>
          <a:p>
            <a:pPr algn="r"/>
            <a:r>
              <a:rPr lang="en-US" altLang="zh-CN" dirty="0"/>
              <a:t>2012</a:t>
            </a:r>
            <a:r>
              <a:rPr lang="zh-CN" altLang="en-US" dirty="0"/>
              <a:t>年</a:t>
            </a:r>
            <a:r>
              <a:rPr lang="en-US" altLang="zh-CN" dirty="0"/>
              <a:t>12</a:t>
            </a:r>
            <a:r>
              <a:rPr lang="zh-CN" altLang="en-US" dirty="0"/>
              <a:t>月</a:t>
            </a:r>
            <a:r>
              <a:rPr lang="en-US" altLang="zh-CN" dirty="0"/>
              <a:t>15</a:t>
            </a:r>
            <a:r>
              <a:rPr lang="zh-CN" altLang="en-US" dirty="0"/>
              <a:t>日</a:t>
            </a:r>
            <a:endParaRPr lang="en-US" altLang="zh-CN" dirty="0" smtClean="0"/>
          </a:p>
          <a:p>
            <a:pPr algn="r"/>
            <a:r>
              <a:rPr lang="zh-CN" altLang="en-US" sz="1400" dirty="0" smtClean="0">
                <a:solidFill>
                  <a:schemeClr val="accent6">
                    <a:lumMod val="75000"/>
                  </a:schemeClr>
                </a:solidFill>
              </a:rPr>
              <a:t>我知道的不多</a:t>
            </a:r>
            <a:r>
              <a:rPr lang="en-US" altLang="zh-CN" sz="1400" dirty="0" smtClean="0">
                <a:solidFill>
                  <a:schemeClr val="accent6">
                    <a:lumMod val="75000"/>
                  </a:schemeClr>
                </a:solidFill>
              </a:rPr>
              <a:t>, </a:t>
            </a:r>
            <a:r>
              <a:rPr lang="zh-CN" altLang="en-US" sz="1400" dirty="0" smtClean="0">
                <a:solidFill>
                  <a:schemeClr val="accent6">
                    <a:lumMod val="75000"/>
                  </a:schemeClr>
                </a:solidFill>
              </a:rPr>
              <a:t>但我分享我知道的所有</a:t>
            </a:r>
            <a:r>
              <a:rPr lang="en-US" altLang="zh-CN" sz="1400" dirty="0" smtClean="0">
                <a:solidFill>
                  <a:schemeClr val="accent6">
                    <a:lumMod val="75000"/>
                  </a:schemeClr>
                </a:solidFill>
              </a:rPr>
              <a:t>, </a:t>
            </a:r>
            <a:r>
              <a:rPr lang="zh-CN" altLang="en-US" sz="1400" dirty="0" smtClean="0">
                <a:solidFill>
                  <a:schemeClr val="accent6">
                    <a:lumMod val="75000"/>
                  </a:schemeClr>
                </a:solidFill>
              </a:rPr>
              <a:t>包括错的</a:t>
            </a:r>
            <a:endParaRPr lang="en-US" dirty="0">
              <a:solidFill>
                <a:schemeClr val="accent6">
                  <a:lumMod val="75000"/>
                </a:schemeClr>
              </a:solidFill>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6260" y="1988840"/>
            <a:ext cx="3059830" cy="602704"/>
          </a:xfrm>
        </p:spPr>
        <p:txBody>
          <a:bodyPr>
            <a:normAutofit/>
          </a:bodyPr>
          <a:lstStyle/>
          <a:p>
            <a:r>
              <a:rPr lang="zh-CN" altLang="en-US" dirty="0" smtClean="0"/>
              <a:t>扩展</a:t>
            </a:r>
            <a:r>
              <a:rPr lang="en-US" altLang="zh-CN" dirty="0" smtClean="0"/>
              <a:t>!!!!(</a:t>
            </a:r>
            <a:r>
              <a:rPr lang="zh-CN" altLang="en-US" dirty="0" smtClean="0"/>
              <a:t>痛苦</a:t>
            </a:r>
            <a:r>
              <a:rPr lang="en-US" altLang="zh-CN" dirty="0" smtClean="0"/>
              <a:t>)</a:t>
            </a:r>
            <a:endParaRPr lang="zh-CN" altLang="en-US" dirty="0"/>
          </a:p>
        </p:txBody>
      </p:sp>
      <p:sp>
        <p:nvSpPr>
          <p:cNvPr id="5" name="Title 1"/>
          <p:cNvSpPr txBox="1">
            <a:spLocks/>
          </p:cNvSpPr>
          <p:nvPr/>
        </p:nvSpPr>
        <p:spPr>
          <a:xfrm>
            <a:off x="1341884" y="4869160"/>
            <a:ext cx="3059830" cy="60270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zh-CN" altLang="en-US" dirty="0"/>
              <a:t>改</a:t>
            </a:r>
            <a:r>
              <a:rPr lang="en-US" altLang="zh-CN" dirty="0" smtClean="0"/>
              <a:t>!!!!(</a:t>
            </a:r>
            <a:r>
              <a:rPr lang="zh-CN" altLang="en-US" dirty="0"/>
              <a:t>哭</a:t>
            </a:r>
            <a:r>
              <a:rPr lang="en-US" altLang="zh-CN" dirty="0" smtClean="0"/>
              <a:t>)</a:t>
            </a:r>
            <a:endParaRPr lang="zh-CN" altLang="en-US" dirty="0"/>
          </a:p>
        </p:txBody>
      </p:sp>
    </p:spTree>
    <p:extLst>
      <p:ext uri="{BB962C8B-B14F-4D97-AF65-F5344CB8AC3E}">
        <p14:creationId xmlns:p14="http://schemas.microsoft.com/office/powerpoint/2010/main" val="197141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分离的时候到了</a:t>
            </a:r>
            <a:r>
              <a:rPr lang="en-US" altLang="zh-CN" dirty="0" smtClean="0"/>
              <a:t>!!</a:t>
            </a:r>
            <a:endParaRPr lang="zh-CN" altLang="en-US" dirty="0"/>
          </a:p>
        </p:txBody>
      </p:sp>
      <p:pic>
        <p:nvPicPr>
          <p:cNvPr id="6" name="Picture 5"/>
          <p:cNvPicPr>
            <a:picLocks noChangeAspect="1"/>
          </p:cNvPicPr>
          <p:nvPr/>
        </p:nvPicPr>
        <p:blipFill>
          <a:blip r:embed="rId2"/>
          <a:stretch>
            <a:fillRect/>
          </a:stretch>
        </p:blipFill>
        <p:spPr>
          <a:xfrm>
            <a:off x="4051300" y="4038600"/>
            <a:ext cx="4086225" cy="2105025"/>
          </a:xfrm>
          <a:prstGeom prst="rect">
            <a:avLst/>
          </a:prstGeom>
        </p:spPr>
      </p:pic>
    </p:spTree>
    <p:extLst>
      <p:ext uri="{BB962C8B-B14F-4D97-AF65-F5344CB8AC3E}">
        <p14:creationId xmlns:p14="http://schemas.microsoft.com/office/powerpoint/2010/main" val="242842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0156" y="2924944"/>
            <a:ext cx="5976664" cy="1020762"/>
          </a:xfrm>
        </p:spPr>
        <p:txBody>
          <a:bodyPr/>
          <a:lstStyle/>
          <a:p>
            <a:r>
              <a:rPr lang="en-US" altLang="zh-CN" dirty="0" smtClean="0"/>
              <a:t>PHP</a:t>
            </a:r>
            <a:r>
              <a:rPr lang="zh-CN" altLang="en-US" dirty="0" smtClean="0"/>
              <a:t>工程师开始过着快乐的日子</a:t>
            </a:r>
            <a:endParaRPr lang="zh-CN" altLang="en-US" dirty="0"/>
          </a:p>
        </p:txBody>
      </p:sp>
    </p:spTree>
    <p:extLst>
      <p:ext uri="{BB962C8B-B14F-4D97-AF65-F5344CB8AC3E}">
        <p14:creationId xmlns:p14="http://schemas.microsoft.com/office/powerpoint/2010/main" val="64738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JavaScript</a:t>
            </a:r>
            <a:r>
              <a:rPr lang="zh-CN" altLang="en-US" dirty="0" smtClean="0"/>
              <a:t>工程师呢</a:t>
            </a:r>
            <a:r>
              <a:rPr lang="en-US" altLang="zh-CN" dirty="0" smtClean="0"/>
              <a:t>?</a:t>
            </a:r>
            <a:endParaRPr lang="zh-CN" altLang="en-US" dirty="0"/>
          </a:p>
        </p:txBody>
      </p:sp>
      <p:pic>
        <p:nvPicPr>
          <p:cNvPr id="5" name="Content Placeholder 4"/>
          <p:cNvPicPr>
            <a:picLocks noGrp="1" noChangeAspect="1"/>
          </p:cNvPicPr>
          <p:nvPr>
            <p:ph idx="1"/>
          </p:nvPr>
        </p:nvPicPr>
        <p:blipFill>
          <a:blip r:embed="rId2"/>
          <a:stretch>
            <a:fillRect/>
          </a:stretch>
        </p:blipFill>
        <p:spPr>
          <a:xfrm>
            <a:off x="7102524" y="1628800"/>
            <a:ext cx="4020846" cy="4267200"/>
          </a:xfrm>
          <a:prstGeom prst="rect">
            <a:avLst/>
          </a:prstGeom>
        </p:spPr>
      </p:pic>
    </p:spTree>
    <p:extLst>
      <p:ext uri="{BB962C8B-B14F-4D97-AF65-F5344CB8AC3E}">
        <p14:creationId xmlns:p14="http://schemas.microsoft.com/office/powerpoint/2010/main" val="213865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分离</a:t>
            </a:r>
            <a:r>
              <a:rPr lang="en-US" altLang="zh-CN" dirty="0" smtClean="0"/>
              <a:t>!!!!</a:t>
            </a:r>
            <a:endParaRPr lang="zh-CN" altLang="en-US" dirty="0"/>
          </a:p>
        </p:txBody>
      </p:sp>
      <p:pic>
        <p:nvPicPr>
          <p:cNvPr id="4" name="Content Placeholder 3"/>
          <p:cNvPicPr>
            <a:picLocks noGrp="1" noChangeAspect="1"/>
          </p:cNvPicPr>
          <p:nvPr>
            <p:ph idx="1"/>
          </p:nvPr>
        </p:nvPicPr>
        <p:blipFill>
          <a:blip r:embed="rId2"/>
          <a:stretch>
            <a:fillRect/>
          </a:stretch>
        </p:blipFill>
        <p:spPr>
          <a:xfrm>
            <a:off x="2427288" y="2481262"/>
            <a:ext cx="7334250" cy="3114675"/>
          </a:xfrm>
          <a:prstGeom prst="rect">
            <a:avLst/>
          </a:prstGeom>
        </p:spPr>
      </p:pic>
    </p:spTree>
    <p:extLst>
      <p:ext uri="{BB962C8B-B14F-4D97-AF65-F5344CB8AC3E}">
        <p14:creationId xmlns:p14="http://schemas.microsoft.com/office/powerpoint/2010/main" val="101087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以后</a:t>
            </a:r>
            <a:endParaRPr lang="zh-CN" altLang="en-US" dirty="0"/>
          </a:p>
        </p:txBody>
      </p:sp>
      <p:sp>
        <p:nvSpPr>
          <p:cNvPr id="3" name="Content Placeholder 2"/>
          <p:cNvSpPr>
            <a:spLocks noGrp="1"/>
          </p:cNvSpPr>
          <p:nvPr>
            <p:ph idx="1"/>
          </p:nvPr>
        </p:nvSpPr>
        <p:spPr/>
        <p:txBody>
          <a:bodyPr/>
          <a:lstStyle/>
          <a:p>
            <a:pPr marL="0" indent="0">
              <a:buNone/>
            </a:pPr>
            <a:r>
              <a:rPr lang="zh-CN" altLang="en-US" dirty="0"/>
              <a:t>有</a:t>
            </a:r>
            <a:r>
              <a:rPr lang="zh-CN" altLang="en-US" dirty="0" smtClean="0"/>
              <a:t>专人写</a:t>
            </a:r>
            <a:r>
              <a:rPr lang="en-US" altLang="zh-CN" dirty="0" smtClean="0"/>
              <a:t>CSS</a:t>
            </a:r>
          </a:p>
          <a:p>
            <a:pPr marL="0" indent="0">
              <a:buNone/>
            </a:pPr>
            <a:endParaRPr lang="en-US" altLang="zh-CN" dirty="0"/>
          </a:p>
          <a:p>
            <a:pPr marL="0" indent="0">
              <a:buNone/>
            </a:pPr>
            <a:r>
              <a:rPr lang="zh-CN" altLang="en-US" dirty="0" smtClean="0"/>
              <a:t>有专人写</a:t>
            </a:r>
            <a:r>
              <a:rPr lang="en-US" altLang="zh-CN" dirty="0" smtClean="0"/>
              <a:t>HTML</a:t>
            </a:r>
          </a:p>
          <a:p>
            <a:pPr marL="0" indent="0">
              <a:buNone/>
            </a:pPr>
            <a:endParaRPr lang="en-US" altLang="zh-CN" dirty="0"/>
          </a:p>
          <a:p>
            <a:pPr marL="0" indent="0">
              <a:buNone/>
            </a:pPr>
            <a:r>
              <a:rPr lang="en-US" altLang="zh-CN" dirty="0" smtClean="0"/>
              <a:t>JavaScript</a:t>
            </a:r>
            <a:r>
              <a:rPr lang="zh-CN" altLang="en-US" dirty="0" smtClean="0"/>
              <a:t>工程师过着快乐的日子</a:t>
            </a:r>
            <a:endParaRPr lang="en-US" altLang="zh-CN" dirty="0" smtClean="0"/>
          </a:p>
        </p:txBody>
      </p:sp>
    </p:spTree>
    <p:extLst>
      <p:ext uri="{BB962C8B-B14F-4D97-AF65-F5344CB8AC3E}">
        <p14:creationId xmlns:p14="http://schemas.microsoft.com/office/powerpoint/2010/main" val="18802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012" y="3068960"/>
            <a:ext cx="7920880" cy="1020762"/>
          </a:xfrm>
        </p:spPr>
        <p:txBody>
          <a:bodyPr/>
          <a:lstStyle/>
          <a:p>
            <a:pPr algn="ctr"/>
            <a:r>
              <a:rPr lang="zh-CN" altLang="en-US" dirty="0" smtClean="0"/>
              <a:t>突然</a:t>
            </a:r>
            <a:r>
              <a:rPr lang="en-US" altLang="zh-CN" dirty="0" smtClean="0"/>
              <a:t>, </a:t>
            </a:r>
            <a:r>
              <a:rPr lang="zh-CN" altLang="en-US" dirty="0" smtClean="0"/>
              <a:t>小马哥说</a:t>
            </a:r>
            <a:r>
              <a:rPr lang="en-US" altLang="zh-CN" dirty="0" smtClean="0"/>
              <a:t>: </a:t>
            </a:r>
            <a:r>
              <a:rPr lang="zh-CN" altLang="en-US" dirty="0" smtClean="0"/>
              <a:t>一切以用户价值为依归</a:t>
            </a:r>
            <a:r>
              <a:rPr lang="en-US" altLang="zh-CN" dirty="0" smtClean="0"/>
              <a:t/>
            </a:r>
            <a:br>
              <a:rPr lang="en-US" altLang="zh-CN" dirty="0" smtClean="0"/>
            </a:br>
            <a:r>
              <a:rPr lang="zh-CN" altLang="en-US" dirty="0" smtClean="0"/>
              <a:t>要注重</a:t>
            </a:r>
            <a:r>
              <a:rPr lang="zh-CN" altLang="en-US" dirty="0" smtClean="0">
                <a:solidFill>
                  <a:srgbClr val="C00000"/>
                </a:solidFill>
              </a:rPr>
              <a:t>用户体验</a:t>
            </a:r>
            <a:endParaRPr lang="zh-CN" altLang="en-US" dirty="0">
              <a:solidFill>
                <a:srgbClr val="C00000"/>
              </a:solidFill>
            </a:endParaRPr>
          </a:p>
        </p:txBody>
      </p:sp>
    </p:spTree>
    <p:extLst>
      <p:ext uri="{BB962C8B-B14F-4D97-AF65-F5344CB8AC3E}">
        <p14:creationId xmlns:p14="http://schemas.microsoft.com/office/powerpoint/2010/main" val="211867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9956" y="2420888"/>
            <a:ext cx="9143998" cy="1596826"/>
          </a:xfrm>
        </p:spPr>
        <p:txBody>
          <a:bodyPr>
            <a:normAutofit/>
          </a:bodyPr>
          <a:lstStyle/>
          <a:p>
            <a:pPr algn="ctr"/>
            <a:r>
              <a:rPr lang="zh-CN" altLang="en-US" dirty="0" smtClean="0"/>
              <a:t>用户体验</a:t>
            </a:r>
            <a:r>
              <a:rPr lang="en-US" altLang="zh-CN" dirty="0" smtClean="0"/>
              <a:t>? </a:t>
            </a:r>
            <a:br>
              <a:rPr lang="en-US" altLang="zh-CN" dirty="0" smtClean="0"/>
            </a:br>
            <a:r>
              <a:rPr lang="en-US" altLang="zh-CN" dirty="0" smtClean="0"/>
              <a:t/>
            </a:r>
            <a:br>
              <a:rPr lang="en-US" altLang="zh-CN" dirty="0" smtClean="0"/>
            </a:br>
            <a:r>
              <a:rPr lang="zh-CN" altLang="en-US" dirty="0" smtClean="0"/>
              <a:t>良好的视觉设计</a:t>
            </a:r>
            <a:r>
              <a:rPr lang="en-US" altLang="zh-CN" dirty="0" smtClean="0"/>
              <a:t>,</a:t>
            </a:r>
            <a:r>
              <a:rPr lang="zh-CN" altLang="en-US" dirty="0"/>
              <a:t>良好</a:t>
            </a:r>
            <a:r>
              <a:rPr lang="zh-CN" altLang="en-US" dirty="0" smtClean="0"/>
              <a:t>的交互设计</a:t>
            </a:r>
            <a:r>
              <a:rPr lang="en-US" altLang="zh-CN" dirty="0" smtClean="0"/>
              <a:t>, </a:t>
            </a:r>
            <a:r>
              <a:rPr lang="zh-CN" altLang="en-US" dirty="0" smtClean="0">
                <a:solidFill>
                  <a:srgbClr val="C00000"/>
                </a:solidFill>
              </a:rPr>
              <a:t>响应要快</a:t>
            </a:r>
            <a:endParaRPr lang="zh-CN" altLang="en-US" dirty="0"/>
          </a:p>
        </p:txBody>
      </p:sp>
      <p:sp>
        <p:nvSpPr>
          <p:cNvPr id="4" name="Title 1"/>
          <p:cNvSpPr txBox="1">
            <a:spLocks/>
          </p:cNvSpPr>
          <p:nvPr/>
        </p:nvSpPr>
        <p:spPr>
          <a:xfrm>
            <a:off x="3142084" y="4365104"/>
            <a:ext cx="7415806"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zh-CN" altLang="en-US" dirty="0" smtClean="0"/>
              <a:t>经常刷新页面不可为之快</a:t>
            </a:r>
            <a:r>
              <a:rPr lang="en-US" altLang="zh-CN" dirty="0" smtClean="0"/>
              <a:t>, </a:t>
            </a:r>
            <a:r>
              <a:rPr lang="zh-CN" altLang="en-US" dirty="0" smtClean="0"/>
              <a:t>使用</a:t>
            </a:r>
            <a:r>
              <a:rPr lang="en-US" altLang="zh-CN" dirty="0" smtClean="0"/>
              <a:t>Ajax, </a:t>
            </a:r>
            <a:r>
              <a:rPr lang="zh-CN" altLang="en-US" dirty="0" smtClean="0"/>
              <a:t>或者我们直接使用单页面应用吧</a:t>
            </a:r>
            <a:r>
              <a:rPr lang="en-US" altLang="zh-CN" dirty="0" smtClean="0"/>
              <a:t>.</a:t>
            </a:r>
            <a:endParaRPr lang="zh-CN" altLang="en-US" dirty="0"/>
          </a:p>
        </p:txBody>
      </p:sp>
    </p:spTree>
    <p:extLst>
      <p:ext uri="{BB962C8B-B14F-4D97-AF65-F5344CB8AC3E}">
        <p14:creationId xmlns:p14="http://schemas.microsoft.com/office/powerpoint/2010/main" val="396542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9956" y="2132856"/>
            <a:ext cx="9143998" cy="3600400"/>
          </a:xfrm>
        </p:spPr>
        <p:txBody>
          <a:bodyPr>
            <a:normAutofit/>
          </a:bodyPr>
          <a:lstStyle/>
          <a:p>
            <a:r>
              <a:rPr lang="zh-CN" altLang="en-US" dirty="0" smtClean="0"/>
              <a:t>从此</a:t>
            </a:r>
            <a:r>
              <a:rPr lang="en-US" altLang="zh-CN" dirty="0" smtClean="0"/>
              <a:t>JavaScript</a:t>
            </a:r>
            <a:r>
              <a:rPr lang="zh-CN" altLang="en-US" dirty="0" smtClean="0"/>
              <a:t>工程师的快乐时光结束</a:t>
            </a:r>
            <a:r>
              <a:rPr lang="en-US" altLang="zh-CN" dirty="0" smtClean="0"/>
              <a:t>, </a:t>
            </a:r>
            <a:r>
              <a:rPr lang="zh-CN" altLang="en-US" dirty="0" smtClean="0"/>
              <a:t>他们开始写着比</a:t>
            </a:r>
            <a:r>
              <a:rPr lang="en-US" altLang="zh-CN" dirty="0" smtClean="0"/>
              <a:t>HTML/CSS/PHP</a:t>
            </a:r>
            <a:r>
              <a:rPr lang="zh-CN" altLang="en-US" dirty="0" smtClean="0"/>
              <a:t>工程师都多的代码</a:t>
            </a:r>
            <a:r>
              <a:rPr lang="en-US" altLang="zh-CN" dirty="0" smtClean="0"/>
              <a:t/>
            </a:r>
            <a:br>
              <a:rPr lang="en-US" altLang="zh-CN" dirty="0" smtClean="0"/>
            </a:br>
            <a:r>
              <a:rPr lang="en-US" altLang="zh-CN" dirty="0"/>
              <a:t/>
            </a:r>
            <a:br>
              <a:rPr lang="en-US" altLang="zh-CN" dirty="0"/>
            </a:br>
            <a:r>
              <a:rPr lang="zh-CN" altLang="en-US" dirty="0" smtClean="0"/>
              <a:t>他们开始经常在一千多行的文件中跳转</a:t>
            </a:r>
            <a:r>
              <a:rPr lang="en-US" altLang="zh-CN" dirty="0" smtClean="0"/>
              <a:t>.</a:t>
            </a:r>
            <a:br>
              <a:rPr lang="en-US" altLang="zh-CN" dirty="0" smtClean="0"/>
            </a:br>
            <a:r>
              <a:rPr lang="en-US" altLang="zh-CN" dirty="0"/>
              <a:t/>
            </a:r>
            <a:br>
              <a:rPr lang="en-US" altLang="zh-CN" dirty="0"/>
            </a:br>
            <a:r>
              <a:rPr lang="zh-CN" altLang="en-US" dirty="0" smtClean="0"/>
              <a:t>他们的世界开始变得混乱</a:t>
            </a:r>
            <a:r>
              <a:rPr lang="en-US" altLang="zh-CN" dirty="0" smtClean="0"/>
              <a:t>……</a:t>
            </a:r>
            <a:r>
              <a:rPr lang="en-US" altLang="zh-CN" dirty="0"/>
              <a:t/>
            </a:r>
            <a:br>
              <a:rPr lang="en-US" altLang="zh-CN" dirty="0"/>
            </a:br>
            <a:endParaRPr lang="zh-CN" altLang="en-US" dirty="0"/>
          </a:p>
        </p:txBody>
      </p:sp>
    </p:spTree>
    <p:extLst>
      <p:ext uri="{BB962C8B-B14F-4D97-AF65-F5344CB8AC3E}">
        <p14:creationId xmlns:p14="http://schemas.microsoft.com/office/powerpoint/2010/main" val="1487818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混乱在于何处</a:t>
            </a:r>
            <a:endParaRPr lang="zh-CN" altLang="en-US" dirty="0"/>
          </a:p>
        </p:txBody>
      </p:sp>
      <p:sp>
        <p:nvSpPr>
          <p:cNvPr id="4" name="Content Placeholder 2"/>
          <p:cNvSpPr txBox="1">
            <a:spLocks/>
          </p:cNvSpPr>
          <p:nvPr/>
        </p:nvSpPr>
        <p:spPr>
          <a:xfrm>
            <a:off x="1518673" y="1772816"/>
            <a:ext cx="9144000" cy="4267200"/>
          </a:xfrm>
          <a:prstGeom prst="rect">
            <a:avLst/>
          </a:prstGeom>
        </p:spPr>
        <p:txBody>
          <a:bodyPr vert="horz" lIns="91440" tIns="45720" rIns="91440" bIns="45720" rtlCol="0">
            <a:normAutofit lnSpcReduction="1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274320" lvl="1" indent="0">
              <a:buFont typeface="Consolas" pitchFamily="49" charset="0"/>
              <a:buNone/>
            </a:pPr>
            <a:r>
              <a:rPr lang="en-US" altLang="zh-CN" dirty="0" smtClean="0"/>
              <a:t>$(‘button’).bind(‘click’, function(){</a:t>
            </a:r>
          </a:p>
          <a:p>
            <a:pPr marL="274320" lvl="1" indent="0">
              <a:buFont typeface="Consolas" pitchFamily="49" charset="0"/>
              <a:buNone/>
            </a:pPr>
            <a:r>
              <a:rPr lang="en-US" altLang="zh-CN" dirty="0" smtClean="0"/>
              <a:t>	$.</a:t>
            </a:r>
            <a:r>
              <a:rPr lang="en-US" altLang="zh-CN" dirty="0" err="1" smtClean="0"/>
              <a:t>ajax</a:t>
            </a:r>
            <a:r>
              <a:rPr lang="en-US" altLang="zh-CN" dirty="0" smtClean="0"/>
              <a:t>({</a:t>
            </a:r>
          </a:p>
          <a:p>
            <a:pPr marL="274320" lvl="1" indent="0">
              <a:buFont typeface="Consolas" pitchFamily="49" charset="0"/>
              <a:buNone/>
            </a:pPr>
            <a:r>
              <a:rPr lang="en-US" altLang="zh-CN" dirty="0" smtClean="0"/>
              <a:t>		url: ‘http://www.somesite.com/</a:t>
            </a:r>
            <a:r>
              <a:rPr lang="en-US" altLang="zh-CN" dirty="0" err="1" smtClean="0"/>
              <a:t>getX</a:t>
            </a:r>
            <a:r>
              <a:rPr lang="en-US" altLang="zh-CN" dirty="0" smtClean="0"/>
              <a:t>’,</a:t>
            </a:r>
          </a:p>
          <a:p>
            <a:pPr marL="274320" lvl="1" indent="0">
              <a:buFont typeface="Consolas" pitchFamily="49" charset="0"/>
              <a:buNone/>
            </a:pPr>
            <a:r>
              <a:rPr lang="en-US" altLang="zh-CN" dirty="0" smtClean="0"/>
              <a:t>		success: function (data){</a:t>
            </a:r>
          </a:p>
          <a:p>
            <a:pPr marL="274320" lvl="1" indent="0">
              <a:buFont typeface="Consolas" pitchFamily="49" charset="0"/>
              <a:buNone/>
            </a:pPr>
            <a:r>
              <a:rPr lang="en-US" altLang="zh-CN" dirty="0" smtClean="0"/>
              <a:t>			$(“#x-container”).html(data);</a:t>
            </a:r>
          </a:p>
          <a:p>
            <a:pPr marL="274320" lvl="1" indent="0">
              <a:buFont typeface="Consolas" pitchFamily="49" charset="0"/>
              <a:buNone/>
            </a:pPr>
            <a:r>
              <a:rPr lang="en-US" altLang="zh-CN" dirty="0" smtClean="0"/>
              <a:t>		}</a:t>
            </a:r>
          </a:p>
          <a:p>
            <a:pPr marL="274320" lvl="1" indent="0">
              <a:buFont typeface="Consolas" pitchFamily="49" charset="0"/>
              <a:buNone/>
            </a:pPr>
            <a:r>
              <a:rPr lang="en-US" altLang="zh-CN" dirty="0" smtClean="0"/>
              <a:t>	});</a:t>
            </a:r>
          </a:p>
          <a:p>
            <a:pPr marL="274320" lvl="1" indent="0">
              <a:buFont typeface="Consolas" pitchFamily="49" charset="0"/>
              <a:buNone/>
            </a:pPr>
            <a:r>
              <a:rPr lang="en-US" altLang="zh-CN" dirty="0" smtClean="0"/>
              <a:t>});</a:t>
            </a:r>
          </a:p>
          <a:p>
            <a:pPr marL="274320" lvl="1" indent="0">
              <a:buFont typeface="Consolas" pitchFamily="49" charset="0"/>
              <a:buNone/>
            </a:pPr>
            <a:endParaRPr lang="en-US" altLang="zh-CN" dirty="0" smtClean="0"/>
          </a:p>
          <a:p>
            <a:pPr marL="274320" lvl="1" indent="0">
              <a:buFont typeface="Consolas" pitchFamily="49" charset="0"/>
              <a:buNone/>
            </a:pPr>
            <a:r>
              <a:rPr lang="zh-CN" altLang="en-US" dirty="0" smtClean="0"/>
              <a:t>不厌其烦的写着这样的代码</a:t>
            </a:r>
            <a:endParaRPr lang="en-US" altLang="zh-CN" dirty="0" smtClean="0"/>
          </a:p>
          <a:p>
            <a:pPr marL="274320" lvl="1" indent="0">
              <a:buFont typeface="Consolas" pitchFamily="49" charset="0"/>
              <a:buNone/>
            </a:pPr>
            <a:endParaRPr lang="en-US" altLang="zh-CN" dirty="0" smtClean="0"/>
          </a:p>
          <a:p>
            <a:pPr marL="274320" lvl="1" indent="0">
              <a:buFont typeface="Consolas" pitchFamily="49" charset="0"/>
              <a:buNone/>
            </a:pPr>
            <a:r>
              <a:rPr lang="zh-CN" altLang="en-US" dirty="0" smtClean="0"/>
              <a:t>可能的问题</a:t>
            </a:r>
            <a:r>
              <a:rPr lang="en-US" altLang="zh-CN" dirty="0" smtClean="0"/>
              <a:t>: </a:t>
            </a:r>
            <a:r>
              <a:rPr lang="zh-CN" altLang="en-US" dirty="0" smtClean="0"/>
              <a:t>这样的面条代码</a:t>
            </a:r>
            <a:r>
              <a:rPr lang="en-US" altLang="zh-CN" dirty="0" smtClean="0"/>
              <a:t>, </a:t>
            </a:r>
            <a:r>
              <a:rPr lang="zh-CN" altLang="en-US" dirty="0" smtClean="0"/>
              <a:t>没法分开</a:t>
            </a:r>
            <a:r>
              <a:rPr lang="en-US" altLang="zh-CN" dirty="0" smtClean="0"/>
              <a:t>, </a:t>
            </a:r>
            <a:r>
              <a:rPr lang="zh-CN" altLang="en-US" dirty="0" smtClean="0"/>
              <a:t>难以复用</a:t>
            </a:r>
            <a:r>
              <a:rPr lang="en-US" altLang="zh-CN" dirty="0" smtClean="0"/>
              <a:t>, </a:t>
            </a:r>
            <a:r>
              <a:rPr lang="zh-CN" altLang="en-US" dirty="0"/>
              <a:t>一般</a:t>
            </a:r>
            <a:r>
              <a:rPr lang="zh-CN" altLang="en-US" dirty="0" smtClean="0"/>
              <a:t>情况</a:t>
            </a:r>
            <a:r>
              <a:rPr lang="en-US" altLang="zh-CN" dirty="0" smtClean="0"/>
              <a:t>, success</a:t>
            </a:r>
            <a:r>
              <a:rPr lang="zh-CN" altLang="en-US" dirty="0" smtClean="0"/>
              <a:t>里面会很多东西</a:t>
            </a:r>
            <a:r>
              <a:rPr lang="en-US" altLang="zh-CN" dirty="0" smtClean="0"/>
              <a:t>, </a:t>
            </a:r>
            <a:r>
              <a:rPr lang="zh-CN" altLang="en-US" dirty="0" smtClean="0"/>
              <a:t>或者在里面还可能嵌套更多成同样的代码</a:t>
            </a:r>
            <a:r>
              <a:rPr lang="en-US" altLang="zh-CN" dirty="0" smtClean="0"/>
              <a:t>.</a:t>
            </a:r>
          </a:p>
        </p:txBody>
      </p:sp>
    </p:spTree>
    <p:extLst>
      <p:ext uri="{BB962C8B-B14F-4D97-AF65-F5344CB8AC3E}">
        <p14:creationId xmlns:p14="http://schemas.microsoft.com/office/powerpoint/2010/main" val="29429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zh-CN" altLang="en-US" dirty="0"/>
              <a:t>开篇</a:t>
            </a:r>
            <a:endParaRPr lang="en-US" dirty="0"/>
          </a:p>
        </p:txBody>
      </p:sp>
      <p:sp>
        <p:nvSpPr>
          <p:cNvPr id="14" name="Content Placeholder 13"/>
          <p:cNvSpPr>
            <a:spLocks noGrp="1"/>
          </p:cNvSpPr>
          <p:nvPr>
            <p:ph idx="1"/>
          </p:nvPr>
        </p:nvSpPr>
        <p:spPr/>
        <p:txBody>
          <a:bodyPr/>
          <a:lstStyle/>
          <a:p>
            <a:r>
              <a:rPr lang="zh-CN" altLang="en-US" dirty="0" smtClean="0"/>
              <a:t>那些熟悉的面条式的代码</a:t>
            </a:r>
            <a:endParaRPr lang="en-US" altLang="zh-CN" dirty="0" smtClean="0"/>
          </a:p>
          <a:p>
            <a:r>
              <a:rPr lang="zh-CN" altLang="en-US" dirty="0" smtClean="0"/>
              <a:t>那些写完再写不复用的代码</a:t>
            </a:r>
            <a:endParaRPr lang="en-US" altLang="zh-CN" dirty="0" smtClean="0"/>
          </a:p>
          <a:p>
            <a:r>
              <a:rPr lang="zh-CN" altLang="en-US" dirty="0" smtClean="0"/>
              <a:t>那些缩进到</a:t>
            </a:r>
            <a:r>
              <a:rPr lang="en-US" altLang="zh-CN" dirty="0" smtClean="0"/>
              <a:t>18</a:t>
            </a:r>
            <a:r>
              <a:rPr lang="zh-CN" altLang="en-US" dirty="0" smtClean="0"/>
              <a:t>层的代码</a:t>
            </a:r>
            <a:endParaRPr lang="en-US" altLang="zh-CN"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前端工程师呢</a:t>
            </a:r>
            <a:r>
              <a:rPr lang="en-US" altLang="zh-CN" dirty="0" smtClean="0"/>
              <a:t>?</a:t>
            </a:r>
            <a:endParaRPr lang="zh-CN" altLang="en-US" dirty="0"/>
          </a:p>
        </p:txBody>
      </p:sp>
      <p:sp>
        <p:nvSpPr>
          <p:cNvPr id="4" name="Content Placeholder 2"/>
          <p:cNvSpPr>
            <a:spLocks noGrp="1"/>
          </p:cNvSpPr>
          <p:nvPr>
            <p:ph idx="1"/>
          </p:nvPr>
        </p:nvSpPr>
        <p:spPr>
          <a:xfrm>
            <a:off x="1522414" y="1905000"/>
            <a:ext cx="9144000" cy="4267200"/>
          </a:xfrm>
        </p:spPr>
        <p:txBody>
          <a:bodyPr/>
          <a:lstStyle/>
          <a:p>
            <a:pPr marL="274320" lvl="1" indent="0">
              <a:buNone/>
            </a:pPr>
            <a:endParaRPr lang="en-US" altLang="zh-CN" dirty="0"/>
          </a:p>
        </p:txBody>
      </p:sp>
    </p:spTree>
    <p:extLst>
      <p:ext uri="{BB962C8B-B14F-4D97-AF65-F5344CB8AC3E}">
        <p14:creationId xmlns:p14="http://schemas.microsoft.com/office/powerpoint/2010/main" val="197603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MVC</a:t>
            </a:r>
            <a:endParaRPr lang="zh-CN" altLang="en-US" dirty="0"/>
          </a:p>
        </p:txBody>
      </p:sp>
      <p:sp>
        <p:nvSpPr>
          <p:cNvPr id="3" name="Content Placeholder 2"/>
          <p:cNvSpPr>
            <a:spLocks noGrp="1"/>
          </p:cNvSpPr>
          <p:nvPr>
            <p:ph idx="1"/>
          </p:nvPr>
        </p:nvSpPr>
        <p:spPr>
          <a:xfrm>
            <a:off x="1516429" y="1916832"/>
            <a:ext cx="9144000" cy="4267200"/>
          </a:xfrm>
        </p:spPr>
        <p:txBody>
          <a:bodyPr/>
          <a:lstStyle/>
          <a:p>
            <a:pPr marL="0" indent="0">
              <a:buNone/>
            </a:pPr>
            <a:r>
              <a:rPr lang="en-US" altLang="zh-CN" dirty="0" smtClean="0"/>
              <a:t>MV(C)				backbone</a:t>
            </a:r>
          </a:p>
          <a:p>
            <a:pPr marL="0" indent="0">
              <a:buNone/>
            </a:pPr>
            <a:r>
              <a:rPr lang="en-US" altLang="zh-CN" dirty="0" smtClean="0"/>
              <a:t>M(V)C				</a:t>
            </a:r>
            <a:r>
              <a:rPr lang="en-US" altLang="zh-CN" dirty="0" err="1" smtClean="0"/>
              <a:t>spinejs</a:t>
            </a:r>
            <a:endParaRPr lang="en-US" altLang="zh-CN" dirty="0" smtClean="0"/>
          </a:p>
          <a:p>
            <a:pPr marL="0" indent="0">
              <a:buNone/>
            </a:pPr>
            <a:r>
              <a:rPr lang="en-US" altLang="zh-CN" dirty="0" smtClean="0"/>
              <a:t>M(VC)</a:t>
            </a:r>
            <a:r>
              <a:rPr lang="en-US" altLang="zh-CN" dirty="0"/>
              <a:t>	</a:t>
            </a:r>
            <a:r>
              <a:rPr lang="en-US" altLang="zh-CN" dirty="0" smtClean="0"/>
              <a:t>			VC</a:t>
            </a:r>
            <a:r>
              <a:rPr lang="zh-CN" altLang="en-US" dirty="0" smtClean="0"/>
              <a:t>共同存在</a:t>
            </a:r>
            <a:endParaRPr lang="zh-CN" altLang="en-US" dirty="0"/>
          </a:p>
          <a:p>
            <a:pPr marL="0" indent="0">
              <a:buNone/>
            </a:pPr>
            <a:endParaRPr lang="zh-CN" altLang="en-US" dirty="0"/>
          </a:p>
        </p:txBody>
      </p:sp>
    </p:spTree>
    <p:extLst>
      <p:ext uri="{BB962C8B-B14F-4D97-AF65-F5344CB8AC3E}">
        <p14:creationId xmlns:p14="http://schemas.microsoft.com/office/powerpoint/2010/main" val="1935236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MVC</a:t>
            </a:r>
            <a:r>
              <a:rPr lang="zh-CN" altLang="en-US" dirty="0"/>
              <a:t>结构图</a:t>
            </a:r>
            <a:r>
              <a:rPr lang="en-US" altLang="zh-CN" dirty="0" smtClean="0"/>
              <a:t>(</a:t>
            </a:r>
            <a:r>
              <a:rPr lang="zh-CN" altLang="en-US" dirty="0" smtClean="0"/>
              <a:t>传统</a:t>
            </a:r>
            <a:r>
              <a:rPr lang="en-US" altLang="zh-CN" dirty="0" smtClean="0"/>
              <a:t>MVC)</a:t>
            </a:r>
            <a:endParaRPr lang="zh-CN" altLang="en-US" dirty="0"/>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71441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MVC</a:t>
            </a:r>
            <a:r>
              <a:rPr lang="zh-CN" altLang="en-US" dirty="0" smtClean="0"/>
              <a:t>结构图</a:t>
            </a:r>
            <a:r>
              <a:rPr lang="en-US" altLang="zh-CN" dirty="0" smtClean="0"/>
              <a:t>(</a:t>
            </a:r>
            <a:r>
              <a:rPr lang="zh-CN" altLang="en-US" dirty="0" smtClean="0"/>
              <a:t>豆瓣</a:t>
            </a:r>
            <a:r>
              <a:rPr lang="zh-CN" altLang="en-US" dirty="0"/>
              <a:t>阿尔</a:t>
            </a:r>
            <a:r>
              <a:rPr lang="zh-CN" altLang="en-US" dirty="0" smtClean="0"/>
              <a:t>法城</a:t>
            </a:r>
            <a:r>
              <a:rPr lang="en-US" altLang="zh-CN" dirty="0" smtClean="0"/>
              <a:t>)</a:t>
            </a:r>
            <a:endParaRPr lang="zh-CN" altLang="en-US" dirty="0"/>
          </a:p>
        </p:txBody>
      </p:sp>
      <p:pic>
        <p:nvPicPr>
          <p:cNvPr id="4" name="Content Placeholder 3"/>
          <p:cNvPicPr>
            <a:picLocks noGrp="1" noChangeAspect="1"/>
          </p:cNvPicPr>
          <p:nvPr>
            <p:ph idx="1"/>
          </p:nvPr>
        </p:nvPicPr>
        <p:blipFill>
          <a:blip r:embed="rId2"/>
          <a:stretch>
            <a:fillRect/>
          </a:stretch>
        </p:blipFill>
        <p:spPr>
          <a:xfrm>
            <a:off x="3430116" y="1700808"/>
            <a:ext cx="5689600" cy="4267200"/>
          </a:xfrm>
          <a:prstGeom prst="rect">
            <a:avLst/>
          </a:prstGeom>
        </p:spPr>
      </p:pic>
    </p:spTree>
    <p:extLst>
      <p:ext uri="{BB962C8B-B14F-4D97-AF65-F5344CB8AC3E}">
        <p14:creationId xmlns:p14="http://schemas.microsoft.com/office/powerpoint/2010/main" val="391705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Backbone MVC</a:t>
            </a:r>
            <a:r>
              <a:rPr lang="zh-CN" altLang="en-US" dirty="0" smtClean="0"/>
              <a:t>结构</a:t>
            </a:r>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7" name="Picture 2" descr="http://www.myexception.cn/img/2012/06/24/13010860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4" y="1905000"/>
            <a:ext cx="5785643" cy="429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8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4" name="Picture 3"/>
          <p:cNvPicPr>
            <a:picLocks noChangeAspect="1"/>
          </p:cNvPicPr>
          <p:nvPr/>
        </p:nvPicPr>
        <p:blipFill>
          <a:blip r:embed="rId2"/>
          <a:stretch>
            <a:fillRect/>
          </a:stretch>
        </p:blipFill>
        <p:spPr>
          <a:xfrm>
            <a:off x="1550170" y="1927498"/>
            <a:ext cx="5752053" cy="4075162"/>
          </a:xfrm>
          <a:prstGeom prst="rect">
            <a:avLst/>
          </a:prstGeom>
        </p:spPr>
      </p:pic>
    </p:spTree>
    <p:extLst>
      <p:ext uri="{BB962C8B-B14F-4D97-AF65-F5344CB8AC3E}">
        <p14:creationId xmlns:p14="http://schemas.microsoft.com/office/powerpoint/2010/main" val="287832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Backbone</a:t>
            </a:r>
            <a:endParaRPr lang="zh-CN" altLang="en-US" dirty="0"/>
          </a:p>
        </p:txBody>
      </p:sp>
      <p:sp>
        <p:nvSpPr>
          <p:cNvPr id="3" name="Content Placeholder 2"/>
          <p:cNvSpPr>
            <a:spLocks noGrp="1"/>
          </p:cNvSpPr>
          <p:nvPr>
            <p:ph idx="1"/>
          </p:nvPr>
        </p:nvSpPr>
        <p:spPr/>
        <p:txBody>
          <a:bodyPr/>
          <a:lstStyle/>
          <a:p>
            <a:r>
              <a:rPr lang="en-US" altLang="zh-CN" dirty="0"/>
              <a:t>Backbone.js gives structure to web applications by providing </a:t>
            </a:r>
            <a:r>
              <a:rPr lang="en-US" altLang="zh-CN" b="1" dirty="0"/>
              <a:t>models</a:t>
            </a:r>
            <a:r>
              <a:rPr lang="en-US" altLang="zh-CN" dirty="0"/>
              <a:t> with key-value binding and custom events, </a:t>
            </a:r>
            <a:r>
              <a:rPr lang="en-US" altLang="zh-CN" b="1" dirty="0"/>
              <a:t>collections</a:t>
            </a:r>
            <a:r>
              <a:rPr lang="en-US" altLang="zh-CN" dirty="0"/>
              <a:t> with a rich API of enumerable </a:t>
            </a:r>
            <a:r>
              <a:rPr lang="en-US" altLang="zh-CN" dirty="0" err="1"/>
              <a:t>functions,</a:t>
            </a:r>
            <a:r>
              <a:rPr lang="en-US" altLang="zh-CN" b="1" dirty="0" err="1"/>
              <a:t>views</a:t>
            </a:r>
            <a:r>
              <a:rPr lang="en-US" altLang="zh-CN" dirty="0"/>
              <a:t> with declarative event handling, and connects it all to your existing API over a </a:t>
            </a:r>
            <a:r>
              <a:rPr lang="en-US" altLang="zh-CN" dirty="0" err="1"/>
              <a:t>RESTful</a:t>
            </a:r>
            <a:r>
              <a:rPr lang="en-US" altLang="zh-CN" dirty="0"/>
              <a:t> JSON interface</a:t>
            </a:r>
            <a:r>
              <a:rPr lang="en-US" altLang="zh-CN" dirty="0" smtClean="0"/>
              <a:t>.</a:t>
            </a:r>
          </a:p>
          <a:p>
            <a:pPr algn="just"/>
            <a:r>
              <a:rPr lang="zh-CN" altLang="en-US" dirty="0"/>
              <a:t>只</a:t>
            </a:r>
            <a:r>
              <a:rPr lang="zh-CN" altLang="en-US" dirty="0" smtClean="0"/>
              <a:t>有唯一的强依赖</a:t>
            </a:r>
            <a:r>
              <a:rPr lang="en-US" altLang="zh-CN" dirty="0"/>
              <a:t>:</a:t>
            </a:r>
            <a:r>
              <a:rPr lang="en-US" altLang="zh-CN" dirty="0" smtClean="0"/>
              <a:t>underscore</a:t>
            </a:r>
            <a:endParaRPr lang="zh-CN" altLang="en-US" dirty="0"/>
          </a:p>
        </p:txBody>
      </p:sp>
    </p:spTree>
    <p:extLst>
      <p:ext uri="{BB962C8B-B14F-4D97-AF65-F5344CB8AC3E}">
        <p14:creationId xmlns:p14="http://schemas.microsoft.com/office/powerpoint/2010/main" val="1353291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Events(</a:t>
            </a:r>
            <a:r>
              <a:rPr lang="zh-CN" altLang="en-US" dirty="0" smtClean="0"/>
              <a:t>基础</a:t>
            </a:r>
            <a:r>
              <a:rPr lang="en-US" altLang="zh-CN" dirty="0" smtClean="0"/>
              <a:t>)</a:t>
            </a:r>
            <a:endParaRPr lang="zh-CN" altLang="en-US" dirty="0"/>
          </a:p>
        </p:txBody>
      </p:sp>
      <p:sp>
        <p:nvSpPr>
          <p:cNvPr id="3" name="Content Placeholder 2"/>
          <p:cNvSpPr>
            <a:spLocks noGrp="1"/>
          </p:cNvSpPr>
          <p:nvPr>
            <p:ph idx="1"/>
          </p:nvPr>
        </p:nvSpPr>
        <p:spPr/>
        <p:txBody>
          <a:bodyPr/>
          <a:lstStyle/>
          <a:p>
            <a:pPr marL="0" indent="0">
              <a:buNone/>
            </a:pPr>
            <a:r>
              <a:rPr lang="zh-CN" altLang="en-US" dirty="0"/>
              <a:t>需</a:t>
            </a:r>
            <a:r>
              <a:rPr lang="zh-CN" altLang="en-US" dirty="0" smtClean="0"/>
              <a:t>要接受和触发事件的对象都继承自它</a:t>
            </a:r>
            <a:r>
              <a:rPr lang="en-US" altLang="zh-CN" dirty="0" smtClean="0"/>
              <a:t>.</a:t>
            </a:r>
          </a:p>
          <a:p>
            <a:pPr marL="0" indent="0">
              <a:buNone/>
            </a:pPr>
            <a:r>
              <a:rPr lang="zh-CN" altLang="en-US" dirty="0"/>
              <a:t>两个</a:t>
            </a:r>
            <a:r>
              <a:rPr lang="zh-CN" altLang="en-US" dirty="0" smtClean="0"/>
              <a:t>核心方法</a:t>
            </a:r>
            <a:r>
              <a:rPr lang="en-US" altLang="zh-CN" dirty="0" smtClean="0"/>
              <a:t>:</a:t>
            </a:r>
          </a:p>
          <a:p>
            <a:pPr marL="0" indent="0">
              <a:buNone/>
            </a:pPr>
            <a:r>
              <a:rPr lang="en-US" altLang="zh-CN" dirty="0" err="1"/>
              <a:t>object.on</a:t>
            </a:r>
            <a:r>
              <a:rPr lang="en-US" altLang="zh-CN" dirty="0"/>
              <a:t>(event, </a:t>
            </a:r>
            <a:r>
              <a:rPr lang="en-US" altLang="zh-CN" dirty="0" smtClean="0"/>
              <a:t>callback</a:t>
            </a:r>
            <a:r>
              <a:rPr lang="en-US" altLang="zh-CN" dirty="0"/>
              <a:t>, [context</a:t>
            </a:r>
            <a:r>
              <a:rPr lang="en-US" altLang="zh-CN" dirty="0" smtClean="0"/>
              <a:t>])</a:t>
            </a:r>
          </a:p>
          <a:p>
            <a:pPr marL="0" indent="0">
              <a:buNone/>
            </a:pPr>
            <a:endParaRPr lang="en-US" altLang="zh-CN" dirty="0"/>
          </a:p>
          <a:p>
            <a:pPr marL="0" indent="0">
              <a:buNone/>
            </a:pPr>
            <a:endParaRPr lang="en-US" altLang="zh-CN" dirty="0" smtClean="0"/>
          </a:p>
          <a:p>
            <a:pPr marL="0" indent="0">
              <a:buNone/>
            </a:pPr>
            <a:r>
              <a:rPr lang="en-US" altLang="zh-CN" dirty="0" err="1"/>
              <a:t>object.off</a:t>
            </a:r>
            <a:r>
              <a:rPr lang="en-US" altLang="zh-CN" dirty="0"/>
              <a:t>([event], [callback], [context</a:t>
            </a:r>
            <a:r>
              <a:rPr lang="en-US" altLang="zh-CN" dirty="0" smtClean="0"/>
              <a:t>])</a:t>
            </a:r>
          </a:p>
          <a:p>
            <a:pPr marL="0" indent="0">
              <a:buNone/>
            </a:pPr>
            <a:endParaRPr lang="zh-CN" altLang="en-US" dirty="0"/>
          </a:p>
        </p:txBody>
      </p:sp>
      <p:pic>
        <p:nvPicPr>
          <p:cNvPr id="4" name="Picture 3"/>
          <p:cNvPicPr>
            <a:picLocks noChangeAspect="1"/>
          </p:cNvPicPr>
          <p:nvPr/>
        </p:nvPicPr>
        <p:blipFill>
          <a:blip r:embed="rId3"/>
          <a:stretch>
            <a:fillRect/>
          </a:stretch>
        </p:blipFill>
        <p:spPr>
          <a:xfrm>
            <a:off x="1629916" y="3429000"/>
            <a:ext cx="2819400" cy="857250"/>
          </a:xfrm>
          <a:prstGeom prst="rect">
            <a:avLst/>
          </a:prstGeom>
        </p:spPr>
      </p:pic>
      <p:pic>
        <p:nvPicPr>
          <p:cNvPr id="5" name="Picture 4"/>
          <p:cNvPicPr>
            <a:picLocks noChangeAspect="1"/>
          </p:cNvPicPr>
          <p:nvPr/>
        </p:nvPicPr>
        <p:blipFill>
          <a:blip r:embed="rId4"/>
          <a:stretch>
            <a:fillRect/>
          </a:stretch>
        </p:blipFill>
        <p:spPr>
          <a:xfrm>
            <a:off x="1629916" y="5248275"/>
            <a:ext cx="3409950" cy="923925"/>
          </a:xfrm>
          <a:prstGeom prst="rect">
            <a:avLst/>
          </a:prstGeom>
        </p:spPr>
      </p:pic>
    </p:spTree>
    <p:extLst>
      <p:ext uri="{BB962C8B-B14F-4D97-AF65-F5344CB8AC3E}">
        <p14:creationId xmlns:p14="http://schemas.microsoft.com/office/powerpoint/2010/main" val="79548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Events(</a:t>
            </a:r>
            <a:r>
              <a:rPr lang="zh-CN" altLang="en-US" dirty="0"/>
              <a:t>基础</a:t>
            </a:r>
            <a:r>
              <a:rPr lang="en-US" altLang="zh-CN" dirty="0"/>
              <a:t>)</a:t>
            </a:r>
            <a:endParaRPr lang="zh-CN" altLang="en-US" dirty="0"/>
          </a:p>
        </p:txBody>
      </p:sp>
      <p:sp>
        <p:nvSpPr>
          <p:cNvPr id="3" name="Content Placeholder 2"/>
          <p:cNvSpPr>
            <a:spLocks noGrp="1"/>
          </p:cNvSpPr>
          <p:nvPr>
            <p:ph idx="1"/>
          </p:nvPr>
        </p:nvSpPr>
        <p:spPr/>
        <p:txBody>
          <a:bodyPr/>
          <a:lstStyle/>
          <a:p>
            <a:r>
              <a:rPr lang="en-US" altLang="zh-CN" dirty="0" smtClean="0"/>
              <a:t>trigger(event</a:t>
            </a:r>
            <a:r>
              <a:rPr lang="en-US" altLang="zh-CN" dirty="0"/>
              <a:t>, [*</a:t>
            </a:r>
            <a:r>
              <a:rPr lang="en-US" altLang="zh-CN" dirty="0" err="1"/>
              <a:t>args</a:t>
            </a:r>
            <a:r>
              <a:rPr lang="en-US" altLang="zh-CN" dirty="0" smtClean="0"/>
              <a:t>])</a:t>
            </a:r>
            <a:r>
              <a:rPr lang="en-US" altLang="zh-CN" b="1" dirty="0" smtClean="0"/>
              <a:t>	</a:t>
            </a:r>
          </a:p>
          <a:p>
            <a:r>
              <a:rPr lang="en-US" altLang="zh-CN" dirty="0"/>
              <a:t>once(event, callback, [context])</a:t>
            </a:r>
            <a:r>
              <a:rPr lang="en-US" altLang="zh-CN" b="1" dirty="0" smtClean="0"/>
              <a:t>	</a:t>
            </a:r>
          </a:p>
          <a:p>
            <a:r>
              <a:rPr lang="en-US" altLang="zh-CN" dirty="0" err="1" smtClean="0"/>
              <a:t>listenTo</a:t>
            </a:r>
            <a:r>
              <a:rPr lang="en-US" altLang="zh-CN" dirty="0" smtClean="0"/>
              <a:t>(other</a:t>
            </a:r>
            <a:r>
              <a:rPr lang="en-US" altLang="zh-CN" dirty="0"/>
              <a:t>, </a:t>
            </a:r>
            <a:r>
              <a:rPr lang="en-US" altLang="zh-CN" dirty="0" smtClean="0"/>
              <a:t>event</a:t>
            </a:r>
            <a:r>
              <a:rPr lang="en-US" altLang="zh-CN" dirty="0"/>
              <a:t>, callback)</a:t>
            </a:r>
            <a:endParaRPr lang="zh-CN" altLang="en-US" dirty="0"/>
          </a:p>
        </p:txBody>
      </p:sp>
    </p:spTree>
    <p:extLst>
      <p:ext uri="{BB962C8B-B14F-4D97-AF65-F5344CB8AC3E}">
        <p14:creationId xmlns:p14="http://schemas.microsoft.com/office/powerpoint/2010/main" val="22244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Model(</a:t>
            </a:r>
            <a:r>
              <a:rPr lang="zh-CN" altLang="en-US" dirty="0" smtClean="0"/>
              <a:t>核心</a:t>
            </a:r>
            <a:r>
              <a:rPr lang="en-US" altLang="zh-CN" dirty="0" smtClean="0"/>
              <a:t>)</a:t>
            </a:r>
            <a:endParaRPr lang="zh-CN" altLang="en-US" dirty="0"/>
          </a:p>
        </p:txBody>
      </p:sp>
      <p:pic>
        <p:nvPicPr>
          <p:cNvPr id="4" name="Content Placeholder 3"/>
          <p:cNvPicPr>
            <a:picLocks noGrp="1" noChangeAspect="1"/>
          </p:cNvPicPr>
          <p:nvPr>
            <p:ph idx="1"/>
          </p:nvPr>
        </p:nvPicPr>
        <p:blipFill>
          <a:blip r:embed="rId2"/>
          <a:stretch>
            <a:fillRect/>
          </a:stretch>
        </p:blipFill>
        <p:spPr>
          <a:xfrm>
            <a:off x="1629916" y="1700808"/>
            <a:ext cx="5934075" cy="2876550"/>
          </a:xfrm>
          <a:prstGeom prst="rect">
            <a:avLst/>
          </a:prstGeom>
        </p:spPr>
      </p:pic>
      <p:pic>
        <p:nvPicPr>
          <p:cNvPr id="5" name="Picture 4"/>
          <p:cNvPicPr>
            <a:picLocks noChangeAspect="1"/>
          </p:cNvPicPr>
          <p:nvPr/>
        </p:nvPicPr>
        <p:blipFill>
          <a:blip r:embed="rId3"/>
          <a:stretch>
            <a:fillRect/>
          </a:stretch>
        </p:blipFill>
        <p:spPr>
          <a:xfrm>
            <a:off x="1629916" y="4982766"/>
            <a:ext cx="4829175" cy="428625"/>
          </a:xfrm>
          <a:prstGeom prst="rect">
            <a:avLst/>
          </a:prstGeom>
        </p:spPr>
      </p:pic>
    </p:spTree>
    <p:extLst>
      <p:ext uri="{BB962C8B-B14F-4D97-AF65-F5344CB8AC3E}">
        <p14:creationId xmlns:p14="http://schemas.microsoft.com/office/powerpoint/2010/main" val="27999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ltLang="zh-CN" dirty="0" smtClean="0"/>
              <a:t>Change is needed</a:t>
            </a:r>
            <a:endParaRPr lang="en-US" dirty="0"/>
          </a:p>
        </p:txBody>
      </p:sp>
      <p:sp>
        <p:nvSpPr>
          <p:cNvPr id="14" name="Content Placeholder 13"/>
          <p:cNvSpPr>
            <a:spLocks noGrp="1"/>
          </p:cNvSpPr>
          <p:nvPr>
            <p:ph idx="1"/>
          </p:nvPr>
        </p:nvSpPr>
        <p:spPr/>
        <p:txBody>
          <a:bodyPr/>
          <a:lstStyle/>
          <a:p>
            <a:r>
              <a:rPr lang="zh-CN" altLang="en-US" dirty="0" smtClean="0"/>
              <a:t>前端</a:t>
            </a:r>
            <a:r>
              <a:rPr lang="en-US" altLang="zh-CN" dirty="0" smtClean="0"/>
              <a:t>MVC</a:t>
            </a:r>
            <a:r>
              <a:rPr lang="zh-CN" altLang="en-US" dirty="0" smtClean="0"/>
              <a:t>是趋势</a:t>
            </a:r>
            <a:endParaRPr lang="en-US" altLang="zh-CN" dirty="0" smtClean="0"/>
          </a:p>
          <a:p>
            <a:r>
              <a:rPr lang="zh-CN" altLang="en-US" dirty="0" smtClean="0"/>
              <a:t>趋势从何而来</a:t>
            </a:r>
            <a:r>
              <a:rPr lang="en-US" altLang="zh-CN" dirty="0" smtClean="0"/>
              <a:t>?</a:t>
            </a:r>
            <a:endParaRPr lang="en-US" altLang="zh-CN" dirty="0"/>
          </a:p>
          <a:p>
            <a:r>
              <a:rPr lang="zh-CN" altLang="en-US" dirty="0" smtClean="0"/>
              <a:t>前端工程师应该做出那些改变</a:t>
            </a:r>
            <a:r>
              <a:rPr lang="en-US" altLang="zh-CN" dirty="0" smtClean="0"/>
              <a:t>?</a:t>
            </a:r>
          </a:p>
          <a:p>
            <a:r>
              <a:rPr lang="zh-CN" altLang="en-US" dirty="0" smtClean="0"/>
              <a:t>他能给我们带来什么</a:t>
            </a:r>
            <a:r>
              <a:rPr lang="en-US" altLang="zh-CN" dirty="0" smtClean="0"/>
              <a:t>?</a:t>
            </a:r>
          </a:p>
          <a:p>
            <a:r>
              <a:rPr lang="en-US" altLang="zh-CN" dirty="0" smtClean="0"/>
              <a:t>Show me the code!!!!(</a:t>
            </a:r>
            <a:r>
              <a:rPr lang="zh-CN" altLang="en-US" dirty="0" smtClean="0"/>
              <a:t>实战</a:t>
            </a:r>
            <a:r>
              <a:rPr lang="en-US" altLang="zh-CN" dirty="0" smtClean="0"/>
              <a:t>)</a:t>
            </a:r>
            <a:endParaRPr lang="en-US" dirty="0"/>
          </a:p>
        </p:txBody>
      </p:sp>
    </p:spTree>
    <p:extLst>
      <p:ext uri="{BB962C8B-B14F-4D97-AF65-F5344CB8AC3E}">
        <p14:creationId xmlns:p14="http://schemas.microsoft.com/office/powerpoint/2010/main" val="22269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Model(</a:t>
            </a:r>
            <a:r>
              <a:rPr lang="zh-CN" altLang="en-US" dirty="0"/>
              <a:t>核心</a:t>
            </a:r>
            <a:r>
              <a:rPr lang="en-US" altLang="zh-CN" dirty="0"/>
              <a:t>)</a:t>
            </a:r>
            <a:endParaRPr lang="zh-CN" altLang="en-US" dirty="0"/>
          </a:p>
        </p:txBody>
      </p:sp>
      <p:sp>
        <p:nvSpPr>
          <p:cNvPr id="3" name="Content Placeholder 2"/>
          <p:cNvSpPr>
            <a:spLocks noGrp="1"/>
          </p:cNvSpPr>
          <p:nvPr>
            <p:ph idx="1"/>
          </p:nvPr>
        </p:nvSpPr>
        <p:spPr/>
        <p:txBody>
          <a:bodyPr>
            <a:normAutofit lnSpcReduction="10000"/>
          </a:bodyPr>
          <a:lstStyle/>
          <a:p>
            <a:pPr marL="0" indent="0">
              <a:buNone/>
            </a:pPr>
            <a:r>
              <a:rPr lang="zh-CN" altLang="en-US" dirty="0" smtClean="0"/>
              <a:t>新建一个</a:t>
            </a:r>
            <a:r>
              <a:rPr lang="en-US" altLang="zh-CN" dirty="0" smtClean="0"/>
              <a:t>Model</a:t>
            </a:r>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smtClean="0"/>
              <a:t>defaults</a:t>
            </a:r>
            <a:r>
              <a:rPr lang="en-US" altLang="zh-CN" dirty="0"/>
              <a:t>	</a:t>
            </a:r>
            <a:r>
              <a:rPr lang="zh-CN" altLang="en-US" dirty="0" smtClean="0"/>
              <a:t>默认属性值</a:t>
            </a:r>
            <a:endParaRPr lang="en-US" altLang="zh-CN" dirty="0" smtClean="0"/>
          </a:p>
          <a:p>
            <a:pPr marL="0" indent="0">
              <a:buNone/>
            </a:pPr>
            <a:r>
              <a:rPr lang="en-US" altLang="zh-CN" dirty="0" err="1" smtClean="0"/>
              <a:t>urlRoot</a:t>
            </a:r>
            <a:r>
              <a:rPr lang="en-US" altLang="zh-CN" dirty="0" smtClean="0"/>
              <a:t>	fetch</a:t>
            </a:r>
            <a:r>
              <a:rPr lang="zh-CN" altLang="en-US" dirty="0" smtClean="0"/>
              <a:t>时从此</a:t>
            </a:r>
            <a:r>
              <a:rPr lang="en-US" altLang="zh-CN" dirty="0" err="1" smtClean="0"/>
              <a:t>url</a:t>
            </a:r>
            <a:r>
              <a:rPr lang="zh-CN" altLang="en-US" dirty="0" smtClean="0"/>
              <a:t>获取数据填充</a:t>
            </a:r>
            <a:r>
              <a:rPr lang="en-US" altLang="zh-CN" dirty="0" smtClean="0"/>
              <a:t>model</a:t>
            </a:r>
          </a:p>
          <a:p>
            <a:pPr marL="0" indent="0">
              <a:buNone/>
            </a:pPr>
            <a:r>
              <a:rPr lang="en-US" altLang="zh-CN" dirty="0" smtClean="0"/>
              <a:t>Initialize	</a:t>
            </a:r>
            <a:r>
              <a:rPr lang="zh-CN" altLang="en-US" dirty="0" smtClean="0"/>
              <a:t>在</a:t>
            </a:r>
            <a:r>
              <a:rPr lang="en-US" altLang="zh-CN" dirty="0" smtClean="0"/>
              <a:t>new Model</a:t>
            </a:r>
            <a:r>
              <a:rPr lang="zh-CN" altLang="en-US" dirty="0" smtClean="0"/>
              <a:t>完成以后自动调用</a:t>
            </a:r>
            <a:endParaRPr lang="en-US" altLang="zh-CN" dirty="0" smtClean="0"/>
          </a:p>
          <a:p>
            <a:pPr marL="0" indent="0">
              <a:buNone/>
            </a:pPr>
            <a:endParaRPr lang="zh-CN" altLang="en-US" dirty="0"/>
          </a:p>
        </p:txBody>
      </p:sp>
      <p:pic>
        <p:nvPicPr>
          <p:cNvPr id="5" name="Picture 4"/>
          <p:cNvPicPr>
            <a:picLocks noChangeAspect="1"/>
          </p:cNvPicPr>
          <p:nvPr/>
        </p:nvPicPr>
        <p:blipFill>
          <a:blip r:embed="rId2"/>
          <a:stretch>
            <a:fillRect/>
          </a:stretch>
        </p:blipFill>
        <p:spPr>
          <a:xfrm>
            <a:off x="1629916" y="2348880"/>
            <a:ext cx="4171950" cy="1924050"/>
          </a:xfrm>
          <a:prstGeom prst="rect">
            <a:avLst/>
          </a:prstGeom>
        </p:spPr>
      </p:pic>
    </p:spTree>
    <p:extLst>
      <p:ext uri="{BB962C8B-B14F-4D97-AF65-F5344CB8AC3E}">
        <p14:creationId xmlns:p14="http://schemas.microsoft.com/office/powerpoint/2010/main" val="387545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Model</a:t>
            </a:r>
            <a:endParaRPr lang="zh-CN" altLang="en-US" dirty="0"/>
          </a:p>
        </p:txBody>
      </p:sp>
      <p:sp>
        <p:nvSpPr>
          <p:cNvPr id="3" name="Content Placeholder 2"/>
          <p:cNvSpPr>
            <a:spLocks noGrp="1"/>
          </p:cNvSpPr>
          <p:nvPr>
            <p:ph idx="1"/>
          </p:nvPr>
        </p:nvSpPr>
        <p:spPr/>
        <p:txBody>
          <a:bodyPr/>
          <a:lstStyle/>
          <a:p>
            <a:r>
              <a:rPr lang="en-US" altLang="zh-CN" dirty="0" err="1"/>
              <a:t>model.set</a:t>
            </a:r>
            <a:r>
              <a:rPr lang="en-US" altLang="zh-CN" dirty="0"/>
              <a:t>(attributes, [options</a:t>
            </a:r>
            <a:r>
              <a:rPr lang="en-US" altLang="zh-CN" dirty="0" smtClean="0"/>
              <a:t>])</a:t>
            </a:r>
          </a:p>
          <a:p>
            <a:r>
              <a:rPr lang="en-US" altLang="zh-CN" dirty="0" err="1"/>
              <a:t>model.get</a:t>
            </a:r>
            <a:r>
              <a:rPr lang="en-US" altLang="zh-CN" dirty="0"/>
              <a:t>(attribute)</a:t>
            </a:r>
            <a:endParaRPr lang="en-US" altLang="zh-CN" dirty="0" smtClean="0"/>
          </a:p>
          <a:p>
            <a:r>
              <a:rPr lang="en-US" altLang="zh-CN" dirty="0" err="1" smtClean="0">
                <a:solidFill>
                  <a:schemeClr val="accent6">
                    <a:lumMod val="75000"/>
                  </a:schemeClr>
                </a:solidFill>
              </a:rPr>
              <a:t>model.fetch</a:t>
            </a:r>
            <a:r>
              <a:rPr lang="en-US" altLang="zh-CN" dirty="0">
                <a:solidFill>
                  <a:schemeClr val="accent6">
                    <a:lumMod val="75000"/>
                  </a:schemeClr>
                </a:solidFill>
              </a:rPr>
              <a:t>([options]) </a:t>
            </a:r>
            <a:endParaRPr lang="en-US" altLang="zh-CN" dirty="0" smtClean="0">
              <a:solidFill>
                <a:schemeClr val="accent6">
                  <a:lumMod val="75000"/>
                </a:schemeClr>
              </a:solidFill>
            </a:endParaRPr>
          </a:p>
          <a:p>
            <a:r>
              <a:rPr lang="en-US" altLang="zh-CN" dirty="0" err="1">
                <a:solidFill>
                  <a:schemeClr val="accent6">
                    <a:lumMod val="75000"/>
                  </a:schemeClr>
                </a:solidFill>
              </a:rPr>
              <a:t>model.save</a:t>
            </a:r>
            <a:r>
              <a:rPr lang="en-US" altLang="zh-CN" dirty="0">
                <a:solidFill>
                  <a:schemeClr val="accent6">
                    <a:lumMod val="75000"/>
                  </a:schemeClr>
                </a:solidFill>
              </a:rPr>
              <a:t>([attributes], [options</a:t>
            </a:r>
            <a:r>
              <a:rPr lang="en-US" altLang="zh-CN" dirty="0" smtClean="0">
                <a:solidFill>
                  <a:schemeClr val="accent6">
                    <a:lumMod val="75000"/>
                  </a:schemeClr>
                </a:solidFill>
              </a:rPr>
              <a:t>])</a:t>
            </a:r>
          </a:p>
          <a:p>
            <a:r>
              <a:rPr lang="en-US" altLang="zh-CN" dirty="0" err="1">
                <a:solidFill>
                  <a:schemeClr val="accent6">
                    <a:lumMod val="75000"/>
                  </a:schemeClr>
                </a:solidFill>
              </a:rPr>
              <a:t>model.destroy</a:t>
            </a:r>
            <a:r>
              <a:rPr lang="en-US" altLang="zh-CN" dirty="0">
                <a:solidFill>
                  <a:schemeClr val="accent6">
                    <a:lumMod val="75000"/>
                  </a:schemeClr>
                </a:solidFill>
              </a:rPr>
              <a:t>([options</a:t>
            </a:r>
            <a:r>
              <a:rPr lang="en-US" altLang="zh-CN" dirty="0" smtClean="0">
                <a:solidFill>
                  <a:schemeClr val="accent6">
                    <a:lumMod val="75000"/>
                  </a:schemeClr>
                </a:solidFill>
              </a:rPr>
              <a:t>])</a:t>
            </a:r>
          </a:p>
          <a:p>
            <a:r>
              <a:rPr lang="en-US" altLang="zh-CN" dirty="0" err="1">
                <a:solidFill>
                  <a:schemeClr val="accent6">
                    <a:lumMod val="75000"/>
                  </a:schemeClr>
                </a:solidFill>
              </a:rPr>
              <a:t>model.validate</a:t>
            </a:r>
            <a:r>
              <a:rPr lang="en-US" altLang="zh-CN" dirty="0">
                <a:solidFill>
                  <a:schemeClr val="accent6">
                    <a:lumMod val="75000"/>
                  </a:schemeClr>
                </a:solidFill>
              </a:rPr>
              <a:t>(attributes</a:t>
            </a:r>
            <a:r>
              <a:rPr lang="en-US" altLang="zh-CN" dirty="0" smtClean="0">
                <a:solidFill>
                  <a:schemeClr val="accent6">
                    <a:lumMod val="75000"/>
                  </a:schemeClr>
                </a:solidFill>
              </a:rPr>
              <a:t>)</a:t>
            </a:r>
          </a:p>
          <a:p>
            <a:r>
              <a:rPr lang="en-US" altLang="zh-CN" dirty="0" err="1"/>
              <a:t>model.change</a:t>
            </a:r>
            <a:r>
              <a:rPr lang="en-US" altLang="zh-CN" dirty="0" smtClean="0"/>
              <a:t>()	</a:t>
            </a:r>
            <a:r>
              <a:rPr lang="zh-CN" altLang="en-US" dirty="0" smtClean="0"/>
              <a:t>不想每次</a:t>
            </a:r>
            <a:r>
              <a:rPr lang="en-US" altLang="zh-CN" dirty="0" smtClean="0"/>
              <a:t>set</a:t>
            </a:r>
            <a:r>
              <a:rPr lang="zh-CN" altLang="en-US" dirty="0" smtClean="0"/>
              <a:t>都出发</a:t>
            </a:r>
            <a:r>
              <a:rPr lang="en-US" altLang="zh-CN" dirty="0" smtClean="0"/>
              <a:t>change</a:t>
            </a:r>
            <a:r>
              <a:rPr lang="zh-CN" altLang="en-US" dirty="0" smtClean="0"/>
              <a:t>事件</a:t>
            </a:r>
            <a:r>
              <a:rPr lang="en-US" altLang="zh-CN" dirty="0" smtClean="0"/>
              <a:t>,</a:t>
            </a:r>
            <a:r>
              <a:rPr lang="zh-CN" altLang="en-US" dirty="0"/>
              <a:t>可</a:t>
            </a:r>
            <a:r>
              <a:rPr lang="zh-CN" altLang="en-US" dirty="0" smtClean="0"/>
              <a:t>以再</a:t>
            </a:r>
            <a:r>
              <a:rPr lang="en-US" altLang="zh-CN" dirty="0" smtClean="0"/>
              <a:t>set</a:t>
            </a:r>
            <a:r>
              <a:rPr lang="zh-CN" altLang="en-US" dirty="0" smtClean="0"/>
              <a:t>处</a:t>
            </a:r>
            <a:r>
              <a:rPr lang="en-US" altLang="zh-CN" dirty="0"/>
              <a:t>{silent: true</a:t>
            </a:r>
            <a:r>
              <a:rPr lang="en-US" altLang="zh-CN" dirty="0" smtClean="0"/>
              <a:t>}, </a:t>
            </a:r>
            <a:r>
              <a:rPr lang="zh-CN" altLang="en-US" dirty="0" smtClean="0"/>
              <a:t>之后在手动用此方法出发</a:t>
            </a:r>
            <a:r>
              <a:rPr lang="en-US" altLang="zh-CN" dirty="0" smtClean="0"/>
              <a:t>change</a:t>
            </a:r>
            <a:r>
              <a:rPr lang="zh-CN" altLang="en-US" dirty="0"/>
              <a:t>事件</a:t>
            </a:r>
          </a:p>
        </p:txBody>
      </p:sp>
    </p:spTree>
    <p:extLst>
      <p:ext uri="{BB962C8B-B14F-4D97-AF65-F5344CB8AC3E}">
        <p14:creationId xmlns:p14="http://schemas.microsoft.com/office/powerpoint/2010/main" val="371753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Collection</a:t>
            </a:r>
            <a:endParaRPr lang="zh-CN" altLang="en-US" dirty="0"/>
          </a:p>
        </p:txBody>
      </p:sp>
      <p:sp>
        <p:nvSpPr>
          <p:cNvPr id="3" name="Content Placeholder 2"/>
          <p:cNvSpPr>
            <a:spLocks noGrp="1"/>
          </p:cNvSpPr>
          <p:nvPr>
            <p:ph idx="1"/>
          </p:nvPr>
        </p:nvSpPr>
        <p:spPr/>
        <p:txBody>
          <a:bodyPr/>
          <a:lstStyle/>
          <a:p>
            <a:r>
              <a:rPr lang="en-US" altLang="zh-CN" dirty="0"/>
              <a:t>Collections are ordered sets of models. You can bind "change" events to be notified when any model in the collection has been modified, listen for "add" and "remove" events, fetch the collection from the </a:t>
            </a:r>
            <a:r>
              <a:rPr lang="en-US" altLang="zh-CN" dirty="0" smtClean="0"/>
              <a:t>server</a:t>
            </a:r>
          </a:p>
          <a:p>
            <a:r>
              <a:rPr lang="en-US" altLang="zh-CN" dirty="0"/>
              <a:t>Any event that is triggered on a model in a collection will also be triggered on the collection </a:t>
            </a:r>
            <a:r>
              <a:rPr lang="en-US" altLang="zh-CN" dirty="0" smtClean="0"/>
              <a:t>directly. </a:t>
            </a:r>
            <a:r>
              <a:rPr lang="en-US" altLang="zh-CN" dirty="0"/>
              <a:t>This allows you to listen for changes to specific attributes in any model in a collection</a:t>
            </a:r>
            <a:endParaRPr lang="zh-CN" altLang="en-US" dirty="0"/>
          </a:p>
        </p:txBody>
      </p:sp>
    </p:spTree>
    <p:extLst>
      <p:ext uri="{BB962C8B-B14F-4D97-AF65-F5344CB8AC3E}">
        <p14:creationId xmlns:p14="http://schemas.microsoft.com/office/powerpoint/2010/main" val="229939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Collection</a:t>
            </a:r>
            <a:endParaRPr lang="zh-CN" altLang="en-US" dirty="0"/>
          </a:p>
        </p:txBody>
      </p:sp>
      <p:sp>
        <p:nvSpPr>
          <p:cNvPr id="3" name="Content Placeholder 2"/>
          <p:cNvSpPr>
            <a:spLocks noGrp="1"/>
          </p:cNvSpPr>
          <p:nvPr>
            <p:ph idx="1"/>
          </p:nvPr>
        </p:nvSpPr>
        <p:spPr/>
        <p:txBody>
          <a:bodyPr/>
          <a:lstStyle/>
          <a:p>
            <a:r>
              <a:rPr lang="en-US" altLang="zh-CN" dirty="0" err="1" smtClean="0"/>
              <a:t>collection.model</a:t>
            </a:r>
            <a:endParaRPr lang="en-US" altLang="zh-CN" dirty="0" smtClean="0"/>
          </a:p>
          <a:p>
            <a:r>
              <a:rPr lang="en-US" altLang="zh-CN" dirty="0" err="1"/>
              <a:t>collection.add</a:t>
            </a:r>
            <a:r>
              <a:rPr lang="en-US" altLang="zh-CN" dirty="0"/>
              <a:t>(models, [options</a:t>
            </a:r>
            <a:r>
              <a:rPr lang="en-US" altLang="zh-CN" dirty="0" smtClean="0"/>
              <a:t>])</a:t>
            </a:r>
          </a:p>
          <a:p>
            <a:r>
              <a:rPr lang="en-US" altLang="zh-CN" dirty="0" err="1" smtClean="0"/>
              <a:t>collection.remove</a:t>
            </a:r>
            <a:r>
              <a:rPr lang="en-US" altLang="zh-CN" dirty="0" smtClean="0"/>
              <a:t>(models</a:t>
            </a:r>
            <a:r>
              <a:rPr lang="en-US" altLang="zh-CN" dirty="0"/>
              <a:t>, [options</a:t>
            </a:r>
            <a:r>
              <a:rPr lang="en-US" altLang="zh-CN" dirty="0" smtClean="0"/>
              <a:t>])</a:t>
            </a:r>
          </a:p>
          <a:p>
            <a:r>
              <a:rPr lang="en-US" altLang="zh-CN" dirty="0"/>
              <a:t>collection.url or collection.url</a:t>
            </a:r>
            <a:r>
              <a:rPr lang="en-US" altLang="zh-CN" dirty="0" smtClean="0"/>
              <a:t>()</a:t>
            </a:r>
          </a:p>
          <a:p>
            <a:r>
              <a:rPr lang="en-US" altLang="zh-CN" dirty="0" err="1"/>
              <a:t>collection.fetch</a:t>
            </a:r>
            <a:r>
              <a:rPr lang="en-US" altLang="zh-CN" dirty="0"/>
              <a:t>([options])</a:t>
            </a:r>
            <a:endParaRPr lang="zh-CN" altLang="en-US" dirty="0"/>
          </a:p>
        </p:txBody>
      </p:sp>
    </p:spTree>
    <p:extLst>
      <p:ext uri="{BB962C8B-B14F-4D97-AF65-F5344CB8AC3E}">
        <p14:creationId xmlns:p14="http://schemas.microsoft.com/office/powerpoint/2010/main" val="258325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View</a:t>
            </a:r>
            <a:endParaRPr lang="zh-CN" altLang="en-US" dirty="0"/>
          </a:p>
        </p:txBody>
      </p:sp>
      <p:sp>
        <p:nvSpPr>
          <p:cNvPr id="3" name="Content Placeholder 2"/>
          <p:cNvSpPr>
            <a:spLocks noGrp="1"/>
          </p:cNvSpPr>
          <p:nvPr>
            <p:ph idx="1"/>
          </p:nvPr>
        </p:nvSpPr>
        <p:spPr/>
        <p:txBody>
          <a:bodyPr/>
          <a:lstStyle/>
          <a:p>
            <a:r>
              <a:rPr lang="en-US" altLang="zh-CN" dirty="0"/>
              <a:t>Backbone views are almost more convention than they are code — they don't determine anything about your HTML or CSS for you, and can be used with any JavaScript </a:t>
            </a:r>
            <a:r>
              <a:rPr lang="en-US" altLang="zh-CN" dirty="0" err="1"/>
              <a:t>templating</a:t>
            </a:r>
            <a:r>
              <a:rPr lang="en-US" altLang="zh-CN" dirty="0"/>
              <a:t> library. The general idea is to organize your interface into logical views, backed by models, each of which can be updated independently when the model changes, without having to redraw the page. Instead of digging into a JSON object, looking up an element in the DOM, and updating the HTML by hand, you can bind your view's render function to the model's "change" event — and now everywhere that model data is displayed in the UI, it is always immediately up to date.</a:t>
            </a:r>
            <a:endParaRPr lang="zh-CN" altLang="en-US" dirty="0"/>
          </a:p>
        </p:txBody>
      </p:sp>
    </p:spTree>
    <p:extLst>
      <p:ext uri="{BB962C8B-B14F-4D97-AF65-F5344CB8AC3E}">
        <p14:creationId xmlns:p14="http://schemas.microsoft.com/office/powerpoint/2010/main" val="107455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r>
              <a:rPr lang="en-US" altLang="zh-CN" dirty="0" err="1"/>
              <a:t>view.el</a:t>
            </a:r>
            <a:r>
              <a:rPr lang="en-US" altLang="zh-CN" dirty="0"/>
              <a:t> </a:t>
            </a:r>
            <a:endParaRPr lang="en-US" altLang="zh-CN" dirty="0" smtClean="0"/>
          </a:p>
          <a:p>
            <a:r>
              <a:rPr lang="en-US" altLang="zh-CN" dirty="0" err="1"/>
              <a:t>this.el</a:t>
            </a:r>
            <a:r>
              <a:rPr lang="en-US" altLang="zh-CN" dirty="0"/>
              <a:t> is created from the view's </a:t>
            </a:r>
            <a:r>
              <a:rPr lang="en-US" altLang="zh-CN" dirty="0" err="1"/>
              <a:t>tagName</a:t>
            </a:r>
            <a:r>
              <a:rPr lang="en-US" altLang="zh-CN" dirty="0"/>
              <a:t>, </a:t>
            </a:r>
            <a:r>
              <a:rPr lang="en-US" altLang="zh-CN" dirty="0" err="1"/>
              <a:t>className</a:t>
            </a:r>
            <a:r>
              <a:rPr lang="en-US" altLang="zh-CN" dirty="0"/>
              <a:t>, id and attributes </a:t>
            </a:r>
            <a:r>
              <a:rPr lang="en-US" altLang="zh-CN" dirty="0" smtClean="0"/>
              <a:t>properties</a:t>
            </a:r>
          </a:p>
          <a:p>
            <a:r>
              <a:rPr lang="en-US" altLang="zh-CN" dirty="0" err="1"/>
              <a:t>view.$</a:t>
            </a:r>
            <a:r>
              <a:rPr lang="en-US" altLang="zh-CN" dirty="0" err="1" smtClean="0"/>
              <a:t>el</a:t>
            </a:r>
            <a:endParaRPr lang="en-US" altLang="zh-CN" dirty="0" smtClean="0"/>
          </a:p>
          <a:p>
            <a:r>
              <a:rPr lang="en-US" altLang="zh-CN" dirty="0" err="1"/>
              <a:t>view.render</a:t>
            </a:r>
            <a:r>
              <a:rPr lang="en-US" altLang="zh-CN" dirty="0" smtClean="0"/>
              <a:t>()</a:t>
            </a:r>
          </a:p>
          <a:p>
            <a:r>
              <a:rPr lang="en-US" altLang="zh-CN" dirty="0" err="1"/>
              <a:t>view.remove</a:t>
            </a:r>
            <a:r>
              <a:rPr lang="en-US" altLang="zh-CN" dirty="0" smtClean="0"/>
              <a:t>()</a:t>
            </a:r>
          </a:p>
          <a:p>
            <a:r>
              <a:rPr lang="en-US" altLang="zh-CN" dirty="0" err="1"/>
              <a:t>undelegateEvents</a:t>
            </a:r>
            <a:r>
              <a:rPr lang="en-US" altLang="zh-CN" dirty="0"/>
              <a:t>()</a:t>
            </a:r>
            <a:endParaRPr lang="zh-CN" altLang="en-US" dirty="0"/>
          </a:p>
        </p:txBody>
      </p:sp>
    </p:spTree>
    <p:extLst>
      <p:ext uri="{BB962C8B-B14F-4D97-AF65-F5344CB8AC3E}">
        <p14:creationId xmlns:p14="http://schemas.microsoft.com/office/powerpoint/2010/main" val="415880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Backbone.sync</a:t>
            </a:r>
            <a:endParaRPr lang="zh-CN" altLang="en-US" dirty="0"/>
          </a:p>
        </p:txBody>
      </p:sp>
      <p:sp>
        <p:nvSpPr>
          <p:cNvPr id="3" name="Content Placeholder 2"/>
          <p:cNvSpPr>
            <a:spLocks noGrp="1"/>
          </p:cNvSpPr>
          <p:nvPr>
            <p:ph idx="1"/>
          </p:nvPr>
        </p:nvSpPr>
        <p:spPr/>
        <p:txBody>
          <a:bodyPr/>
          <a:lstStyle/>
          <a:p>
            <a:r>
              <a:rPr lang="en-US" altLang="zh-CN" dirty="0" err="1"/>
              <a:t>Backbone.sync</a:t>
            </a:r>
            <a:r>
              <a:rPr lang="en-US" altLang="zh-CN" dirty="0"/>
              <a:t> is the function that Backbone calls every time it attempts to read or save a model to the server. By default, it uses (</a:t>
            </a:r>
            <a:r>
              <a:rPr lang="en-US" altLang="zh-CN" dirty="0" err="1"/>
              <a:t>jQuery</a:t>
            </a:r>
            <a:r>
              <a:rPr lang="en-US" altLang="zh-CN" dirty="0"/>
              <a:t>/</a:t>
            </a:r>
            <a:r>
              <a:rPr lang="en-US" altLang="zh-CN" dirty="0" err="1"/>
              <a:t>Zepto</a:t>
            </a:r>
            <a:r>
              <a:rPr lang="en-US" altLang="zh-CN" dirty="0"/>
              <a:t>).</a:t>
            </a:r>
            <a:r>
              <a:rPr lang="en-US" altLang="zh-CN" dirty="0" err="1"/>
              <a:t>ajax</a:t>
            </a:r>
            <a:r>
              <a:rPr lang="en-US" altLang="zh-CN" dirty="0"/>
              <a:t> to make a </a:t>
            </a:r>
            <a:r>
              <a:rPr lang="en-US" altLang="zh-CN" dirty="0" err="1"/>
              <a:t>RESTful</a:t>
            </a:r>
            <a:r>
              <a:rPr lang="en-US" altLang="zh-CN" dirty="0"/>
              <a:t> JSON request and returns a </a:t>
            </a:r>
            <a:r>
              <a:rPr lang="en-US" altLang="zh-CN" dirty="0" err="1"/>
              <a:t>jqXHR</a:t>
            </a:r>
            <a:r>
              <a:rPr lang="en-US" altLang="zh-CN" dirty="0"/>
              <a:t>. You can override it in order to use a different persistence strategy, such as </a:t>
            </a:r>
            <a:r>
              <a:rPr lang="en-US" altLang="zh-CN" dirty="0" err="1"/>
              <a:t>WebSockets</a:t>
            </a:r>
            <a:r>
              <a:rPr lang="en-US" altLang="zh-CN" dirty="0"/>
              <a:t>, XML transport, or Local Storage.</a:t>
            </a:r>
            <a:endParaRPr lang="zh-CN" altLang="en-US" dirty="0"/>
          </a:p>
        </p:txBody>
      </p:sp>
    </p:spTree>
    <p:extLst>
      <p:ext uri="{BB962C8B-B14F-4D97-AF65-F5344CB8AC3E}">
        <p14:creationId xmlns:p14="http://schemas.microsoft.com/office/powerpoint/2010/main" val="237642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Route</a:t>
            </a:r>
            <a:endParaRPr lang="zh-CN" altLang="en-US" dirty="0"/>
          </a:p>
        </p:txBody>
      </p:sp>
      <p:sp>
        <p:nvSpPr>
          <p:cNvPr id="3" name="Content Placeholder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22938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
        <p:nvSpPr>
          <p:cNvPr id="4" name="Content Placeholder 3"/>
          <p:cNvSpPr>
            <a:spLocks noGrp="1"/>
          </p:cNvSpPr>
          <p:nvPr>
            <p:ph sz="half" idx="2"/>
          </p:nvPr>
        </p:nvSpPr>
        <p:spPr/>
        <p:txBody>
          <a:bodyPr>
            <a:normAutofit/>
          </a:bodyPr>
          <a:lstStyle/>
          <a:p>
            <a:endParaRPr lang="en-US" dirty="0"/>
          </a:p>
        </p:txBody>
      </p:sp>
      <p:sp>
        <p:nvSpPr>
          <p:cNvPr id="5" name="Text Placeholder 4"/>
          <p:cNvSpPr>
            <a:spLocks noGrp="1"/>
          </p:cNvSpPr>
          <p:nvPr>
            <p:ph type="body" sz="quarter" idx="3"/>
          </p:nvPr>
        </p:nvSpPr>
        <p:spPr/>
        <p:txBody>
          <a:bodyPr/>
          <a:lstStyle/>
          <a:p>
            <a:endParaRPr lang="en-US" dirty="0"/>
          </a:p>
        </p:txBody>
      </p:sp>
      <p:sp>
        <p:nvSpPr>
          <p:cNvPr id="6" name="Content Placeholder 5"/>
          <p:cNvSpPr>
            <a:spLocks noGrp="1"/>
          </p:cNvSpPr>
          <p:nvPr>
            <p:ph sz="quarter" idx="4"/>
          </p:nvPr>
        </p:nvSpPr>
        <p:spPr/>
        <p:txBody>
          <a:bodyPr>
            <a:normAutofit/>
          </a:bodyPr>
          <a:lstStyle/>
          <a:p>
            <a:endParaRPr lang="en-US" dirty="0"/>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前端</a:t>
            </a:r>
            <a:r>
              <a:rPr lang="en-US" altLang="zh-CN" dirty="0"/>
              <a:t>MVC</a:t>
            </a:r>
            <a:r>
              <a:rPr lang="zh-CN" altLang="en-US" dirty="0"/>
              <a:t>是</a:t>
            </a:r>
            <a:r>
              <a:rPr lang="zh-CN" altLang="en-US" dirty="0" smtClean="0"/>
              <a:t>趋势</a:t>
            </a:r>
            <a:endParaRPr lang="zh-CN" altLang="en-US" dirty="0"/>
          </a:p>
        </p:txBody>
      </p:sp>
      <p:pic>
        <p:nvPicPr>
          <p:cNvPr id="1026" name="Picture 2" descr="http://img3.douban.com/gondor/pics/logo_tex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917" y="1772816"/>
            <a:ext cx="2448272" cy="8852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2k1ftgv7pobq7.cloudfront.net/images/bd87ee916375920ae72dffadbb10d412/logo-blue-l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2415" y="2658067"/>
            <a:ext cx="2699790" cy="8605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1773932" y="3675095"/>
            <a:ext cx="1944216" cy="691277"/>
          </a:xfrm>
          <a:prstGeom prst="rect">
            <a:avLst/>
          </a:prstGeom>
        </p:spPr>
      </p:pic>
      <p:sp>
        <p:nvSpPr>
          <p:cNvPr id="9" name="Rectangle 8"/>
          <p:cNvSpPr/>
          <p:nvPr/>
        </p:nvSpPr>
        <p:spPr>
          <a:xfrm>
            <a:off x="2244751" y="4797152"/>
            <a:ext cx="1218603" cy="369332"/>
          </a:xfrm>
          <a:prstGeom prst="rect">
            <a:avLst/>
          </a:prstGeom>
        </p:spPr>
        <p:txBody>
          <a:bodyPr wrap="none">
            <a:spAutoFit/>
          </a:bodyPr>
          <a:lstStyle/>
          <a:p>
            <a:r>
              <a:rPr lang="zh-CN" altLang="en-US" dirty="0"/>
              <a:t>foursquare</a:t>
            </a:r>
          </a:p>
        </p:txBody>
      </p:sp>
      <p:pic>
        <p:nvPicPr>
          <p:cNvPr id="13" name="Picture 12"/>
          <p:cNvPicPr>
            <a:picLocks noChangeAspect="1"/>
          </p:cNvPicPr>
          <p:nvPr/>
        </p:nvPicPr>
        <p:blipFill>
          <a:blip r:embed="rId5"/>
          <a:stretch>
            <a:fillRect/>
          </a:stretch>
        </p:blipFill>
        <p:spPr>
          <a:xfrm>
            <a:off x="5086300" y="2928097"/>
            <a:ext cx="6134100" cy="1438275"/>
          </a:xfrm>
          <a:prstGeom prst="rect">
            <a:avLst/>
          </a:prstGeom>
        </p:spPr>
      </p:pic>
    </p:spTree>
    <p:extLst>
      <p:ext uri="{BB962C8B-B14F-4D97-AF65-F5344CB8AC3E}">
        <p14:creationId xmlns:p14="http://schemas.microsoft.com/office/powerpoint/2010/main" val="2301576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half" idx="2"/>
          </p:nvPr>
        </p:nvSpPr>
        <p:spPr/>
        <p:txBody>
          <a:bodyPr>
            <a:normAutofit/>
          </a:bodyPr>
          <a:lstStyle/>
          <a:p>
            <a:endParaRPr lang="en-US" dirty="0"/>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
        <p:nvSpPr>
          <p:cNvPr id="6" name="Picture Placeholder 5"/>
          <p:cNvSpPr>
            <a:spLocks noGrp="1"/>
          </p:cNvSpPr>
          <p:nvPr>
            <p:ph type="pic" idx="1"/>
          </p:nvPr>
        </p:nvSpPr>
        <p:spPr/>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4052" y="2348880"/>
            <a:ext cx="6768752" cy="1524818"/>
          </a:xfrm>
        </p:spPr>
        <p:txBody>
          <a:bodyPr>
            <a:noAutofit/>
          </a:bodyPr>
          <a:lstStyle/>
          <a:p>
            <a:pPr algn="ctr"/>
            <a:r>
              <a:rPr lang="zh-CN" altLang="en-US" sz="4400" dirty="0"/>
              <a:t>趋势从何而来</a:t>
            </a:r>
            <a:r>
              <a:rPr lang="en-US" altLang="zh-CN" sz="4400" dirty="0" smtClean="0"/>
              <a:t>?</a:t>
            </a:r>
            <a:br>
              <a:rPr lang="en-US" altLang="zh-CN" sz="4400" dirty="0" smtClean="0"/>
            </a:br>
            <a:r>
              <a:rPr lang="zh-CN" altLang="en-US" sz="4400" dirty="0" smtClean="0"/>
              <a:t>我们经历了多少分离</a:t>
            </a:r>
            <a:endParaRPr lang="zh-CN" altLang="en-US" sz="4400" dirty="0"/>
          </a:p>
        </p:txBody>
      </p:sp>
    </p:spTree>
    <p:extLst>
      <p:ext uri="{BB962C8B-B14F-4D97-AF65-F5344CB8AC3E}">
        <p14:creationId xmlns:p14="http://schemas.microsoft.com/office/powerpoint/2010/main" val="384539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40414" y="3244334"/>
            <a:ext cx="231154" cy="369332"/>
          </a:xfrm>
          <a:prstGeom prst="rect">
            <a:avLst/>
          </a:prstGeom>
        </p:spPr>
        <p:txBody>
          <a:bodyPr wrap="none">
            <a:spAutoFit/>
          </a:bodyPr>
          <a:lstStyle/>
          <a:p>
            <a:r>
              <a:rPr lang="en-US" altLang="zh-CN" dirty="0" smtClean="0"/>
              <a:t> </a:t>
            </a:r>
            <a:endParaRPr lang="zh-CN" altLang="en-US" dirty="0"/>
          </a:p>
        </p:txBody>
      </p:sp>
      <p:sp>
        <p:nvSpPr>
          <p:cNvPr id="7" name="TextBox 6"/>
          <p:cNvSpPr txBox="1"/>
          <p:nvPr/>
        </p:nvSpPr>
        <p:spPr>
          <a:xfrm>
            <a:off x="5086300" y="3244334"/>
            <a:ext cx="2441694" cy="704680"/>
          </a:xfrm>
          <a:prstGeom prst="rect">
            <a:avLst/>
          </a:prstGeom>
          <a:noFill/>
        </p:spPr>
        <p:txBody>
          <a:bodyPr wrap="none" rtlCol="0">
            <a:spAutoFit/>
          </a:bodyPr>
          <a:lstStyle/>
          <a:p>
            <a:pPr>
              <a:lnSpc>
                <a:spcPct val="90000"/>
              </a:lnSpc>
            </a:pPr>
            <a:r>
              <a:rPr lang="zh-CN" altLang="en-US" sz="4400" dirty="0">
                <a:solidFill>
                  <a:prstClr val="white"/>
                </a:solidFill>
                <a:latin typeface="Consolas"/>
                <a:ea typeface="华文楷体" panose="02010600040101010101" pitchFamily="2" charset="-122"/>
              </a:rPr>
              <a:t>很久以前</a:t>
            </a:r>
            <a:endParaRPr lang="zh-CN" altLang="en-US" sz="2400" dirty="0"/>
          </a:p>
        </p:txBody>
      </p:sp>
      <p:pic>
        <p:nvPicPr>
          <p:cNvPr id="10" name="Picture 9"/>
          <p:cNvPicPr>
            <a:picLocks noChangeAspect="1"/>
          </p:cNvPicPr>
          <p:nvPr/>
        </p:nvPicPr>
        <p:blipFill>
          <a:blip r:embed="rId2"/>
          <a:stretch>
            <a:fillRect/>
          </a:stretch>
        </p:blipFill>
        <p:spPr>
          <a:xfrm>
            <a:off x="3862164" y="3933204"/>
            <a:ext cx="5286375" cy="2333625"/>
          </a:xfrm>
          <a:prstGeom prst="rect">
            <a:avLst/>
          </a:prstGeom>
        </p:spPr>
      </p:pic>
    </p:spTree>
    <p:extLst>
      <p:ext uri="{BB962C8B-B14F-4D97-AF65-F5344CB8AC3E}">
        <p14:creationId xmlns:p14="http://schemas.microsoft.com/office/powerpoint/2010/main" val="364516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22204" y="3284984"/>
            <a:ext cx="3877985" cy="757130"/>
          </a:xfrm>
          <a:prstGeom prst="rect">
            <a:avLst/>
          </a:prstGeom>
          <a:noFill/>
        </p:spPr>
        <p:txBody>
          <a:bodyPr wrap="none" rtlCol="0">
            <a:spAutoFit/>
          </a:bodyPr>
          <a:lstStyle/>
          <a:p>
            <a:pPr algn="ctr">
              <a:lnSpc>
                <a:spcPct val="90000"/>
              </a:lnSpc>
            </a:pPr>
            <a:r>
              <a:rPr lang="en-US" altLang="zh-CN" sz="2400" dirty="0" smtClean="0"/>
              <a:t>…… </a:t>
            </a:r>
            <a:r>
              <a:rPr lang="zh-CN" altLang="en-US" sz="2400" dirty="0" smtClean="0"/>
              <a:t>过了很长时间</a:t>
            </a:r>
            <a:endParaRPr lang="en-US" altLang="zh-CN" sz="2400" dirty="0"/>
          </a:p>
          <a:p>
            <a:pPr algn="ctr">
              <a:lnSpc>
                <a:spcPct val="90000"/>
              </a:lnSpc>
            </a:pPr>
            <a:r>
              <a:rPr lang="zh-CN" altLang="en-US" sz="2400" dirty="0" smtClean="0"/>
              <a:t>我们需要用数据库保存信息</a:t>
            </a:r>
            <a:endParaRPr lang="en-US" altLang="zh-CN" sz="2400" dirty="0" smtClean="0"/>
          </a:p>
        </p:txBody>
      </p:sp>
      <p:pic>
        <p:nvPicPr>
          <p:cNvPr id="14" name="Picture 13"/>
          <p:cNvPicPr>
            <a:picLocks noChangeAspect="1"/>
          </p:cNvPicPr>
          <p:nvPr/>
        </p:nvPicPr>
        <p:blipFill>
          <a:blip r:embed="rId3"/>
          <a:stretch>
            <a:fillRect/>
          </a:stretch>
        </p:blipFill>
        <p:spPr>
          <a:xfrm>
            <a:off x="3103671" y="4019396"/>
            <a:ext cx="6115050" cy="1295400"/>
          </a:xfrm>
          <a:prstGeom prst="rect">
            <a:avLst/>
          </a:prstGeom>
        </p:spPr>
      </p:pic>
    </p:spTree>
    <p:extLst>
      <p:ext uri="{BB962C8B-B14F-4D97-AF65-F5344CB8AC3E}">
        <p14:creationId xmlns:p14="http://schemas.microsoft.com/office/powerpoint/2010/main" val="106890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790156" y="3933056"/>
            <a:ext cx="4972050" cy="2676525"/>
          </a:xfrm>
          <a:prstGeom prst="rect">
            <a:avLst/>
          </a:prstGeom>
        </p:spPr>
      </p:pic>
      <p:sp>
        <p:nvSpPr>
          <p:cNvPr id="4" name="TextBox 3"/>
          <p:cNvSpPr txBox="1"/>
          <p:nvPr/>
        </p:nvSpPr>
        <p:spPr>
          <a:xfrm>
            <a:off x="5014292" y="3068960"/>
            <a:ext cx="2646878" cy="424732"/>
          </a:xfrm>
          <a:prstGeom prst="rect">
            <a:avLst/>
          </a:prstGeom>
          <a:noFill/>
        </p:spPr>
        <p:txBody>
          <a:bodyPr wrap="none" rtlCol="0">
            <a:spAutoFit/>
          </a:bodyPr>
          <a:lstStyle/>
          <a:p>
            <a:pPr>
              <a:lnSpc>
                <a:spcPct val="90000"/>
              </a:lnSpc>
            </a:pPr>
            <a:r>
              <a:rPr lang="zh-CN" altLang="en-US" sz="2400" dirty="0" smtClean="0"/>
              <a:t>复杂数据处理分离</a:t>
            </a:r>
            <a:endParaRPr lang="zh-CN" altLang="en-US" sz="2400" dirty="0"/>
          </a:p>
        </p:txBody>
      </p:sp>
    </p:spTree>
    <p:extLst>
      <p:ext uri="{BB962C8B-B14F-4D97-AF65-F5344CB8AC3E}">
        <p14:creationId xmlns:p14="http://schemas.microsoft.com/office/powerpoint/2010/main" val="202831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09836" y="2780928"/>
            <a:ext cx="4867275" cy="3505200"/>
          </a:xfrm>
          <a:prstGeom prst="rect">
            <a:avLst/>
          </a:prstGeom>
        </p:spPr>
      </p:pic>
      <p:pic>
        <p:nvPicPr>
          <p:cNvPr id="3" name="Picture 2"/>
          <p:cNvPicPr>
            <a:picLocks noChangeAspect="1"/>
          </p:cNvPicPr>
          <p:nvPr/>
        </p:nvPicPr>
        <p:blipFill>
          <a:blip r:embed="rId4"/>
          <a:stretch>
            <a:fillRect/>
          </a:stretch>
        </p:blipFill>
        <p:spPr>
          <a:xfrm>
            <a:off x="7246540" y="1988840"/>
            <a:ext cx="4068738" cy="4636169"/>
          </a:xfrm>
          <a:prstGeom prst="rect">
            <a:avLst/>
          </a:prstGeom>
        </p:spPr>
      </p:pic>
    </p:spTree>
    <p:extLst>
      <p:ext uri="{BB962C8B-B14F-4D97-AF65-F5344CB8AC3E}">
        <p14:creationId xmlns:p14="http://schemas.microsoft.com/office/powerpoint/2010/main" val="366766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09A44C-857D-42FD-9219-94A36248C2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Chalkboard presentation (widescreen)</Template>
  <TotalTime>0</TotalTime>
  <Words>844</Words>
  <Application>Microsoft Office PowerPoint</Application>
  <PresentationFormat>Custom</PresentationFormat>
  <Paragraphs>123</Paragraphs>
  <Slides>43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华文楷体</vt:lpstr>
      <vt:lpstr>宋体</vt:lpstr>
      <vt:lpstr>Arial</vt:lpstr>
      <vt:lpstr>Consolas</vt:lpstr>
      <vt:lpstr>Corbel</vt:lpstr>
      <vt:lpstr>Chalkboard 16x9</vt:lpstr>
      <vt:lpstr>前端MVC初探</vt:lpstr>
      <vt:lpstr>开篇</vt:lpstr>
      <vt:lpstr>Change is needed</vt:lpstr>
      <vt:lpstr>前端MVC是趋势</vt:lpstr>
      <vt:lpstr>趋势从何而来? 我们经历了多少分离</vt:lpstr>
      <vt:lpstr>PowerPoint Presentation</vt:lpstr>
      <vt:lpstr>PowerPoint Presentation</vt:lpstr>
      <vt:lpstr>PowerPoint Presentation</vt:lpstr>
      <vt:lpstr>PowerPoint Presentation</vt:lpstr>
      <vt:lpstr>扩展!!!!(痛苦)</vt:lpstr>
      <vt:lpstr>分离的时候到了!!</vt:lpstr>
      <vt:lpstr>PHP工程师开始过着快乐的日子</vt:lpstr>
      <vt:lpstr>JavaScript工程师呢?</vt:lpstr>
      <vt:lpstr>分离!!!!</vt:lpstr>
      <vt:lpstr>以后</vt:lpstr>
      <vt:lpstr>突然, 小马哥说: 一切以用户价值为依归 要注重用户体验</vt:lpstr>
      <vt:lpstr>用户体验?   良好的视觉设计,良好的交互设计, 响应要快</vt:lpstr>
      <vt:lpstr>从此JavaScript工程师的快乐时光结束, 他们开始写着比HTML/CSS/PHP工程师都多的代码  他们开始经常在一千多行的文件中跳转.  他们的世界开始变得混乱…… </vt:lpstr>
      <vt:lpstr>混乱在于何处</vt:lpstr>
      <vt:lpstr>前端工程师呢?</vt:lpstr>
      <vt:lpstr>MVC</vt:lpstr>
      <vt:lpstr>MVC结构图(传统MVC)</vt:lpstr>
      <vt:lpstr>MVC结构图(豆瓣阿尔法城)</vt:lpstr>
      <vt:lpstr>Backbone MVC结构</vt:lpstr>
      <vt:lpstr>PowerPoint Presentation</vt:lpstr>
      <vt:lpstr>Backbone</vt:lpstr>
      <vt:lpstr>Events(基础)</vt:lpstr>
      <vt:lpstr>Events(基础)</vt:lpstr>
      <vt:lpstr>Model(核心)</vt:lpstr>
      <vt:lpstr>Model(核心)</vt:lpstr>
      <vt:lpstr>Model</vt:lpstr>
      <vt:lpstr>Collection</vt:lpstr>
      <vt:lpstr>Collection</vt:lpstr>
      <vt:lpstr>View</vt:lpstr>
      <vt:lpstr>PowerPoint Presentation</vt:lpstr>
      <vt:lpstr>Backbone.sync</vt:lpstr>
      <vt:lpstr>Route</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2012-12-15T09:58:26Z</dcterms:created>
  <dcterms:modified xsi:type="dcterms:W3CDTF">2012-12-16T17:18:29Z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ies>
</file>