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57"/>
  </p:notesMasterIdLst>
  <p:handoutMasterIdLst>
    <p:handoutMasterId r:id="rId58"/>
  </p:handoutMasterIdLst>
  <p:sldIdLst>
    <p:sldId id="256" r:id="rId3"/>
    <p:sldId id="340" r:id="rId4"/>
    <p:sldId id="306" r:id="rId5"/>
    <p:sldId id="335" r:id="rId6"/>
    <p:sldId id="272" r:id="rId7"/>
    <p:sldId id="273" r:id="rId8"/>
    <p:sldId id="274" r:id="rId9"/>
    <p:sldId id="275" r:id="rId10"/>
    <p:sldId id="278" r:id="rId11"/>
    <p:sldId id="307" r:id="rId12"/>
    <p:sldId id="279" r:id="rId13"/>
    <p:sldId id="280" r:id="rId14"/>
    <p:sldId id="284" r:id="rId15"/>
    <p:sldId id="285" r:id="rId16"/>
    <p:sldId id="286" r:id="rId17"/>
    <p:sldId id="287" r:id="rId18"/>
    <p:sldId id="308" r:id="rId19"/>
    <p:sldId id="309" r:id="rId20"/>
    <p:sldId id="336" r:id="rId21"/>
    <p:sldId id="289" r:id="rId22"/>
    <p:sldId id="310" r:id="rId23"/>
    <p:sldId id="313" r:id="rId24"/>
    <p:sldId id="337" r:id="rId25"/>
    <p:sldId id="291" r:id="rId26"/>
    <p:sldId id="320" r:id="rId27"/>
    <p:sldId id="312" r:id="rId28"/>
    <p:sldId id="290" r:id="rId29"/>
    <p:sldId id="322" r:id="rId30"/>
    <p:sldId id="314" r:id="rId31"/>
    <p:sldId id="332" r:id="rId32"/>
    <p:sldId id="294" r:id="rId33"/>
    <p:sldId id="319" r:id="rId34"/>
    <p:sldId id="296" r:id="rId35"/>
    <p:sldId id="323" r:id="rId36"/>
    <p:sldId id="295" r:id="rId37"/>
    <p:sldId id="325" r:id="rId38"/>
    <p:sldId id="302" r:id="rId39"/>
    <p:sldId id="301" r:id="rId40"/>
    <p:sldId id="328" r:id="rId41"/>
    <p:sldId id="326" r:id="rId42"/>
    <p:sldId id="303" r:id="rId43"/>
    <p:sldId id="330" r:id="rId44"/>
    <p:sldId id="331" r:id="rId45"/>
    <p:sldId id="304" r:id="rId46"/>
    <p:sldId id="329" r:id="rId47"/>
    <p:sldId id="298" r:id="rId48"/>
    <p:sldId id="338" r:id="rId49"/>
    <p:sldId id="339" r:id="rId50"/>
    <p:sldId id="297" r:id="rId51"/>
    <p:sldId id="333" r:id="rId52"/>
    <p:sldId id="317" r:id="rId53"/>
    <p:sldId id="318" r:id="rId54"/>
    <p:sldId id="334" r:id="rId55"/>
    <p:sldId id="321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29" autoAdjust="0"/>
  </p:normalViewPr>
  <p:slideViewPr>
    <p:cSldViewPr>
      <p:cViewPr>
        <p:scale>
          <a:sx n="75" d="100"/>
          <a:sy n="75" d="100"/>
        </p:scale>
        <p:origin x="1338" y="5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12/18/2012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12/18/2012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74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51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err="1" smtClean="0"/>
              <a:t>Dbclick</a:t>
            </a:r>
            <a:endParaRPr lang="en-US" altLang="zh-CN" dirty="0" smtClean="0"/>
          </a:p>
          <a:p>
            <a:r>
              <a:rPr lang="en-US" altLang="zh-CN" dirty="0" err="1" smtClean="0"/>
              <a:t>Mouseon</a:t>
            </a:r>
            <a:endParaRPr lang="en-US" altLang="zh-CN" dirty="0" smtClean="0"/>
          </a:p>
          <a:p>
            <a:r>
              <a:rPr lang="en-US" altLang="zh-CN" dirty="0" err="1" smtClean="0"/>
              <a:t>Mouseout</a:t>
            </a:r>
            <a:endParaRPr lang="en-US" altLang="zh-CN" dirty="0" smtClean="0"/>
          </a:p>
          <a:p>
            <a:r>
              <a:rPr lang="zh-CN" altLang="en-US" dirty="0" smtClean="0"/>
              <a:t>鼠标事件键盘事件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都是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相关事件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window.onload</a:t>
            </a:r>
            <a:r>
              <a:rPr lang="en-US" altLang="zh-CN" baseline="0" dirty="0" smtClean="0"/>
              <a:t>, BOM</a:t>
            </a:r>
            <a:r>
              <a:rPr lang="zh-CN" altLang="en-US" baseline="0" dirty="0" smtClean="0"/>
              <a:t>相关事件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无事件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0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这里讲一下</a:t>
            </a:r>
            <a:r>
              <a:rPr lang="en-US" altLang="zh-CN" dirty="0" smtClean="0"/>
              <a:t>Underscore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extends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85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Controller?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负责绑定事件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Dom</a:t>
            </a:r>
            <a:r>
              <a:rPr lang="zh-CN" altLang="en-US" baseline="0" dirty="0" smtClean="0"/>
              <a:t>打交道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27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默认通过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可以再</a:t>
            </a:r>
            <a:r>
              <a:rPr lang="en-US" altLang="zh-CN" baseline="0" dirty="0" err="1" smtClean="0"/>
              <a:t>Colloction</a:t>
            </a:r>
            <a:r>
              <a:rPr lang="zh-CN" altLang="en-US" baseline="0" dirty="0" smtClean="0"/>
              <a:t>上定义</a:t>
            </a:r>
            <a:r>
              <a:rPr lang="en-US" altLang="zh-CN" baseline="0" dirty="0" smtClean="0"/>
              <a:t>sync</a:t>
            </a:r>
            <a:r>
              <a:rPr lang="zh-CN" altLang="en-US" baseline="0" dirty="0" smtClean="0"/>
              <a:t>方法或者</a:t>
            </a:r>
            <a:r>
              <a:rPr lang="en-US" altLang="zh-CN" baseline="0" dirty="0" smtClean="0"/>
              <a:t>, Model</a:t>
            </a:r>
            <a:r>
              <a:rPr lang="zh-CN" altLang="en-US" baseline="0" dirty="0" smtClean="0"/>
              <a:t>上定义</a:t>
            </a:r>
            <a:r>
              <a:rPr lang="en-US" altLang="zh-CN" baseline="0" dirty="0" smtClean="0"/>
              <a:t>sync</a:t>
            </a:r>
            <a:r>
              <a:rPr lang="zh-CN" altLang="en-US" baseline="0" dirty="0" smtClean="0"/>
              <a:t>覆盖默认</a:t>
            </a:r>
            <a:r>
              <a:rPr lang="en-US" altLang="zh-CN" baseline="0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483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15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开发现在来说相对较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开发更为规范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 回顾一下我们写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的过程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通过对比展示</a:t>
            </a:r>
            <a:r>
              <a:rPr lang="en-US" altLang="zh-CN" baseline="0" dirty="0" smtClean="0"/>
              <a:t>JS MVC</a:t>
            </a:r>
            <a:r>
              <a:rPr lang="zh-CN" altLang="en-US" baseline="0" dirty="0" smtClean="0"/>
              <a:t>来的自然而然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87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查询增多</a:t>
            </a:r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17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30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开发也会经历类似的过程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使用单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所有函数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时间绑定全都放到一个文件里面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混乱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但是还是可以接受</a:t>
            </a:r>
            <a:r>
              <a:rPr lang="en-US" altLang="zh-CN" baseline="0" dirty="0" smtClean="0"/>
              <a:t>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8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良好用户体验的一个前提是系统响应足够快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66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这是端很有技术含量的代码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短短几行代码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它处理了事件绑定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获取数据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渲染页面这三大项工作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可惜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这样的代码</a:t>
            </a:r>
            <a:r>
              <a:rPr lang="en-US" altLang="zh-CN" dirty="0" smtClean="0"/>
              <a:t>…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简单的一段代码做了控制器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模型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视图三者的工作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可能的问题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这样的面条代码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没法分开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难以复用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一般情况</a:t>
            </a:r>
            <a:r>
              <a:rPr lang="en-US" altLang="zh-CN" dirty="0" smtClean="0"/>
              <a:t>, success</a:t>
            </a:r>
            <a:r>
              <a:rPr lang="zh-CN" altLang="en-US" dirty="0" smtClean="0"/>
              <a:t>里面会很多东西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或者在里面还可能嵌套更多成同样的代码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8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（控制器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负责转发请求，对请求进行处理。</a:t>
            </a:r>
          </a:p>
          <a:p>
            <a:r>
              <a:rPr lang="zh-CN" altLang="en-US" dirty="0" smtClean="0"/>
              <a:t>（视图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界面设计人员进行图形界面设计。</a:t>
            </a:r>
          </a:p>
          <a:p>
            <a:r>
              <a:rPr lang="zh-CN" altLang="en-US" dirty="0" smtClean="0"/>
              <a:t>（模型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程序员编写程序应有的功能（实现算法等等）、数据库专家进行数据管理和数据库设计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可以实现具体的功能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6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14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“</a:t>
            </a:r>
            <a:endParaRPr lang="en-US" sz="12196" dirty="0"/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”</a:t>
            </a:r>
            <a:endParaRPr lang="en-US" sz="12196" dirty="0"/>
          </a:p>
        </p:txBody>
      </p:sp>
    </p:spTree>
    <p:extLst>
      <p:ext uri="{BB962C8B-B14F-4D97-AF65-F5344CB8AC3E}">
        <p14:creationId xmlns:p14="http://schemas.microsoft.com/office/powerpoint/2010/main" val="299638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32766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391" y="4953001"/>
            <a:ext cx="7997232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799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“</a:t>
            </a:r>
            <a:endParaRPr lang="en-US" sz="12196" dirty="0"/>
          </a:p>
        </p:txBody>
      </p:sp>
      <p:sp>
        <p:nvSpPr>
          <p:cNvPr id="15" name="TextBox 14"/>
          <p:cNvSpPr txBox="1"/>
          <p:nvPr/>
        </p:nvSpPr>
        <p:spPr>
          <a:xfrm>
            <a:off x="9331602" y="331651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”</a:t>
            </a:r>
            <a:endParaRPr lang="en-US" sz="12196" dirty="0"/>
          </a:p>
        </p:txBody>
      </p:sp>
    </p:spTree>
    <p:extLst>
      <p:ext uri="{BB962C8B-B14F-4D97-AF65-F5344CB8AC3E}">
        <p14:creationId xmlns:p14="http://schemas.microsoft.com/office/powerpoint/2010/main" val="206066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653" y="3848611"/>
            <a:ext cx="8823361" cy="588517"/>
          </a:xfrm>
        </p:spPr>
        <p:txBody>
          <a:bodyPr anchor="b">
            <a:normAutofit/>
          </a:bodyPr>
          <a:lstStyle>
            <a:lvl1pPr marL="0" indent="0" algn="l" defTabSz="457063" rtl="0" eaLnBrk="1" latinLnBrk="0" hangingPunct="1">
              <a:buNone/>
              <a:defRPr lang="en-US" sz="3599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9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9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99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9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2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9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430214"/>
            <a:ext cx="7421216" cy="58261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7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1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9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5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7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48" y="2667000"/>
            <a:ext cx="4189909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Oval 14"/>
          <p:cNvSpPr/>
          <p:nvPr/>
        </p:nvSpPr>
        <p:spPr>
          <a:xfrm>
            <a:off x="-839569" y="2895600"/>
            <a:ext cx="2361585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Oval 16"/>
          <p:cNvSpPr/>
          <p:nvPr/>
        </p:nvSpPr>
        <p:spPr>
          <a:xfrm>
            <a:off x="7997329" y="-457200"/>
            <a:ext cx="1599783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Oval 17"/>
          <p:cNvSpPr/>
          <p:nvPr/>
        </p:nvSpPr>
        <p:spPr>
          <a:xfrm>
            <a:off x="8606770" y="6096000"/>
            <a:ext cx="990342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67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h.wikipedia.org/wiki/%E8%BD%AF%E4%BB%B6%E8%AE%BE%E8%AE%A1%E6%A8%A1%E5%BC%8F" TargetMode="External"/><Relationship Id="rId4" Type="http://schemas.openxmlformats.org/officeDocument/2006/relationships/hyperlink" Target="http://zh.wikipedia.org/wiki/%E8%A7%82%E5%AF%9F%E8%80%85%E6%A8%A1%E5%BC%8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hyperlink" Target="http://www.infoq.com/cn/news/2012/05/js-mvc-framework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://addyosmani.github.com/todomvc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unjs.cn/code/6sxjj4m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njs.cn/code/llclyu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ostechies.com/derickbailey/2011/12/23/backbone-js-is-not-an-mvc-framewor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hyperlink" Target="http://addyosmani.github.com/todomv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iloveigloo/clientside-mvc-with-backbonejs" TargetMode="External"/><Relationship Id="rId5" Type="http://schemas.openxmlformats.org/officeDocument/2006/relationships/hyperlink" Target="http://www.slideshare.net/dexter_yy/mvc-8554206" TargetMode="External"/><Relationship Id="rId4" Type="http://schemas.openxmlformats.org/officeDocument/2006/relationships/hyperlink" Target="http://book.douban.com/subject/1073330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初探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994" y="4744962"/>
            <a:ext cx="9332246" cy="1315916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 smtClean="0"/>
              <a:t>EricHua</a:t>
            </a:r>
            <a:endParaRPr lang="en-US" altLang="zh-CN" dirty="0" smtClean="0"/>
          </a:p>
          <a:p>
            <a:pPr algn="r"/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 smtClean="0"/>
          </a:p>
          <a:p>
            <a:pPr algn="r"/>
            <a:r>
              <a:rPr lang="zh-CN" alt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我知道的不多</a:t>
            </a:r>
            <a:r>
              <a:rPr lang="en-US" altLang="zh-C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但我分享我知道</a:t>
            </a:r>
            <a:r>
              <a:rPr lang="zh-CN" alt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</a:t>
            </a:r>
            <a:r>
              <a:rPr lang="zh-CN" alt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全部</a:t>
            </a:r>
            <a:r>
              <a:rPr lang="en-US" altLang="zh-C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包括错</a:t>
            </a:r>
            <a:r>
              <a:rPr lang="zh-CN" altLang="en-US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!!</a:t>
            </a:r>
            <a:endParaRPr lang="en-US" sz="23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框架出现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Static structure of Yii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24" y="2052918"/>
            <a:ext cx="5387169" cy="40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82244" y="53732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020" y="2924944"/>
            <a:ext cx="7200800" cy="1020762"/>
          </a:xfrm>
        </p:spPr>
        <p:txBody>
          <a:bodyPr/>
          <a:lstStyle/>
          <a:p>
            <a:r>
              <a:rPr lang="zh-CN" altLang="en-US" dirty="0" smtClean="0"/>
              <a:t>从此我们开心的写着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部分呢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1372126"/>
            <a:ext cx="4020846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2004" y="314096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496" y="5805264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HTML/CSS/JS</a:t>
            </a:r>
            <a:r>
              <a:rPr lang="zh-CN" altLang="en-US" dirty="0" smtClean="0"/>
              <a:t>全都在一个文件里面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en-US" altLang="zh-CN" dirty="0" smtClean="0"/>
              <a:t>!!!!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019" y="1628800"/>
            <a:ext cx="733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996952"/>
            <a:ext cx="9001000" cy="1400530"/>
          </a:xfrm>
        </p:spPr>
        <p:txBody>
          <a:bodyPr/>
          <a:lstStyle/>
          <a:p>
            <a:pPr algn="ctr"/>
            <a:r>
              <a:rPr lang="zh-CN" altLang="en-US" sz="3200" dirty="0" smtClean="0"/>
              <a:t>时光飞逝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几年过去了</a:t>
            </a:r>
            <a:r>
              <a:rPr lang="en-US" altLang="zh-CN" sz="3200" dirty="0" smtClean="0"/>
              <a:t>…</a:t>
            </a:r>
            <a:br>
              <a:rPr lang="en-US" altLang="zh-CN" sz="3200" dirty="0" smtClean="0"/>
            </a:br>
            <a:r>
              <a:rPr lang="zh-CN" altLang="en-US" sz="3200" dirty="0"/>
              <a:t>单</a:t>
            </a:r>
            <a:r>
              <a:rPr lang="en-US" altLang="zh-CN" sz="3200" dirty="0" smtClean="0"/>
              <a:t>JS</a:t>
            </a:r>
            <a:r>
              <a:rPr lang="zh-CN" altLang="en-US" sz="3200" dirty="0" smtClean="0"/>
              <a:t>文件的方式运转得还不错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0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948" y="2924944"/>
            <a:ext cx="9361040" cy="792088"/>
          </a:xfrm>
        </p:spPr>
        <p:txBody>
          <a:bodyPr/>
          <a:lstStyle/>
          <a:p>
            <a:pPr algn="ctr"/>
            <a:r>
              <a:rPr lang="zh-CN" altLang="en-US" dirty="0"/>
              <a:t>突然有一天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9956" y="4149080"/>
            <a:ext cx="936104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小马哥说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我们要注重</a:t>
            </a:r>
            <a:r>
              <a:rPr lang="zh-CN" altLang="en-US" dirty="0" smtClean="0">
                <a:solidFill>
                  <a:srgbClr val="C00000"/>
                </a:solidFill>
              </a:rPr>
              <a:t>用户体验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2409"/>
            <a:ext cx="3467100" cy="31813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81844" y="1628800"/>
            <a:ext cx="4392488" cy="22916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用户体验那是视觉设计师和交互设计师的任务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关我前端毛事啊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50" y="3103959"/>
            <a:ext cx="3876675" cy="37814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flipH="1">
            <a:off x="6670476" y="1700808"/>
            <a:ext cx="4319462" cy="229160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你的界面经常卡死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刷一下等半天才出来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我设计再好有毛用啊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4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816042"/>
          </a:xfrm>
        </p:spPr>
        <p:txBody>
          <a:bodyPr/>
          <a:lstStyle/>
          <a:p>
            <a:r>
              <a:rPr lang="zh-CN" altLang="en-US" dirty="0" smtClean="0"/>
              <a:t>页面如何</a:t>
            </a:r>
            <a:r>
              <a:rPr lang="zh-CN" altLang="en-US" dirty="0" smtClean="0"/>
              <a:t>快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819960"/>
            <a:ext cx="8944211" cy="1811288"/>
          </a:xfrm>
        </p:spPr>
        <p:txBody>
          <a:bodyPr/>
          <a:lstStyle/>
          <a:p>
            <a:r>
              <a:rPr lang="zh-CN" altLang="en-US" dirty="0" smtClean="0"/>
              <a:t>减少请求数量</a:t>
            </a:r>
            <a:endParaRPr lang="en-US" altLang="zh-CN" dirty="0" smtClean="0"/>
          </a:p>
          <a:p>
            <a:r>
              <a:rPr lang="zh-CN" altLang="en-US" dirty="0" smtClean="0"/>
              <a:t>减少每次请求传输的数据量</a:t>
            </a:r>
            <a:endParaRPr lang="en-US" altLang="zh-CN" dirty="0" smtClean="0"/>
          </a:p>
          <a:p>
            <a:r>
              <a:rPr lang="zh-CN" altLang="en-US" dirty="0" smtClean="0"/>
              <a:t>要异步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不要阻塞</a:t>
            </a:r>
            <a:r>
              <a:rPr lang="en-US" altLang="zh-CN" dirty="0" smtClean="0"/>
              <a:t>UI</a:t>
            </a:r>
            <a:endParaRPr lang="en-US" altLang="zh-CN" dirty="0" smtClean="0"/>
          </a:p>
        </p:txBody>
      </p:sp>
      <p:sp>
        <p:nvSpPr>
          <p:cNvPr id="4" name="Oval Callout 3"/>
          <p:cNvSpPr/>
          <p:nvPr/>
        </p:nvSpPr>
        <p:spPr>
          <a:xfrm flipH="1">
            <a:off x="8686700" y="4797152"/>
            <a:ext cx="3311350" cy="1463008"/>
          </a:xfrm>
          <a:prstGeom prst="wedgeEllipseCallout">
            <a:avLst>
              <a:gd name="adj1" fmla="val -49812"/>
              <a:gd name="adj2" fmla="val 64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要不直接</a:t>
            </a:r>
            <a:r>
              <a:rPr lang="zh-CN" altLang="en-US" dirty="0" smtClean="0"/>
              <a:t>做成单页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呗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1843" y="3968554"/>
            <a:ext cx="8944211" cy="154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少刷新页面</a:t>
            </a:r>
            <a:endParaRPr lang="en-US" altLang="zh-CN" dirty="0" smtClean="0"/>
          </a:p>
          <a:p>
            <a:r>
              <a:rPr lang="zh-CN" altLang="en-US" dirty="0" smtClean="0"/>
              <a:t>页面加载后动态加载数据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每次只传数据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43" y="2348880"/>
            <a:ext cx="2095500" cy="362902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 flipH="1">
            <a:off x="2494012" y="2132856"/>
            <a:ext cx="3168352" cy="1643534"/>
          </a:xfrm>
          <a:prstGeom prst="wedgeEllipseCallout">
            <a:avLst>
              <a:gd name="adj1" fmla="val 62518"/>
              <a:gd name="adj2" fmla="val 58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单页</a:t>
            </a:r>
            <a:r>
              <a:rPr lang="en-US" altLang="zh-CN" dirty="0" smtClean="0"/>
              <a:t>???</a:t>
            </a:r>
            <a:r>
              <a:rPr lang="zh-CN" altLang="en-US" dirty="0" smtClean="0"/>
              <a:t>赐我死吧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以前我用单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单页</a:t>
            </a:r>
            <a:r>
              <a:rPr lang="en-US" altLang="zh-CN" dirty="0" smtClean="0"/>
              <a:t>App, </a:t>
            </a:r>
            <a:r>
              <a:rPr lang="zh-CN" altLang="en-US" dirty="0" smtClean="0"/>
              <a:t>那文件估计要上万行了</a:t>
            </a:r>
            <a:r>
              <a:rPr lang="en-US" altLang="zh-CN" dirty="0" smtClean="0"/>
              <a:t>…  ::&gt;_&lt;:: 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2532" y="4095750"/>
            <a:ext cx="2346293" cy="27622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514687" y="3140968"/>
            <a:ext cx="3522142" cy="1971702"/>
          </a:xfrm>
          <a:prstGeom prst="wedgeEllipseCallout">
            <a:avLst>
              <a:gd name="adj1" fmla="val 50896"/>
              <a:gd name="adj2" fmla="val 597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亲爱的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别死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你死了我怎么办</a:t>
            </a:r>
            <a:r>
              <a:rPr lang="en-US" altLang="zh-CN" dirty="0" smtClean="0"/>
              <a:t>?  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你的代码该分离了</a:t>
            </a:r>
            <a:r>
              <a:rPr lang="en-US" altLang="zh-CN" dirty="0" smtClean="0"/>
              <a:t>~~~~ </a:t>
            </a:r>
            <a:r>
              <a:rPr lang="zh-CN" altLang="en-US" dirty="0" smtClean="0"/>
              <a:t>貌似有个东西叫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132" y="2852936"/>
            <a:ext cx="5328592" cy="1400530"/>
          </a:xfrm>
        </p:spPr>
        <p:txBody>
          <a:bodyPr/>
          <a:lstStyle/>
          <a:p>
            <a:r>
              <a:rPr lang="zh-CN" altLang="en-US" dirty="0" smtClean="0"/>
              <a:t>那些年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我写的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开篇</a:t>
            </a:r>
            <a:r>
              <a:rPr lang="en-US" altLang="zh-CN" dirty="0" smtClean="0"/>
              <a:t>(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的必要性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详细介绍</a:t>
            </a:r>
            <a:r>
              <a:rPr lang="en-US" altLang="zh-CN" dirty="0" smtClean="0"/>
              <a:t>Backbone</a:t>
            </a:r>
          </a:p>
          <a:p>
            <a:r>
              <a:rPr lang="zh-CN" altLang="en-US" dirty="0" smtClean="0"/>
              <a:t>实例展示</a:t>
            </a:r>
            <a:r>
              <a:rPr lang="en-US" altLang="zh-CN" dirty="0" smtClean="0"/>
              <a:t>Backbone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9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曾经写过这样的代码吗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943" y="1700808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$(‘button’).bind(‘click’, function(){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url: ‘http://www.somesite.com/</a:t>
            </a:r>
            <a:r>
              <a:rPr lang="en-US" altLang="zh-CN" dirty="0" err="1" smtClean="0"/>
              <a:t>getX</a:t>
            </a:r>
            <a:r>
              <a:rPr lang="en-US" altLang="zh-CN" dirty="0" smtClean="0"/>
              <a:t>’,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success: function (data){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	$(“#x-container”).html(data);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}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});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});</a:t>
            </a:r>
          </a:p>
          <a:p>
            <a:pPr marL="274320" lvl="1" indent="0">
              <a:buFont typeface="Consolas" pitchFamily="49" charset="0"/>
              <a:buNone/>
            </a:pP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高端的代码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精妙在何处</a:t>
            </a:r>
            <a:r>
              <a:rPr lang="en-US" altLang="zh-CN" dirty="0" smtClean="0"/>
              <a:t>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熟悉的代码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943" y="2052919"/>
            <a:ext cx="7392685" cy="4195481"/>
          </a:xfrm>
        </p:spPr>
        <p:txBody>
          <a:bodyPr/>
          <a:lstStyle/>
          <a:p>
            <a:pPr marL="274320" lvl="1" indent="0">
              <a:buFont typeface="Consolas" pitchFamily="49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$(‘button’).bind(‘click’, function(){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$.</a:t>
            </a:r>
            <a:r>
              <a:rPr lang="en-US" altLang="zh-CN" dirty="0" err="1">
                <a:solidFill>
                  <a:srgbClr val="00B050"/>
                </a:solidFill>
              </a:rPr>
              <a:t>ajax</a:t>
            </a:r>
            <a:r>
              <a:rPr lang="en-US" altLang="zh-CN" dirty="0">
                <a:solidFill>
                  <a:srgbClr val="00B050"/>
                </a:solidFill>
              </a:rPr>
              <a:t>({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url</a:t>
            </a:r>
            <a:r>
              <a:rPr lang="en-US" altLang="zh-CN" dirty="0"/>
              <a:t>: ‘http://www.somesite.com/</a:t>
            </a:r>
            <a:r>
              <a:rPr lang="en-US" altLang="zh-CN" dirty="0" err="1"/>
              <a:t>getX</a:t>
            </a:r>
            <a:r>
              <a:rPr lang="en-US" altLang="zh-CN" dirty="0"/>
              <a:t>’,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success</a:t>
            </a:r>
            <a:r>
              <a:rPr lang="en-US" altLang="zh-CN" dirty="0"/>
              <a:t>: function (data){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2060"/>
                </a:solidFill>
              </a:rPr>
              <a:t>$(“#</a:t>
            </a:r>
            <a:r>
              <a:rPr lang="en-US" altLang="zh-CN" dirty="0">
                <a:solidFill>
                  <a:srgbClr val="002060"/>
                </a:solidFill>
              </a:rPr>
              <a:t>x-container”).html(data);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});</a:t>
            </a: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});</a:t>
            </a:r>
          </a:p>
          <a:p>
            <a:pPr marL="274320" lvl="1" indent="0">
              <a:buFont typeface="Consolas" pitchFamily="49" charset="0"/>
              <a:buNone/>
            </a:pP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0556" y="2052919"/>
            <a:ext cx="163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Controller</a:t>
            </a:r>
          </a:p>
          <a:p>
            <a:endParaRPr lang="en-US" altLang="zh-CN" dirty="0"/>
          </a:p>
          <a:p>
            <a:r>
              <a:rPr lang="zh-CN" altLang="en-US" dirty="0" smtClean="0"/>
              <a:t>绿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zh-CN" altLang="en-US" dirty="0" smtClean="0"/>
              <a:t>蓝</a:t>
            </a:r>
            <a:r>
              <a:rPr lang="en-US" altLang="zh-CN" dirty="0" smtClean="0"/>
              <a:t>: View</a:t>
            </a:r>
          </a:p>
        </p:txBody>
      </p:sp>
    </p:spTree>
    <p:extLst>
      <p:ext uri="{BB962C8B-B14F-4D97-AF65-F5344CB8AC3E}">
        <p14:creationId xmlns:p14="http://schemas.microsoft.com/office/powerpoint/2010/main" val="32592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9876" y="2924944"/>
            <a:ext cx="9402274" cy="1400530"/>
          </a:xfrm>
        </p:spPr>
        <p:txBody>
          <a:bodyPr/>
          <a:lstStyle/>
          <a:p>
            <a:pPr algn="ctr"/>
            <a:r>
              <a:rPr lang="zh-CN" altLang="en-US" dirty="0" smtClean="0"/>
              <a:t>如何拆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zh-CN" altLang="en-US" dirty="0" smtClean="0"/>
              <a:t>作为函数拆开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25" y="1412777"/>
            <a:ext cx="8944211" cy="4835624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Font typeface="Consolas" pitchFamily="49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$(‘button’).bind(‘click’, function</a:t>
            </a:r>
            <a:r>
              <a:rPr lang="en-US" altLang="zh-CN" dirty="0" smtClean="0">
                <a:solidFill>
                  <a:srgbClr val="FF0000"/>
                </a:solidFill>
              </a:rPr>
              <a:t>(){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();</a:t>
            </a:r>
            <a:endParaRPr lang="en-US" altLang="zh-CN" dirty="0">
              <a:solidFill>
                <a:srgbClr val="FF0000"/>
              </a:solidFill>
            </a:endParaRP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});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(){</a:t>
            </a: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		$.</a:t>
            </a:r>
            <a:r>
              <a:rPr lang="en-US" altLang="zh-CN" dirty="0" err="1">
                <a:solidFill>
                  <a:srgbClr val="00B050"/>
                </a:solidFill>
              </a:rPr>
              <a:t>ajax</a:t>
            </a:r>
            <a:r>
              <a:rPr lang="en-US" altLang="zh-CN" dirty="0">
                <a:solidFill>
                  <a:srgbClr val="00B050"/>
                </a:solidFill>
              </a:rPr>
              <a:t>({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	url: ‘http://www.somesite.com/</a:t>
            </a:r>
            <a:r>
              <a:rPr lang="en-US" altLang="zh-CN" dirty="0" err="1"/>
              <a:t>getX</a:t>
            </a:r>
            <a:r>
              <a:rPr lang="en-US" altLang="zh-CN" dirty="0"/>
              <a:t>’,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	success: function (data){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		 </a:t>
            </a:r>
            <a:r>
              <a:rPr lang="en-US" altLang="zh-CN" dirty="0" err="1" smtClean="0"/>
              <a:t>renderDom</a:t>
            </a:r>
            <a:r>
              <a:rPr lang="en-US" altLang="zh-CN" dirty="0" smtClean="0"/>
              <a:t>(</a:t>
            </a:r>
            <a:r>
              <a:rPr lang="en-US" altLang="zh-CN" dirty="0"/>
              <a:t>data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002060"/>
                </a:solidFill>
              </a:rPr>
              <a:t>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			}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});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}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renderDom</a:t>
            </a:r>
            <a:r>
              <a:rPr lang="en-US" altLang="zh-CN" dirty="0" smtClean="0"/>
              <a:t>(</a:t>
            </a:r>
            <a:r>
              <a:rPr lang="en-US" altLang="zh-CN" dirty="0"/>
              <a:t>data</a:t>
            </a:r>
            <a:r>
              <a:rPr lang="en-US" altLang="zh-CN" dirty="0" smtClean="0"/>
              <a:t>){</a:t>
            </a:r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	$(“#</a:t>
            </a:r>
            <a:r>
              <a:rPr lang="en-US" altLang="zh-CN" dirty="0">
                <a:solidFill>
                  <a:srgbClr val="002060"/>
                </a:solidFill>
              </a:rPr>
              <a:t>x-container”).html(data)</a:t>
            </a:r>
            <a:endParaRPr lang="en-US" altLang="zh-CN" dirty="0"/>
          </a:p>
          <a:p>
            <a:pPr marL="274320" lvl="1" indent="0">
              <a:buFont typeface="Consolas" pitchFamily="49" charset="0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81844" y="6227317"/>
            <a:ext cx="861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这就是所谓的面条代码吗</a:t>
            </a:r>
            <a:r>
              <a:rPr lang="zh-CN" altLang="en-US" dirty="0" smtClean="0"/>
              <a:t>?  面条就面条吧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但是我的</a:t>
            </a:r>
            <a:r>
              <a:rPr lang="en-US" altLang="zh-CN" dirty="0" err="1" smtClean="0"/>
              <a:t>getData</a:t>
            </a:r>
            <a:r>
              <a:rPr lang="zh-CN" altLang="en-US" dirty="0" smtClean="0"/>
              <a:t>如何复用呢</a:t>
            </a:r>
            <a:r>
              <a:rPr lang="en-US" altLang="zh-CN" dirty="0" smtClean="0"/>
              <a:t>?  </a:t>
            </a:r>
            <a:r>
              <a:rPr lang="zh-CN" altLang="en-US" dirty="0" smtClean="0"/>
              <a:t>耦合</a:t>
            </a:r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结构图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MVC)</a:t>
            </a:r>
            <a:endParaRPr lang="zh-CN" altLang="en-US" dirty="0"/>
          </a:p>
        </p:txBody>
      </p:sp>
      <p:pic>
        <p:nvPicPr>
          <p:cNvPr id="1026" name="Picture 2" descr="New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708920"/>
            <a:ext cx="488304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2879" y="1152983"/>
            <a:ext cx="58063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模型（</a:t>
            </a:r>
            <a:r>
              <a:rPr lang="en-US" altLang="zh-CN" b="1" dirty="0"/>
              <a:t>Model</a:t>
            </a:r>
            <a:r>
              <a:rPr lang="zh-CN" altLang="en-US" b="1" dirty="0"/>
              <a:t>）</a:t>
            </a:r>
            <a:r>
              <a:rPr lang="zh-CN" altLang="en-US" dirty="0"/>
              <a:t> “数据模型”（</a:t>
            </a:r>
            <a:r>
              <a:rPr lang="en-US" altLang="zh-CN" dirty="0"/>
              <a:t>Model</a:t>
            </a:r>
            <a:r>
              <a:rPr lang="zh-CN" altLang="en-US" dirty="0"/>
              <a:t>）用于封装与应用程序的业务逻辑相关的数据以及对数据的处理方法。“模型”有对数据直接访问的权力，例如对数据库的访问。“模型”不依赖“视图”和“控制器”，也就是说，模型不关心它会被如何显示或是如何被操作。但是模型中数据的变化一般会通过一种刷新机制被公布。为了实现这种机制，那些用于监视此模型的视图必须事先在此模型上注册，从而，视图可以了解在数据模型上发生的改变。（比较：</a:t>
            </a:r>
            <a:r>
              <a:rPr lang="zh-CN" altLang="en-US" dirty="0">
                <a:hlinkClick r:id="rId4" tooltip="观察者模式"/>
              </a:rPr>
              <a:t>观察者模式</a:t>
            </a:r>
            <a:r>
              <a:rPr lang="zh-CN" altLang="en-US" dirty="0"/>
              <a:t>（</a:t>
            </a:r>
            <a:r>
              <a:rPr lang="zh-CN" altLang="en-US" dirty="0">
                <a:hlinkClick r:id="rId5" tooltip="软件设计模式"/>
              </a:rPr>
              <a:t>软件设计模式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视图（</a:t>
            </a:r>
            <a:r>
              <a:rPr lang="en-US" altLang="zh-CN" b="1" dirty="0"/>
              <a:t>View</a:t>
            </a:r>
            <a:r>
              <a:rPr lang="zh-CN" altLang="en-US" b="1" dirty="0"/>
              <a:t>）</a:t>
            </a:r>
            <a:r>
              <a:rPr lang="zh-CN" altLang="en-US" dirty="0"/>
              <a:t> 视图层能够实现数据有目的的显示（理论上，这不是必需的）。在视图中一般没有程序上的逻辑。为了实现视图上的刷新功能，视图需要访问它监视的数据模型（</a:t>
            </a:r>
            <a:r>
              <a:rPr lang="en-US" altLang="zh-CN" dirty="0"/>
              <a:t>Model</a:t>
            </a:r>
            <a:r>
              <a:rPr lang="zh-CN" altLang="en-US" dirty="0"/>
              <a:t>），因此应该事先在被它监视的数据那里注册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控制器（</a:t>
            </a:r>
            <a:r>
              <a:rPr lang="en-US" altLang="zh-CN" b="1" dirty="0"/>
              <a:t>Controller</a:t>
            </a:r>
            <a:r>
              <a:rPr lang="zh-CN" altLang="en-US" b="1" dirty="0"/>
              <a:t>）</a:t>
            </a:r>
            <a:r>
              <a:rPr lang="zh-CN" altLang="en-US" dirty="0"/>
              <a:t> 控制器起到不同层面间的组织作用，用于控制应用程序的流程。它处理事件并作出响应。“事件”包括用户的行为和数据模型上的改变。</a:t>
            </a:r>
          </a:p>
        </p:txBody>
      </p:sp>
    </p:spTree>
    <p:extLst>
      <p:ext uri="{BB962C8B-B14F-4D97-AF65-F5344CB8AC3E}">
        <p14:creationId xmlns:p14="http://schemas.microsoft.com/office/powerpoint/2010/main" val="27144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888050"/>
          </a:xfrm>
        </p:spPr>
        <p:txBody>
          <a:bodyPr/>
          <a:lstStyle/>
          <a:p>
            <a:r>
              <a:rPr lang="zh-CN" altLang="en-US" dirty="0" smtClean="0"/>
              <a:t>众多前端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1026" name="Picture 2" descr="Backbone.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9" y="1844824"/>
            <a:ext cx="3660782" cy="6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ngularjs.org/img/AngularJS-large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9" y="2924944"/>
            <a:ext cx="36480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4293096"/>
            <a:ext cx="3516668" cy="1225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029" y="1628800"/>
            <a:ext cx="3888432" cy="108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450" y="2996952"/>
            <a:ext cx="3913438" cy="847718"/>
          </a:xfrm>
          <a:prstGeom prst="rect">
            <a:avLst/>
          </a:prstGeom>
        </p:spPr>
      </p:pic>
      <p:pic>
        <p:nvPicPr>
          <p:cNvPr id="1030" name="Picture 6" descr="http://cappuccino.org/images/cappuccino-to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29" y="4507665"/>
            <a:ext cx="3888432" cy="9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2866" y="5858358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9"/>
              </a:rPr>
              <a:t>http://addyosmani.github.com/todomvc/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18001" y="6255897"/>
            <a:ext cx="943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0"/>
              </a:rPr>
              <a:t>http://www.infoq.com/cn/news/2012/05/js-mvc-framework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Backbon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3068960"/>
            <a:ext cx="6623721" cy="11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Backbone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Backbone</a:t>
            </a:r>
            <a:r>
              <a:rPr lang="zh-CN" altLang="en-US" dirty="0"/>
              <a:t>为开发</a:t>
            </a:r>
            <a:r>
              <a:rPr lang="en-US" altLang="zh-CN" dirty="0" err="1"/>
              <a:t>Javascript</a:t>
            </a:r>
            <a:r>
              <a:rPr lang="zh-CN" altLang="en-US" dirty="0"/>
              <a:t>应用程序提供了一套架构，包括基于健值</a:t>
            </a:r>
            <a:r>
              <a:rPr lang="zh-CN" altLang="en-US" dirty="0" smtClean="0"/>
              <a:t>对</a:t>
            </a:r>
            <a:r>
              <a:rPr lang="en-US" altLang="zh-CN" dirty="0" smtClean="0"/>
              <a:t>(</a:t>
            </a:r>
            <a:r>
              <a:rPr lang="en-US" altLang="zh-CN" dirty="0"/>
              <a:t>attributes)</a:t>
            </a:r>
            <a:r>
              <a:rPr lang="zh-CN" altLang="en-US" dirty="0"/>
              <a:t>和自定义事件的</a:t>
            </a:r>
            <a:r>
              <a:rPr lang="en-US" altLang="zh-CN" dirty="0"/>
              <a:t>Model</a:t>
            </a:r>
            <a:r>
              <a:rPr lang="zh-CN" altLang="en-US" dirty="0"/>
              <a:t>，具有丰富的枚举</a:t>
            </a:r>
            <a:r>
              <a:rPr lang="en-US" altLang="zh-CN" dirty="0"/>
              <a:t>API(</a:t>
            </a:r>
            <a:r>
              <a:rPr lang="zh-CN" altLang="en-US" dirty="0"/>
              <a:t>译注：依赖于</a:t>
            </a:r>
            <a:r>
              <a:rPr lang="en-US" altLang="zh-CN" dirty="0"/>
              <a:t>underscore</a:t>
            </a:r>
            <a:r>
              <a:rPr lang="zh-CN" altLang="en-US" dirty="0"/>
              <a:t>的集合操作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Collections</a:t>
            </a:r>
            <a:r>
              <a:rPr lang="zh-CN" altLang="en-US" dirty="0"/>
              <a:t>，以及可以声明自定义事件处理函数的</a:t>
            </a:r>
            <a:r>
              <a:rPr lang="en-US" altLang="zh-CN" dirty="0"/>
              <a:t>View</a:t>
            </a:r>
            <a:r>
              <a:rPr lang="zh-CN" altLang="en-US" dirty="0"/>
              <a:t>，并且可以把这些连接到一个现有的</a:t>
            </a:r>
            <a:r>
              <a:rPr lang="en-US" altLang="zh-CN" dirty="0" err="1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只有</a:t>
            </a:r>
            <a:r>
              <a:rPr lang="zh-CN" altLang="en-US" dirty="0"/>
              <a:t>唯一的强依赖</a:t>
            </a:r>
            <a:r>
              <a:rPr lang="en-US" altLang="zh-CN" dirty="0" smtClean="0"/>
              <a:t>:</a:t>
            </a:r>
            <a:r>
              <a:rPr lang="en-US" altLang="zh-CN" dirty="0" smtClean="0"/>
              <a:t>underscore.js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2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Underscore.js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78" y="1868986"/>
            <a:ext cx="5999499" cy="4721877"/>
          </a:xfrm>
        </p:spPr>
        <p:txBody>
          <a:bodyPr>
            <a:normAutofit/>
          </a:bodyPr>
          <a:lstStyle/>
          <a:p>
            <a:r>
              <a:rPr lang="en-US" altLang="zh-CN" dirty="0"/>
              <a:t>Underscore 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非常实用的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，提供许多编程功能的支持，就像你期望 </a:t>
            </a:r>
            <a:r>
              <a:rPr lang="en-US" altLang="zh-CN" dirty="0"/>
              <a:t>Prototype.js (</a:t>
            </a:r>
            <a:r>
              <a:rPr lang="zh-CN" altLang="en-US" dirty="0"/>
              <a:t>或者 </a:t>
            </a:r>
            <a:r>
              <a:rPr lang="en-US" altLang="zh-CN" dirty="0"/>
              <a:t>Ruby), </a:t>
            </a:r>
            <a:r>
              <a:rPr lang="zh-CN" altLang="en-US" dirty="0"/>
              <a:t>有这些功能且不扩展任何</a:t>
            </a:r>
            <a:r>
              <a:rPr lang="en-US" altLang="zh-CN" dirty="0"/>
              <a:t>JavaScript</a:t>
            </a:r>
            <a:r>
              <a:rPr lang="zh-CN" altLang="en-US" dirty="0"/>
              <a:t>的原生对象。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Underscore</a:t>
            </a:r>
            <a:r>
              <a:rPr lang="zh-CN" altLang="en-US" dirty="0"/>
              <a:t>提供</a:t>
            </a:r>
            <a:r>
              <a:rPr lang="en-US" altLang="zh-CN" dirty="0"/>
              <a:t>60</a:t>
            </a:r>
            <a:r>
              <a:rPr lang="zh-CN" altLang="en-US" dirty="0"/>
              <a:t>多个方法，即有普通的功能，例如</a:t>
            </a:r>
            <a:r>
              <a:rPr lang="en-US" altLang="zh-CN" dirty="0"/>
              <a:t>: map, select, invoke — </a:t>
            </a:r>
            <a:r>
              <a:rPr lang="zh-CN" altLang="en-US" dirty="0"/>
              <a:t>也有更多特殊的编程辅助方法，例如：函数绑定、</a:t>
            </a:r>
            <a:r>
              <a:rPr lang="en-US" altLang="zh-CN" dirty="0" err="1"/>
              <a:t>javascript</a:t>
            </a:r>
            <a:r>
              <a:rPr lang="zh-CN" altLang="en-US" dirty="0"/>
              <a:t>模板、绝对相等判断等待。 如果</a:t>
            </a:r>
            <a:r>
              <a:rPr lang="zh-CN" altLang="en-US" dirty="0">
                <a:solidFill>
                  <a:srgbClr val="FF0000"/>
                </a:solidFill>
              </a:rPr>
              <a:t>一些现代的浏览器提供了内置的 </a:t>
            </a:r>
            <a:r>
              <a:rPr lang="en-US" altLang="zh-CN" dirty="0" err="1">
                <a:solidFill>
                  <a:srgbClr val="FF0000"/>
                </a:solidFill>
              </a:rPr>
              <a:t>forEach</a:t>
            </a:r>
            <a:r>
              <a:rPr lang="en-US" altLang="zh-CN" dirty="0">
                <a:solidFill>
                  <a:srgbClr val="FF0000"/>
                </a:solidFill>
              </a:rPr>
              <a:t>, map, reduce, filter, every, some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 err="1">
                <a:solidFill>
                  <a:srgbClr val="FF0000"/>
                </a:solidFill>
              </a:rPr>
              <a:t>indexOf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</a:t>
            </a:r>
            <a:r>
              <a:rPr lang="en-US" altLang="zh-CN" dirty="0"/>
              <a:t>Underscore</a:t>
            </a:r>
            <a:r>
              <a:rPr lang="zh-CN" altLang="en-US" dirty="0"/>
              <a:t>就委托给浏览器原生的方法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556792"/>
            <a:ext cx="5196669" cy="46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Backbone </a:t>
            </a:r>
            <a:r>
              <a:rPr lang="zh-CN" altLang="en-US" dirty="0" smtClean="0"/>
              <a:t>核心组件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</a:p>
          <a:p>
            <a:r>
              <a:rPr lang="en-US" altLang="zh-CN" dirty="0" smtClean="0"/>
              <a:t>Model(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Collection(</a:t>
            </a:r>
            <a:r>
              <a:rPr lang="en-US" altLang="zh-CN" dirty="0" smtClean="0">
                <a:solidFill>
                  <a:srgbClr val="FF0000"/>
                </a:solidFill>
              </a:rPr>
              <a:t>NOT 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View(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Router</a:t>
            </a:r>
          </a:p>
        </p:txBody>
      </p:sp>
      <p:pic>
        <p:nvPicPr>
          <p:cNvPr id="4" name="Picture 2" descr="http://www.myexception.cn/img/2012/06/24/1301086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1484784"/>
            <a:ext cx="6048672" cy="449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988" y="2402728"/>
            <a:ext cx="7680717" cy="744034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(JS)</a:t>
            </a:r>
            <a:r>
              <a:rPr lang="zh-CN" altLang="en-US" dirty="0" smtClean="0"/>
              <a:t>开发有哪些蛋疼的地方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1834" y="3595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代码难以复用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2666" y="5107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浏览器兼容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4372" y="45623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结构不清晰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0424" y="33896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测试难以进行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0356" y="374382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调试困难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40424" y="49225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文件依赖管理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8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Backbone 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另一种展现方式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2" y="2074995"/>
            <a:ext cx="9425236" cy="41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Events(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</a:t>
            </a:r>
            <a:r>
              <a:rPr lang="zh-CN" altLang="en-US" dirty="0" smtClean="0"/>
              <a:t>要接受和触发事件的对象都继承自它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zh-CN" altLang="en-US" dirty="0" smtClean="0"/>
              <a:t>核心方法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object.on</a:t>
            </a:r>
            <a:r>
              <a:rPr lang="en-US" altLang="zh-CN" dirty="0"/>
              <a:t>(event, </a:t>
            </a:r>
            <a:r>
              <a:rPr lang="en-US" altLang="zh-CN" dirty="0" smtClean="0"/>
              <a:t>callback</a:t>
            </a:r>
            <a:r>
              <a:rPr lang="en-US" altLang="zh-CN" dirty="0"/>
              <a:t>, [context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trigger(event, [*</a:t>
            </a:r>
            <a:r>
              <a:rPr lang="en-US" altLang="zh-CN" dirty="0" err="1"/>
              <a:t>args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6461" y="1907739"/>
            <a:ext cx="4824536" cy="1521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797" indent="-342797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/>
              <a:t>object.off</a:t>
            </a:r>
            <a:r>
              <a:rPr lang="en-US" altLang="zh-CN" dirty="0"/>
              <a:t>([event], [callback], [context])</a:t>
            </a:r>
            <a:endParaRPr lang="en-US" altLang="zh-CN" b="1" dirty="0" smtClean="0"/>
          </a:p>
          <a:p>
            <a:r>
              <a:rPr lang="en-US" altLang="zh-CN" dirty="0" smtClean="0"/>
              <a:t>once(event, callback, [context])</a:t>
            </a:r>
            <a:r>
              <a:rPr lang="en-US" altLang="zh-CN" b="1" dirty="0" smtClean="0"/>
              <a:t>	</a:t>
            </a:r>
          </a:p>
          <a:p>
            <a:r>
              <a:rPr lang="en-US" altLang="zh-CN" dirty="0" err="1" smtClean="0"/>
              <a:t>listenTo</a:t>
            </a:r>
            <a:r>
              <a:rPr lang="en-US" altLang="zh-CN" dirty="0" smtClean="0"/>
              <a:t>(other, event, callback)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344" y="6255489"/>
            <a:ext cx="504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hlinkClick r:id="rId3"/>
              </a:rPr>
              <a:t>event_demo</a:t>
            </a:r>
            <a:r>
              <a:rPr lang="en-US" altLang="zh-CN" dirty="0" smtClean="0">
                <a:hlinkClick r:id="rId3"/>
              </a:rPr>
              <a:t>: http</a:t>
            </a:r>
            <a:r>
              <a:rPr lang="en-US" altLang="zh-CN" dirty="0">
                <a:hlinkClick r:id="rId3"/>
              </a:rPr>
              <a:t>://runjs.cn/code/6sxjj4mc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8" y="3454293"/>
            <a:ext cx="377190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8" y="5250954"/>
            <a:ext cx="2800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Model(</a:t>
            </a:r>
            <a:r>
              <a:rPr lang="zh-CN" altLang="en-US" dirty="0"/>
              <a:t>核心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包括程序的交互式数据以及数据相关的一大部分逻辑：如类型转换，</a:t>
            </a:r>
            <a:r>
              <a:rPr lang="zh-CN" altLang="en-US" smtClean="0">
                <a:solidFill>
                  <a:srgbClr val="FF0000"/>
                </a:solidFill>
              </a:rPr>
              <a:t>验证</a:t>
            </a:r>
            <a:r>
              <a:rPr lang="zh-CN" altLang="en-US" smtClean="0"/>
              <a:t>，计算属性，访问控制和</a:t>
            </a:r>
            <a:r>
              <a:rPr lang="zh-CN" altLang="en-US" smtClean="0">
                <a:solidFill>
                  <a:srgbClr val="FF0000"/>
                </a:solidFill>
              </a:rPr>
              <a:t>持久化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var Item = Backbone.Model.extend({</a:t>
            </a:r>
          </a:p>
          <a:p>
            <a:pPr marL="399930" lvl="1" indent="0">
              <a:buNone/>
            </a:pPr>
            <a:r>
              <a:rPr lang="en-US" altLang="zh-CN" smtClean="0"/>
              <a:t>idAttribute: “Id”,</a:t>
            </a:r>
          </a:p>
          <a:p>
            <a:pPr marL="399930" lvl="1" indent="0">
              <a:buNone/>
            </a:pPr>
            <a:r>
              <a:rPr lang="en-US" altLang="zh-CN" smtClean="0"/>
              <a:t>urlRoot: “/Items”</a:t>
            </a:r>
          </a:p>
          <a:p>
            <a:pPr marL="0" indent="0">
              <a:buNone/>
            </a:pPr>
            <a:r>
              <a:rPr lang="en-US" altLang="zh-CN" smtClean="0"/>
              <a:t>});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025" y="5879068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hlinkClick r:id="rId3"/>
              </a:rPr>
              <a:t>model_demo</a:t>
            </a:r>
            <a:r>
              <a:rPr lang="en-US" altLang="zh-CN" dirty="0" smtClean="0">
                <a:hlinkClick r:id="rId3"/>
              </a:rPr>
              <a:t>	http</a:t>
            </a:r>
            <a:r>
              <a:rPr lang="en-US" altLang="zh-CN" dirty="0">
                <a:hlinkClick r:id="rId3"/>
              </a:rPr>
              <a:t>://runjs.cn/code/llclyuaj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0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关键方法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model.set</a:t>
            </a:r>
            <a:r>
              <a:rPr lang="en-US" altLang="zh-CN" dirty="0"/>
              <a:t>(attributes, [options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/>
              <a:t>model.get</a:t>
            </a:r>
            <a:r>
              <a:rPr lang="en-US" altLang="zh-CN" dirty="0"/>
              <a:t>(attribute)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model.fetch</a:t>
            </a:r>
            <a:r>
              <a:rPr lang="en-US" altLang="zh-CN" dirty="0">
                <a:solidFill>
                  <a:srgbClr val="FF0000"/>
                </a:solidFill>
              </a:rPr>
              <a:t>([options])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model.save</a:t>
            </a:r>
            <a:r>
              <a:rPr lang="en-US" altLang="zh-CN" dirty="0">
                <a:solidFill>
                  <a:srgbClr val="FF0000"/>
                </a:solidFill>
              </a:rPr>
              <a:t>([attributes], [options</a:t>
            </a:r>
            <a:r>
              <a:rPr lang="en-US" altLang="zh-CN" dirty="0" smtClean="0">
                <a:solidFill>
                  <a:srgbClr val="FF0000"/>
                </a:solidFill>
              </a:rPr>
              <a:t>])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model.destroy</a:t>
            </a:r>
            <a:r>
              <a:rPr lang="en-US" altLang="zh-CN" dirty="0">
                <a:solidFill>
                  <a:srgbClr val="FF0000"/>
                </a:solidFill>
              </a:rPr>
              <a:t>([options</a:t>
            </a:r>
            <a:r>
              <a:rPr lang="en-US" altLang="zh-CN" dirty="0" smtClean="0">
                <a:solidFill>
                  <a:srgbClr val="FF0000"/>
                </a:solidFill>
              </a:rPr>
              <a:t>])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model.validate</a:t>
            </a:r>
            <a:r>
              <a:rPr lang="en-US" altLang="zh-CN" dirty="0">
                <a:solidFill>
                  <a:srgbClr val="FF0000"/>
                </a:solidFill>
              </a:rPr>
              <a:t>(attributes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/>
              <a:t>model.change</a:t>
            </a:r>
            <a:r>
              <a:rPr lang="en-US" altLang="zh-CN" dirty="0" smtClean="0"/>
              <a:t>()	</a:t>
            </a:r>
            <a:r>
              <a:rPr lang="zh-CN" altLang="en-US" dirty="0" smtClean="0"/>
              <a:t>不想每次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都出发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</a:t>
            </a:r>
            <a:r>
              <a:rPr lang="zh-CN" altLang="en-US" dirty="0"/>
              <a:t>可</a:t>
            </a:r>
            <a:r>
              <a:rPr lang="zh-CN" altLang="en-US" dirty="0" smtClean="0"/>
              <a:t>以再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处</a:t>
            </a:r>
            <a:r>
              <a:rPr lang="en-US" altLang="zh-CN" dirty="0"/>
              <a:t>{silent: true</a:t>
            </a:r>
            <a:r>
              <a:rPr lang="en-US" altLang="zh-CN" dirty="0" smtClean="0"/>
              <a:t>}, </a:t>
            </a:r>
            <a:r>
              <a:rPr lang="zh-CN" altLang="en-US" dirty="0" smtClean="0"/>
              <a:t>之后在手动用此方法出发</a:t>
            </a:r>
            <a:r>
              <a:rPr lang="en-US" altLang="zh-CN" dirty="0" smtClean="0"/>
              <a:t>change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175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其他方法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25" y="2052919"/>
            <a:ext cx="2975163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• extend</a:t>
            </a:r>
          </a:p>
          <a:p>
            <a:pPr marL="0" indent="0">
              <a:buNone/>
            </a:pPr>
            <a:r>
              <a:rPr lang="en-US" altLang="zh-CN" dirty="0"/>
              <a:t>• constructor / initialize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get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set</a:t>
            </a:r>
          </a:p>
          <a:p>
            <a:pPr marL="0" indent="0">
              <a:buNone/>
            </a:pPr>
            <a:r>
              <a:rPr lang="en-US" altLang="zh-CN" dirty="0"/>
              <a:t>• escape</a:t>
            </a:r>
          </a:p>
          <a:p>
            <a:pPr marL="0" indent="0">
              <a:buNone/>
            </a:pPr>
            <a:r>
              <a:rPr lang="en-US" altLang="zh-CN" dirty="0"/>
              <a:t>• has</a:t>
            </a:r>
          </a:p>
          <a:p>
            <a:pPr marL="0" indent="0">
              <a:buNone/>
            </a:pPr>
            <a:r>
              <a:rPr lang="en-US" altLang="zh-CN" dirty="0"/>
              <a:t>• unset</a:t>
            </a:r>
          </a:p>
          <a:p>
            <a:pPr marL="0" indent="0">
              <a:buNone/>
            </a:pPr>
            <a:r>
              <a:rPr lang="en-US" altLang="zh-CN" dirty="0"/>
              <a:t>• clear</a:t>
            </a:r>
          </a:p>
          <a:p>
            <a:pPr marL="0" indent="0">
              <a:buNone/>
            </a:pPr>
            <a:r>
              <a:rPr lang="en-US" altLang="zh-CN" dirty="0"/>
              <a:t>• id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idAttribute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cid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attributes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defaults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2244" y="2061476"/>
            <a:ext cx="297516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797" indent="-342797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toJSON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fetch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save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destroy</a:t>
            </a:r>
          </a:p>
          <a:p>
            <a:pPr marL="0" indent="0">
              <a:buNone/>
            </a:pPr>
            <a:r>
              <a:rPr lang="en-US" altLang="zh-CN" dirty="0"/>
              <a:t>• validate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isValid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</a:t>
            </a:r>
            <a:r>
              <a:rPr lang="en-US" altLang="zh-CN" dirty="0" err="1">
                <a:solidFill>
                  <a:srgbClr val="FF0000"/>
                </a:solidFill>
              </a:rPr>
              <a:t>urlRoot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• parse</a:t>
            </a:r>
          </a:p>
          <a:p>
            <a:pPr marL="0" indent="0">
              <a:buNone/>
            </a:pPr>
            <a:r>
              <a:rPr lang="en-US" altLang="zh-CN" dirty="0"/>
              <a:t>• clone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• </a:t>
            </a:r>
            <a:r>
              <a:rPr lang="en-US" altLang="zh-CN" dirty="0" err="1">
                <a:solidFill>
                  <a:srgbClr val="FF0000"/>
                </a:solidFill>
              </a:rPr>
              <a:t>isNew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• change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 smtClean="0"/>
              <a:t>hasChanged</a:t>
            </a:r>
            <a:endParaRPr lang="en-US" altLang="zh-C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6660" y="2049890"/>
            <a:ext cx="297516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• </a:t>
            </a:r>
            <a:r>
              <a:rPr lang="en-US" altLang="zh-CN" sz="1600" dirty="0" err="1"/>
              <a:t>changedAttributes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• previous</a:t>
            </a:r>
          </a:p>
          <a:p>
            <a:pPr marL="0" indent="0">
              <a:buNone/>
            </a:pPr>
            <a:r>
              <a:rPr lang="en-US" altLang="zh-CN" sz="1600" dirty="0"/>
              <a:t>• </a:t>
            </a:r>
            <a:r>
              <a:rPr lang="en-US" altLang="zh-CN" sz="1600" dirty="0" err="1"/>
              <a:t>previousAttributes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266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812" y="1700808"/>
            <a:ext cx="593407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4869160"/>
            <a:ext cx="4829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有关的事件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change		</a:t>
            </a:r>
            <a:r>
              <a:rPr lang="en-US" altLang="zh-CN" dirty="0" err="1"/>
              <a:t>model.set</a:t>
            </a:r>
            <a:r>
              <a:rPr lang="en-US" altLang="zh-CN" dirty="0"/>
              <a:t>(attributes, [options]) 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model.unset</a:t>
            </a:r>
            <a:r>
              <a:rPr lang="en-US" altLang="zh-CN" dirty="0"/>
              <a:t>(attribute, [options])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model.clear</a:t>
            </a:r>
            <a:r>
              <a:rPr lang="en-US" altLang="zh-CN" dirty="0"/>
              <a:t>([options])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model.fetch</a:t>
            </a:r>
            <a:r>
              <a:rPr lang="en-US" altLang="zh-CN" dirty="0"/>
              <a:t>([options]) (</a:t>
            </a:r>
            <a:r>
              <a:rPr lang="zh-CN" altLang="en-US" dirty="0"/>
              <a:t>服务器和本地有区别触发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model.save</a:t>
            </a:r>
            <a:r>
              <a:rPr lang="en-US" altLang="zh-CN" dirty="0"/>
              <a:t>([attributes], [options]) </a:t>
            </a:r>
            <a:r>
              <a:rPr lang="en-US" altLang="zh-CN" dirty="0" smtClean="0"/>
              <a:t>destroy</a:t>
            </a:r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/>
              <a:t>	</a:t>
            </a:r>
            <a:r>
              <a:rPr lang="en-US" altLang="zh-CN" dirty="0" err="1"/>
              <a:t>model.change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error		</a:t>
            </a:r>
            <a:r>
              <a:rPr lang="en-US" altLang="zh-CN" dirty="0"/>
              <a:t>	</a:t>
            </a:r>
            <a:r>
              <a:rPr lang="en-US" altLang="zh-CN" dirty="0" err="1"/>
              <a:t>model.validate</a:t>
            </a:r>
            <a:r>
              <a:rPr lang="en-US" altLang="zh-CN" dirty="0"/>
              <a:t>(attributes)</a:t>
            </a:r>
            <a:endParaRPr lang="en-US" altLang="zh-CN" dirty="0" smtClean="0"/>
          </a:p>
          <a:p>
            <a:r>
              <a:rPr lang="en-US" altLang="zh-CN" dirty="0" smtClean="0"/>
              <a:t>destroy	</a:t>
            </a:r>
            <a:r>
              <a:rPr lang="en-US" altLang="zh-CN" dirty="0"/>
              <a:t>	</a:t>
            </a:r>
            <a:r>
              <a:rPr lang="en-US" altLang="zh-CN" dirty="0" err="1"/>
              <a:t>model.destroy</a:t>
            </a:r>
            <a:r>
              <a:rPr lang="en-US" altLang="zh-CN" dirty="0"/>
              <a:t>([options])	</a:t>
            </a:r>
          </a:p>
          <a:p>
            <a:pPr marL="0" indent="0">
              <a:buNone/>
            </a:pPr>
            <a:r>
              <a:rPr lang="en-US" altLang="zh-CN" dirty="0" smtClean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8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Backbone.Collection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集合是模型的有序组合，我们可以在集合上绑定 </a:t>
            </a:r>
            <a:r>
              <a:rPr lang="en-US" altLang="zh-CN" dirty="0"/>
              <a:t>"change" </a:t>
            </a:r>
            <a:r>
              <a:rPr lang="zh-CN" altLang="en-US" dirty="0"/>
              <a:t>事件，从而当集合中的模型发生变化时获得通知，集合也可以监听 </a:t>
            </a:r>
            <a:r>
              <a:rPr lang="en-US" altLang="zh-CN" dirty="0"/>
              <a:t>"add" </a:t>
            </a:r>
            <a:r>
              <a:rPr lang="zh-CN" altLang="en-US" dirty="0"/>
              <a:t>和 “</a:t>
            </a:r>
            <a:r>
              <a:rPr lang="en-US" altLang="zh-CN" dirty="0"/>
              <a:t>remove" </a:t>
            </a:r>
            <a:r>
              <a:rPr lang="zh-CN" altLang="en-US" dirty="0"/>
              <a:t>事件， 从服务器更新，并能使用 </a:t>
            </a:r>
            <a:r>
              <a:rPr lang="en-US" altLang="zh-CN" dirty="0"/>
              <a:t>Underscore.js </a:t>
            </a:r>
            <a:r>
              <a:rPr lang="zh-CN" altLang="en-US" dirty="0"/>
              <a:t>提供的方法</a:t>
            </a:r>
          </a:p>
          <a:p>
            <a:endParaRPr lang="zh-CN" altLang="en-US" dirty="0"/>
          </a:p>
          <a:p>
            <a:r>
              <a:rPr lang="zh-CN" altLang="en-US" dirty="0"/>
              <a:t>集合中的模型触发的任何事件都可以在集合身上直接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我的理解</a:t>
            </a:r>
            <a:r>
              <a:rPr lang="en-US" altLang="zh-CN" dirty="0" smtClean="0"/>
              <a:t>….   </a:t>
            </a:r>
            <a:r>
              <a:rPr lang="zh-CN" altLang="en-US" dirty="0" smtClean="0"/>
              <a:t>拥有一对</a:t>
            </a:r>
            <a:r>
              <a:rPr lang="en-US" altLang="zh-CN" dirty="0" smtClean="0"/>
              <a:t>Underscore</a:t>
            </a:r>
            <a:r>
              <a:rPr lang="zh-CN" altLang="en-US" dirty="0" smtClean="0"/>
              <a:t>方法的</a:t>
            </a:r>
            <a:r>
              <a:rPr lang="en-US" altLang="zh-CN" dirty="0" smtClean="0"/>
              <a:t>List&lt;Model&gt;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Items = </a:t>
            </a:r>
            <a:r>
              <a:rPr lang="en-US" altLang="zh-CN" dirty="0" err="1"/>
              <a:t>Backbone.Collection.extend</a:t>
            </a:r>
            <a:r>
              <a:rPr lang="en-US" altLang="zh-CN" dirty="0"/>
              <a:t>({</a:t>
            </a:r>
          </a:p>
          <a:p>
            <a:pPr marL="399930" lvl="1" indent="0">
              <a:buNone/>
            </a:pPr>
            <a:r>
              <a:rPr lang="en-US" altLang="zh-CN" dirty="0"/>
              <a:t>model: Item,</a:t>
            </a:r>
          </a:p>
          <a:p>
            <a:pPr marL="399930" lvl="1" indent="0">
              <a:buNone/>
            </a:pPr>
            <a:r>
              <a:rPr lang="en-US" altLang="zh-CN" dirty="0"/>
              <a:t>url: "/Items"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3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</a:t>
            </a:r>
            <a:r>
              <a:rPr lang="zh-CN" altLang="en-US" dirty="0" smtClean="0"/>
              <a:t>关键属性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collection.model</a:t>
            </a:r>
            <a:endParaRPr lang="en-US" altLang="zh-CN" dirty="0" smtClean="0"/>
          </a:p>
          <a:p>
            <a:r>
              <a:rPr lang="en-US" altLang="zh-CN" dirty="0"/>
              <a:t>collection.url or collection.url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collection.comparator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collection.sort</a:t>
            </a:r>
            <a:r>
              <a:rPr lang="en-US" altLang="zh-CN" dirty="0"/>
              <a:t>([options]) </a:t>
            </a:r>
            <a:endParaRPr lang="en-US" altLang="zh-CN" dirty="0" smtClean="0"/>
          </a:p>
          <a:p>
            <a:r>
              <a:rPr lang="en-US" altLang="zh-CN" dirty="0" err="1" smtClean="0"/>
              <a:t>collection.add</a:t>
            </a:r>
            <a:r>
              <a:rPr lang="en-US" altLang="zh-CN" dirty="0" smtClean="0"/>
              <a:t>(models</a:t>
            </a:r>
            <a:r>
              <a:rPr lang="en-US" altLang="zh-CN" dirty="0"/>
              <a:t>, [options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collection.remove</a:t>
            </a:r>
            <a:r>
              <a:rPr lang="en-US" altLang="zh-CN" dirty="0" smtClean="0"/>
              <a:t>(models</a:t>
            </a:r>
            <a:r>
              <a:rPr lang="en-US" altLang="zh-CN" dirty="0"/>
              <a:t>, [options</a:t>
            </a:r>
            <a:r>
              <a:rPr lang="en-US" altLang="zh-CN" dirty="0" smtClean="0"/>
              <a:t>])</a:t>
            </a:r>
          </a:p>
          <a:p>
            <a:r>
              <a:rPr lang="en-US" altLang="zh-CN" dirty="0" err="1" smtClean="0"/>
              <a:t>collection.fetch</a:t>
            </a:r>
            <a:r>
              <a:rPr lang="en-US" altLang="zh-CN" dirty="0"/>
              <a:t>([options])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 smtClean="0"/>
              <a:t>有关的事件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006" y="2060848"/>
            <a:ext cx="8944211" cy="41954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add	</a:t>
            </a:r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collection.add</a:t>
            </a:r>
            <a:r>
              <a:rPr lang="en-US" altLang="zh-CN" dirty="0" smtClean="0"/>
              <a:t>(models</a:t>
            </a:r>
            <a:r>
              <a:rPr lang="en-US" altLang="zh-CN" dirty="0"/>
              <a:t>, [options]) </a:t>
            </a:r>
            <a:endParaRPr lang="en-US" altLang="zh-CN" dirty="0" smtClean="0"/>
          </a:p>
          <a:p>
            <a:r>
              <a:rPr lang="en-US" altLang="zh-CN" dirty="0" smtClean="0"/>
              <a:t>change			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事件会传递到包含它的</a:t>
            </a:r>
            <a:r>
              <a:rPr lang="en-US" altLang="zh-CN" dirty="0" smtClean="0"/>
              <a:t>Collection</a:t>
            </a:r>
          </a:p>
          <a:p>
            <a:r>
              <a:rPr lang="en-US" altLang="zh-CN" dirty="0"/>
              <a:t>remove</a:t>
            </a:r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r>
              <a:rPr lang="en-US" altLang="zh-CN" dirty="0" err="1"/>
              <a:t>collection.remove</a:t>
            </a:r>
            <a:r>
              <a:rPr lang="en-US" altLang="zh-CN" dirty="0"/>
              <a:t>(models, [options])</a:t>
            </a:r>
            <a:endParaRPr lang="en-US" altLang="zh-CN" dirty="0" smtClean="0"/>
          </a:p>
          <a:p>
            <a:r>
              <a:rPr lang="en-US" altLang="zh-CN" dirty="0"/>
              <a:t>reset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collection.reset</a:t>
            </a:r>
            <a:r>
              <a:rPr lang="en-US" altLang="zh-CN" dirty="0">
                <a:solidFill>
                  <a:srgbClr val="FF0000"/>
                </a:solidFill>
              </a:rPr>
              <a:t>([models], [options])	</a:t>
            </a:r>
          </a:p>
        </p:txBody>
      </p:sp>
    </p:spTree>
    <p:extLst>
      <p:ext uri="{BB962C8B-B14F-4D97-AF65-F5344CB8AC3E}">
        <p14:creationId xmlns:p14="http://schemas.microsoft.com/office/powerpoint/2010/main" val="2303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092" y="3068960"/>
            <a:ext cx="6264696" cy="792088"/>
          </a:xfrm>
        </p:spPr>
        <p:txBody>
          <a:bodyPr/>
          <a:lstStyle/>
          <a:p>
            <a:r>
              <a:rPr lang="zh-CN" altLang="en-US" dirty="0" smtClean="0"/>
              <a:t>那些年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我写过的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3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67" y="1268760"/>
            <a:ext cx="82296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7" y="3676650"/>
            <a:ext cx="82391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Backbone </a:t>
            </a:r>
            <a:r>
              <a:rPr lang="zh-CN" altLang="en-US" dirty="0"/>
              <a:t>视图的使用相当方便 </a:t>
            </a:r>
            <a:r>
              <a:rPr lang="en-US" altLang="zh-CN" dirty="0"/>
              <a:t>— </a:t>
            </a:r>
            <a:r>
              <a:rPr lang="zh-CN" altLang="en-US" dirty="0"/>
              <a:t>它不会影响任何的 </a:t>
            </a:r>
            <a:r>
              <a:rPr lang="en-US" altLang="zh-CN" dirty="0"/>
              <a:t>HTML </a:t>
            </a:r>
            <a:r>
              <a:rPr lang="zh-CN" altLang="en-US" dirty="0"/>
              <a:t>或 </a:t>
            </a:r>
            <a:r>
              <a:rPr lang="en-US" altLang="zh-CN" dirty="0"/>
              <a:t>CSS </a:t>
            </a:r>
            <a:r>
              <a:rPr lang="zh-CN" altLang="en-US" dirty="0"/>
              <a:t>代码，并且可以与任意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模板引擎兼容。 基本的做法就是，将界面组织到逻辑视图，之后是模型，当模型数据发生改变，视图立刻自动更新，这一切都不需要重绘页面。 我们再也不必钻进 </a:t>
            </a:r>
            <a:r>
              <a:rPr lang="en-US" altLang="zh-CN" dirty="0"/>
              <a:t>JSON </a:t>
            </a:r>
            <a:r>
              <a:rPr lang="zh-CN" altLang="en-US" dirty="0"/>
              <a:t>对象中，查找 </a:t>
            </a:r>
            <a:r>
              <a:rPr lang="en-US" altLang="zh-CN" dirty="0"/>
              <a:t>DOM </a:t>
            </a:r>
            <a:r>
              <a:rPr lang="zh-CN" altLang="en-US" dirty="0"/>
              <a:t>元素，手动更新 </a:t>
            </a:r>
            <a:r>
              <a:rPr lang="en-US" altLang="zh-CN" dirty="0"/>
              <a:t>HTML </a:t>
            </a:r>
            <a:r>
              <a:rPr lang="zh-CN" altLang="en-US" dirty="0"/>
              <a:t>了，通过绑定视图的 </a:t>
            </a:r>
            <a:r>
              <a:rPr lang="en-US" altLang="zh-CN" dirty="0"/>
              <a:t>render </a:t>
            </a:r>
            <a:r>
              <a:rPr lang="zh-CN" altLang="en-US" dirty="0"/>
              <a:t>函数到模型的 </a:t>
            </a:r>
            <a:r>
              <a:rPr lang="en-US" altLang="zh-CN" dirty="0"/>
              <a:t>"change" </a:t>
            </a:r>
            <a:r>
              <a:rPr lang="zh-CN" altLang="en-US" dirty="0"/>
              <a:t>事件 </a:t>
            </a:r>
            <a:r>
              <a:rPr lang="en-US" altLang="zh-CN" dirty="0"/>
              <a:t>— </a:t>
            </a:r>
            <a:r>
              <a:rPr lang="zh-CN" altLang="en-US" dirty="0"/>
              <a:t>模型数据会即时的显示在 </a:t>
            </a:r>
            <a:r>
              <a:rPr lang="en-US" altLang="zh-CN" dirty="0"/>
              <a:t>UI 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591682"/>
            <a:ext cx="12125325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92" y="3861048"/>
            <a:ext cx="7048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的事件绑定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556792"/>
            <a:ext cx="6864177" cy="33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3" y="1556792"/>
            <a:ext cx="669503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的关键属性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view.el</a:t>
            </a:r>
            <a:r>
              <a:rPr lang="en-US" altLang="zh-CN" dirty="0"/>
              <a:t> 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view.events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this.el</a:t>
            </a:r>
            <a:r>
              <a:rPr lang="en-US" altLang="zh-CN" dirty="0" smtClean="0"/>
              <a:t> </a:t>
            </a:r>
            <a:r>
              <a:rPr lang="en-US" altLang="zh-CN" dirty="0"/>
              <a:t>is created from the view's </a:t>
            </a:r>
            <a:r>
              <a:rPr lang="en-US" altLang="zh-CN" dirty="0" err="1"/>
              <a:t>tagName</a:t>
            </a:r>
            <a:r>
              <a:rPr lang="en-US" altLang="zh-CN" dirty="0"/>
              <a:t>, </a:t>
            </a:r>
            <a:r>
              <a:rPr lang="en-US" altLang="zh-CN" dirty="0" err="1"/>
              <a:t>className</a:t>
            </a:r>
            <a:r>
              <a:rPr lang="en-US" altLang="zh-CN" dirty="0"/>
              <a:t>, id and attributes </a:t>
            </a:r>
            <a:r>
              <a:rPr lang="en-US" altLang="zh-CN" dirty="0" smtClean="0"/>
              <a:t>properties</a:t>
            </a:r>
          </a:p>
          <a:p>
            <a:r>
              <a:rPr lang="en-US" altLang="zh-CN" dirty="0" err="1"/>
              <a:t>view.$</a:t>
            </a:r>
            <a:r>
              <a:rPr lang="en-US" altLang="zh-CN" dirty="0" err="1" smtClean="0"/>
              <a:t>el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view.render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dirty="0" err="1"/>
              <a:t>view.remove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undelegateEvents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的其他方法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1412776"/>
            <a:ext cx="4248472" cy="51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Backbone.sync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自定义和服务器端的交互方式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默认通过</a:t>
            </a:r>
            <a:r>
              <a:rPr lang="en-US" altLang="zh-CN" dirty="0" err="1"/>
              <a:t>ajax</a:t>
            </a:r>
            <a:r>
              <a:rPr lang="zh-CN" altLang="en-US" dirty="0"/>
              <a:t>请求</a:t>
            </a:r>
            <a:r>
              <a:rPr lang="en-US" altLang="zh-CN" dirty="0"/>
              <a:t>, </a:t>
            </a:r>
            <a:r>
              <a:rPr lang="zh-CN" altLang="en-US" dirty="0"/>
              <a:t>可以再</a:t>
            </a:r>
            <a:r>
              <a:rPr lang="en-US" altLang="zh-CN" dirty="0" err="1"/>
              <a:t>Colloction</a:t>
            </a:r>
            <a:r>
              <a:rPr lang="zh-CN" altLang="en-US" dirty="0"/>
              <a:t>上定义</a:t>
            </a:r>
            <a:r>
              <a:rPr lang="en-US" altLang="zh-CN" dirty="0"/>
              <a:t>sync</a:t>
            </a:r>
            <a:r>
              <a:rPr lang="zh-CN" altLang="en-US" dirty="0"/>
              <a:t>方法或者</a:t>
            </a:r>
            <a:r>
              <a:rPr lang="en-US" altLang="zh-CN" dirty="0"/>
              <a:t>, Model</a:t>
            </a:r>
            <a:r>
              <a:rPr lang="zh-CN" altLang="en-US" dirty="0"/>
              <a:t>上定义</a:t>
            </a:r>
            <a:r>
              <a:rPr lang="en-US" altLang="zh-CN" dirty="0"/>
              <a:t>sync</a:t>
            </a:r>
            <a:r>
              <a:rPr lang="zh-CN" altLang="en-US" dirty="0"/>
              <a:t>覆盖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sync.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103025" y="4005064"/>
            <a:ext cx="5623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emulateHTTP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Backbone.emulateHTTP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err="1" smtClean="0"/>
              <a:t>emulateJSON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Backbone.emulateJSON</a:t>
            </a:r>
            <a:r>
              <a:rPr lang="en-US" altLang="zh-CN" dirty="0" smtClean="0"/>
              <a:t> </a:t>
            </a:r>
            <a:r>
              <a:rPr lang="en-US" altLang="zh-CN" dirty="0"/>
              <a:t>= true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4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Backbone.sync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method </a:t>
            </a:r>
            <a:r>
              <a:rPr lang="en-US" altLang="zh-CN" dirty="0" smtClean="0"/>
              <a:t>signature: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	</a:t>
            </a:r>
            <a:r>
              <a:rPr lang="en-US" altLang="zh-CN" dirty="0"/>
              <a:t>sync(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model</a:t>
            </a:r>
            <a:r>
              <a:rPr lang="en-US" altLang="zh-CN" dirty="0"/>
              <a:t>, [</a:t>
            </a:r>
            <a:r>
              <a:rPr lang="en-US" altLang="zh-CN" dirty="0">
                <a:solidFill>
                  <a:srgbClr val="002060"/>
                </a:solidFill>
              </a:rPr>
              <a:t>options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method </a:t>
            </a:r>
            <a:r>
              <a:rPr lang="en-US" altLang="zh-CN" dirty="0" smtClean="0"/>
              <a:t>– </a:t>
            </a:r>
            <a:r>
              <a:rPr lang="en-US" altLang="zh-CN" dirty="0"/>
              <a:t>the CRUD method ("create", "read", "update", or "delete")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model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/>
              <a:t>the model to be saved (or collection to be read)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options</a:t>
            </a:r>
            <a:r>
              <a:rPr lang="en-US" altLang="zh-CN" dirty="0"/>
              <a:t> – success and error callbacks, and all other </a:t>
            </a:r>
            <a:r>
              <a:rPr lang="en-US" altLang="zh-CN" dirty="0" err="1"/>
              <a:t>jQuery</a:t>
            </a:r>
            <a:r>
              <a:rPr lang="en-US" altLang="zh-CN" dirty="0"/>
              <a:t> request 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5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Backbone.sync</a:t>
            </a:r>
            <a:r>
              <a:rPr lang="zh-CN" altLang="en-US" dirty="0" smtClean="0"/>
              <a:t>重写实例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1" y="1628800"/>
            <a:ext cx="9472078" cy="42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Route+history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3" y="1853992"/>
            <a:ext cx="614435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8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0414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877" y="836712"/>
            <a:ext cx="26068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最</a:t>
            </a:r>
            <a:r>
              <a:rPr lang="zh-CN" altLang="en-US" sz="2400" dirty="0" smtClean="0"/>
              <a:t>简单的</a:t>
            </a:r>
            <a:r>
              <a:rPr lang="en-US" altLang="zh-CN" sz="2400" dirty="0" smtClean="0"/>
              <a:t>PHP</a:t>
            </a:r>
            <a:r>
              <a:rPr lang="zh-CN" altLang="en-US" sz="2400" dirty="0"/>
              <a:t>程序</a:t>
            </a:r>
            <a:endParaRPr lang="zh-CN" alt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3" y="1772816"/>
            <a:ext cx="5286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284" y="2780928"/>
            <a:ext cx="2520280" cy="792088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w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" y="1505330"/>
            <a:ext cx="33337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3284984"/>
            <a:ext cx="4608511" cy="3456384"/>
          </a:xfrm>
          <a:prstGeom prst="rect">
            <a:avLst/>
          </a:prstGeom>
        </p:spPr>
      </p:pic>
      <p:pic>
        <p:nvPicPr>
          <p:cNvPr id="5" name="Picture 2" descr="http://www.myexception.cn/img/2012/06/24/13010860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853248"/>
            <a:ext cx="6048672" cy="449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被质疑的</a:t>
            </a:r>
            <a:r>
              <a:rPr lang="en-US" altLang="zh-CN" dirty="0" smtClean="0"/>
              <a:t>Backbone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2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Backbone’s MVC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429" y="1916832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MV(C)				backbone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MV(?)				MVP</a:t>
            </a:r>
            <a:r>
              <a:rPr lang="en-US" altLang="zh-CN" dirty="0">
                <a:hlinkClick r:id="rId3"/>
              </a:rPr>
              <a:t>(Backbone.js Is Not An MVC Framework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29" y="3861048"/>
            <a:ext cx="5257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后续问题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25" y="4221088"/>
            <a:ext cx="8944211" cy="2027312"/>
          </a:xfrm>
        </p:spPr>
        <p:txBody>
          <a:bodyPr/>
          <a:lstStyle/>
          <a:p>
            <a:r>
              <a:rPr lang="zh-CN" altLang="en-US" dirty="0" smtClean="0"/>
              <a:t>模块管理</a:t>
            </a:r>
            <a:endParaRPr lang="en-US" altLang="zh-CN" dirty="0" smtClean="0"/>
          </a:p>
          <a:p>
            <a:r>
              <a:rPr lang="zh-CN" altLang="en-US" dirty="0" smtClean="0"/>
              <a:t>依赖管理</a:t>
            </a:r>
            <a:endParaRPr lang="en-US" altLang="zh-CN" dirty="0" smtClean="0"/>
          </a:p>
          <a:p>
            <a:r>
              <a:rPr lang="zh-CN" altLang="en-US" dirty="0" smtClean="0"/>
              <a:t>使用时加载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412776"/>
            <a:ext cx="11458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://addyosmani.github.com/todomvc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http://backbonejs.org</a:t>
            </a:r>
            <a:r>
              <a:rPr lang="en-US" altLang="zh-CN" dirty="0" smtClean="0">
                <a:hlinkClick r:id="rId3"/>
              </a:rPr>
              <a:t>/#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http://book.douban.com/subject/10733304/</a:t>
            </a:r>
            <a:r>
              <a:rPr lang="zh-CN" altLang="en-US" dirty="0"/>
              <a:t>基于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r>
              <a:rPr lang="en-US" altLang="zh-CN" dirty="0"/>
              <a:t>JavaScript Web</a:t>
            </a:r>
            <a:r>
              <a:rPr lang="zh-CN" altLang="en-US" dirty="0" smtClean="0"/>
              <a:t>富应用开发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www.slideshare.net/dexter_yy/mvc-8554206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http://www.slideshare.net/iloveigloo/clientside-mvc-with-backbonejs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86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51" y="620688"/>
            <a:ext cx="20313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加入了数据库</a:t>
            </a:r>
            <a:endParaRPr lang="en-US" altLang="zh-CN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5" y="1988840"/>
            <a:ext cx="6115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844824"/>
            <a:ext cx="4972050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9836" y="764704"/>
            <a:ext cx="30789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第一次分离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3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2780928"/>
            <a:ext cx="486727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1988840"/>
            <a:ext cx="4068738" cy="46361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076" y="836712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 smtClean="0"/>
              <a:t>如此分离还是不够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676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再次分离</a:t>
            </a:r>
            <a:r>
              <a:rPr lang="zh-CN" altLang="en-US" dirty="0" smtClean="0"/>
              <a:t>的时候到了</a:t>
            </a:r>
            <a:r>
              <a:rPr lang="en-US" altLang="zh-CN" dirty="0" smtClean="0"/>
              <a:t>!!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484784"/>
            <a:ext cx="4086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1382</Words>
  <Application>Microsoft Office PowerPoint</Application>
  <PresentationFormat>Custom</PresentationFormat>
  <Paragraphs>312</Paragraphs>
  <Slides>54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宋体</vt:lpstr>
      <vt:lpstr>Arial</vt:lpstr>
      <vt:lpstr>Century Gothic</vt:lpstr>
      <vt:lpstr>Consolas</vt:lpstr>
      <vt:lpstr>Corbel</vt:lpstr>
      <vt:lpstr>Wingdings 3</vt:lpstr>
      <vt:lpstr>Ion</vt:lpstr>
      <vt:lpstr>前端MVC初探</vt:lpstr>
      <vt:lpstr>内容概览</vt:lpstr>
      <vt:lpstr>前端(JS)开发有哪些蛋疼的地方?</vt:lpstr>
      <vt:lpstr>那些年, 我写过的PHP</vt:lpstr>
      <vt:lpstr>PowerPoint Presentation</vt:lpstr>
      <vt:lpstr>PowerPoint Presentation</vt:lpstr>
      <vt:lpstr>PowerPoint Presentation</vt:lpstr>
      <vt:lpstr>PowerPoint Presentation</vt:lpstr>
      <vt:lpstr>再次分离的时候到了!!</vt:lpstr>
      <vt:lpstr>PHP框架出现…</vt:lpstr>
      <vt:lpstr>从此我们开心的写着PHP代码</vt:lpstr>
      <vt:lpstr>JavaScript部分呢</vt:lpstr>
      <vt:lpstr>分离!!!!</vt:lpstr>
      <vt:lpstr>时光飞逝, 几年过去了… 单JS文件的方式运转得还不错 </vt:lpstr>
      <vt:lpstr>突然有一天</vt:lpstr>
      <vt:lpstr>PowerPoint Presentation</vt:lpstr>
      <vt:lpstr>页面如何快?</vt:lpstr>
      <vt:lpstr>PowerPoint Presentation</vt:lpstr>
      <vt:lpstr>那些年, 我写的JS</vt:lpstr>
      <vt:lpstr>曾经写过这样的代码吗?</vt:lpstr>
      <vt:lpstr>熟悉的代码</vt:lpstr>
      <vt:lpstr>如何拆?</vt:lpstr>
      <vt:lpstr>作为函数拆开</vt:lpstr>
      <vt:lpstr>MVC结构图(传统MVC)</vt:lpstr>
      <vt:lpstr>众多前端MVC框架</vt:lpstr>
      <vt:lpstr>PowerPoint Presentation</vt:lpstr>
      <vt:lpstr>Backbone是什么?</vt:lpstr>
      <vt:lpstr>Underscore.js是什么?</vt:lpstr>
      <vt:lpstr>Backbone 核心组件</vt:lpstr>
      <vt:lpstr>Backbone 架构(另一种展现方式)</vt:lpstr>
      <vt:lpstr>Events(基础)</vt:lpstr>
      <vt:lpstr>Model(核心)</vt:lpstr>
      <vt:lpstr>Model关键方法</vt:lpstr>
      <vt:lpstr>Model其他方法</vt:lpstr>
      <vt:lpstr>Model源码</vt:lpstr>
      <vt:lpstr>Model有关的事件</vt:lpstr>
      <vt:lpstr>Backbone.Collection</vt:lpstr>
      <vt:lpstr>Collection关键属性&amp;方法</vt:lpstr>
      <vt:lpstr>Collection有关的事件</vt:lpstr>
      <vt:lpstr>Collection源码</vt:lpstr>
      <vt:lpstr>View</vt:lpstr>
      <vt:lpstr>View</vt:lpstr>
      <vt:lpstr>View使用</vt:lpstr>
      <vt:lpstr>View的关键属性&amp;方法</vt:lpstr>
      <vt:lpstr>View的其他方法</vt:lpstr>
      <vt:lpstr>Backbone.sync</vt:lpstr>
      <vt:lpstr>Backbone.sync</vt:lpstr>
      <vt:lpstr>Backbone.sync重写实例</vt:lpstr>
      <vt:lpstr>Route+history</vt:lpstr>
      <vt:lpstr>代码示例</vt:lpstr>
      <vt:lpstr>被质疑的Backbone 的MVC结构</vt:lpstr>
      <vt:lpstr>Backbone’s MVC</vt:lpstr>
      <vt:lpstr>后续问题…</vt:lpstr>
      <vt:lpstr>相关资料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2012-12-15T09:58:26Z</dcterms:created>
  <dcterms:modified xsi:type="dcterms:W3CDTF">2012-12-18T14:30:26Z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