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475" r:id="rId4"/>
    <p:sldId id="476" r:id="rId5"/>
    <p:sldId id="477" r:id="rId6"/>
    <p:sldId id="478" r:id="rId7"/>
    <p:sldId id="491" r:id="rId8"/>
    <p:sldId id="479" r:id="rId9"/>
    <p:sldId id="480" r:id="rId10"/>
    <p:sldId id="492" r:id="rId11"/>
    <p:sldId id="481" r:id="rId12"/>
    <p:sldId id="493" r:id="rId13"/>
    <p:sldId id="482" r:id="rId14"/>
    <p:sldId id="494" r:id="rId15"/>
    <p:sldId id="4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3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95E1-8140-44C4-ABBE-A33B0C912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2080B-EF1F-44C6-9A6E-07685F4DB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CEFE8-8547-4A8C-BE96-7CC112FD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3A70D-AC51-452A-8F0C-C19D28FA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B40D4-D7C5-4699-9830-1FB6C4AA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8593-3B2F-4A43-AA3E-BBD3576D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0CE28-C5BB-437B-9DE0-E132080BD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E0582-62A8-4985-9EBB-7B2D1EA9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FD69A-D6C9-42AD-9E4F-94560F80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39B8-C4CA-4E31-AA64-4EC11754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5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59287-B4BE-4EE2-8FF8-358F0EA3B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DB77D-B7DE-43F2-BE82-06B68D340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DDD66-B1EB-4FFD-A5EF-BDBF5E0B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C8E9D-AB67-4E5A-B109-EC8B2509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1394D-A753-4E30-A192-4758A181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9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D6C8-74DB-45E3-BB81-D8ED52A1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6599-F963-4E46-8E7F-B219D88AB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8324-FE91-41E1-848E-CA9CE68A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AD27-129C-48E1-BDDF-260C7DD3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EC21A-26BD-4250-AB73-1A3FEE86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4DB5-177C-4553-8FF3-4DE99A69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BBF2F-6785-428A-B995-6EB60B09D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106C-14AD-4161-B56F-E97D1E2C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BBC92-33D0-42C8-A92A-3E9B43FA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C23A2-90AD-434B-A377-CBE8F76A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1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6402-6E00-4D15-8E6A-5C0071A5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1EE1-4603-4952-99C2-E44E1C01A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B1AFD-B7A1-4386-A84B-E6D8B9005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6E6DD-6325-4CDD-9043-C503A516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059BE-6998-4A2E-88EA-0599EB6F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D2B08-05AD-4B46-8AD1-77F71948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9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B3BB-93A1-4487-8937-0E6071E3E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8AEAA-732D-4ECF-8046-24953046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0273C-6A90-408A-8254-AB7A5C79E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E71A0-D26F-408D-8A60-6ABEF5175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1BF50-8674-4DCC-AC22-3BABFEAD8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C91A2-99D0-4071-846A-D3CA09A8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B421C-1EF7-4FCD-86F4-EFFDEAA3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1E61E-D24F-453C-9357-5C7A08C8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3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D21D-DF3B-46D4-8879-8F8CFC41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7A1AE-7872-4E2A-B19E-F3D1D5EC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01205-A0F4-46D2-BD3C-F6BD24BD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95CD4-E9DF-4773-B91F-0D1C54E3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7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C36BD-7539-4072-ADB2-EF36E832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DD39B-0FFD-45FD-B558-19379518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09F9D-7D4F-4C98-8C29-BC7DB98E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0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D7B8-55ED-436C-B40D-0984B00A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DB88-1DA0-4584-9006-9A0F560FB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EEE22-214D-4855-941C-AAD89FA96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2D2D4-C178-4785-8369-6736BE83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64DD-C7EE-431F-AA65-3C47D762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A201E-39CA-40B8-9A08-1B203C9F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6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B2B4-0CA5-4972-A870-A3B3D3B0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3EC37-2CB4-4A9E-B725-918A69364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8D7F2-A03D-4C88-8D03-93D626623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BFE40-EC21-46A1-A793-DDF9FA2B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017ED-BD7D-4D6A-A147-CA352E3D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69E16-FEA2-4A11-ACC7-044A838D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CBFE3-802E-4ECE-B59B-3EBF9664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C0BC8-A278-45F2-A4F0-74CE72C03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290C2-78AE-43AD-B587-5D21E8984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22B9B-649C-48E0-9CF0-737B1ACCBF2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C52E3-8770-401F-9AA8-3CD43F5E7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11654-08FA-41E9-88BD-047524FCA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1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58E6-1E06-4CBE-A644-7663F940C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999" y="2765262"/>
            <a:ext cx="10631440" cy="765052"/>
          </a:xfrm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GenAI - </a:t>
            </a:r>
            <a:r>
              <a:rPr lang="en-IN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Day 7 </a:t>
            </a:r>
            <a:endParaRPr lang="en-US" dirty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8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337FD7-0EC3-47DB-9E52-34BA081C2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1156-C6B6-8D5F-578F-BE1821D1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Creating Series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0AB640-C840-0B15-5CA3-2A27BF578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74" y="1076632"/>
            <a:ext cx="11443652" cy="5435534"/>
          </a:xfrm>
        </p:spPr>
        <p:txBody>
          <a:bodyPr>
            <a:normAutofit/>
          </a:bodyPr>
          <a:lstStyle/>
          <a:p>
            <a:r>
              <a:rPr lang="it-IT" dirty="0"/>
              <a:t>pd.Series(data, index=None, dtype=None, name=None, copy=False)</a:t>
            </a:r>
          </a:p>
          <a:p>
            <a:r>
              <a:rPr lang="en-US" dirty="0"/>
              <a:t>data: Data to be stored (list, NumPy array, scalar value, or dictionary).</a:t>
            </a:r>
          </a:p>
          <a:p>
            <a:r>
              <a:rPr lang="en-US" dirty="0"/>
              <a:t>index: Labels for the data (default: numeric indices starting from 0).</a:t>
            </a:r>
          </a:p>
          <a:p>
            <a:r>
              <a:rPr lang="en-US" dirty="0" err="1"/>
              <a:t>dtype</a:t>
            </a:r>
            <a:r>
              <a:rPr lang="en-US" dirty="0"/>
              <a:t>: Data type (optional).</a:t>
            </a:r>
          </a:p>
          <a:p>
            <a:r>
              <a:rPr lang="en-US" dirty="0"/>
              <a:t>name: Name of the Series (optional).</a:t>
            </a:r>
          </a:p>
          <a:p>
            <a:r>
              <a:rPr lang="en-US" dirty="0"/>
              <a:t>copy: If True, creates a copy of the data.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series = </a:t>
            </a:r>
            <a:r>
              <a:rPr lang="en-US" dirty="0" err="1"/>
              <a:t>pd.Series</a:t>
            </a:r>
            <a:r>
              <a:rPr lang="en-US" dirty="0"/>
              <a:t>([10, 20, 30], index=['a', 'b', 'c'], </a:t>
            </a:r>
            <a:r>
              <a:rPr lang="en-US" dirty="0" err="1"/>
              <a:t>dtype</a:t>
            </a:r>
            <a:r>
              <a:rPr lang="en-US" dirty="0"/>
              <a:t>='int64', name='Example Series')print(series)</a:t>
            </a:r>
          </a:p>
        </p:txBody>
      </p:sp>
    </p:spTree>
    <p:extLst>
      <p:ext uri="{BB962C8B-B14F-4D97-AF65-F5344CB8AC3E}">
        <p14:creationId xmlns:p14="http://schemas.microsoft.com/office/powerpoint/2010/main" val="397648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AAD54F-60AB-BF69-D320-96264EFA5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0832-A6FF-E97E-782E-669103CC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Creating Data frames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5D7216-B855-08F4-8EC5-75864110B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74" y="1076632"/>
            <a:ext cx="11443652" cy="5435534"/>
          </a:xfrm>
        </p:spPr>
        <p:txBody>
          <a:bodyPr/>
          <a:lstStyle/>
          <a:p>
            <a:r>
              <a:rPr lang="it-IT" dirty="0"/>
              <a:t>pd.DataFrame(data=None, index=None, columns=None, dtype=None, copy=False)</a:t>
            </a:r>
          </a:p>
          <a:p>
            <a:r>
              <a:rPr lang="en-US" dirty="0"/>
              <a:t>data: Data to create the </a:t>
            </a:r>
            <a:r>
              <a:rPr lang="en-US" dirty="0" err="1"/>
              <a:t>DataFrame</a:t>
            </a:r>
            <a:r>
              <a:rPr lang="en-US" dirty="0"/>
              <a:t> (dictionary, list of lists, NumPy array, etc.).</a:t>
            </a:r>
          </a:p>
          <a:p>
            <a:r>
              <a:rPr lang="en-US" dirty="0"/>
              <a:t>index: Row labels (optional, default: numeric range starting at 0).</a:t>
            </a:r>
          </a:p>
          <a:p>
            <a:r>
              <a:rPr lang="en-US" dirty="0"/>
              <a:t>columns: Column labels (optional).</a:t>
            </a:r>
          </a:p>
          <a:p>
            <a:r>
              <a:rPr lang="en-US" dirty="0" err="1"/>
              <a:t>dtype</a:t>
            </a:r>
            <a:r>
              <a:rPr lang="en-US" dirty="0"/>
              <a:t>: Data type for all columns (optional).</a:t>
            </a:r>
          </a:p>
          <a:p>
            <a:r>
              <a:rPr lang="en-US" dirty="0"/>
              <a:t>copy: If True, creates a copy of the data.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data = {'Name': ['Alice', 'Bob', 'Charlie'], 'Age': [25, 30, 35]}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(data, index=['Row1', 'Row2', 'Row3'])print(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753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406EC5-053A-41B5-A5D9-06289BF3F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A05D-D1EB-FF2D-7E42-E4AD12D4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Creating Multi-index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A1B174-7BD3-9271-4191-428C40715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74" y="1076632"/>
            <a:ext cx="11443652" cy="5435534"/>
          </a:xfrm>
        </p:spPr>
        <p:txBody>
          <a:bodyPr/>
          <a:lstStyle/>
          <a:p>
            <a:r>
              <a:rPr lang="en-US" dirty="0" err="1"/>
              <a:t>pd.MultiIndex.from_arrays</a:t>
            </a:r>
            <a:r>
              <a:rPr lang="en-US" dirty="0"/>
              <a:t>(arrays, names=None)</a:t>
            </a:r>
          </a:p>
          <a:p>
            <a:r>
              <a:rPr lang="en-US" dirty="0" err="1"/>
              <a:t>pd.MultiIndex.from_tuples</a:t>
            </a:r>
            <a:r>
              <a:rPr lang="en-US" dirty="0"/>
              <a:t>(tuples, names=None)</a:t>
            </a:r>
          </a:p>
          <a:p>
            <a:r>
              <a:rPr lang="en-US" dirty="0" err="1"/>
              <a:t>pd.MultiIndex.from_product</a:t>
            </a:r>
            <a:r>
              <a:rPr lang="en-US" dirty="0"/>
              <a:t>(</a:t>
            </a:r>
            <a:r>
              <a:rPr lang="en-US" dirty="0" err="1"/>
              <a:t>iterables</a:t>
            </a:r>
            <a:r>
              <a:rPr lang="en-US" dirty="0"/>
              <a:t>, names=None)</a:t>
            </a:r>
          </a:p>
          <a:p>
            <a:endParaRPr lang="en-US" dirty="0"/>
          </a:p>
          <a:p>
            <a:r>
              <a:rPr lang="en-US" dirty="0" err="1"/>
              <a:t>from_arrays</a:t>
            </a:r>
            <a:r>
              <a:rPr lang="en-US" dirty="0"/>
              <a:t>: Create </a:t>
            </a:r>
            <a:r>
              <a:rPr lang="en-US" dirty="0" err="1"/>
              <a:t>MultiIndex</a:t>
            </a:r>
            <a:r>
              <a:rPr lang="en-US" dirty="0"/>
              <a:t> from arrays.</a:t>
            </a:r>
          </a:p>
          <a:p>
            <a:r>
              <a:rPr lang="en-US" dirty="0" err="1"/>
              <a:t>from_tuples</a:t>
            </a:r>
            <a:r>
              <a:rPr lang="en-US" dirty="0"/>
              <a:t>: Create </a:t>
            </a:r>
            <a:r>
              <a:rPr lang="en-US" dirty="0" err="1"/>
              <a:t>MultiIndex</a:t>
            </a:r>
            <a:r>
              <a:rPr lang="en-US" dirty="0"/>
              <a:t> from tuples.</a:t>
            </a:r>
          </a:p>
          <a:p>
            <a:r>
              <a:rPr lang="en-US" dirty="0" err="1"/>
              <a:t>from_product</a:t>
            </a:r>
            <a:r>
              <a:rPr lang="en-US" dirty="0"/>
              <a:t>: Create </a:t>
            </a:r>
            <a:r>
              <a:rPr lang="en-US" dirty="0" err="1"/>
              <a:t>MultiIndex</a:t>
            </a:r>
            <a:r>
              <a:rPr lang="en-US" dirty="0"/>
              <a:t> from Cartesian product of </a:t>
            </a:r>
            <a:r>
              <a:rPr lang="en-US" dirty="0" err="1"/>
              <a:t>iterables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4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E16492-52FF-60EF-6B02-B2CA35FD8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54B3-57DB-24C6-9F63-722FF268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File loading with Pandas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8BA9D87A-FE8F-842E-23CE-0AA056534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214505"/>
              </p:ext>
            </p:extLst>
          </p:nvPr>
        </p:nvGraphicFramePr>
        <p:xfrm>
          <a:off x="374175" y="1076632"/>
          <a:ext cx="11474925" cy="543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694">
                  <a:extLst>
                    <a:ext uri="{9D8B030D-6E8A-4147-A177-3AD203B41FA5}">
                      <a16:colId xmlns:a16="http://schemas.microsoft.com/office/drawing/2014/main" val="2759355733"/>
                    </a:ext>
                  </a:extLst>
                </a:gridCol>
                <a:gridCol w="1860331">
                  <a:extLst>
                    <a:ext uri="{9D8B030D-6E8A-4147-A177-3AD203B41FA5}">
                      <a16:colId xmlns:a16="http://schemas.microsoft.com/office/drawing/2014/main" val="3332697894"/>
                    </a:ext>
                  </a:extLst>
                </a:gridCol>
                <a:gridCol w="7962900">
                  <a:extLst>
                    <a:ext uri="{9D8B030D-6E8A-4147-A177-3AD203B41FA5}">
                      <a16:colId xmlns:a16="http://schemas.microsoft.com/office/drawing/2014/main" val="1292701779"/>
                    </a:ext>
                  </a:extLst>
                </a:gridCol>
              </a:tblGrid>
              <a:tr h="374864">
                <a:tc>
                  <a:txBody>
                    <a:bodyPr/>
                    <a:lstStyle/>
                    <a:p>
                      <a:r>
                        <a:rPr lang="en-US" dirty="0"/>
                        <a:t>File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05686"/>
                  </a:ext>
                </a:extLst>
              </a:tr>
              <a:tr h="374864">
                <a:tc>
                  <a:txBody>
                    <a:bodyPr/>
                    <a:lstStyle/>
                    <a:p>
                      <a:r>
                        <a:rPr lang="en-US" dirty="0"/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pd.read_csv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Comma-separated values, commonly used for tabular data.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24420"/>
                  </a:ext>
                </a:extLst>
              </a:tr>
              <a:tr h="374864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Excel (XLSX)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pd.read_excel()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Microsoft Excel files, useful for spreadsheets and complex data organization.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801509"/>
                  </a:ext>
                </a:extLst>
              </a:tr>
              <a:tr h="374864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Plain Text (TXT)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pd.read_csv()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Text files with delimited data, often using spaces or tabs as separators.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18939"/>
                  </a:ext>
                </a:extLst>
              </a:tr>
              <a:tr h="374864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JSON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pd.read_json()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JavaScript Object Notation, a lightweight format for data interchange.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6357827"/>
                  </a:ext>
                </a:extLst>
              </a:tr>
              <a:tr h="374864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XML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pd.read_xml()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Extensible Markup Language, used for structured data representation.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492986"/>
                  </a:ext>
                </a:extLst>
              </a:tr>
              <a:tr h="374864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HTML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pd.read_html()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Reads HTML tables into </a:t>
                      </a:r>
                      <a:r>
                        <a:rPr lang="en-US" dirty="0" err="1">
                          <a:effectLst/>
                        </a:rPr>
                        <a:t>DataFrames</a:t>
                      </a:r>
                      <a:r>
                        <a:rPr lang="en-US" dirty="0">
                          <a:effectLst/>
                        </a:rPr>
                        <a:t>, extracting tabular data from web pages.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8223327"/>
                  </a:ext>
                </a:extLst>
              </a:tr>
              <a:tr h="656013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Parquet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pd.read_parquet()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A columnar storage file format optimized for use with big data processing frameworks.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424365"/>
                  </a:ext>
                </a:extLst>
              </a:tr>
              <a:tr h="374864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HDF5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pd.read_hdf()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Hierarchical Data Format, suitable for storing large amounts of numerical data.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380561"/>
                  </a:ext>
                </a:extLst>
              </a:tr>
              <a:tr h="656013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Feather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pd.read_feather()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A fast binary file format designed for efficient reading and writing of </a:t>
                      </a:r>
                      <a:r>
                        <a:rPr lang="en-US" dirty="0" err="1">
                          <a:effectLst/>
                        </a:rPr>
                        <a:t>DataFrames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543232"/>
                  </a:ext>
                </a:extLst>
              </a:tr>
              <a:tr h="374864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Stata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pd.read_stata()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Used for reading Stata files, commonly used in statistical analysis.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45093"/>
                  </a:ext>
                </a:extLst>
              </a:tr>
              <a:tr h="374864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SAS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pd.read_sas()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For loading SAS files, often used in statistical software environments.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467388"/>
                  </a:ext>
                </a:extLst>
              </a:tr>
              <a:tr h="374864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ORC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pd.read_orc()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Optimized Row Columnar format, efficient storage and processing of large datasets.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9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40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C6C480-37C6-4F72-7513-69BD80365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1249-84DA-9D12-527A-097ADE391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Exporting data to File with Pandas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B1F3D14-FBEF-5DBC-F6A2-0B0A0D1B6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113734"/>
              </p:ext>
            </p:extLst>
          </p:nvPr>
        </p:nvGraphicFramePr>
        <p:xfrm>
          <a:off x="374175" y="1076632"/>
          <a:ext cx="11474925" cy="5435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694">
                  <a:extLst>
                    <a:ext uri="{9D8B030D-6E8A-4147-A177-3AD203B41FA5}">
                      <a16:colId xmlns:a16="http://schemas.microsoft.com/office/drawing/2014/main" val="2759355733"/>
                    </a:ext>
                  </a:extLst>
                </a:gridCol>
                <a:gridCol w="4026219">
                  <a:extLst>
                    <a:ext uri="{9D8B030D-6E8A-4147-A177-3AD203B41FA5}">
                      <a16:colId xmlns:a16="http://schemas.microsoft.com/office/drawing/2014/main" val="3332697894"/>
                    </a:ext>
                  </a:extLst>
                </a:gridCol>
                <a:gridCol w="5797012">
                  <a:extLst>
                    <a:ext uri="{9D8B030D-6E8A-4147-A177-3AD203B41FA5}">
                      <a16:colId xmlns:a16="http://schemas.microsoft.com/office/drawing/2014/main" val="1292701779"/>
                    </a:ext>
                  </a:extLst>
                </a:gridCol>
              </a:tblGrid>
              <a:tr h="763150">
                <a:tc>
                  <a:txBody>
                    <a:bodyPr/>
                    <a:lstStyle/>
                    <a:p>
                      <a:r>
                        <a:rPr lang="en-US" dirty="0"/>
                        <a:t>File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05686"/>
                  </a:ext>
                </a:extLst>
              </a:tr>
              <a:tr h="763150">
                <a:tc>
                  <a:txBody>
                    <a:bodyPr/>
                    <a:lstStyle/>
                    <a:p>
                      <a:r>
                        <a:rPr lang="en-US" dirty="0"/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df.to_csv</a:t>
                      </a:r>
                      <a:r>
                        <a:rPr lang="en-US" dirty="0"/>
                        <a:t>('filename.csv')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Copy Data frame to CSV file.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24420"/>
                  </a:ext>
                </a:extLst>
              </a:tr>
              <a:tr h="1303078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Excel (XLSX)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 err="1">
                          <a:effectLst/>
                        </a:rPr>
                        <a:t>df.to_excel</a:t>
                      </a:r>
                      <a:r>
                        <a:rPr lang="en-US" dirty="0">
                          <a:effectLst/>
                        </a:rPr>
                        <a:t>('filename.xlsx')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Copy Data frame to Excel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801509"/>
                  </a:ext>
                </a:extLst>
              </a:tr>
              <a:tr h="1303078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JSON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 err="1">
                          <a:effectLst/>
                        </a:rPr>
                        <a:t>df.to_json</a:t>
                      </a:r>
                      <a:r>
                        <a:rPr lang="en-US" dirty="0">
                          <a:effectLst/>
                        </a:rPr>
                        <a:t>('</a:t>
                      </a:r>
                      <a:r>
                        <a:rPr lang="en-US" dirty="0" err="1">
                          <a:effectLst/>
                        </a:rPr>
                        <a:t>filename.json</a:t>
                      </a:r>
                      <a:r>
                        <a:rPr lang="en-US" dirty="0">
                          <a:effectLst/>
                        </a:rPr>
                        <a:t>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Copy Data frame to JSON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18939"/>
                  </a:ext>
                </a:extLst>
              </a:tr>
              <a:tr h="1303078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SQL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df.to_sql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con=connection)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Copy Data frame to a table in a database. You will need connection string with </a:t>
                      </a:r>
                      <a:r>
                        <a:rPr lang="en-US" dirty="0" err="1">
                          <a:effectLst/>
                        </a:rPr>
                        <a:t>userid</a:t>
                      </a:r>
                      <a:r>
                        <a:rPr lang="en-US" dirty="0">
                          <a:effectLst/>
                        </a:rPr>
                        <a:t>, password and database name.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6357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672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8A3304-528A-1967-CBB2-C38D3FA32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9087-AF84-0A58-C1CA-715093DD8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F26497-9FC1-E8B9-5E92-0198BD12B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74" y="1076632"/>
            <a:ext cx="11443652" cy="54355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1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000398"/>
                </a:solidFill>
                <a:latin typeface="Arial Black" pitchFamily="34" charset="0"/>
              </a:rPr>
              <a:t>Syllabus</a:t>
            </a:r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 Training –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frames, Pandas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Training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Frames, data manipulation, and indexing.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Hands-On: Load, filter, and analyze a sample dataset.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>
              <a:buNone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 Training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Case Study: Analyze a simple dataset, such as customer sales data, to find trends.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27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520B44-CC7B-FE27-BED2-9FC31591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F28F-1BA3-F2E4-4D38-796E5194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F354-3918-9E49-7DE1-99A164D21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2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Pandas = </a:t>
            </a:r>
            <a:r>
              <a:rPr lang="en-IN" dirty="0"/>
              <a:t>Python Data Analysis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dirty="0"/>
              <a:t>It </a:t>
            </a:r>
            <a:r>
              <a:rPr lang="en-US" dirty="0"/>
              <a:t>is an open-source, BSD-licensed Python library created by McKinney in 2008</a:t>
            </a:r>
            <a:endParaRPr lang="en-I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It provides high-performance, easy to use </a:t>
            </a:r>
            <a:r>
              <a:rPr lang="en-US" b="1" dirty="0"/>
              <a:t>data structures </a:t>
            </a:r>
            <a:r>
              <a:rPr lang="en-US" dirty="0"/>
              <a:t>and </a:t>
            </a:r>
            <a:r>
              <a:rPr lang="en-US" b="1" dirty="0"/>
              <a:t>data analysis tools</a:t>
            </a:r>
            <a:r>
              <a:rPr lang="en-US" dirty="0"/>
              <a:t> to streamline the processes of </a:t>
            </a:r>
            <a:r>
              <a:rPr lang="en-US" b="1" dirty="0"/>
              <a:t>cleaning, modifying, modeling, and organizing data </a:t>
            </a:r>
            <a:r>
              <a:rPr lang="en-US" dirty="0"/>
              <a:t>to </a:t>
            </a:r>
            <a:r>
              <a:rPr lang="en-US" b="1" dirty="0"/>
              <a:t>derive valuable insights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097AF-FE7D-D7AC-2028-8813726CE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3428999"/>
            <a:ext cx="5721826" cy="30831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5C1754-715F-0AEC-8E8C-242477C6A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363" y="711233"/>
            <a:ext cx="5721826" cy="271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4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520B44-CC7B-FE27-BED2-9FC31591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F28F-1BA3-F2E4-4D38-796E5194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Features of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F354-3918-9E49-7DE1-99A164D21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1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Fast and efficient </a:t>
            </a:r>
            <a:r>
              <a:rPr lang="en-US" b="1" dirty="0"/>
              <a:t>Data Frame object </a:t>
            </a:r>
            <a:r>
              <a:rPr lang="en-US" dirty="0"/>
              <a:t>with default and customized indexing.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Tools to load data into </a:t>
            </a:r>
            <a:r>
              <a:rPr lang="en-US" b="1" dirty="0"/>
              <a:t>in-memory data objects </a:t>
            </a:r>
            <a:r>
              <a:rPr lang="en-US" dirty="0"/>
              <a:t>from different file formats.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Data alignment </a:t>
            </a:r>
            <a:r>
              <a:rPr lang="en-US" dirty="0"/>
              <a:t>and integrated </a:t>
            </a:r>
            <a:r>
              <a:rPr lang="en-US" b="1" dirty="0"/>
              <a:t>handling of missing data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Reshaping</a:t>
            </a:r>
            <a:r>
              <a:rPr lang="en-US" dirty="0"/>
              <a:t> and </a:t>
            </a:r>
            <a:r>
              <a:rPr lang="en-US" b="1" dirty="0"/>
              <a:t>pivoting of date sets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Label-based </a:t>
            </a:r>
            <a:r>
              <a:rPr lang="en-US" b="1" dirty="0"/>
              <a:t>slicing, indexing and sub-set </a:t>
            </a:r>
            <a:r>
              <a:rPr lang="en-US" dirty="0"/>
              <a:t>of large data sets.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Columns</a:t>
            </a:r>
            <a:r>
              <a:rPr lang="en-US" dirty="0"/>
              <a:t> from a data structure </a:t>
            </a:r>
            <a:r>
              <a:rPr lang="en-US" b="1" dirty="0"/>
              <a:t>can be deleted or inserted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Group by data for </a:t>
            </a:r>
            <a:r>
              <a:rPr lang="en-US" b="1" dirty="0"/>
              <a:t>aggregation</a:t>
            </a:r>
            <a:r>
              <a:rPr lang="en-US" dirty="0"/>
              <a:t> and </a:t>
            </a:r>
            <a:r>
              <a:rPr lang="en-US" b="1" dirty="0"/>
              <a:t>transformations</a:t>
            </a:r>
            <a:r>
              <a:rPr lang="en-US" dirty="0"/>
              <a:t> of data.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High performance </a:t>
            </a: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joining</a:t>
            </a:r>
            <a:r>
              <a:rPr lang="en-US" dirty="0"/>
              <a:t> of data.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Time Series functionality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772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520B44-CC7B-FE27-BED2-9FC31591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F28F-1BA3-F2E4-4D38-796E5194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Features of Pandas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91ED1F-EC80-2497-588E-E447CC60D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900" y="1076325"/>
            <a:ext cx="115062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9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520B44-CC7B-FE27-BED2-9FC31591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F28F-1BA3-F2E4-4D38-796E5194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Data Structures in Pandas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934CBF-AC95-1C77-CA84-0FEC2C71D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448" y="1076632"/>
            <a:ext cx="11443652" cy="25654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108060-BFF0-C01F-09C0-80BEE28B3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727343"/>
            <a:ext cx="11474926" cy="278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2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A65550-7045-2BC9-50F1-79F56CBFD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0BEA-D83E-BA84-F5E3-20EA8433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Data Structures in Pandas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9CC862-207B-4D6E-8574-1E1588556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448" y="1076632"/>
            <a:ext cx="11443652" cy="543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9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F0A538-259D-2E1A-9402-303AC772E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6A4A-E951-5594-D44E-07218C5E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B68786-189C-1DDB-E261-CD4C5A0DE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900" y="1076325"/>
            <a:ext cx="11474926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7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693CD9-9DE8-A791-5D76-3A958EF25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6708-9A1B-EAE9-134F-18A05C83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Data frame Stacking and index setting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FA4619D-2E65-3B63-2EF3-2898EAD0F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900" y="1076633"/>
            <a:ext cx="11474926" cy="528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1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6365</TotalTime>
  <Words>883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Office Theme</vt:lpstr>
      <vt:lpstr>GenAI - Day 7 </vt:lpstr>
      <vt:lpstr>Syllabus</vt:lpstr>
      <vt:lpstr>Pandas</vt:lpstr>
      <vt:lpstr>Features of Pandas</vt:lpstr>
      <vt:lpstr>Features of Pandas</vt:lpstr>
      <vt:lpstr>Data Structures in Pandas</vt:lpstr>
      <vt:lpstr>Data Structures in Pandas</vt:lpstr>
      <vt:lpstr>PowerPoint Presentation</vt:lpstr>
      <vt:lpstr>Data frame Stacking and index setting</vt:lpstr>
      <vt:lpstr>Creating Series </vt:lpstr>
      <vt:lpstr>Creating Data frames </vt:lpstr>
      <vt:lpstr>Creating Multi-index </vt:lpstr>
      <vt:lpstr>File loading with Pandas</vt:lpstr>
      <vt:lpstr>Exporting data to File with Pandas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8</dc:title>
  <dc:creator>Perumalsamy, Ganesan</dc:creator>
  <cp:lastModifiedBy>Gopala Krishna Rao</cp:lastModifiedBy>
  <cp:revision>460</cp:revision>
  <dcterms:created xsi:type="dcterms:W3CDTF">2021-12-28T19:16:03Z</dcterms:created>
  <dcterms:modified xsi:type="dcterms:W3CDTF">2024-11-30T09:40:08Z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Ganesan.Perumalsamy@emc.com</vt:lpwstr>
  </property>
  <property fmtid="{D5CDD505-2E9C-101B-9397-08002B2CF9AE}" pid="5" name="MSIP_Label_17cb76b2-10b8-4fe1-93d4-2202842406cd_SetDate">
    <vt:lpwstr>2021-12-28T19:16:12.6604144Z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95265ae4-ad38-4c88-bdbd-c61f676d030b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