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320" r:id="rId6"/>
    <p:sldId id="260" r:id="rId7"/>
    <p:sldId id="479" r:id="rId8"/>
    <p:sldId id="311" r:id="rId9"/>
    <p:sldId id="261" r:id="rId10"/>
    <p:sldId id="262" r:id="rId11"/>
    <p:sldId id="263" r:id="rId12"/>
    <p:sldId id="264" r:id="rId13"/>
    <p:sldId id="312" r:id="rId14"/>
    <p:sldId id="314" r:id="rId15"/>
    <p:sldId id="265" r:id="rId16"/>
    <p:sldId id="266" r:id="rId17"/>
    <p:sldId id="313" r:id="rId18"/>
    <p:sldId id="267" r:id="rId19"/>
    <p:sldId id="315" r:id="rId20"/>
    <p:sldId id="268" r:id="rId21"/>
    <p:sldId id="316" r:id="rId22"/>
    <p:sldId id="269" r:id="rId23"/>
    <p:sldId id="270" r:id="rId24"/>
    <p:sldId id="317" r:id="rId25"/>
    <p:sldId id="318" r:id="rId26"/>
    <p:sldId id="319" r:id="rId27"/>
    <p:sldId id="271" r:id="rId28"/>
    <p:sldId id="272" r:id="rId29"/>
    <p:sldId id="321" r:id="rId30"/>
    <p:sldId id="322" r:id="rId31"/>
    <p:sldId id="323" r:id="rId32"/>
    <p:sldId id="324" r:id="rId33"/>
    <p:sldId id="325" r:id="rId34"/>
    <p:sldId id="274" r:id="rId35"/>
    <p:sldId id="326" r:id="rId36"/>
    <p:sldId id="327" r:id="rId37"/>
    <p:sldId id="328" r:id="rId38"/>
    <p:sldId id="329" r:id="rId39"/>
    <p:sldId id="331" r:id="rId40"/>
    <p:sldId id="330" r:id="rId41"/>
    <p:sldId id="332" r:id="rId42"/>
    <p:sldId id="275" r:id="rId43"/>
    <p:sldId id="333" r:id="rId44"/>
    <p:sldId id="334" r:id="rId45"/>
    <p:sldId id="335" r:id="rId46"/>
    <p:sldId id="338" r:id="rId47"/>
    <p:sldId id="337" r:id="rId48"/>
    <p:sldId id="336" r:id="rId49"/>
    <p:sldId id="339" r:id="rId50"/>
    <p:sldId id="340" r:id="rId51"/>
    <p:sldId id="341" r:id="rId52"/>
    <p:sldId id="342" r:id="rId53"/>
    <p:sldId id="343" r:id="rId54"/>
    <p:sldId id="344" r:id="rId55"/>
    <p:sldId id="345" r:id="rId56"/>
    <p:sldId id="346" r:id="rId57"/>
    <p:sldId id="347" r:id="rId58"/>
    <p:sldId id="348" r:id="rId59"/>
    <p:sldId id="349" r:id="rId60"/>
    <p:sldId id="351" r:id="rId61"/>
    <p:sldId id="350" r:id="rId62"/>
    <p:sldId id="352" r:id="rId63"/>
    <p:sldId id="353" r:id="rId64"/>
    <p:sldId id="354" r:id="rId65"/>
    <p:sldId id="355" r:id="rId66"/>
    <p:sldId id="356" r:id="rId67"/>
    <p:sldId id="357" r:id="rId68"/>
    <p:sldId id="358" r:id="rId69"/>
    <p:sldId id="359" r:id="rId70"/>
    <p:sldId id="360" r:id="rId71"/>
    <p:sldId id="361" r:id="rId72"/>
    <p:sldId id="362" r:id="rId73"/>
    <p:sldId id="363" r:id="rId74"/>
    <p:sldId id="276" r:id="rId75"/>
    <p:sldId id="475"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39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2" d="100"/>
          <a:sy n="82" d="100"/>
        </p:scale>
        <p:origin x="56" y="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195E1-8140-44C4-ABBE-A33B0C912B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42080B-EF1F-44C6-9A6E-07685F4DB3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ECEFE8-8547-4A8C-BE96-7CC112FDF31B}"/>
              </a:ext>
            </a:extLst>
          </p:cNvPr>
          <p:cNvSpPr>
            <a:spLocks noGrp="1"/>
          </p:cNvSpPr>
          <p:nvPr>
            <p:ph type="dt" sz="half" idx="10"/>
          </p:nvPr>
        </p:nvSpPr>
        <p:spPr/>
        <p:txBody>
          <a:bodyPr/>
          <a:lstStyle/>
          <a:p>
            <a:fld id="{89422B9B-649C-48E0-9CF0-737B1ACCBF29}" type="datetimeFigureOut">
              <a:rPr lang="en-US" smtClean="0"/>
              <a:pPr/>
              <a:t>12/11/2024</a:t>
            </a:fld>
            <a:endParaRPr lang="en-US"/>
          </a:p>
        </p:txBody>
      </p:sp>
      <p:sp>
        <p:nvSpPr>
          <p:cNvPr id="5" name="Footer Placeholder 4">
            <a:extLst>
              <a:ext uri="{FF2B5EF4-FFF2-40B4-BE49-F238E27FC236}">
                <a16:creationId xmlns:a16="http://schemas.microsoft.com/office/drawing/2014/main" id="{FAB3A70D-AC51-452A-8F0C-C19D28FAE8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7B40D4-D7C5-4699-9830-1FB6C4AA02A1}"/>
              </a:ext>
            </a:extLst>
          </p:cNvPr>
          <p:cNvSpPr>
            <a:spLocks noGrp="1"/>
          </p:cNvSpPr>
          <p:nvPr>
            <p:ph type="sldNum" sz="quarter" idx="12"/>
          </p:nvPr>
        </p:nvSpPr>
        <p:spPr/>
        <p:txBody>
          <a:bodyPr/>
          <a:lstStyle/>
          <a:p>
            <a:fld id="{11E6A6DD-0549-4CD2-9511-D9B002B9D65E}" type="slidenum">
              <a:rPr lang="en-US" smtClean="0"/>
              <a:pPr/>
              <a:t>‹#›</a:t>
            </a:fld>
            <a:endParaRPr lang="en-US"/>
          </a:p>
        </p:txBody>
      </p:sp>
    </p:spTree>
    <p:extLst>
      <p:ext uri="{BB962C8B-B14F-4D97-AF65-F5344CB8AC3E}">
        <p14:creationId xmlns:p14="http://schemas.microsoft.com/office/powerpoint/2010/main" val="1133603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48593-3B2F-4A43-AA3E-BBD3576D5A1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F20CE28-C5BB-437B-9DE0-E132080BD7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DE0582-62A8-4985-9EBB-7B2D1EA90E73}"/>
              </a:ext>
            </a:extLst>
          </p:cNvPr>
          <p:cNvSpPr>
            <a:spLocks noGrp="1"/>
          </p:cNvSpPr>
          <p:nvPr>
            <p:ph type="dt" sz="half" idx="10"/>
          </p:nvPr>
        </p:nvSpPr>
        <p:spPr/>
        <p:txBody>
          <a:bodyPr/>
          <a:lstStyle/>
          <a:p>
            <a:fld id="{89422B9B-649C-48E0-9CF0-737B1ACCBF29}" type="datetimeFigureOut">
              <a:rPr lang="en-US" smtClean="0"/>
              <a:pPr/>
              <a:t>12/11/2024</a:t>
            </a:fld>
            <a:endParaRPr lang="en-US"/>
          </a:p>
        </p:txBody>
      </p:sp>
      <p:sp>
        <p:nvSpPr>
          <p:cNvPr id="5" name="Footer Placeholder 4">
            <a:extLst>
              <a:ext uri="{FF2B5EF4-FFF2-40B4-BE49-F238E27FC236}">
                <a16:creationId xmlns:a16="http://schemas.microsoft.com/office/drawing/2014/main" id="{D97FD69A-D6C9-42AD-9E4F-94560F80F3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7B39B8-C4CA-4E31-AA64-4EC11754DE71}"/>
              </a:ext>
            </a:extLst>
          </p:cNvPr>
          <p:cNvSpPr>
            <a:spLocks noGrp="1"/>
          </p:cNvSpPr>
          <p:nvPr>
            <p:ph type="sldNum" sz="quarter" idx="12"/>
          </p:nvPr>
        </p:nvSpPr>
        <p:spPr/>
        <p:txBody>
          <a:bodyPr/>
          <a:lstStyle/>
          <a:p>
            <a:fld id="{11E6A6DD-0549-4CD2-9511-D9B002B9D65E}" type="slidenum">
              <a:rPr lang="en-US" smtClean="0"/>
              <a:pPr/>
              <a:t>‹#›</a:t>
            </a:fld>
            <a:endParaRPr lang="en-US"/>
          </a:p>
        </p:txBody>
      </p:sp>
    </p:spTree>
    <p:extLst>
      <p:ext uri="{BB962C8B-B14F-4D97-AF65-F5344CB8AC3E}">
        <p14:creationId xmlns:p14="http://schemas.microsoft.com/office/powerpoint/2010/main" val="948856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159287-B4BE-4EE2-8FF8-358F0EA3BB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FDB77D-B7DE-43F2-BE82-06B68D340D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3DDD66-B1EB-4FFD-A5EF-BDBF5E0BC1D2}"/>
              </a:ext>
            </a:extLst>
          </p:cNvPr>
          <p:cNvSpPr>
            <a:spLocks noGrp="1"/>
          </p:cNvSpPr>
          <p:nvPr>
            <p:ph type="dt" sz="half" idx="10"/>
          </p:nvPr>
        </p:nvSpPr>
        <p:spPr/>
        <p:txBody>
          <a:bodyPr/>
          <a:lstStyle/>
          <a:p>
            <a:fld id="{89422B9B-649C-48E0-9CF0-737B1ACCBF29}" type="datetimeFigureOut">
              <a:rPr lang="en-US" smtClean="0"/>
              <a:pPr/>
              <a:t>12/11/2024</a:t>
            </a:fld>
            <a:endParaRPr lang="en-US"/>
          </a:p>
        </p:txBody>
      </p:sp>
      <p:sp>
        <p:nvSpPr>
          <p:cNvPr id="5" name="Footer Placeholder 4">
            <a:extLst>
              <a:ext uri="{FF2B5EF4-FFF2-40B4-BE49-F238E27FC236}">
                <a16:creationId xmlns:a16="http://schemas.microsoft.com/office/drawing/2014/main" id="{E44C8E9D-AB67-4E5A-B109-EC8B250974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31394D-A753-4E30-A192-4758A1810DC6}"/>
              </a:ext>
            </a:extLst>
          </p:cNvPr>
          <p:cNvSpPr>
            <a:spLocks noGrp="1"/>
          </p:cNvSpPr>
          <p:nvPr>
            <p:ph type="sldNum" sz="quarter" idx="12"/>
          </p:nvPr>
        </p:nvSpPr>
        <p:spPr/>
        <p:txBody>
          <a:bodyPr/>
          <a:lstStyle/>
          <a:p>
            <a:fld id="{11E6A6DD-0549-4CD2-9511-D9B002B9D65E}" type="slidenum">
              <a:rPr lang="en-US" smtClean="0"/>
              <a:pPr/>
              <a:t>‹#›</a:t>
            </a:fld>
            <a:endParaRPr lang="en-US"/>
          </a:p>
        </p:txBody>
      </p:sp>
    </p:spTree>
    <p:extLst>
      <p:ext uri="{BB962C8B-B14F-4D97-AF65-F5344CB8AC3E}">
        <p14:creationId xmlns:p14="http://schemas.microsoft.com/office/powerpoint/2010/main" val="1531099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D6C8-74DB-45E3-BB81-D8ED52A153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206599-F963-4E46-8E7F-B219D88AB9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5A8324-FE91-41E1-848E-CA9CE68ABB1A}"/>
              </a:ext>
            </a:extLst>
          </p:cNvPr>
          <p:cNvSpPr>
            <a:spLocks noGrp="1"/>
          </p:cNvSpPr>
          <p:nvPr>
            <p:ph type="dt" sz="half" idx="10"/>
          </p:nvPr>
        </p:nvSpPr>
        <p:spPr/>
        <p:txBody>
          <a:bodyPr/>
          <a:lstStyle/>
          <a:p>
            <a:fld id="{89422B9B-649C-48E0-9CF0-737B1ACCBF29}" type="datetimeFigureOut">
              <a:rPr lang="en-US" smtClean="0"/>
              <a:pPr/>
              <a:t>12/11/2024</a:t>
            </a:fld>
            <a:endParaRPr lang="en-US"/>
          </a:p>
        </p:txBody>
      </p:sp>
      <p:sp>
        <p:nvSpPr>
          <p:cNvPr id="5" name="Footer Placeholder 4">
            <a:extLst>
              <a:ext uri="{FF2B5EF4-FFF2-40B4-BE49-F238E27FC236}">
                <a16:creationId xmlns:a16="http://schemas.microsoft.com/office/drawing/2014/main" id="{B831AD27-129C-48E1-BDDF-260C7DD335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EC21A-26BD-4250-AB73-1A3FEE860673}"/>
              </a:ext>
            </a:extLst>
          </p:cNvPr>
          <p:cNvSpPr>
            <a:spLocks noGrp="1"/>
          </p:cNvSpPr>
          <p:nvPr>
            <p:ph type="sldNum" sz="quarter" idx="12"/>
          </p:nvPr>
        </p:nvSpPr>
        <p:spPr/>
        <p:txBody>
          <a:bodyPr/>
          <a:lstStyle/>
          <a:p>
            <a:fld id="{11E6A6DD-0549-4CD2-9511-D9B002B9D65E}" type="slidenum">
              <a:rPr lang="en-US" smtClean="0"/>
              <a:pPr/>
              <a:t>‹#›</a:t>
            </a:fld>
            <a:endParaRPr lang="en-US"/>
          </a:p>
        </p:txBody>
      </p:sp>
    </p:spTree>
    <p:extLst>
      <p:ext uri="{BB962C8B-B14F-4D97-AF65-F5344CB8AC3E}">
        <p14:creationId xmlns:p14="http://schemas.microsoft.com/office/powerpoint/2010/main" val="381345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64DB5-177C-4553-8FF3-4DE99A69F6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FBBF2F-6785-428A-B995-6EB60B09D9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88106C-14AD-4161-B56F-E97D1E2CB080}"/>
              </a:ext>
            </a:extLst>
          </p:cNvPr>
          <p:cNvSpPr>
            <a:spLocks noGrp="1"/>
          </p:cNvSpPr>
          <p:nvPr>
            <p:ph type="dt" sz="half" idx="10"/>
          </p:nvPr>
        </p:nvSpPr>
        <p:spPr/>
        <p:txBody>
          <a:bodyPr/>
          <a:lstStyle/>
          <a:p>
            <a:fld id="{89422B9B-649C-48E0-9CF0-737B1ACCBF29}" type="datetimeFigureOut">
              <a:rPr lang="en-US" smtClean="0"/>
              <a:pPr/>
              <a:t>12/11/2024</a:t>
            </a:fld>
            <a:endParaRPr lang="en-US"/>
          </a:p>
        </p:txBody>
      </p:sp>
      <p:sp>
        <p:nvSpPr>
          <p:cNvPr id="5" name="Footer Placeholder 4">
            <a:extLst>
              <a:ext uri="{FF2B5EF4-FFF2-40B4-BE49-F238E27FC236}">
                <a16:creationId xmlns:a16="http://schemas.microsoft.com/office/drawing/2014/main" id="{C85BBC92-33D0-42C8-A92A-3E9B43FA86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0C23A2-90AD-434B-A377-CBE8F76A7BA0}"/>
              </a:ext>
            </a:extLst>
          </p:cNvPr>
          <p:cNvSpPr>
            <a:spLocks noGrp="1"/>
          </p:cNvSpPr>
          <p:nvPr>
            <p:ph type="sldNum" sz="quarter" idx="12"/>
          </p:nvPr>
        </p:nvSpPr>
        <p:spPr/>
        <p:txBody>
          <a:bodyPr/>
          <a:lstStyle/>
          <a:p>
            <a:fld id="{11E6A6DD-0549-4CD2-9511-D9B002B9D65E}" type="slidenum">
              <a:rPr lang="en-US" smtClean="0"/>
              <a:pPr/>
              <a:t>‹#›</a:t>
            </a:fld>
            <a:endParaRPr lang="en-US"/>
          </a:p>
        </p:txBody>
      </p:sp>
    </p:spTree>
    <p:extLst>
      <p:ext uri="{BB962C8B-B14F-4D97-AF65-F5344CB8AC3E}">
        <p14:creationId xmlns:p14="http://schemas.microsoft.com/office/powerpoint/2010/main" val="3000312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A6402-6E00-4D15-8E6A-5C0071A523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4F1EE1-4603-4952-99C2-E44E1C01A9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EB1AFD-B7A1-4386-A84B-E6D8B90059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76E6DD-6325-4CDD-9043-C503A516D1AC}"/>
              </a:ext>
            </a:extLst>
          </p:cNvPr>
          <p:cNvSpPr>
            <a:spLocks noGrp="1"/>
          </p:cNvSpPr>
          <p:nvPr>
            <p:ph type="dt" sz="half" idx="10"/>
          </p:nvPr>
        </p:nvSpPr>
        <p:spPr/>
        <p:txBody>
          <a:bodyPr/>
          <a:lstStyle/>
          <a:p>
            <a:fld id="{89422B9B-649C-48E0-9CF0-737B1ACCBF29}" type="datetimeFigureOut">
              <a:rPr lang="en-US" smtClean="0"/>
              <a:pPr/>
              <a:t>12/11/2024</a:t>
            </a:fld>
            <a:endParaRPr lang="en-US"/>
          </a:p>
        </p:txBody>
      </p:sp>
      <p:sp>
        <p:nvSpPr>
          <p:cNvPr id="6" name="Footer Placeholder 5">
            <a:extLst>
              <a:ext uri="{FF2B5EF4-FFF2-40B4-BE49-F238E27FC236}">
                <a16:creationId xmlns:a16="http://schemas.microsoft.com/office/drawing/2014/main" id="{975059BE-6998-4A2E-88EA-0599EB6F6D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2D2B08-05AD-4B46-8AD1-77F71948E5E2}"/>
              </a:ext>
            </a:extLst>
          </p:cNvPr>
          <p:cNvSpPr>
            <a:spLocks noGrp="1"/>
          </p:cNvSpPr>
          <p:nvPr>
            <p:ph type="sldNum" sz="quarter" idx="12"/>
          </p:nvPr>
        </p:nvSpPr>
        <p:spPr/>
        <p:txBody>
          <a:bodyPr/>
          <a:lstStyle/>
          <a:p>
            <a:fld id="{11E6A6DD-0549-4CD2-9511-D9B002B9D65E}" type="slidenum">
              <a:rPr lang="en-US" smtClean="0"/>
              <a:pPr/>
              <a:t>‹#›</a:t>
            </a:fld>
            <a:endParaRPr lang="en-US"/>
          </a:p>
        </p:txBody>
      </p:sp>
    </p:spTree>
    <p:extLst>
      <p:ext uri="{BB962C8B-B14F-4D97-AF65-F5344CB8AC3E}">
        <p14:creationId xmlns:p14="http://schemas.microsoft.com/office/powerpoint/2010/main" val="2699798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2B3BB-93A1-4487-8937-0E6071E3EB5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D8AEAA-732D-4ECF-8046-24953046DC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E0273C-6A90-408A-8254-AB7A5C79E1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11E71A0-D26F-408D-8A60-6ABEF5175A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41BF50-8674-4DCC-AC22-3BABFEAD81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0DC91A2-99D0-4071-846A-D3CA09A89E06}"/>
              </a:ext>
            </a:extLst>
          </p:cNvPr>
          <p:cNvSpPr>
            <a:spLocks noGrp="1"/>
          </p:cNvSpPr>
          <p:nvPr>
            <p:ph type="dt" sz="half" idx="10"/>
          </p:nvPr>
        </p:nvSpPr>
        <p:spPr/>
        <p:txBody>
          <a:bodyPr/>
          <a:lstStyle/>
          <a:p>
            <a:fld id="{89422B9B-649C-48E0-9CF0-737B1ACCBF29}" type="datetimeFigureOut">
              <a:rPr lang="en-US" smtClean="0"/>
              <a:pPr/>
              <a:t>12/11/2024</a:t>
            </a:fld>
            <a:endParaRPr lang="en-US"/>
          </a:p>
        </p:txBody>
      </p:sp>
      <p:sp>
        <p:nvSpPr>
          <p:cNvPr id="8" name="Footer Placeholder 7">
            <a:extLst>
              <a:ext uri="{FF2B5EF4-FFF2-40B4-BE49-F238E27FC236}">
                <a16:creationId xmlns:a16="http://schemas.microsoft.com/office/drawing/2014/main" id="{655B421C-1EF7-4FCD-86F4-EFFDEAA354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731E61E-D24F-453C-9357-5C7A08C8939C}"/>
              </a:ext>
            </a:extLst>
          </p:cNvPr>
          <p:cNvSpPr>
            <a:spLocks noGrp="1"/>
          </p:cNvSpPr>
          <p:nvPr>
            <p:ph type="sldNum" sz="quarter" idx="12"/>
          </p:nvPr>
        </p:nvSpPr>
        <p:spPr/>
        <p:txBody>
          <a:bodyPr/>
          <a:lstStyle/>
          <a:p>
            <a:fld id="{11E6A6DD-0549-4CD2-9511-D9B002B9D65E}" type="slidenum">
              <a:rPr lang="en-US" smtClean="0"/>
              <a:pPr/>
              <a:t>‹#›</a:t>
            </a:fld>
            <a:endParaRPr lang="en-US"/>
          </a:p>
        </p:txBody>
      </p:sp>
    </p:spTree>
    <p:extLst>
      <p:ext uri="{BB962C8B-B14F-4D97-AF65-F5344CB8AC3E}">
        <p14:creationId xmlns:p14="http://schemas.microsoft.com/office/powerpoint/2010/main" val="3029537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3D21D-DF3B-46D4-8879-8F8CFC41B1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B7A1AE-7872-4E2A-B19E-F3D1D5EC699B}"/>
              </a:ext>
            </a:extLst>
          </p:cNvPr>
          <p:cNvSpPr>
            <a:spLocks noGrp="1"/>
          </p:cNvSpPr>
          <p:nvPr>
            <p:ph type="dt" sz="half" idx="10"/>
          </p:nvPr>
        </p:nvSpPr>
        <p:spPr/>
        <p:txBody>
          <a:bodyPr/>
          <a:lstStyle/>
          <a:p>
            <a:fld id="{89422B9B-649C-48E0-9CF0-737B1ACCBF29}" type="datetimeFigureOut">
              <a:rPr lang="en-US" smtClean="0"/>
              <a:pPr/>
              <a:t>12/11/2024</a:t>
            </a:fld>
            <a:endParaRPr lang="en-US"/>
          </a:p>
        </p:txBody>
      </p:sp>
      <p:sp>
        <p:nvSpPr>
          <p:cNvPr id="4" name="Footer Placeholder 3">
            <a:extLst>
              <a:ext uri="{FF2B5EF4-FFF2-40B4-BE49-F238E27FC236}">
                <a16:creationId xmlns:a16="http://schemas.microsoft.com/office/drawing/2014/main" id="{C7201205-A0F4-46D2-BD3C-F6BD24BDFB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895CD4-E9DF-4773-B91F-0D1C54E3BF2C}"/>
              </a:ext>
            </a:extLst>
          </p:cNvPr>
          <p:cNvSpPr>
            <a:spLocks noGrp="1"/>
          </p:cNvSpPr>
          <p:nvPr>
            <p:ph type="sldNum" sz="quarter" idx="12"/>
          </p:nvPr>
        </p:nvSpPr>
        <p:spPr/>
        <p:txBody>
          <a:bodyPr/>
          <a:lstStyle/>
          <a:p>
            <a:fld id="{11E6A6DD-0549-4CD2-9511-D9B002B9D65E}" type="slidenum">
              <a:rPr lang="en-US" smtClean="0"/>
              <a:pPr/>
              <a:t>‹#›</a:t>
            </a:fld>
            <a:endParaRPr lang="en-US"/>
          </a:p>
        </p:txBody>
      </p:sp>
    </p:spTree>
    <p:extLst>
      <p:ext uri="{BB962C8B-B14F-4D97-AF65-F5344CB8AC3E}">
        <p14:creationId xmlns:p14="http://schemas.microsoft.com/office/powerpoint/2010/main" val="234517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EC36BD-7539-4072-ADB2-EF36E832B246}"/>
              </a:ext>
            </a:extLst>
          </p:cNvPr>
          <p:cNvSpPr>
            <a:spLocks noGrp="1"/>
          </p:cNvSpPr>
          <p:nvPr>
            <p:ph type="dt" sz="half" idx="10"/>
          </p:nvPr>
        </p:nvSpPr>
        <p:spPr/>
        <p:txBody>
          <a:bodyPr/>
          <a:lstStyle/>
          <a:p>
            <a:fld id="{89422B9B-649C-48E0-9CF0-737B1ACCBF29}" type="datetimeFigureOut">
              <a:rPr lang="en-US" smtClean="0"/>
              <a:pPr/>
              <a:t>12/11/2024</a:t>
            </a:fld>
            <a:endParaRPr lang="en-US"/>
          </a:p>
        </p:txBody>
      </p:sp>
      <p:sp>
        <p:nvSpPr>
          <p:cNvPr id="3" name="Footer Placeholder 2">
            <a:extLst>
              <a:ext uri="{FF2B5EF4-FFF2-40B4-BE49-F238E27FC236}">
                <a16:creationId xmlns:a16="http://schemas.microsoft.com/office/drawing/2014/main" id="{AD6DD39B-0FFD-45FD-B558-193795187D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309F9D-7D4F-4C98-8C29-BC7DB98E6867}"/>
              </a:ext>
            </a:extLst>
          </p:cNvPr>
          <p:cNvSpPr>
            <a:spLocks noGrp="1"/>
          </p:cNvSpPr>
          <p:nvPr>
            <p:ph type="sldNum" sz="quarter" idx="12"/>
          </p:nvPr>
        </p:nvSpPr>
        <p:spPr/>
        <p:txBody>
          <a:bodyPr/>
          <a:lstStyle/>
          <a:p>
            <a:fld id="{11E6A6DD-0549-4CD2-9511-D9B002B9D65E}" type="slidenum">
              <a:rPr lang="en-US" smtClean="0"/>
              <a:pPr/>
              <a:t>‹#›</a:t>
            </a:fld>
            <a:endParaRPr lang="en-US"/>
          </a:p>
        </p:txBody>
      </p:sp>
    </p:spTree>
    <p:extLst>
      <p:ext uri="{BB962C8B-B14F-4D97-AF65-F5344CB8AC3E}">
        <p14:creationId xmlns:p14="http://schemas.microsoft.com/office/powerpoint/2010/main" val="1289405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FD7B8-55ED-436C-B40D-0984B00AE9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D21DB88-1DA0-4584-9006-9A0F560FBF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3EEE22-214D-4855-941C-AAD89FA968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32D2D4-C178-4785-8369-6736BE8385FA}"/>
              </a:ext>
            </a:extLst>
          </p:cNvPr>
          <p:cNvSpPr>
            <a:spLocks noGrp="1"/>
          </p:cNvSpPr>
          <p:nvPr>
            <p:ph type="dt" sz="half" idx="10"/>
          </p:nvPr>
        </p:nvSpPr>
        <p:spPr/>
        <p:txBody>
          <a:bodyPr/>
          <a:lstStyle/>
          <a:p>
            <a:fld id="{89422B9B-649C-48E0-9CF0-737B1ACCBF29}" type="datetimeFigureOut">
              <a:rPr lang="en-US" smtClean="0"/>
              <a:pPr/>
              <a:t>12/11/2024</a:t>
            </a:fld>
            <a:endParaRPr lang="en-US"/>
          </a:p>
        </p:txBody>
      </p:sp>
      <p:sp>
        <p:nvSpPr>
          <p:cNvPr id="6" name="Footer Placeholder 5">
            <a:extLst>
              <a:ext uri="{FF2B5EF4-FFF2-40B4-BE49-F238E27FC236}">
                <a16:creationId xmlns:a16="http://schemas.microsoft.com/office/drawing/2014/main" id="{E3B664DD-C7EE-431F-AA65-3C47D7621E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6A201E-39CA-40B8-9A08-1B203C9FF034}"/>
              </a:ext>
            </a:extLst>
          </p:cNvPr>
          <p:cNvSpPr>
            <a:spLocks noGrp="1"/>
          </p:cNvSpPr>
          <p:nvPr>
            <p:ph type="sldNum" sz="quarter" idx="12"/>
          </p:nvPr>
        </p:nvSpPr>
        <p:spPr/>
        <p:txBody>
          <a:bodyPr/>
          <a:lstStyle/>
          <a:p>
            <a:fld id="{11E6A6DD-0549-4CD2-9511-D9B002B9D65E}" type="slidenum">
              <a:rPr lang="en-US" smtClean="0"/>
              <a:pPr/>
              <a:t>‹#›</a:t>
            </a:fld>
            <a:endParaRPr lang="en-US"/>
          </a:p>
        </p:txBody>
      </p:sp>
    </p:spTree>
    <p:extLst>
      <p:ext uri="{BB962C8B-B14F-4D97-AF65-F5344CB8AC3E}">
        <p14:creationId xmlns:p14="http://schemas.microsoft.com/office/powerpoint/2010/main" val="1859567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2B2B4-0CA5-4972-A870-A3B3D3B047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A03EC37-2CB4-4A9E-B725-918A693646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28D7F2-A03D-4C88-8D03-93D6266233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EBFE40-EC21-46A1-A793-DDF9FA2B2D8C}"/>
              </a:ext>
            </a:extLst>
          </p:cNvPr>
          <p:cNvSpPr>
            <a:spLocks noGrp="1"/>
          </p:cNvSpPr>
          <p:nvPr>
            <p:ph type="dt" sz="half" idx="10"/>
          </p:nvPr>
        </p:nvSpPr>
        <p:spPr/>
        <p:txBody>
          <a:bodyPr/>
          <a:lstStyle/>
          <a:p>
            <a:fld id="{89422B9B-649C-48E0-9CF0-737B1ACCBF29}" type="datetimeFigureOut">
              <a:rPr lang="en-US" smtClean="0"/>
              <a:pPr/>
              <a:t>12/11/2024</a:t>
            </a:fld>
            <a:endParaRPr lang="en-US"/>
          </a:p>
        </p:txBody>
      </p:sp>
      <p:sp>
        <p:nvSpPr>
          <p:cNvPr id="6" name="Footer Placeholder 5">
            <a:extLst>
              <a:ext uri="{FF2B5EF4-FFF2-40B4-BE49-F238E27FC236}">
                <a16:creationId xmlns:a16="http://schemas.microsoft.com/office/drawing/2014/main" id="{D18017ED-BD7D-4D6A-A147-CA352E3D5D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B69E16-FEA2-4A11-ACC7-044A838D4A96}"/>
              </a:ext>
            </a:extLst>
          </p:cNvPr>
          <p:cNvSpPr>
            <a:spLocks noGrp="1"/>
          </p:cNvSpPr>
          <p:nvPr>
            <p:ph type="sldNum" sz="quarter" idx="12"/>
          </p:nvPr>
        </p:nvSpPr>
        <p:spPr/>
        <p:txBody>
          <a:bodyPr/>
          <a:lstStyle/>
          <a:p>
            <a:fld id="{11E6A6DD-0549-4CD2-9511-D9B002B9D65E}" type="slidenum">
              <a:rPr lang="en-US" smtClean="0"/>
              <a:pPr/>
              <a:t>‹#›</a:t>
            </a:fld>
            <a:endParaRPr lang="en-US"/>
          </a:p>
        </p:txBody>
      </p:sp>
    </p:spTree>
    <p:extLst>
      <p:ext uri="{BB962C8B-B14F-4D97-AF65-F5344CB8AC3E}">
        <p14:creationId xmlns:p14="http://schemas.microsoft.com/office/powerpoint/2010/main" val="2492823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7CBFE3-802E-4ECE-B59B-3EBF9664DB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38C0BC8-A278-45F2-A4F0-74CE72C03A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D290C2-78AE-43AD-B587-5D21E89847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422B9B-649C-48E0-9CF0-737B1ACCBF29}" type="datetimeFigureOut">
              <a:rPr lang="en-US" smtClean="0"/>
              <a:pPr/>
              <a:t>12/11/2024</a:t>
            </a:fld>
            <a:endParaRPr lang="en-US"/>
          </a:p>
        </p:txBody>
      </p:sp>
      <p:sp>
        <p:nvSpPr>
          <p:cNvPr id="5" name="Footer Placeholder 4">
            <a:extLst>
              <a:ext uri="{FF2B5EF4-FFF2-40B4-BE49-F238E27FC236}">
                <a16:creationId xmlns:a16="http://schemas.microsoft.com/office/drawing/2014/main" id="{2C1C52E3-8770-401F-9AA8-3CD43F5E7A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F911654-08FA-41E9-88BD-047524FCA1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E6A6DD-0549-4CD2-9511-D9B002B9D65E}" type="slidenum">
              <a:rPr lang="en-US" smtClean="0"/>
              <a:pPr/>
              <a:t>‹#›</a:t>
            </a:fld>
            <a:endParaRPr lang="en-US"/>
          </a:p>
        </p:txBody>
      </p:sp>
    </p:spTree>
    <p:extLst>
      <p:ext uri="{BB962C8B-B14F-4D97-AF65-F5344CB8AC3E}">
        <p14:creationId xmlns:p14="http://schemas.microsoft.com/office/powerpoint/2010/main" val="2281319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png"/><Relationship Id="rId4" Type="http://schemas.microsoft.com/office/2007/relationships/hdphoto" Target="../media/hdphoto3.wdp"/></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5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6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6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558E6-1E06-4CBE-A644-7663F940CA66}"/>
              </a:ext>
            </a:extLst>
          </p:cNvPr>
          <p:cNvSpPr>
            <a:spLocks noGrp="1"/>
          </p:cNvSpPr>
          <p:nvPr>
            <p:ph type="ctrTitle"/>
          </p:nvPr>
        </p:nvSpPr>
        <p:spPr>
          <a:xfrm>
            <a:off x="1367999" y="2765262"/>
            <a:ext cx="10631440" cy="765052"/>
          </a:xfrm>
        </p:spPr>
        <p:txBody>
          <a:bodyPr>
            <a:noAutofit/>
          </a:bodyPr>
          <a:lstStyle/>
          <a:p>
            <a:pPr algn="l"/>
            <a:r>
              <a:rPr lang="en-IN" dirty="0">
                <a:solidFill>
                  <a:schemeClr val="bg1"/>
                </a:solidFill>
                <a:latin typeface="Arial Black" pitchFamily="34" charset="0"/>
                <a:cs typeface="Arial" pitchFamily="34" charset="0"/>
              </a:rPr>
              <a:t>GenAI - Day 8 </a:t>
            </a:r>
            <a:endParaRPr lang="en-US" dirty="0">
              <a:solidFill>
                <a:schemeClr val="bg1"/>
              </a:solidFill>
              <a:latin typeface="Arial Black" pitchFamily="34" charset="0"/>
              <a:cs typeface="Arial" pitchFamily="34" charset="0"/>
            </a:endParaRPr>
          </a:p>
        </p:txBody>
      </p:sp>
    </p:spTree>
    <p:extLst>
      <p:ext uri="{BB962C8B-B14F-4D97-AF65-F5344CB8AC3E}">
        <p14:creationId xmlns:p14="http://schemas.microsoft.com/office/powerpoint/2010/main" val="47385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5 phases of finding Insights using Data Visualization</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normAutofit fontScale="92500"/>
          </a:bodyPr>
          <a:lstStyle/>
          <a:p>
            <a:r>
              <a:rPr lang="en-US" b="1" dirty="0"/>
              <a:t>Transform Data Set</a:t>
            </a:r>
            <a:r>
              <a:rPr lang="en-US" dirty="0"/>
              <a:t>: Standard or raw data is transformed in compliance to the data visualization tool or API.</a:t>
            </a:r>
          </a:p>
          <a:p>
            <a:r>
              <a:rPr lang="en-US" b="1" dirty="0"/>
              <a:t>Visualize</a:t>
            </a:r>
            <a:r>
              <a:rPr lang="en-US" dirty="0"/>
              <a:t>: Visualization of raw data as charts or plots, makes complex data more accessible, understandable, and more usable. Tabular data representation is used where the user will look up a specific measurement, while the charts are used to show patterns or relationships in the data for one or more variables.</a:t>
            </a:r>
          </a:p>
          <a:p>
            <a:r>
              <a:rPr lang="en-US" b="1" dirty="0"/>
              <a:t>Analysis</a:t>
            </a:r>
            <a:r>
              <a:rPr lang="en-US" dirty="0"/>
              <a:t>: Data analysis is defined as cleaning, inspecting, transforming, and modeling data to derive useful information, necessary for better decisions for any business or organization (</a:t>
            </a:r>
            <a:r>
              <a:rPr lang="en-US" b="1" dirty="0"/>
              <a:t>DDDM - Data driven decision making</a:t>
            </a:r>
            <a:r>
              <a:rPr lang="en-US" dirty="0"/>
              <a:t>).</a:t>
            </a:r>
          </a:p>
          <a:p>
            <a:r>
              <a:rPr lang="en-US" b="1" dirty="0"/>
              <a:t>Document Insight</a:t>
            </a:r>
            <a:r>
              <a:rPr lang="en-US" dirty="0"/>
              <a:t>: Document insight is the process where the </a:t>
            </a:r>
            <a:r>
              <a:rPr lang="en-US" b="1" dirty="0"/>
              <a:t>useful data </a:t>
            </a:r>
            <a:r>
              <a:rPr lang="en-US" dirty="0"/>
              <a:t>or information is organized in the document in the standard format.</a:t>
            </a:r>
          </a:p>
          <a:p>
            <a:r>
              <a:rPr lang="en-US" b="1" dirty="0"/>
              <a:t>Knowledge Management </a:t>
            </a:r>
            <a:r>
              <a:rPr lang="en-US" dirty="0"/>
              <a:t>– The </a:t>
            </a:r>
            <a:r>
              <a:rPr lang="en-US" b="1" dirty="0"/>
              <a:t>derived insights are documented </a:t>
            </a:r>
            <a:r>
              <a:rPr lang="en-US" dirty="0"/>
              <a:t>and loaded into the knowledge management server</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spTree>
    <p:extLst>
      <p:ext uri="{BB962C8B-B14F-4D97-AF65-F5344CB8AC3E}">
        <p14:creationId xmlns:p14="http://schemas.microsoft.com/office/powerpoint/2010/main" val="1395415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Top 5 tools in Matplotlib</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lstStyle/>
          <a:p>
            <a:r>
              <a:rPr lang="en-US" b="1" dirty="0" err="1"/>
              <a:t>Bashmap</a:t>
            </a:r>
            <a:r>
              <a:rPr lang="en-US" dirty="0"/>
              <a:t>: It is a map plotting toolkit with several map projections, coastlines, and political boundaries.</a:t>
            </a:r>
          </a:p>
          <a:p>
            <a:r>
              <a:rPr lang="en-US" b="1" dirty="0" err="1"/>
              <a:t>Cartopy</a:t>
            </a:r>
            <a:r>
              <a:rPr lang="en-US" dirty="0"/>
              <a:t>: It is a mapping library consisting of object-oriented map projection definitions, and arbitrary point, line, polygon, and image transformation abilities.</a:t>
            </a:r>
          </a:p>
          <a:p>
            <a:r>
              <a:rPr lang="en-US" b="1" dirty="0"/>
              <a:t>Excel tools</a:t>
            </a:r>
            <a:r>
              <a:rPr lang="en-US" dirty="0"/>
              <a:t>: Matplotlib provides the facility to utilities for exchanging data with Microsoft Excel.</a:t>
            </a:r>
          </a:p>
          <a:p>
            <a:r>
              <a:rPr lang="en-US" b="1" dirty="0"/>
              <a:t>Mplot3d</a:t>
            </a:r>
            <a:r>
              <a:rPr lang="en-US" dirty="0"/>
              <a:t>: It is used for creating </a:t>
            </a:r>
            <a:r>
              <a:rPr lang="en-US" b="1" dirty="0"/>
              <a:t>3D plots</a:t>
            </a:r>
            <a:r>
              <a:rPr lang="en-US" dirty="0"/>
              <a:t>.</a:t>
            </a:r>
          </a:p>
          <a:p>
            <a:r>
              <a:rPr lang="en-US" b="1" dirty="0" err="1"/>
              <a:t>Natgrid</a:t>
            </a:r>
            <a:r>
              <a:rPr lang="en-US" dirty="0"/>
              <a:t>: It is an interface to the </a:t>
            </a:r>
            <a:r>
              <a:rPr lang="en-US" dirty="0" err="1"/>
              <a:t>Natgrid</a:t>
            </a:r>
            <a:r>
              <a:rPr lang="en-US" dirty="0"/>
              <a:t> library for irregular gridding of the spaced data.</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spTree>
    <p:extLst>
      <p:ext uri="{BB962C8B-B14F-4D97-AF65-F5344CB8AC3E}">
        <p14:creationId xmlns:p14="http://schemas.microsoft.com/office/powerpoint/2010/main" val="1509707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Matplotlib Architecture</a:t>
            </a:r>
          </a:p>
        </p:txBody>
      </p:sp>
      <p:pic>
        <p:nvPicPr>
          <p:cNvPr id="6" name="Content Placeholder 5">
            <a:extLst>
              <a:ext uri="{FF2B5EF4-FFF2-40B4-BE49-F238E27FC236}">
                <a16:creationId xmlns:a16="http://schemas.microsoft.com/office/drawing/2014/main" id="{A03DBF49-703E-DE6B-0D75-9D54AAE0B862}"/>
              </a:ext>
            </a:extLst>
          </p:cNvPr>
          <p:cNvPicPr>
            <a:picLocks noGrp="1" noChangeAspect="1"/>
          </p:cNvPicPr>
          <p:nvPr>
            <p:ph idx="1"/>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p:blipFill>
        <p:spPr>
          <a:xfrm>
            <a:off x="374174" y="1229960"/>
            <a:ext cx="11443652" cy="5282206"/>
          </a:xfrm>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spTree>
    <p:extLst>
      <p:ext uri="{BB962C8B-B14F-4D97-AF65-F5344CB8AC3E}">
        <p14:creationId xmlns:p14="http://schemas.microsoft.com/office/powerpoint/2010/main" val="3793138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Matplotlib Architecture</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normAutofit lnSpcReduction="10000"/>
          </a:bodyPr>
          <a:lstStyle/>
          <a:p>
            <a:r>
              <a:rPr lang="en-US" b="1" dirty="0"/>
              <a:t>Scripting layer </a:t>
            </a:r>
            <a:r>
              <a:rPr lang="en-US" dirty="0"/>
              <a:t>- The scripting layer is the topmost layer on which most of our code will run. The methods in the scripting layer, almost automatically take care of the other layers, and all we need to care about is the current state (figure &amp; subplot).</a:t>
            </a:r>
          </a:p>
          <a:p>
            <a:r>
              <a:rPr lang="en-US" b="1" dirty="0"/>
              <a:t>Artist Layer </a:t>
            </a:r>
            <a:r>
              <a:rPr lang="en-US" dirty="0"/>
              <a:t>- The artist layer is the second layer in the architecture. It is responsible for the various plotting functions, like axis, which coordinates on how to use the renderer on the figure canvas.</a:t>
            </a:r>
          </a:p>
          <a:p>
            <a:r>
              <a:rPr lang="en-US" b="1" dirty="0"/>
              <a:t>Backend layer </a:t>
            </a:r>
            <a:r>
              <a:rPr lang="en-US" dirty="0"/>
              <a:t>- The backend layer is the bottom layer of the figure, which consists of the implementation of the various functions that are necessary for plotting. There are three essential classes from the backend layer </a:t>
            </a:r>
            <a:r>
              <a:rPr lang="en-US" dirty="0" err="1"/>
              <a:t>FigureCanvas</a:t>
            </a:r>
            <a:r>
              <a:rPr lang="en-US" dirty="0"/>
              <a:t> (The surface on which the figure will be drawn), Renderer(The class that takes care of the drawing on the surface), and Event(It handle the mouse and keyboard events).</a:t>
            </a:r>
          </a:p>
          <a:p>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spTree>
    <p:extLst>
      <p:ext uri="{BB962C8B-B14F-4D97-AF65-F5344CB8AC3E}">
        <p14:creationId xmlns:p14="http://schemas.microsoft.com/office/powerpoint/2010/main" val="1744005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Parts of a Matplotlib chart</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numCol="2">
            <a:normAutofit/>
          </a:bodyPr>
          <a:lstStyle/>
          <a:p>
            <a:r>
              <a:rPr lang="en-US" b="1" dirty="0"/>
              <a:t>Figure</a:t>
            </a:r>
            <a:r>
              <a:rPr lang="en-US" dirty="0"/>
              <a:t>: It is a canvas which may hold one or more axes (plots). </a:t>
            </a:r>
          </a:p>
          <a:p>
            <a:r>
              <a:rPr lang="en-US" b="1" dirty="0"/>
              <a:t>Axes</a:t>
            </a:r>
            <a:r>
              <a:rPr lang="en-US" dirty="0"/>
              <a:t>: A Figure can contain several Axes. It consists of two or three (in the case of 3D) Axis objects. Each Axes is comprised of a title, an x-label, and a y-label.</a:t>
            </a:r>
          </a:p>
          <a:p>
            <a:r>
              <a:rPr lang="en-US" b="1" dirty="0"/>
              <a:t>Axis</a:t>
            </a:r>
            <a:r>
              <a:rPr lang="en-US" dirty="0"/>
              <a:t>: Axis are the number of line like objects and responsible for generating the graph limits.</a:t>
            </a:r>
          </a:p>
          <a:p>
            <a:r>
              <a:rPr lang="en-US" b="1" dirty="0"/>
              <a:t>Artist</a:t>
            </a:r>
            <a:r>
              <a:rPr lang="en-US" dirty="0"/>
              <a:t>: An artist is the all which we see on the graph like Text objects, Line2D objects, and collection objects. Most Artists are tied to Axes.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pic>
        <p:nvPicPr>
          <p:cNvPr id="5" name="Picture 4">
            <a:extLst>
              <a:ext uri="{FF2B5EF4-FFF2-40B4-BE49-F238E27FC236}">
                <a16:creationId xmlns:a16="http://schemas.microsoft.com/office/drawing/2014/main" id="{6D36DF4C-0DD2-CEAD-E1C4-D4D9548517CD}"/>
              </a:ext>
            </a:extLst>
          </p:cNvPr>
          <p:cNvPicPr>
            <a:picLocks noChangeAspect="1"/>
          </p:cNvPicPr>
          <p:nvPr/>
        </p:nvPicPr>
        <p:blipFill>
          <a:blip r:embed="rId4"/>
          <a:stretch>
            <a:fillRect/>
          </a:stretch>
        </p:blipFill>
        <p:spPr>
          <a:xfrm>
            <a:off x="6000326" y="1938215"/>
            <a:ext cx="5848774" cy="4573951"/>
          </a:xfrm>
          <a:prstGeom prst="rect">
            <a:avLst/>
          </a:prstGeom>
        </p:spPr>
      </p:pic>
    </p:spTree>
    <p:extLst>
      <p:ext uri="{BB962C8B-B14F-4D97-AF65-F5344CB8AC3E}">
        <p14:creationId xmlns:p14="http://schemas.microsoft.com/office/powerpoint/2010/main" val="338944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Installation</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numCol="3">
            <a:normAutofit lnSpcReduction="10000"/>
          </a:bodyPr>
          <a:lstStyle/>
          <a:p>
            <a:r>
              <a:rPr lang="en-US" dirty="0"/>
              <a:t>pip3 install matplotlib</a:t>
            </a:r>
          </a:p>
          <a:p>
            <a:endParaRPr lang="en-US" dirty="0"/>
          </a:p>
          <a:p>
            <a:r>
              <a:rPr lang="en-US" dirty="0"/>
              <a:t>Matplotlib requires a large number of dependencies:</a:t>
            </a:r>
          </a:p>
          <a:p>
            <a:r>
              <a:rPr lang="en-US" dirty="0"/>
              <a:t>Python </a:t>
            </a:r>
          </a:p>
          <a:p>
            <a:r>
              <a:rPr lang="en-US" dirty="0"/>
              <a:t>NumPy</a:t>
            </a:r>
          </a:p>
          <a:p>
            <a:r>
              <a:rPr lang="en-US" dirty="0" err="1"/>
              <a:t>setuptools</a:t>
            </a:r>
            <a:endParaRPr lang="en-US" dirty="0"/>
          </a:p>
          <a:p>
            <a:r>
              <a:rPr lang="en-US" dirty="0" err="1"/>
              <a:t>dateutil</a:t>
            </a:r>
            <a:endParaRPr lang="en-US" dirty="0"/>
          </a:p>
          <a:p>
            <a:r>
              <a:rPr lang="en-US" dirty="0" err="1"/>
              <a:t>pyparsing</a:t>
            </a:r>
            <a:endParaRPr lang="en-US" dirty="0"/>
          </a:p>
          <a:p>
            <a:r>
              <a:rPr lang="en-US" dirty="0" err="1"/>
              <a:t>libpng</a:t>
            </a:r>
            <a:endParaRPr lang="en-US" dirty="0"/>
          </a:p>
          <a:p>
            <a:r>
              <a:rPr lang="en-US" dirty="0" err="1"/>
              <a:t>pytz</a:t>
            </a:r>
            <a:endParaRPr lang="en-US" dirty="0"/>
          </a:p>
          <a:p>
            <a:r>
              <a:rPr lang="en-US" dirty="0" err="1"/>
              <a:t>FreeType</a:t>
            </a:r>
            <a:endParaRPr lang="en-US" dirty="0"/>
          </a:p>
          <a:p>
            <a:r>
              <a:rPr lang="en-US" dirty="0"/>
              <a:t>cycler </a:t>
            </a:r>
          </a:p>
          <a:p>
            <a:r>
              <a:rPr lang="en-US" dirty="0"/>
              <a:t>Six</a:t>
            </a:r>
          </a:p>
          <a:p>
            <a:pPr marL="0" indent="0">
              <a:buNone/>
            </a:pPr>
            <a:endParaRPr lang="en-US" dirty="0"/>
          </a:p>
          <a:p>
            <a:r>
              <a:rPr lang="en-IN" dirty="0"/>
              <a:t>user interface toolkits</a:t>
            </a:r>
            <a:endParaRPr lang="en-US" dirty="0"/>
          </a:p>
          <a:p>
            <a:r>
              <a:rPr lang="en-IN" dirty="0" err="1"/>
              <a:t>tk</a:t>
            </a:r>
            <a:r>
              <a:rPr lang="en-IN" dirty="0"/>
              <a:t> </a:t>
            </a:r>
          </a:p>
          <a:p>
            <a:r>
              <a:rPr lang="en-IN" dirty="0"/>
              <a:t>PyQt4 </a:t>
            </a:r>
          </a:p>
          <a:p>
            <a:r>
              <a:rPr lang="en-IN" dirty="0"/>
              <a:t>PyQt5 </a:t>
            </a:r>
          </a:p>
          <a:p>
            <a:r>
              <a:rPr lang="en-IN" dirty="0" err="1"/>
              <a:t>Pygtk</a:t>
            </a:r>
            <a:endParaRPr lang="en-IN" dirty="0"/>
          </a:p>
          <a:p>
            <a:r>
              <a:rPr lang="en-IN" dirty="0" err="1"/>
              <a:t>wxpython</a:t>
            </a:r>
            <a:r>
              <a:rPr lang="en-IN" dirty="0"/>
              <a:t> </a:t>
            </a:r>
          </a:p>
          <a:p>
            <a:r>
              <a:rPr lang="en-IN" dirty="0" err="1"/>
              <a:t>pycairo</a:t>
            </a:r>
            <a:r>
              <a:rPr lang="en-IN" dirty="0"/>
              <a:t> </a:t>
            </a:r>
          </a:p>
          <a:p>
            <a:r>
              <a:rPr lang="en-IN" dirty="0"/>
              <a:t>Tornado</a:t>
            </a:r>
          </a:p>
          <a:p>
            <a:endParaRPr lang="en-IN" dirty="0"/>
          </a:p>
          <a:p>
            <a:r>
              <a:rPr lang="en-IN" dirty="0"/>
              <a:t>Animation output files</a:t>
            </a:r>
          </a:p>
          <a:p>
            <a:r>
              <a:rPr lang="en-IN" dirty="0"/>
              <a:t>_mpeg/</a:t>
            </a:r>
            <a:r>
              <a:rPr lang="en-IN" dirty="0" err="1"/>
              <a:t>avconv</a:t>
            </a:r>
            <a:r>
              <a:rPr lang="en-IN" dirty="0"/>
              <a:t> </a:t>
            </a:r>
          </a:p>
          <a:p>
            <a:r>
              <a:rPr lang="en-IN" dirty="0" err="1"/>
              <a:t>ImageMagick</a:t>
            </a:r>
            <a:r>
              <a:rPr lang="en-IN" dirty="0"/>
              <a:t> </a:t>
            </a:r>
          </a:p>
          <a:p>
            <a:r>
              <a:rPr lang="en-IN" dirty="0"/>
              <a:t>Pillow</a:t>
            </a:r>
          </a:p>
          <a:p>
            <a:r>
              <a:rPr lang="en-IN" dirty="0"/>
              <a:t>LaTeX </a:t>
            </a:r>
          </a:p>
          <a:p>
            <a:r>
              <a:rPr lang="en-IN" dirty="0" err="1"/>
              <a:t>GhostScript</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spTree>
    <p:extLst>
      <p:ext uri="{BB962C8B-B14F-4D97-AF65-F5344CB8AC3E}">
        <p14:creationId xmlns:p14="http://schemas.microsoft.com/office/powerpoint/2010/main" val="1593363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Installation of Matplotlib using PyCharm</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lstStyle/>
          <a:p>
            <a:r>
              <a:rPr lang="en-US" dirty="0"/>
              <a:t>PyCharm - Select File &gt; Settings &gt; Python Interpreter and use the + symbol to install matplotlib.</a:t>
            </a:r>
          </a:p>
          <a:p>
            <a:endParaRPr lang="en-US" dirty="0"/>
          </a:p>
          <a:p>
            <a:r>
              <a:rPr lang="en-US" dirty="0"/>
              <a:t>import </a:t>
            </a:r>
            <a:r>
              <a:rPr lang="en-US" dirty="0" err="1"/>
              <a:t>matplotlib.pyplot</a:t>
            </a:r>
            <a:r>
              <a:rPr lang="en-US" dirty="0"/>
              <a:t> as </a:t>
            </a:r>
            <a:r>
              <a:rPr lang="en-US" dirty="0" err="1"/>
              <a:t>plt</a:t>
            </a:r>
            <a:endParaRPr lang="en-US" dirty="0"/>
          </a:p>
          <a:p>
            <a:r>
              <a:rPr lang="en-IN" dirty="0"/>
              <a:t>import </a:t>
            </a:r>
            <a:r>
              <a:rPr lang="en-IN" dirty="0" err="1"/>
              <a:t>numpy</a:t>
            </a:r>
            <a:r>
              <a:rPr lang="en-IN" dirty="0"/>
              <a:t> as np</a:t>
            </a:r>
            <a:r>
              <a:rPr lang="en-US" dirty="0"/>
              <a:t> </a:t>
            </a:r>
          </a:p>
          <a:p>
            <a:r>
              <a:rPr lang="en-US" dirty="0"/>
              <a:t>import pandas as pd</a:t>
            </a:r>
          </a:p>
          <a:p>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spTree>
    <p:extLst>
      <p:ext uri="{BB962C8B-B14F-4D97-AF65-F5344CB8AC3E}">
        <p14:creationId xmlns:p14="http://schemas.microsoft.com/office/powerpoint/2010/main" val="23741803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Installation of Matplotlib using Data Bricks</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lstStyle/>
          <a:p>
            <a:r>
              <a:rPr lang="en-US" dirty="0"/>
              <a:t>%matplotlib inline</a:t>
            </a:r>
          </a:p>
          <a:p>
            <a:r>
              <a:rPr lang="en-US" dirty="0" err="1"/>
              <a:t>set_matplotlib_formats</a:t>
            </a:r>
            <a:r>
              <a:rPr lang="en-US" dirty="0"/>
              <a:t>('</a:t>
            </a:r>
            <a:r>
              <a:rPr lang="en-US" dirty="0" err="1"/>
              <a:t>png</a:t>
            </a:r>
            <a:r>
              <a:rPr lang="en-US" dirty="0"/>
              <a:t>')</a:t>
            </a:r>
          </a:p>
          <a:p>
            <a:r>
              <a:rPr lang="en-US" dirty="0"/>
              <a:t>%config </a:t>
            </a:r>
            <a:r>
              <a:rPr lang="en-US" dirty="0" err="1"/>
              <a:t>InlineBackend.figure_format</a:t>
            </a:r>
            <a:r>
              <a:rPr lang="en-US" dirty="0"/>
              <a:t> = '</a:t>
            </a:r>
            <a:r>
              <a:rPr lang="en-US" dirty="0" err="1"/>
              <a:t>png</a:t>
            </a:r>
            <a:r>
              <a:rPr lang="en-US" dirty="0"/>
              <a:t>’</a:t>
            </a:r>
          </a:p>
          <a:p>
            <a:endParaRPr lang="en-US" dirty="0"/>
          </a:p>
          <a:p>
            <a:r>
              <a:rPr lang="en-US" dirty="0"/>
              <a:t>import </a:t>
            </a:r>
            <a:r>
              <a:rPr lang="en-US" dirty="0" err="1"/>
              <a:t>matplotlib.pyplot</a:t>
            </a:r>
            <a:r>
              <a:rPr lang="en-US" dirty="0"/>
              <a:t> as </a:t>
            </a:r>
            <a:r>
              <a:rPr lang="en-US" dirty="0" err="1"/>
              <a:t>plt</a:t>
            </a:r>
            <a:endParaRPr lang="en-US" dirty="0"/>
          </a:p>
          <a:p>
            <a:r>
              <a:rPr lang="en-IN" dirty="0"/>
              <a:t>import </a:t>
            </a:r>
            <a:r>
              <a:rPr lang="en-IN" dirty="0" err="1"/>
              <a:t>numpy</a:t>
            </a:r>
            <a:r>
              <a:rPr lang="en-IN" dirty="0"/>
              <a:t> as np</a:t>
            </a:r>
            <a:r>
              <a:rPr lang="en-US" dirty="0"/>
              <a:t> </a:t>
            </a:r>
          </a:p>
          <a:p>
            <a:r>
              <a:rPr lang="en-US" dirty="0"/>
              <a:t>import pandas as pd</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spTree>
    <p:extLst>
      <p:ext uri="{BB962C8B-B14F-4D97-AF65-F5344CB8AC3E}">
        <p14:creationId xmlns:p14="http://schemas.microsoft.com/office/powerpoint/2010/main" val="3618680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Installation of Matplotlib using Anaconda</a:t>
            </a:r>
          </a:p>
        </p:txBody>
      </p:sp>
      <p:pic>
        <p:nvPicPr>
          <p:cNvPr id="5" name="Content Placeholder 4">
            <a:extLst>
              <a:ext uri="{FF2B5EF4-FFF2-40B4-BE49-F238E27FC236}">
                <a16:creationId xmlns:a16="http://schemas.microsoft.com/office/drawing/2014/main" id="{E75AFB36-2ED8-AD57-8CD2-6F39F5578F96}"/>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374174" y="1106426"/>
            <a:ext cx="5721826" cy="5405739"/>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pic>
        <p:nvPicPr>
          <p:cNvPr id="6" name="Picture 5">
            <a:extLst>
              <a:ext uri="{FF2B5EF4-FFF2-40B4-BE49-F238E27FC236}">
                <a16:creationId xmlns:a16="http://schemas.microsoft.com/office/drawing/2014/main" id="{554473D4-079C-01ED-170B-9857F09D1848}"/>
              </a:ext>
            </a:extLst>
          </p:cNvPr>
          <p:cNvPicPr>
            <a:picLocks noChangeAspect="1"/>
          </p:cNvPicPr>
          <p:nvPr/>
        </p:nvPicPr>
        <p:blipFill>
          <a:blip r:embed="rId5"/>
          <a:stretch>
            <a:fillRect/>
          </a:stretch>
        </p:blipFill>
        <p:spPr>
          <a:xfrm>
            <a:off x="6127275" y="1106426"/>
            <a:ext cx="5721826" cy="5405739"/>
          </a:xfrm>
          <a:prstGeom prst="rect">
            <a:avLst/>
          </a:prstGeom>
        </p:spPr>
      </p:pic>
    </p:spTree>
    <p:extLst>
      <p:ext uri="{BB962C8B-B14F-4D97-AF65-F5344CB8AC3E}">
        <p14:creationId xmlns:p14="http://schemas.microsoft.com/office/powerpoint/2010/main" val="428820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Inbuilt functions for creating Plot</a:t>
            </a:r>
          </a:p>
        </p:txBody>
      </p:sp>
      <p:graphicFrame>
        <p:nvGraphicFramePr>
          <p:cNvPr id="5" name="Table 5">
            <a:extLst>
              <a:ext uri="{FF2B5EF4-FFF2-40B4-BE49-F238E27FC236}">
                <a16:creationId xmlns:a16="http://schemas.microsoft.com/office/drawing/2014/main" id="{4349DA3E-5EA8-85B7-835E-7611C7FFF319}"/>
              </a:ext>
            </a:extLst>
          </p:cNvPr>
          <p:cNvGraphicFramePr>
            <a:graphicFrameLocks noGrp="1"/>
          </p:cNvGraphicFramePr>
          <p:nvPr>
            <p:ph idx="1"/>
          </p:nvPr>
        </p:nvGraphicFramePr>
        <p:xfrm>
          <a:off x="342900" y="1229960"/>
          <a:ext cx="11474926" cy="5229455"/>
        </p:xfrm>
        <a:graphic>
          <a:graphicData uri="http://schemas.openxmlformats.org/drawingml/2006/table">
            <a:tbl>
              <a:tblPr firstRow="1" bandRow="1">
                <a:tableStyleId>{5C22544A-7EE6-4342-B048-85BDC9FD1C3A}</a:tableStyleId>
              </a:tblPr>
              <a:tblGrid>
                <a:gridCol w="5737463">
                  <a:extLst>
                    <a:ext uri="{9D8B030D-6E8A-4147-A177-3AD203B41FA5}">
                      <a16:colId xmlns:a16="http://schemas.microsoft.com/office/drawing/2014/main" val="2566018817"/>
                    </a:ext>
                  </a:extLst>
                </a:gridCol>
                <a:gridCol w="5737463">
                  <a:extLst>
                    <a:ext uri="{9D8B030D-6E8A-4147-A177-3AD203B41FA5}">
                      <a16:colId xmlns:a16="http://schemas.microsoft.com/office/drawing/2014/main" val="1123044578"/>
                    </a:ext>
                  </a:extLst>
                </a:gridCol>
              </a:tblGrid>
              <a:tr h="370840">
                <a:tc>
                  <a:txBody>
                    <a:bodyPr/>
                    <a:lstStyle/>
                    <a:p>
                      <a:pPr algn="ctr"/>
                      <a:r>
                        <a:rPr lang="en-IN" dirty="0"/>
                        <a:t>Plot Functions</a:t>
                      </a:r>
                    </a:p>
                  </a:txBody>
                  <a:tcPr/>
                </a:tc>
                <a:tc>
                  <a:txBody>
                    <a:bodyPr/>
                    <a:lstStyle/>
                    <a:p>
                      <a:pPr algn="ctr"/>
                      <a:r>
                        <a:rPr lang="en-IN" dirty="0"/>
                        <a:t>Descriptions</a:t>
                      </a:r>
                    </a:p>
                  </a:txBody>
                  <a:tcPr/>
                </a:tc>
                <a:extLst>
                  <a:ext uri="{0D108BD9-81ED-4DB2-BD59-A6C34878D82A}">
                    <a16:rowId xmlns:a16="http://schemas.microsoft.com/office/drawing/2014/main" val="3892452972"/>
                  </a:ext>
                </a:extLst>
              </a:tr>
              <a:tr h="370840">
                <a:tc>
                  <a:txBody>
                    <a:bodyPr/>
                    <a:lstStyle/>
                    <a:p>
                      <a:r>
                        <a:rPr lang="en-IN" dirty="0"/>
                        <a:t>Bar</a:t>
                      </a:r>
                    </a:p>
                  </a:txBody>
                  <a:tcPr/>
                </a:tc>
                <a:tc>
                  <a:txBody>
                    <a:bodyPr/>
                    <a:lstStyle/>
                    <a:p>
                      <a:r>
                        <a:rPr lang="en-IN" dirty="0"/>
                        <a:t>Create a Bar Plot</a:t>
                      </a:r>
                    </a:p>
                  </a:txBody>
                  <a:tcPr/>
                </a:tc>
                <a:extLst>
                  <a:ext uri="{0D108BD9-81ED-4DB2-BD59-A6C34878D82A}">
                    <a16:rowId xmlns:a16="http://schemas.microsoft.com/office/drawing/2014/main" val="2136623285"/>
                  </a:ext>
                </a:extLst>
              </a:tr>
              <a:tr h="370840">
                <a:tc>
                  <a:txBody>
                    <a:bodyPr/>
                    <a:lstStyle/>
                    <a:p>
                      <a:r>
                        <a:rPr lang="en-IN" dirty="0"/>
                        <a:t>Barh</a:t>
                      </a:r>
                    </a:p>
                  </a:txBody>
                  <a:tcPr/>
                </a:tc>
                <a:tc>
                  <a:txBody>
                    <a:bodyPr/>
                    <a:lstStyle/>
                    <a:p>
                      <a:r>
                        <a:rPr lang="en-IN" dirty="0"/>
                        <a:t>Create a Horizontal bar Plot</a:t>
                      </a:r>
                    </a:p>
                  </a:txBody>
                  <a:tcPr/>
                </a:tc>
                <a:extLst>
                  <a:ext uri="{0D108BD9-81ED-4DB2-BD59-A6C34878D82A}">
                    <a16:rowId xmlns:a16="http://schemas.microsoft.com/office/drawing/2014/main" val="3746668377"/>
                  </a:ext>
                </a:extLst>
              </a:tr>
              <a:tr h="408535">
                <a:tc>
                  <a:txBody>
                    <a:bodyPr/>
                    <a:lstStyle/>
                    <a:p>
                      <a:r>
                        <a:rPr lang="en-IN" dirty="0"/>
                        <a:t>Boxplot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a:ea typeface="+mn-ea"/>
                          <a:cs typeface="+mn-cs"/>
                        </a:rPr>
                        <a:t>Create a Box Plot</a:t>
                      </a:r>
                    </a:p>
                  </a:txBody>
                  <a:tcPr/>
                </a:tc>
                <a:extLst>
                  <a:ext uri="{0D108BD9-81ED-4DB2-BD59-A6C34878D82A}">
                    <a16:rowId xmlns:a16="http://schemas.microsoft.com/office/drawing/2014/main" val="3475269000"/>
                  </a:ext>
                </a:extLst>
              </a:tr>
              <a:tr h="370840">
                <a:tc>
                  <a:txBody>
                    <a:bodyPr/>
                    <a:lstStyle/>
                    <a:p>
                      <a:r>
                        <a:rPr lang="en-IN" dirty="0"/>
                        <a:t>Hist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a:ea typeface="+mn-ea"/>
                          <a:cs typeface="+mn-cs"/>
                        </a:rPr>
                        <a:t>Create a Histogram Plot</a:t>
                      </a:r>
                    </a:p>
                  </a:txBody>
                  <a:tcPr/>
                </a:tc>
                <a:extLst>
                  <a:ext uri="{0D108BD9-81ED-4DB2-BD59-A6C34878D82A}">
                    <a16:rowId xmlns:a16="http://schemas.microsoft.com/office/drawing/2014/main" val="1629553862"/>
                  </a:ext>
                </a:extLst>
              </a:tr>
              <a:tr h="370840">
                <a:tc>
                  <a:txBody>
                    <a:bodyPr/>
                    <a:lstStyle/>
                    <a:p>
                      <a:r>
                        <a:rPr lang="en-IN" dirty="0"/>
                        <a:t>Hist2D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a:ea typeface="+mn-ea"/>
                          <a:cs typeface="+mn-cs"/>
                        </a:rPr>
                        <a:t>Create a 2D Histogram Plot</a:t>
                      </a:r>
                    </a:p>
                  </a:txBody>
                  <a:tcPr/>
                </a:tc>
                <a:extLst>
                  <a:ext uri="{0D108BD9-81ED-4DB2-BD59-A6C34878D82A}">
                    <a16:rowId xmlns:a16="http://schemas.microsoft.com/office/drawing/2014/main" val="335741097"/>
                  </a:ext>
                </a:extLst>
              </a:tr>
              <a:tr h="370840">
                <a:tc>
                  <a:txBody>
                    <a:bodyPr/>
                    <a:lstStyle/>
                    <a:p>
                      <a:r>
                        <a:rPr lang="en-IN" dirty="0"/>
                        <a:t>Pie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a:ea typeface="+mn-ea"/>
                          <a:cs typeface="+mn-cs"/>
                        </a:rPr>
                        <a:t>Create a Pie Plot</a:t>
                      </a:r>
                    </a:p>
                  </a:txBody>
                  <a:tcPr/>
                </a:tc>
                <a:extLst>
                  <a:ext uri="{0D108BD9-81ED-4DB2-BD59-A6C34878D82A}">
                    <a16:rowId xmlns:a16="http://schemas.microsoft.com/office/drawing/2014/main" val="1838516830"/>
                  </a:ext>
                </a:extLst>
              </a:tr>
              <a:tr h="370840">
                <a:tc>
                  <a:txBody>
                    <a:bodyPr/>
                    <a:lstStyle/>
                    <a:p>
                      <a:r>
                        <a:rPr lang="en-IN" dirty="0"/>
                        <a:t>Plot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a:ea typeface="+mn-ea"/>
                          <a:cs typeface="+mn-cs"/>
                        </a:rPr>
                        <a:t>Create a Line Plot</a:t>
                      </a:r>
                    </a:p>
                  </a:txBody>
                  <a:tcPr/>
                </a:tc>
                <a:extLst>
                  <a:ext uri="{0D108BD9-81ED-4DB2-BD59-A6C34878D82A}">
                    <a16:rowId xmlns:a16="http://schemas.microsoft.com/office/drawing/2014/main" val="167378422"/>
                  </a:ext>
                </a:extLst>
              </a:tr>
              <a:tr h="370840">
                <a:tc>
                  <a:txBody>
                    <a:bodyPr/>
                    <a:lstStyle/>
                    <a:p>
                      <a:r>
                        <a:rPr lang="en-IN" dirty="0"/>
                        <a:t>Polar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a:ea typeface="+mn-ea"/>
                          <a:cs typeface="+mn-cs"/>
                        </a:rPr>
                        <a:t>Create a Polar Plot</a:t>
                      </a:r>
                    </a:p>
                  </a:txBody>
                  <a:tcPr/>
                </a:tc>
                <a:extLst>
                  <a:ext uri="{0D108BD9-81ED-4DB2-BD59-A6C34878D82A}">
                    <a16:rowId xmlns:a16="http://schemas.microsoft.com/office/drawing/2014/main" val="2606905197"/>
                  </a:ext>
                </a:extLst>
              </a:tr>
              <a:tr h="370840">
                <a:tc>
                  <a:txBody>
                    <a:bodyPr/>
                    <a:lstStyle/>
                    <a:p>
                      <a:r>
                        <a:rPr lang="en-IN" dirty="0"/>
                        <a:t>Scatter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a:ea typeface="+mn-ea"/>
                          <a:cs typeface="+mn-cs"/>
                        </a:rPr>
                        <a:t>Create a Scatter Plot of X vs Y</a:t>
                      </a:r>
                    </a:p>
                  </a:txBody>
                  <a:tcPr/>
                </a:tc>
                <a:extLst>
                  <a:ext uri="{0D108BD9-81ED-4DB2-BD59-A6C34878D82A}">
                    <a16:rowId xmlns:a16="http://schemas.microsoft.com/office/drawing/2014/main" val="1131418960"/>
                  </a:ext>
                </a:extLst>
              </a:tr>
              <a:tr h="370840">
                <a:tc>
                  <a:txBody>
                    <a:bodyPr/>
                    <a:lstStyle/>
                    <a:p>
                      <a:r>
                        <a:rPr lang="en-IN" dirty="0"/>
                        <a:t>Stack plot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a:ea typeface="+mn-ea"/>
                          <a:cs typeface="+mn-cs"/>
                        </a:rPr>
                        <a:t>Create a Stacked Area Plot</a:t>
                      </a:r>
                    </a:p>
                  </a:txBody>
                  <a:tcPr/>
                </a:tc>
                <a:extLst>
                  <a:ext uri="{0D108BD9-81ED-4DB2-BD59-A6C34878D82A}">
                    <a16:rowId xmlns:a16="http://schemas.microsoft.com/office/drawing/2014/main" val="3738930914"/>
                  </a:ext>
                </a:extLst>
              </a:tr>
              <a:tr h="370840">
                <a:tc>
                  <a:txBody>
                    <a:bodyPr/>
                    <a:lstStyle/>
                    <a:p>
                      <a:r>
                        <a:rPr lang="en-IN" dirty="0"/>
                        <a:t>Stem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a:ea typeface="+mn-ea"/>
                          <a:cs typeface="+mn-cs"/>
                        </a:rPr>
                        <a:t>Create a Stem Plot</a:t>
                      </a:r>
                    </a:p>
                  </a:txBody>
                  <a:tcPr/>
                </a:tc>
                <a:extLst>
                  <a:ext uri="{0D108BD9-81ED-4DB2-BD59-A6C34878D82A}">
                    <a16:rowId xmlns:a16="http://schemas.microsoft.com/office/drawing/2014/main" val="1694255508"/>
                  </a:ext>
                </a:extLst>
              </a:tr>
              <a:tr h="370840">
                <a:tc>
                  <a:txBody>
                    <a:bodyPr/>
                    <a:lstStyle/>
                    <a:p>
                      <a:r>
                        <a:rPr lang="en-IN" dirty="0"/>
                        <a:t>Step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mn-lt"/>
                          <a:ea typeface="+mn-ea"/>
                          <a:cs typeface="+mn-cs"/>
                        </a:rPr>
                        <a:t>Create a Step Plot</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a:txBody>
                  <a:tcPr/>
                </a:tc>
                <a:extLst>
                  <a:ext uri="{0D108BD9-81ED-4DB2-BD59-A6C34878D82A}">
                    <a16:rowId xmlns:a16="http://schemas.microsoft.com/office/drawing/2014/main" val="3681408920"/>
                  </a:ext>
                </a:extLst>
              </a:tr>
              <a:tr h="370840">
                <a:tc>
                  <a:txBody>
                    <a:bodyPr/>
                    <a:lstStyle/>
                    <a:p>
                      <a:r>
                        <a:rPr lang="en-IN" dirty="0"/>
                        <a:t>Quiver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mn-lt"/>
                          <a:ea typeface="+mn-ea"/>
                          <a:cs typeface="+mn-cs"/>
                        </a:rPr>
                        <a:t>Create a Quiver Plot with 2D field of Arrows</a:t>
                      </a:r>
                    </a:p>
                  </a:txBody>
                  <a:tcPr/>
                </a:tc>
                <a:extLst>
                  <a:ext uri="{0D108BD9-81ED-4DB2-BD59-A6C34878D82A}">
                    <a16:rowId xmlns:a16="http://schemas.microsoft.com/office/drawing/2014/main" val="2303648404"/>
                  </a:ext>
                </a:extLst>
              </a:tr>
            </a:tbl>
          </a:graphicData>
        </a:graphic>
      </p:graphicFrame>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spTree>
    <p:extLst>
      <p:ext uri="{BB962C8B-B14F-4D97-AF65-F5344CB8AC3E}">
        <p14:creationId xmlns:p14="http://schemas.microsoft.com/office/powerpoint/2010/main" val="3557987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730798"/>
          </a:xfrm>
        </p:spPr>
        <p:txBody>
          <a:bodyPr>
            <a:normAutofit/>
          </a:bodyPr>
          <a:lstStyle/>
          <a:p>
            <a:r>
              <a:rPr lang="en-IN" sz="3000" dirty="0">
                <a:solidFill>
                  <a:srgbClr val="000398"/>
                </a:solidFill>
                <a:latin typeface="Arial Black" pitchFamily="34" charset="0"/>
              </a:rPr>
              <a:t>Syllabus</a:t>
            </a:r>
            <a:endParaRPr lang="en-US" sz="3000" dirty="0">
              <a:solidFill>
                <a:srgbClr val="000398"/>
              </a:solidFill>
              <a:latin typeface="Arial Black" pitchFamily="34" charset="0"/>
            </a:endParaRP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076632"/>
            <a:ext cx="11474926" cy="5435534"/>
          </a:xfrm>
        </p:spPr>
        <p:txBody>
          <a:bodyPr>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2800" b="1" i="0" u="none" strike="noStrike" kern="1200" cap="none" spc="0" normalizeH="0" baseline="0" noProof="0" dirty="0">
                <a:ln>
                  <a:noFill/>
                </a:ln>
                <a:solidFill>
                  <a:prstClr val="black"/>
                </a:solidFill>
                <a:effectLst/>
                <a:uLnTx/>
                <a:uFillTx/>
                <a:latin typeface="Calibri"/>
                <a:ea typeface="+mn-ea"/>
                <a:cs typeface="+mn-cs"/>
              </a:rPr>
              <a:t>Pre Training – </a:t>
            </a:r>
            <a:r>
              <a:rPr kumimoji="0" lang="en-US" sz="2800" b="0" i="0" u="none" strike="noStrike" kern="1200" cap="none" spc="0" normalizeH="0" baseline="0" noProof="0" dirty="0">
                <a:ln>
                  <a:noFill/>
                </a:ln>
                <a:solidFill>
                  <a:prstClr val="black"/>
                </a:solidFill>
                <a:effectLst/>
                <a:uLnTx/>
                <a:uFillTx/>
                <a:latin typeface="Calibri"/>
                <a:ea typeface="+mn-ea"/>
                <a:cs typeface="+mn-cs"/>
              </a:rPr>
              <a:t>Data Visualization </a:t>
            </a:r>
            <a:endParaRPr kumimoji="0" lang="en-IN" sz="2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IN" sz="2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2800" b="1" i="0" u="none" strike="noStrike" kern="1200" cap="none" spc="0" normalizeH="0" baseline="0" noProof="0" dirty="0">
                <a:ln>
                  <a:noFill/>
                </a:ln>
                <a:solidFill>
                  <a:prstClr val="black"/>
                </a:solidFill>
                <a:effectLst/>
                <a:uLnTx/>
                <a:uFillTx/>
                <a:latin typeface="Calibri"/>
                <a:ea typeface="+mn-ea"/>
                <a:cs typeface="+mn-cs"/>
              </a:rPr>
              <a:t>Training</a:t>
            </a:r>
          </a:p>
          <a:p>
            <a:pPr marL="514350" indent="-514350">
              <a:buFont typeface="+mj-lt"/>
              <a:buAutoNum type="arabicPeriod"/>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Creating plots, customizing graphs, subplots.</a:t>
            </a:r>
          </a:p>
          <a:p>
            <a:pPr marL="514350" marR="0" lvl="0" indent="-51435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Hands-On: Generate bar and line charts.</a:t>
            </a:r>
          </a:p>
          <a:p>
            <a:pPr marL="0" indent="0">
              <a:buNone/>
              <a:defRPr/>
            </a:pPr>
            <a:endParaRPr kumimoji="0" lang="en-IN" sz="2800" b="1" i="0" u="none" strike="noStrike" kern="1200" cap="none" spc="0" normalizeH="0" baseline="0" noProof="0" dirty="0">
              <a:ln>
                <a:noFill/>
              </a:ln>
              <a:solidFill>
                <a:prstClr val="black"/>
              </a:solidFill>
              <a:effectLst/>
              <a:uLnTx/>
              <a:uFillTx/>
              <a:latin typeface="Calibri"/>
              <a:ea typeface="+mn-ea"/>
              <a:cs typeface="+mn-cs"/>
            </a:endParaRPr>
          </a:p>
          <a:p>
            <a:pPr marL="0" indent="0">
              <a:buNone/>
              <a:defRPr/>
            </a:pPr>
            <a:r>
              <a:rPr kumimoji="0" lang="en-IN" sz="2800" b="1" i="0" u="none" strike="noStrike" kern="1200" cap="none" spc="0" normalizeH="0" baseline="0" noProof="0" dirty="0">
                <a:ln>
                  <a:noFill/>
                </a:ln>
                <a:solidFill>
                  <a:prstClr val="black"/>
                </a:solidFill>
                <a:effectLst/>
                <a:uLnTx/>
                <a:uFillTx/>
                <a:latin typeface="Calibri"/>
                <a:ea typeface="+mn-ea"/>
                <a:cs typeface="+mn-cs"/>
              </a:rPr>
              <a:t>Post Training</a:t>
            </a:r>
            <a:r>
              <a:rPr kumimoji="0" lang="en-IN" sz="2800" b="0" i="0" u="none" strike="noStrike" kern="1200" cap="none" spc="0" normalizeH="0" baseline="0" noProof="0" dirty="0">
                <a:ln>
                  <a:noFill/>
                </a:ln>
                <a:solidFill>
                  <a:prstClr val="black"/>
                </a:solidFill>
                <a:effectLst/>
                <a:uLnTx/>
                <a:uFillTx/>
                <a:latin typeface="Calibri"/>
                <a:ea typeface="+mn-ea"/>
                <a:cs typeface="+mn-cs"/>
              </a:rPr>
              <a:t> – </a:t>
            </a:r>
            <a:r>
              <a:rPr kumimoji="0" lang="en-US" sz="2800" b="0" i="0" u="none" strike="noStrike" kern="1200" cap="none" spc="0" normalizeH="0" baseline="0" noProof="0" dirty="0">
                <a:ln>
                  <a:noFill/>
                </a:ln>
                <a:solidFill>
                  <a:prstClr val="black"/>
                </a:solidFill>
                <a:effectLst/>
                <a:uLnTx/>
                <a:uFillTx/>
                <a:latin typeface="Calibri"/>
                <a:ea typeface="+mn-ea"/>
                <a:cs typeface="+mn-cs"/>
              </a:rPr>
              <a:t>Case Study: Visualize customer purchase data to identify high sales products.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IN" sz="2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12277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Inbuilt function for Image &amp; Figure</a:t>
            </a:r>
          </a:p>
        </p:txBody>
      </p:sp>
      <p:graphicFrame>
        <p:nvGraphicFramePr>
          <p:cNvPr id="5" name="Table 5">
            <a:extLst>
              <a:ext uri="{FF2B5EF4-FFF2-40B4-BE49-F238E27FC236}">
                <a16:creationId xmlns:a16="http://schemas.microsoft.com/office/drawing/2014/main" id="{4349DA3E-5EA8-85B7-835E-7611C7FFF319}"/>
              </a:ext>
            </a:extLst>
          </p:cNvPr>
          <p:cNvGraphicFramePr>
            <a:graphicFrameLocks noGrp="1"/>
          </p:cNvGraphicFramePr>
          <p:nvPr>
            <p:ph idx="1"/>
            <p:extLst>
              <p:ext uri="{D42A27DB-BD31-4B8C-83A1-F6EECF244321}">
                <p14:modId xmlns:p14="http://schemas.microsoft.com/office/powerpoint/2010/main" val="3004206430"/>
              </p:ext>
            </p:extLst>
          </p:nvPr>
        </p:nvGraphicFramePr>
        <p:xfrm>
          <a:off x="342901" y="1229960"/>
          <a:ext cx="11474926" cy="5282209"/>
        </p:xfrm>
        <a:graphic>
          <a:graphicData uri="http://schemas.openxmlformats.org/drawingml/2006/table">
            <a:tbl>
              <a:tblPr firstRow="1" bandRow="1">
                <a:tableStyleId>{5C22544A-7EE6-4342-B048-85BDC9FD1C3A}</a:tableStyleId>
              </a:tblPr>
              <a:tblGrid>
                <a:gridCol w="4519383">
                  <a:extLst>
                    <a:ext uri="{9D8B030D-6E8A-4147-A177-3AD203B41FA5}">
                      <a16:colId xmlns:a16="http://schemas.microsoft.com/office/drawing/2014/main" val="2566018817"/>
                    </a:ext>
                  </a:extLst>
                </a:gridCol>
                <a:gridCol w="6955543">
                  <a:extLst>
                    <a:ext uri="{9D8B030D-6E8A-4147-A177-3AD203B41FA5}">
                      <a16:colId xmlns:a16="http://schemas.microsoft.com/office/drawing/2014/main" val="1123044578"/>
                    </a:ext>
                  </a:extLst>
                </a:gridCol>
              </a:tblGrid>
              <a:tr h="475804">
                <a:tc>
                  <a:txBody>
                    <a:bodyPr/>
                    <a:lstStyle/>
                    <a:p>
                      <a:pPr algn="ctr"/>
                      <a:r>
                        <a:rPr lang="en-IN" dirty="0"/>
                        <a:t>Image Functions</a:t>
                      </a:r>
                    </a:p>
                  </a:txBody>
                  <a:tcPr/>
                </a:tc>
                <a:tc>
                  <a:txBody>
                    <a:bodyPr/>
                    <a:lstStyle/>
                    <a:p>
                      <a:pPr algn="ctr"/>
                      <a:r>
                        <a:rPr lang="en-IN" dirty="0"/>
                        <a:t>Descriptions</a:t>
                      </a:r>
                    </a:p>
                  </a:txBody>
                  <a:tcPr/>
                </a:tc>
                <a:extLst>
                  <a:ext uri="{0D108BD9-81ED-4DB2-BD59-A6C34878D82A}">
                    <a16:rowId xmlns:a16="http://schemas.microsoft.com/office/drawing/2014/main" val="3892452972"/>
                  </a:ext>
                </a:extLst>
              </a:tr>
              <a:tr h="475804">
                <a:tc>
                  <a:txBody>
                    <a:bodyPr/>
                    <a:lstStyle/>
                    <a:p>
                      <a:r>
                        <a:rPr lang="en-IN" dirty="0" err="1"/>
                        <a:t>Imread</a:t>
                      </a:r>
                      <a:r>
                        <a:rPr lang="en-IN" dirty="0"/>
                        <a:t> </a:t>
                      </a:r>
                    </a:p>
                  </a:txBody>
                  <a:tcPr/>
                </a:tc>
                <a:tc>
                  <a:txBody>
                    <a:bodyPr/>
                    <a:lstStyle/>
                    <a:p>
                      <a:r>
                        <a:rPr lang="en-US" dirty="0"/>
                        <a:t>Read an image from a file into an array</a:t>
                      </a:r>
                      <a:endParaRPr lang="en-IN" dirty="0"/>
                    </a:p>
                  </a:txBody>
                  <a:tcPr/>
                </a:tc>
                <a:extLst>
                  <a:ext uri="{0D108BD9-81ED-4DB2-BD59-A6C34878D82A}">
                    <a16:rowId xmlns:a16="http://schemas.microsoft.com/office/drawing/2014/main" val="2136623285"/>
                  </a:ext>
                </a:extLst>
              </a:tr>
              <a:tr h="475804">
                <a:tc>
                  <a:txBody>
                    <a:bodyPr/>
                    <a:lstStyle/>
                    <a:p>
                      <a:r>
                        <a:rPr lang="en-IN" dirty="0" err="1"/>
                        <a:t>Imsave</a:t>
                      </a:r>
                      <a:r>
                        <a:rPr lang="en-IN" dirty="0"/>
                        <a:t> </a:t>
                      </a:r>
                    </a:p>
                  </a:txBody>
                  <a:tcPr/>
                </a:tc>
                <a:tc>
                  <a:txBody>
                    <a:bodyPr/>
                    <a:lstStyle/>
                    <a:p>
                      <a:r>
                        <a:rPr lang="en-US" dirty="0"/>
                        <a:t>Save an array as in image file.</a:t>
                      </a:r>
                      <a:endParaRPr lang="en-IN" dirty="0"/>
                    </a:p>
                  </a:txBody>
                  <a:tcPr/>
                </a:tc>
                <a:extLst>
                  <a:ext uri="{0D108BD9-81ED-4DB2-BD59-A6C34878D82A}">
                    <a16:rowId xmlns:a16="http://schemas.microsoft.com/office/drawing/2014/main" val="3746668377"/>
                  </a:ext>
                </a:extLst>
              </a:tr>
              <a:tr h="524169">
                <a:tc>
                  <a:txBody>
                    <a:bodyPr/>
                    <a:lstStyle/>
                    <a:p>
                      <a:r>
                        <a:rPr lang="en-IN" dirty="0" err="1"/>
                        <a:t>Imshow</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Display an image on the axes. </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a:txBody>
                  <a:tcPr/>
                </a:tc>
                <a:extLst>
                  <a:ext uri="{0D108BD9-81ED-4DB2-BD59-A6C34878D82A}">
                    <a16:rowId xmlns:a16="http://schemas.microsoft.com/office/drawing/2014/main" val="3475269000"/>
                  </a:ext>
                </a:extLst>
              </a:tr>
              <a:tr h="475804">
                <a:tc>
                  <a:txBody>
                    <a:bodyPr/>
                    <a:lstStyle/>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a:txBody>
                  <a:tcPr/>
                </a:tc>
                <a:extLst>
                  <a:ext uri="{0D108BD9-81ED-4DB2-BD59-A6C34878D82A}">
                    <a16:rowId xmlns:a16="http://schemas.microsoft.com/office/drawing/2014/main" val="4207094095"/>
                  </a:ext>
                </a:extLst>
              </a:tr>
              <a:tr h="4758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lt1"/>
                          </a:solidFill>
                          <a:latin typeface="+mn-lt"/>
                          <a:ea typeface="+mn-ea"/>
                          <a:cs typeface="+mn-cs"/>
                        </a:rPr>
                        <a:t>Figure Functions</a:t>
                      </a:r>
                    </a:p>
                  </a:txBody>
                  <a:tcP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lt1"/>
                          </a:solidFill>
                          <a:latin typeface="+mn-lt"/>
                          <a:ea typeface="+mn-ea"/>
                          <a:cs typeface="+mn-cs"/>
                        </a:rPr>
                        <a:t>Descriptions</a:t>
                      </a:r>
                    </a:p>
                  </a:txBody>
                  <a:tcPr>
                    <a:solidFill>
                      <a:schemeClr val="accent1"/>
                    </a:solidFill>
                  </a:tcPr>
                </a:tc>
                <a:extLst>
                  <a:ext uri="{0D108BD9-81ED-4DB2-BD59-A6C34878D82A}">
                    <a16:rowId xmlns:a16="http://schemas.microsoft.com/office/drawing/2014/main" val="335741097"/>
                  </a:ext>
                </a:extLst>
              </a:tr>
              <a:tr h="475804">
                <a:tc>
                  <a:txBody>
                    <a:bodyPr/>
                    <a:lstStyle/>
                    <a:p>
                      <a:r>
                        <a:rPr lang="en-IN" dirty="0" err="1"/>
                        <a:t>Figtext</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Add text to figure. </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a:txBody>
                  <a:tcPr/>
                </a:tc>
                <a:extLst>
                  <a:ext uri="{0D108BD9-81ED-4DB2-BD59-A6C34878D82A}">
                    <a16:rowId xmlns:a16="http://schemas.microsoft.com/office/drawing/2014/main" val="1838516830"/>
                  </a:ext>
                </a:extLst>
              </a:tr>
              <a:tr h="475804">
                <a:tc>
                  <a:txBody>
                    <a:bodyPr/>
                    <a:lstStyle/>
                    <a:p>
                      <a:r>
                        <a:rPr lang="en-IN" dirty="0"/>
                        <a:t>Figure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Creates a new figure.</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a:txBody>
                  <a:tcPr/>
                </a:tc>
                <a:extLst>
                  <a:ext uri="{0D108BD9-81ED-4DB2-BD59-A6C34878D82A}">
                    <a16:rowId xmlns:a16="http://schemas.microsoft.com/office/drawing/2014/main" val="167378422"/>
                  </a:ext>
                </a:extLst>
              </a:tr>
              <a:tr h="475804">
                <a:tc>
                  <a:txBody>
                    <a:bodyPr/>
                    <a:lstStyle/>
                    <a:p>
                      <a:r>
                        <a:rPr lang="en-IN" dirty="0"/>
                        <a:t>Show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Display a figure.</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a:txBody>
                  <a:tcPr/>
                </a:tc>
                <a:extLst>
                  <a:ext uri="{0D108BD9-81ED-4DB2-BD59-A6C34878D82A}">
                    <a16:rowId xmlns:a16="http://schemas.microsoft.com/office/drawing/2014/main" val="2606905197"/>
                  </a:ext>
                </a:extLst>
              </a:tr>
              <a:tr h="475804">
                <a:tc>
                  <a:txBody>
                    <a:bodyPr/>
                    <a:lstStyle/>
                    <a:p>
                      <a:r>
                        <a:rPr lang="en-IN" dirty="0" err="1"/>
                        <a:t>Savefig</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Save the current figure.</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a:txBody>
                  <a:tcPr/>
                </a:tc>
                <a:extLst>
                  <a:ext uri="{0D108BD9-81ED-4DB2-BD59-A6C34878D82A}">
                    <a16:rowId xmlns:a16="http://schemas.microsoft.com/office/drawing/2014/main" val="1131418960"/>
                  </a:ext>
                </a:extLst>
              </a:tr>
              <a:tr h="475804">
                <a:tc>
                  <a:txBody>
                    <a:bodyPr/>
                    <a:lstStyle/>
                    <a:p>
                      <a:r>
                        <a:rPr lang="en-IN" dirty="0"/>
                        <a:t>Close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Close a figure window. </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a:txBody>
                  <a:tcPr/>
                </a:tc>
                <a:extLst>
                  <a:ext uri="{0D108BD9-81ED-4DB2-BD59-A6C34878D82A}">
                    <a16:rowId xmlns:a16="http://schemas.microsoft.com/office/drawing/2014/main" val="3738930914"/>
                  </a:ext>
                </a:extLst>
              </a:tr>
            </a:tbl>
          </a:graphicData>
        </a:graphic>
      </p:graphicFrame>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spTree>
    <p:extLst>
      <p:ext uri="{BB962C8B-B14F-4D97-AF65-F5344CB8AC3E}">
        <p14:creationId xmlns:p14="http://schemas.microsoft.com/office/powerpoint/2010/main" val="33204208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Inbuilt function for Axis</a:t>
            </a:r>
          </a:p>
        </p:txBody>
      </p:sp>
      <p:graphicFrame>
        <p:nvGraphicFramePr>
          <p:cNvPr id="5" name="Table 5">
            <a:extLst>
              <a:ext uri="{FF2B5EF4-FFF2-40B4-BE49-F238E27FC236}">
                <a16:creationId xmlns:a16="http://schemas.microsoft.com/office/drawing/2014/main" id="{4349DA3E-5EA8-85B7-835E-7611C7FFF319}"/>
              </a:ext>
            </a:extLst>
          </p:cNvPr>
          <p:cNvGraphicFramePr>
            <a:graphicFrameLocks noGrp="1"/>
          </p:cNvGraphicFramePr>
          <p:nvPr>
            <p:ph idx="1"/>
          </p:nvPr>
        </p:nvGraphicFramePr>
        <p:xfrm>
          <a:off x="342900" y="1186734"/>
          <a:ext cx="11474926" cy="5325432"/>
        </p:xfrm>
        <a:graphic>
          <a:graphicData uri="http://schemas.openxmlformats.org/drawingml/2006/table">
            <a:tbl>
              <a:tblPr firstRow="1" bandRow="1">
                <a:tableStyleId>{5C22544A-7EE6-4342-B048-85BDC9FD1C3A}</a:tableStyleId>
              </a:tblPr>
              <a:tblGrid>
                <a:gridCol w="4519383">
                  <a:extLst>
                    <a:ext uri="{9D8B030D-6E8A-4147-A177-3AD203B41FA5}">
                      <a16:colId xmlns:a16="http://schemas.microsoft.com/office/drawing/2014/main" val="2566018817"/>
                    </a:ext>
                  </a:extLst>
                </a:gridCol>
                <a:gridCol w="6955543">
                  <a:extLst>
                    <a:ext uri="{9D8B030D-6E8A-4147-A177-3AD203B41FA5}">
                      <a16:colId xmlns:a16="http://schemas.microsoft.com/office/drawing/2014/main" val="1123044578"/>
                    </a:ext>
                  </a:extLst>
                </a:gridCol>
              </a:tblGrid>
              <a:tr h="422041">
                <a:tc>
                  <a:txBody>
                    <a:bodyPr/>
                    <a:lstStyle/>
                    <a:p>
                      <a:pPr algn="ctr"/>
                      <a:r>
                        <a:rPr lang="en-IN" dirty="0"/>
                        <a:t>Axis Functions</a:t>
                      </a:r>
                    </a:p>
                  </a:txBody>
                  <a:tcPr/>
                </a:tc>
                <a:tc>
                  <a:txBody>
                    <a:bodyPr/>
                    <a:lstStyle/>
                    <a:p>
                      <a:pPr algn="ctr"/>
                      <a:r>
                        <a:rPr lang="en-IN" dirty="0"/>
                        <a:t>Descriptions</a:t>
                      </a:r>
                    </a:p>
                  </a:txBody>
                  <a:tcPr/>
                </a:tc>
                <a:extLst>
                  <a:ext uri="{0D108BD9-81ED-4DB2-BD59-A6C34878D82A}">
                    <a16:rowId xmlns:a16="http://schemas.microsoft.com/office/drawing/2014/main" val="3892452972"/>
                  </a:ext>
                </a:extLst>
              </a:tr>
              <a:tr h="567755">
                <a:tc>
                  <a:txBody>
                    <a:bodyPr/>
                    <a:lstStyle/>
                    <a:p>
                      <a:r>
                        <a:rPr lang="en-IN" dirty="0"/>
                        <a:t>Axes</a:t>
                      </a:r>
                    </a:p>
                  </a:txBody>
                  <a:tcPr/>
                </a:tc>
                <a:tc>
                  <a:txBody>
                    <a:bodyPr/>
                    <a:lstStyle/>
                    <a:p>
                      <a:r>
                        <a:rPr lang="en-US" dirty="0"/>
                        <a:t>Add axes to the figure.</a:t>
                      </a:r>
                    </a:p>
                    <a:p>
                      <a:endParaRPr lang="en-IN" dirty="0"/>
                    </a:p>
                  </a:txBody>
                  <a:tcPr/>
                </a:tc>
                <a:extLst>
                  <a:ext uri="{0D108BD9-81ED-4DB2-BD59-A6C34878D82A}">
                    <a16:rowId xmlns:a16="http://schemas.microsoft.com/office/drawing/2014/main" val="2136623285"/>
                  </a:ext>
                </a:extLst>
              </a:tr>
              <a:tr h="422041">
                <a:tc>
                  <a:txBody>
                    <a:bodyPr/>
                    <a:lstStyle/>
                    <a:p>
                      <a:r>
                        <a:rPr lang="en-IN" dirty="0"/>
                        <a:t>Text</a:t>
                      </a:r>
                    </a:p>
                  </a:txBody>
                  <a:tcPr/>
                </a:tc>
                <a:tc>
                  <a:txBody>
                    <a:bodyPr/>
                    <a:lstStyle/>
                    <a:p>
                      <a:r>
                        <a:rPr lang="en-US" dirty="0"/>
                        <a:t>Add text to the axes. </a:t>
                      </a:r>
                      <a:endParaRPr lang="en-IN" dirty="0"/>
                    </a:p>
                  </a:txBody>
                  <a:tcPr/>
                </a:tc>
                <a:extLst>
                  <a:ext uri="{0D108BD9-81ED-4DB2-BD59-A6C34878D82A}">
                    <a16:rowId xmlns:a16="http://schemas.microsoft.com/office/drawing/2014/main" val="3746668377"/>
                  </a:ext>
                </a:extLst>
              </a:tr>
              <a:tr h="464942">
                <a:tc>
                  <a:txBody>
                    <a:bodyPr/>
                    <a:lstStyle/>
                    <a:p>
                      <a:r>
                        <a:rPr lang="en-IN" dirty="0"/>
                        <a:t>Title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Set a title of the current axes.</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a:txBody>
                  <a:tcPr/>
                </a:tc>
                <a:extLst>
                  <a:ext uri="{0D108BD9-81ED-4DB2-BD59-A6C34878D82A}">
                    <a16:rowId xmlns:a16="http://schemas.microsoft.com/office/drawing/2014/main" val="3475269000"/>
                  </a:ext>
                </a:extLst>
              </a:tr>
              <a:tr h="422041">
                <a:tc>
                  <a:txBody>
                    <a:bodyPr/>
                    <a:lstStyle/>
                    <a:p>
                      <a:r>
                        <a:rPr lang="en-IN" dirty="0" err="1"/>
                        <a:t>Xlabel</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Set the x axis label of the current axis.</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a:txBody>
                  <a:tcPr/>
                </a:tc>
                <a:extLst>
                  <a:ext uri="{0D108BD9-81ED-4DB2-BD59-A6C34878D82A}">
                    <a16:rowId xmlns:a16="http://schemas.microsoft.com/office/drawing/2014/main" val="4207094095"/>
                  </a:ext>
                </a:extLst>
              </a:tr>
              <a:tr h="422041">
                <a:tc>
                  <a:txBody>
                    <a:bodyPr/>
                    <a:lstStyle/>
                    <a:p>
                      <a:r>
                        <a:rPr lang="en-IN" dirty="0" err="1"/>
                        <a:t>Xlim</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Get or set the x limits of the current axes.</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a:txBody>
                  <a:tcPr/>
                </a:tc>
                <a:extLst>
                  <a:ext uri="{0D108BD9-81ED-4DB2-BD59-A6C34878D82A}">
                    <a16:rowId xmlns:a16="http://schemas.microsoft.com/office/drawing/2014/main" val="1838516830"/>
                  </a:ext>
                </a:extLst>
              </a:tr>
              <a:tr h="422041">
                <a:tc>
                  <a:txBody>
                    <a:bodyPr/>
                    <a:lstStyle/>
                    <a:p>
                      <a:r>
                        <a:rPr lang="en-IN" dirty="0" err="1"/>
                        <a:t>Xscale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Set the scaling of the x-axis.</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a:txBody>
                  <a:tcPr/>
                </a:tc>
                <a:extLst>
                  <a:ext uri="{0D108BD9-81ED-4DB2-BD59-A6C34878D82A}">
                    <a16:rowId xmlns:a16="http://schemas.microsoft.com/office/drawing/2014/main" val="167378422"/>
                  </a:ext>
                </a:extLst>
              </a:tr>
              <a:tr h="422041">
                <a:tc>
                  <a:txBody>
                    <a:bodyPr/>
                    <a:lstStyle/>
                    <a:p>
                      <a:r>
                        <a:rPr lang="en-IN" dirty="0" err="1"/>
                        <a:t>Xticks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Get or set the x-limits of the current tick locations and labels.</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a:txBody>
                  <a:tcPr/>
                </a:tc>
                <a:extLst>
                  <a:ext uri="{0D108BD9-81ED-4DB2-BD59-A6C34878D82A}">
                    <a16:rowId xmlns:a16="http://schemas.microsoft.com/office/drawing/2014/main" val="2606905197"/>
                  </a:ext>
                </a:extLst>
              </a:tr>
              <a:tr h="422041">
                <a:tc>
                  <a:txBody>
                    <a:bodyPr/>
                    <a:lstStyle/>
                    <a:p>
                      <a:r>
                        <a:rPr lang="en-IN" dirty="0" err="1"/>
                        <a:t>Ylabel</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Set the y axis label of the current axis.</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a:txBody>
                  <a:tcPr/>
                </a:tc>
                <a:extLst>
                  <a:ext uri="{0D108BD9-81ED-4DB2-BD59-A6C34878D82A}">
                    <a16:rowId xmlns:a16="http://schemas.microsoft.com/office/drawing/2014/main" val="1131418960"/>
                  </a:ext>
                </a:extLst>
              </a:tr>
              <a:tr h="422041">
                <a:tc>
                  <a:txBody>
                    <a:bodyPr/>
                    <a:lstStyle/>
                    <a:p>
                      <a:r>
                        <a:rPr lang="en-IN" dirty="0" err="1"/>
                        <a:t>Ylim</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Get or set the y-limits of the current axes.</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a:txBody>
                  <a:tcPr/>
                </a:tc>
                <a:extLst>
                  <a:ext uri="{0D108BD9-81ED-4DB2-BD59-A6C34878D82A}">
                    <a16:rowId xmlns:a16="http://schemas.microsoft.com/office/drawing/2014/main" val="3738930914"/>
                  </a:ext>
                </a:extLst>
              </a:tr>
              <a:tr h="422041">
                <a:tc>
                  <a:txBody>
                    <a:bodyPr/>
                    <a:lstStyle/>
                    <a:p>
                      <a:r>
                        <a:rPr lang="en-IN" dirty="0" err="1"/>
                        <a:t>Yscale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Set the scaling of the y-axis. </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a:txBody>
                  <a:tcPr/>
                </a:tc>
                <a:extLst>
                  <a:ext uri="{0D108BD9-81ED-4DB2-BD59-A6C34878D82A}">
                    <a16:rowId xmlns:a16="http://schemas.microsoft.com/office/drawing/2014/main" val="1570555673"/>
                  </a:ext>
                </a:extLst>
              </a:tr>
              <a:tr h="422041">
                <a:tc>
                  <a:txBody>
                    <a:bodyPr/>
                    <a:lstStyle/>
                    <a:p>
                      <a:r>
                        <a:rPr lang="en-IN" dirty="0" err="1"/>
                        <a:t>Yticks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Get or set the y-limits of the current tick locations and labels. </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a:txBody>
                  <a:tcPr/>
                </a:tc>
                <a:extLst>
                  <a:ext uri="{0D108BD9-81ED-4DB2-BD59-A6C34878D82A}">
                    <a16:rowId xmlns:a16="http://schemas.microsoft.com/office/drawing/2014/main" val="3798507567"/>
                  </a:ext>
                </a:extLst>
              </a:tr>
            </a:tbl>
          </a:graphicData>
        </a:graphic>
      </p:graphicFrame>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spTree>
    <p:extLst>
      <p:ext uri="{BB962C8B-B14F-4D97-AF65-F5344CB8AC3E}">
        <p14:creationId xmlns:p14="http://schemas.microsoft.com/office/powerpoint/2010/main" val="1914647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Matplotlib User interface with Menu, Data &amp; Buttons</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numCol="3"/>
          <a:lstStyle/>
          <a:p>
            <a:r>
              <a:rPr lang="en-US" dirty="0"/>
              <a:t>When matplotlib is used to create a plot, a User Interface (UI) and menu structure are generated. </a:t>
            </a:r>
          </a:p>
          <a:p>
            <a:r>
              <a:rPr lang="en-US" dirty="0"/>
              <a:t>The UI can be used to customize the plot, as well as to pan/zoom and toggle various elements.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pic>
        <p:nvPicPr>
          <p:cNvPr id="5" name="Picture 4">
            <a:extLst>
              <a:ext uri="{FF2B5EF4-FFF2-40B4-BE49-F238E27FC236}">
                <a16:creationId xmlns:a16="http://schemas.microsoft.com/office/drawing/2014/main" id="{26FDEF97-C483-85DB-022B-E4C498BBC972}"/>
              </a:ext>
            </a:extLst>
          </p:cNvPr>
          <p:cNvPicPr>
            <a:picLocks noChangeAspect="1"/>
          </p:cNvPicPr>
          <p:nvPr/>
        </p:nvPicPr>
        <p:blipFill>
          <a:blip r:embed="rId4"/>
          <a:stretch>
            <a:fillRect/>
          </a:stretch>
        </p:blipFill>
        <p:spPr>
          <a:xfrm>
            <a:off x="4173415" y="1235822"/>
            <a:ext cx="7675685" cy="5276344"/>
          </a:xfrm>
          <a:prstGeom prst="rect">
            <a:avLst/>
          </a:prstGeom>
        </p:spPr>
      </p:pic>
    </p:spTree>
    <p:extLst>
      <p:ext uri="{BB962C8B-B14F-4D97-AF65-F5344CB8AC3E}">
        <p14:creationId xmlns:p14="http://schemas.microsoft.com/office/powerpoint/2010/main" val="35980640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Matplotlib Line Plot</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lstStyle/>
          <a:p>
            <a:pPr marL="0" indent="0">
              <a:buNone/>
            </a:pPr>
            <a:r>
              <a:rPr lang="en-US" dirty="0"/>
              <a:t>import </a:t>
            </a:r>
            <a:r>
              <a:rPr lang="en-US" dirty="0" err="1"/>
              <a:t>matplotlib.pyplot</a:t>
            </a:r>
            <a:r>
              <a:rPr lang="en-US" dirty="0"/>
              <a:t> as </a:t>
            </a:r>
            <a:r>
              <a:rPr lang="en-US" dirty="0" err="1"/>
              <a:t>plt</a:t>
            </a:r>
            <a:endParaRPr lang="en-US" dirty="0"/>
          </a:p>
          <a:p>
            <a:pPr marL="0" indent="0">
              <a:buNone/>
            </a:pPr>
            <a:endParaRPr lang="en-US" dirty="0"/>
          </a:p>
          <a:p>
            <a:pPr marL="0" indent="0">
              <a:buNone/>
            </a:pPr>
            <a:r>
              <a:rPr lang="en-US" dirty="0"/>
              <a:t># Plot some numbers:</a:t>
            </a:r>
          </a:p>
          <a:p>
            <a:pPr marL="0" indent="0">
              <a:buNone/>
            </a:pPr>
            <a:r>
              <a:rPr lang="en-US" dirty="0" err="1"/>
              <a:t>plt.plot</a:t>
            </a:r>
            <a:r>
              <a:rPr lang="en-US" dirty="0"/>
              <a:t>([1, 2, 3]) </a:t>
            </a:r>
          </a:p>
          <a:p>
            <a:pPr marL="0" indent="0">
              <a:buNone/>
            </a:pPr>
            <a:r>
              <a:rPr lang="en-US" dirty="0" err="1"/>
              <a:t>plt.title</a:t>
            </a:r>
            <a:r>
              <a:rPr lang="en-US" dirty="0"/>
              <a:t>(”Line Plot”) </a:t>
            </a:r>
          </a:p>
          <a:p>
            <a:pPr marL="0" indent="0">
              <a:buNone/>
            </a:pPr>
            <a:endParaRPr lang="en-US" dirty="0"/>
          </a:p>
          <a:p>
            <a:pPr marL="0" indent="0">
              <a:buNone/>
            </a:pPr>
            <a:r>
              <a:rPr lang="en-US" dirty="0"/>
              <a:t># Display the plot:</a:t>
            </a:r>
          </a:p>
          <a:p>
            <a:pPr marL="0" indent="0">
              <a:buNone/>
            </a:pPr>
            <a:r>
              <a:rPr lang="en-US" dirty="0" err="1"/>
              <a:t>plt.show</a:t>
            </a:r>
            <a:r>
              <a:rPr lang="en-US" dirty="0"/>
              <a:t>()</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pic>
        <p:nvPicPr>
          <p:cNvPr id="5" name="Picture 4">
            <a:extLst>
              <a:ext uri="{FF2B5EF4-FFF2-40B4-BE49-F238E27FC236}">
                <a16:creationId xmlns:a16="http://schemas.microsoft.com/office/drawing/2014/main" id="{079E19DB-2096-2A86-DBA8-F13F718DC74F}"/>
              </a:ext>
            </a:extLst>
          </p:cNvPr>
          <p:cNvPicPr>
            <a:picLocks noChangeAspect="1"/>
          </p:cNvPicPr>
          <p:nvPr/>
        </p:nvPicPr>
        <p:blipFill>
          <a:blip r:embed="rId4"/>
          <a:stretch>
            <a:fillRect/>
          </a:stretch>
        </p:blipFill>
        <p:spPr>
          <a:xfrm>
            <a:off x="6150708" y="1229960"/>
            <a:ext cx="5698392" cy="5282206"/>
          </a:xfrm>
          <a:prstGeom prst="rect">
            <a:avLst/>
          </a:prstGeom>
        </p:spPr>
      </p:pic>
    </p:spTree>
    <p:extLst>
      <p:ext uri="{BB962C8B-B14F-4D97-AF65-F5344CB8AC3E}">
        <p14:creationId xmlns:p14="http://schemas.microsoft.com/office/powerpoint/2010/main" val="42704424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79E19DB-2096-2A86-DBA8-F13F718DC74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6000" y="1547521"/>
            <a:ext cx="5753100" cy="4647084"/>
          </a:xfrm>
          <a:prstGeom prst="rect">
            <a:avLst/>
          </a:prstGeom>
        </p:spPr>
      </p:pic>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Matplotlib Pie Plot</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normAutofit fontScale="92500" lnSpcReduction="20000"/>
          </a:bodyPr>
          <a:lstStyle/>
          <a:p>
            <a:pPr marL="0" indent="0">
              <a:buNone/>
            </a:pPr>
            <a:r>
              <a:rPr lang="en-US" dirty="0"/>
              <a:t>import </a:t>
            </a:r>
            <a:r>
              <a:rPr lang="en-US" dirty="0" err="1"/>
              <a:t>matplotlib.pyplot</a:t>
            </a:r>
            <a:r>
              <a:rPr lang="en-US" dirty="0"/>
              <a:t> as </a:t>
            </a:r>
            <a:r>
              <a:rPr lang="en-US" dirty="0" err="1"/>
              <a:t>plt</a:t>
            </a:r>
            <a:endParaRPr lang="en-US" dirty="0"/>
          </a:p>
          <a:p>
            <a:pPr marL="0" indent="0">
              <a:buNone/>
            </a:pPr>
            <a:endParaRPr lang="en-US" dirty="0"/>
          </a:p>
          <a:p>
            <a:pPr marL="0" indent="0">
              <a:buNone/>
            </a:pPr>
            <a:r>
              <a:rPr lang="en-US" dirty="0"/>
              <a:t># Data labels, sizes, and colors are defined:</a:t>
            </a:r>
          </a:p>
          <a:p>
            <a:pPr marL="0" indent="0">
              <a:buNone/>
            </a:pPr>
            <a:r>
              <a:rPr lang="en-US" dirty="0"/>
              <a:t>labels = 'Broccoli', 'Chocolate Cake', 'Blueberries', 'Raspberries'</a:t>
            </a:r>
          </a:p>
          <a:p>
            <a:pPr marL="0" indent="0">
              <a:buNone/>
            </a:pPr>
            <a:r>
              <a:rPr lang="en-US" dirty="0"/>
              <a:t>sizes = [30, 330, 245, 210]</a:t>
            </a:r>
          </a:p>
          <a:p>
            <a:pPr marL="0" indent="0">
              <a:buNone/>
            </a:pPr>
            <a:r>
              <a:rPr lang="en-US" dirty="0"/>
              <a:t>colors = ['green', 'brown', 'blue', 'red']</a:t>
            </a:r>
          </a:p>
          <a:p>
            <a:pPr marL="0" indent="0">
              <a:buNone/>
            </a:pPr>
            <a:endParaRPr lang="en-US" dirty="0"/>
          </a:p>
          <a:p>
            <a:pPr marL="0" indent="0">
              <a:buNone/>
            </a:pPr>
            <a:r>
              <a:rPr lang="en-US" dirty="0"/>
              <a:t># Data is plotted:</a:t>
            </a:r>
          </a:p>
          <a:p>
            <a:pPr marL="0" indent="0">
              <a:buNone/>
            </a:pPr>
            <a:r>
              <a:rPr lang="en-US" dirty="0" err="1"/>
              <a:t>plt.pie</a:t>
            </a:r>
            <a:r>
              <a:rPr lang="en-US" dirty="0"/>
              <a:t>(sizes, labels=labels, colors=colors)</a:t>
            </a:r>
          </a:p>
          <a:p>
            <a:pPr marL="0" indent="0">
              <a:buNone/>
            </a:pPr>
            <a:endParaRPr lang="en-US" dirty="0"/>
          </a:p>
          <a:p>
            <a:pPr marL="0" indent="0">
              <a:buNone/>
            </a:pPr>
            <a:r>
              <a:rPr lang="en-US" dirty="0" err="1"/>
              <a:t>plt.axis</a:t>
            </a:r>
            <a:r>
              <a:rPr lang="en-US" dirty="0"/>
              <a:t>('equal')</a:t>
            </a:r>
          </a:p>
          <a:p>
            <a:pPr marL="0" indent="0">
              <a:buNone/>
            </a:pPr>
            <a:r>
              <a:rPr lang="en-US" dirty="0" err="1"/>
              <a:t>plt.title</a:t>
            </a:r>
            <a:r>
              <a:rPr lang="en-US" dirty="0"/>
              <a:t>(“Pie Plot”)</a:t>
            </a:r>
          </a:p>
          <a:p>
            <a:pPr marL="0" indent="0">
              <a:buNone/>
            </a:pPr>
            <a:r>
              <a:rPr lang="en-US" dirty="0" err="1"/>
              <a:t>plt.show</a:t>
            </a:r>
            <a:r>
              <a:rPr lang="en-US" dirty="0"/>
              <a:t>()</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spTree>
    <p:extLst>
      <p:ext uri="{BB962C8B-B14F-4D97-AF65-F5344CB8AC3E}">
        <p14:creationId xmlns:p14="http://schemas.microsoft.com/office/powerpoint/2010/main" val="8709146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79E19DB-2096-2A86-DBA8-F13F718DC74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6000" y="1229960"/>
            <a:ext cx="5753100" cy="5282205"/>
          </a:xfrm>
          <a:prstGeom prst="rect">
            <a:avLst/>
          </a:prstGeom>
        </p:spPr>
      </p:pic>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Matplotlib Bar Plot</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normAutofit fontScale="77500" lnSpcReduction="20000"/>
          </a:bodyPr>
          <a:lstStyle/>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 </a:t>
            </a:r>
          </a:p>
          <a:p>
            <a:pPr marL="0" indent="0">
              <a:buNone/>
            </a:pPr>
            <a:endParaRPr lang="en-US" dirty="0"/>
          </a:p>
          <a:p>
            <a:pPr marL="0" indent="0">
              <a:buNone/>
            </a:pPr>
            <a:r>
              <a:rPr lang="en-US" dirty="0"/>
              <a:t># Create a Line2D instance with x and y data in sequences </a:t>
            </a:r>
            <a:r>
              <a:rPr lang="en-US" dirty="0" err="1"/>
              <a:t>xdata</a:t>
            </a:r>
            <a:r>
              <a:rPr lang="en-US" dirty="0"/>
              <a:t>, </a:t>
            </a:r>
            <a:r>
              <a:rPr lang="en-US" dirty="0" err="1"/>
              <a:t>ydata</a:t>
            </a:r>
            <a:r>
              <a:rPr lang="en-US" dirty="0"/>
              <a:t>:</a:t>
            </a:r>
          </a:p>
          <a:p>
            <a:pPr marL="0" indent="0">
              <a:buNone/>
            </a:pPr>
            <a:endParaRPr lang="en-US" dirty="0"/>
          </a:p>
          <a:p>
            <a:pPr marL="0" indent="0">
              <a:buNone/>
            </a:pPr>
            <a:r>
              <a:rPr lang="en-US" dirty="0"/>
              <a:t># x data:</a:t>
            </a:r>
          </a:p>
          <a:p>
            <a:pPr marL="0" indent="0">
              <a:buNone/>
            </a:pPr>
            <a:r>
              <a:rPr lang="en-US" dirty="0" err="1"/>
              <a:t>xdata</a:t>
            </a:r>
            <a:r>
              <a:rPr lang="en-US" dirty="0"/>
              <a:t>=['A','B','C']</a:t>
            </a:r>
          </a:p>
          <a:p>
            <a:pPr marL="0" indent="0">
              <a:buNone/>
            </a:pPr>
            <a:endParaRPr lang="en-US" dirty="0"/>
          </a:p>
          <a:p>
            <a:pPr marL="0" indent="0">
              <a:buNone/>
            </a:pPr>
            <a:r>
              <a:rPr lang="en-US" dirty="0"/>
              <a:t># y data:</a:t>
            </a:r>
          </a:p>
          <a:p>
            <a:pPr marL="0" indent="0">
              <a:buNone/>
            </a:pPr>
            <a:r>
              <a:rPr lang="en-US" dirty="0" err="1"/>
              <a:t>ydata</a:t>
            </a:r>
            <a:r>
              <a:rPr lang="en-US" dirty="0"/>
              <a:t>=[1,3,5]</a:t>
            </a:r>
          </a:p>
          <a:p>
            <a:pPr marL="0" indent="0">
              <a:buNone/>
            </a:pPr>
            <a:endParaRPr lang="en-US" dirty="0"/>
          </a:p>
          <a:p>
            <a:pPr marL="0" indent="0">
              <a:buNone/>
            </a:pPr>
            <a:r>
              <a:rPr lang="en-US" dirty="0" err="1"/>
              <a:t>plt.bar</a:t>
            </a:r>
            <a:r>
              <a:rPr lang="en-US" dirty="0"/>
              <a:t>(range(</a:t>
            </a:r>
            <a:r>
              <a:rPr lang="en-US" dirty="0" err="1"/>
              <a:t>len</a:t>
            </a:r>
            <a:r>
              <a:rPr lang="en-US" dirty="0"/>
              <a:t>(</a:t>
            </a:r>
            <a:r>
              <a:rPr lang="en-US" dirty="0" err="1"/>
              <a:t>xdata</a:t>
            </a:r>
            <a:r>
              <a:rPr lang="en-US" dirty="0"/>
              <a:t>)),</a:t>
            </a:r>
            <a:r>
              <a:rPr lang="en-US" dirty="0" err="1"/>
              <a:t>ydata</a:t>
            </a:r>
            <a:r>
              <a:rPr lang="en-US" dirty="0"/>
              <a:t>)</a:t>
            </a:r>
          </a:p>
          <a:p>
            <a:pPr marL="0" indent="0">
              <a:buNone/>
            </a:pPr>
            <a:r>
              <a:rPr lang="en-US" dirty="0" err="1"/>
              <a:t>plt.title</a:t>
            </a:r>
            <a:r>
              <a:rPr lang="en-US" dirty="0"/>
              <a:t>(“Bar Plot”)</a:t>
            </a:r>
          </a:p>
          <a:p>
            <a:pPr marL="0" indent="0">
              <a:buNone/>
            </a:pPr>
            <a:r>
              <a:rPr lang="en-US" dirty="0" err="1"/>
              <a:t>plt.show</a:t>
            </a:r>
            <a:r>
              <a:rPr lang="en-US" dirty="0"/>
              <a:t>()</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spTree>
    <p:extLst>
      <p:ext uri="{BB962C8B-B14F-4D97-AF65-F5344CB8AC3E}">
        <p14:creationId xmlns:p14="http://schemas.microsoft.com/office/powerpoint/2010/main" val="3489055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Matplotlib - Plotting a NumPy Array</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normAutofit fontScale="85000" lnSpcReduction="20000"/>
          </a:bodyPr>
          <a:lstStyle/>
          <a:p>
            <a:pPr marL="0" indent="0">
              <a:buNone/>
            </a:pPr>
            <a:r>
              <a:rPr lang="en-US" dirty="0"/>
              <a:t>import </a:t>
            </a:r>
            <a:r>
              <a:rPr lang="en-US" dirty="0" err="1"/>
              <a:t>numpy</a:t>
            </a:r>
            <a:r>
              <a:rPr lang="en-US" dirty="0"/>
              <a:t> as np </a:t>
            </a:r>
          </a:p>
          <a:p>
            <a:pPr marL="0" indent="0">
              <a:buNone/>
            </a:pPr>
            <a:r>
              <a:rPr lang="en-US" dirty="0"/>
              <a:t>from matplotlib import </a:t>
            </a:r>
            <a:r>
              <a:rPr lang="en-US" dirty="0" err="1"/>
              <a:t>pyplot</a:t>
            </a:r>
            <a:r>
              <a:rPr lang="en-US" dirty="0"/>
              <a:t> as </a:t>
            </a:r>
            <a:r>
              <a:rPr lang="en-US" dirty="0" err="1"/>
              <a:t>plt</a:t>
            </a:r>
            <a:r>
              <a:rPr lang="en-US" dirty="0"/>
              <a:t> </a:t>
            </a:r>
          </a:p>
          <a:p>
            <a:pPr marL="0" indent="0">
              <a:buNone/>
            </a:pPr>
            <a:endParaRPr lang="en-US" dirty="0"/>
          </a:p>
          <a:p>
            <a:pPr marL="0" indent="0">
              <a:buNone/>
            </a:pPr>
            <a:r>
              <a:rPr lang="en-US" dirty="0"/>
              <a:t># Create an </a:t>
            </a:r>
            <a:r>
              <a:rPr lang="en-US" dirty="0" err="1"/>
              <a:t>ndarray</a:t>
            </a:r>
            <a:r>
              <a:rPr lang="en-US" dirty="0"/>
              <a:t> on x axis using the </a:t>
            </a:r>
            <a:r>
              <a:rPr lang="en-US" dirty="0" err="1"/>
              <a:t>numpy</a:t>
            </a:r>
            <a:r>
              <a:rPr lang="en-US" dirty="0"/>
              <a:t> range() function:</a:t>
            </a:r>
          </a:p>
          <a:p>
            <a:pPr marL="0" indent="0">
              <a:buNone/>
            </a:pPr>
            <a:r>
              <a:rPr lang="en-US" dirty="0"/>
              <a:t>x = </a:t>
            </a:r>
            <a:r>
              <a:rPr lang="en-US" dirty="0" err="1"/>
              <a:t>np.arange</a:t>
            </a:r>
            <a:r>
              <a:rPr lang="en-US" dirty="0"/>
              <a:t>(3,21)</a:t>
            </a:r>
          </a:p>
          <a:p>
            <a:pPr marL="0" indent="0">
              <a:buNone/>
            </a:pPr>
            <a:endParaRPr lang="en-US" dirty="0"/>
          </a:p>
          <a:p>
            <a:pPr marL="0" indent="0">
              <a:buNone/>
            </a:pPr>
            <a:r>
              <a:rPr lang="en-US" dirty="0"/>
              <a:t># Store equation values on y axis:</a:t>
            </a:r>
          </a:p>
          <a:p>
            <a:pPr marL="0" indent="0">
              <a:buNone/>
            </a:pPr>
            <a:r>
              <a:rPr lang="en-US" dirty="0"/>
              <a:t>y = 2 * x + 8 </a:t>
            </a:r>
          </a:p>
          <a:p>
            <a:pPr marL="0" indent="0">
              <a:buNone/>
            </a:pPr>
            <a:r>
              <a:rPr lang="en-US" dirty="0" err="1"/>
              <a:t>plt.title</a:t>
            </a:r>
            <a:r>
              <a:rPr lang="en-US" dirty="0"/>
              <a:t>("NumPy Array Plot")</a:t>
            </a:r>
          </a:p>
          <a:p>
            <a:pPr marL="0" indent="0">
              <a:buNone/>
            </a:pPr>
            <a:endParaRPr lang="en-US" dirty="0"/>
          </a:p>
          <a:p>
            <a:pPr marL="0" indent="0">
              <a:buNone/>
            </a:pPr>
            <a:r>
              <a:rPr lang="en-US" dirty="0"/>
              <a:t># Plot values using </a:t>
            </a:r>
            <a:r>
              <a:rPr lang="en-US" dirty="0" err="1"/>
              <a:t>x,y</a:t>
            </a:r>
            <a:r>
              <a:rPr lang="en-US" dirty="0"/>
              <a:t> coordinates:</a:t>
            </a:r>
          </a:p>
          <a:p>
            <a:pPr marL="0" indent="0">
              <a:buNone/>
            </a:pPr>
            <a:r>
              <a:rPr lang="en-US" dirty="0" err="1"/>
              <a:t>plt.plot</a:t>
            </a:r>
            <a:r>
              <a:rPr lang="en-US" dirty="0"/>
              <a:t>(</a:t>
            </a:r>
            <a:r>
              <a:rPr lang="en-US" dirty="0" err="1"/>
              <a:t>x,y</a:t>
            </a:r>
            <a:r>
              <a:rPr lang="en-US" dirty="0"/>
              <a:t>)</a:t>
            </a:r>
          </a:p>
          <a:p>
            <a:pPr marL="0" indent="0">
              <a:buNone/>
            </a:pPr>
            <a:r>
              <a:rPr lang="en-US" dirty="0" err="1"/>
              <a:t>plt.show</a:t>
            </a:r>
            <a:r>
              <a:rPr lang="en-US" dirty="0"/>
              <a:t>()</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spTree>
    <p:extLst>
      <p:ext uri="{BB962C8B-B14F-4D97-AF65-F5344CB8AC3E}">
        <p14:creationId xmlns:p14="http://schemas.microsoft.com/office/powerpoint/2010/main" val="30691138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Matplotlib - Plotting a Pandas Data Frame</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normAutofit fontScale="77500" lnSpcReduction="20000"/>
          </a:bodyPr>
          <a:lstStyle/>
          <a:p>
            <a:pPr marL="0" indent="0">
              <a:buNone/>
            </a:pPr>
            <a:r>
              <a:rPr lang="en-US" dirty="0"/>
              <a:t>import </a:t>
            </a:r>
            <a:r>
              <a:rPr lang="en-US" dirty="0" err="1"/>
              <a:t>numpy</a:t>
            </a:r>
            <a:r>
              <a:rPr lang="en-US" dirty="0"/>
              <a:t> as np</a:t>
            </a:r>
          </a:p>
          <a:p>
            <a:pPr marL="0" indent="0">
              <a:buNone/>
            </a:pPr>
            <a:r>
              <a:rPr lang="en-US" dirty="0"/>
              <a:t>import pandas as pd</a:t>
            </a:r>
          </a:p>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fig, ax = </a:t>
            </a:r>
            <a:r>
              <a:rPr lang="en-US" dirty="0" err="1"/>
              <a:t>plt.subplots</a:t>
            </a:r>
            <a:r>
              <a:rPr lang="en-US" dirty="0"/>
              <a:t>()</a:t>
            </a:r>
          </a:p>
          <a:p>
            <a:pPr marL="0" indent="0">
              <a:buNone/>
            </a:pPr>
            <a:r>
              <a:rPr lang="en-US" dirty="0"/>
              <a:t># Hide axes without removing it:</a:t>
            </a:r>
          </a:p>
          <a:p>
            <a:pPr marL="0" indent="0">
              <a:buNone/>
            </a:pPr>
            <a:r>
              <a:rPr lang="en-US" dirty="0" err="1"/>
              <a:t>fig.patch.set_visible</a:t>
            </a:r>
            <a:r>
              <a:rPr lang="en-US" dirty="0"/>
              <a:t>(False)</a:t>
            </a:r>
          </a:p>
          <a:p>
            <a:pPr marL="0" indent="0">
              <a:buNone/>
            </a:pPr>
            <a:r>
              <a:rPr lang="en-US" dirty="0" err="1"/>
              <a:t>ax.axis</a:t>
            </a:r>
            <a:r>
              <a:rPr lang="en-US" dirty="0"/>
              <a:t>('off')</a:t>
            </a:r>
          </a:p>
          <a:p>
            <a:pPr marL="0" indent="0">
              <a:buNone/>
            </a:pPr>
            <a:r>
              <a:rPr lang="en-US" dirty="0" err="1"/>
              <a:t>ax.axis</a:t>
            </a:r>
            <a:r>
              <a:rPr lang="en-US" dirty="0"/>
              <a:t>('tight')</a:t>
            </a:r>
          </a:p>
          <a:p>
            <a:pPr marL="0" indent="0">
              <a:buNone/>
            </a:pPr>
            <a:r>
              <a:rPr lang="en-US" dirty="0"/>
              <a:t># Create a </a:t>
            </a:r>
            <a:r>
              <a:rPr lang="en-US" dirty="0" err="1"/>
              <a:t>numpy</a:t>
            </a:r>
            <a:r>
              <a:rPr lang="en-US" dirty="0"/>
              <a:t> random array in a pandas </a:t>
            </a:r>
            <a:r>
              <a:rPr lang="en-US" dirty="0" err="1"/>
              <a:t>dataframe</a:t>
            </a:r>
            <a:r>
              <a:rPr lang="en-US" dirty="0"/>
              <a:t> with 10 rows, 4 columns:</a:t>
            </a:r>
          </a:p>
          <a:p>
            <a:pPr marL="0" indent="0">
              <a:buNone/>
            </a:pPr>
            <a:r>
              <a:rPr lang="en-US" dirty="0" err="1"/>
              <a:t>df</a:t>
            </a:r>
            <a:r>
              <a:rPr lang="en-US" dirty="0"/>
              <a:t> = </a:t>
            </a:r>
            <a:r>
              <a:rPr lang="en-US" dirty="0" err="1"/>
              <a:t>pd.DataFrame</a:t>
            </a:r>
            <a:r>
              <a:rPr lang="en-US" dirty="0"/>
              <a:t>(</a:t>
            </a:r>
            <a:r>
              <a:rPr lang="en-US" dirty="0" err="1"/>
              <a:t>np.random.randn</a:t>
            </a:r>
            <a:r>
              <a:rPr lang="en-US" dirty="0"/>
              <a:t>(10, 4), columns=list('ABCD'))</a:t>
            </a:r>
          </a:p>
          <a:p>
            <a:pPr marL="0" indent="0">
              <a:buNone/>
            </a:pPr>
            <a:r>
              <a:rPr lang="en-US" dirty="0" err="1"/>
              <a:t>plt.title</a:t>
            </a:r>
            <a:r>
              <a:rPr lang="en-US" dirty="0"/>
              <a:t>("Pandas </a:t>
            </a:r>
            <a:r>
              <a:rPr lang="en-US" dirty="0" err="1"/>
              <a:t>Dataframe</a:t>
            </a:r>
            <a:r>
              <a:rPr lang="en-US" dirty="0"/>
              <a:t> Plot")</a:t>
            </a:r>
          </a:p>
          <a:p>
            <a:pPr marL="0" indent="0">
              <a:buNone/>
            </a:pPr>
            <a:r>
              <a:rPr lang="en-US" dirty="0" err="1"/>
              <a:t>ax.table</a:t>
            </a:r>
            <a:r>
              <a:rPr lang="en-US" dirty="0"/>
              <a:t>(</a:t>
            </a:r>
            <a:r>
              <a:rPr lang="en-US" dirty="0" err="1"/>
              <a:t>cellText</a:t>
            </a:r>
            <a:r>
              <a:rPr lang="en-US" dirty="0"/>
              <a:t>=</a:t>
            </a:r>
            <a:r>
              <a:rPr lang="en-US" dirty="0" err="1"/>
              <a:t>df.values</a:t>
            </a:r>
            <a:r>
              <a:rPr lang="en-US" dirty="0"/>
              <a:t>, </a:t>
            </a:r>
            <a:r>
              <a:rPr lang="en-US" dirty="0" err="1"/>
              <a:t>colLabels</a:t>
            </a:r>
            <a:r>
              <a:rPr lang="en-US" dirty="0"/>
              <a:t>=</a:t>
            </a:r>
            <a:r>
              <a:rPr lang="en-US" dirty="0" err="1"/>
              <a:t>df.columns</a:t>
            </a:r>
            <a:r>
              <a:rPr lang="en-US" dirty="0"/>
              <a:t>, loc='center')</a:t>
            </a:r>
          </a:p>
          <a:p>
            <a:pPr marL="0" indent="0">
              <a:buNone/>
            </a:pPr>
            <a:r>
              <a:rPr lang="en-US" dirty="0" err="1"/>
              <a:t>fig.tight_layout</a:t>
            </a:r>
            <a:r>
              <a:rPr lang="en-US" dirty="0"/>
              <a:t>()</a:t>
            </a:r>
          </a:p>
          <a:p>
            <a:pPr marL="0" indent="0">
              <a:buNone/>
            </a:pPr>
            <a:r>
              <a:rPr lang="en-US" dirty="0" err="1"/>
              <a:t>plt.show</a:t>
            </a:r>
            <a:r>
              <a:rPr lang="en-US" dirty="0"/>
              <a:t>()</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spTree>
    <p:extLst>
      <p:ext uri="{BB962C8B-B14F-4D97-AF65-F5344CB8AC3E}">
        <p14:creationId xmlns:p14="http://schemas.microsoft.com/office/powerpoint/2010/main" val="10697855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Basic Commands </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normAutofit/>
          </a:bodyPr>
          <a:lstStyle/>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pPr marL="0" indent="0">
              <a:buNone/>
            </a:pPr>
            <a:r>
              <a:rPr lang="en-US" dirty="0"/>
              <a:t>Import pandas as pd</a:t>
            </a:r>
          </a:p>
          <a:p>
            <a:pPr marL="0" indent="0">
              <a:buNone/>
            </a:pPr>
            <a:endParaRPr lang="en-US" dirty="0"/>
          </a:p>
          <a:p>
            <a:pPr marL="0" indent="0">
              <a:buNone/>
            </a:pPr>
            <a:r>
              <a:rPr lang="en-US" dirty="0"/>
              <a:t>print(</a:t>
            </a:r>
            <a:r>
              <a:rPr lang="en-US" dirty="0" err="1"/>
              <a:t>matplotlib.__version</a:t>
            </a:r>
            <a:r>
              <a:rPr lang="en-US" dirty="0"/>
              <a:t>__)</a:t>
            </a:r>
          </a:p>
          <a:p>
            <a:pPr marL="0" indent="0">
              <a:buNone/>
            </a:pPr>
            <a:endParaRPr lang="en-US" dirty="0"/>
          </a:p>
          <a:p>
            <a:pPr marL="0" indent="0">
              <a:buNone/>
            </a:pP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spTree>
    <p:extLst>
      <p:ext uri="{BB962C8B-B14F-4D97-AF65-F5344CB8AC3E}">
        <p14:creationId xmlns:p14="http://schemas.microsoft.com/office/powerpoint/2010/main" val="6874475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Basic Plotting Commands</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normAutofit/>
          </a:bodyPr>
          <a:lstStyle/>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pPr marL="0" indent="0">
              <a:buNone/>
            </a:pPr>
            <a:r>
              <a:rPr lang="en-US" dirty="0"/>
              <a:t>Import pandas as pd</a:t>
            </a:r>
          </a:p>
          <a:p>
            <a:pPr marL="0" indent="0">
              <a:buNone/>
            </a:pPr>
            <a:endParaRPr lang="en-US" dirty="0"/>
          </a:p>
          <a:p>
            <a:pPr marL="0" indent="0">
              <a:buNone/>
            </a:pPr>
            <a:r>
              <a:rPr lang="en-US" dirty="0" err="1"/>
              <a:t>xpoints</a:t>
            </a:r>
            <a:r>
              <a:rPr lang="en-US" dirty="0"/>
              <a:t> = </a:t>
            </a:r>
            <a:r>
              <a:rPr lang="en-US" dirty="0" err="1"/>
              <a:t>np.array</a:t>
            </a:r>
            <a:r>
              <a:rPr lang="en-US" dirty="0"/>
              <a:t>([0, 6])</a:t>
            </a:r>
          </a:p>
          <a:p>
            <a:pPr marL="0" indent="0">
              <a:buNone/>
            </a:pPr>
            <a:r>
              <a:rPr lang="en-US" dirty="0" err="1"/>
              <a:t>ypoints</a:t>
            </a:r>
            <a:r>
              <a:rPr lang="en-US" dirty="0"/>
              <a:t> = </a:t>
            </a:r>
            <a:r>
              <a:rPr lang="en-US" dirty="0" err="1"/>
              <a:t>np.array</a:t>
            </a:r>
            <a:r>
              <a:rPr lang="en-US" dirty="0"/>
              <a:t>([0, 250])</a:t>
            </a:r>
          </a:p>
          <a:p>
            <a:pPr marL="0" indent="0">
              <a:buNone/>
            </a:pPr>
            <a:endParaRPr lang="en-US" dirty="0"/>
          </a:p>
          <a:p>
            <a:pPr marL="0" indent="0">
              <a:buNone/>
            </a:pPr>
            <a:r>
              <a:rPr lang="en-US" dirty="0" err="1"/>
              <a:t>plt.plot</a:t>
            </a:r>
            <a:r>
              <a:rPr lang="en-US" dirty="0"/>
              <a:t>(</a:t>
            </a:r>
            <a:r>
              <a:rPr lang="en-US" dirty="0" err="1"/>
              <a:t>xpoints</a:t>
            </a:r>
            <a:r>
              <a:rPr lang="en-US" dirty="0"/>
              <a:t>, </a:t>
            </a:r>
            <a:r>
              <a:rPr lang="en-US" dirty="0" err="1"/>
              <a:t>ypoints</a:t>
            </a:r>
            <a:r>
              <a:rPr lang="en-US" dirty="0"/>
              <a:t>)</a:t>
            </a:r>
          </a:p>
          <a:p>
            <a:pPr marL="0" indent="0">
              <a:buNone/>
            </a:pPr>
            <a:r>
              <a:rPr lang="en-US" dirty="0" err="1"/>
              <a:t>plt.show</a:t>
            </a:r>
            <a:r>
              <a:rPr lang="en-US" dirty="0"/>
              <a:t>()</a:t>
            </a:r>
          </a:p>
          <a:p>
            <a:pPr marL="0" indent="0">
              <a:buNone/>
            </a:pPr>
            <a:endParaRPr lang="en-US" dirty="0"/>
          </a:p>
          <a:p>
            <a:pPr marL="0" indent="0">
              <a:buNone/>
            </a:pP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pic>
        <p:nvPicPr>
          <p:cNvPr id="5" name="Picture 4">
            <a:extLst>
              <a:ext uri="{FF2B5EF4-FFF2-40B4-BE49-F238E27FC236}">
                <a16:creationId xmlns:a16="http://schemas.microsoft.com/office/drawing/2014/main" id="{83726460-A238-BD06-3AA9-10362F5533A7}"/>
              </a:ext>
            </a:extLst>
          </p:cNvPr>
          <p:cNvPicPr>
            <a:picLocks noChangeAspect="1"/>
          </p:cNvPicPr>
          <p:nvPr/>
        </p:nvPicPr>
        <p:blipFill>
          <a:blip r:embed="rId4"/>
          <a:stretch>
            <a:fillRect/>
          </a:stretch>
        </p:blipFill>
        <p:spPr>
          <a:xfrm>
            <a:off x="6096000" y="1229959"/>
            <a:ext cx="5753100" cy="5282205"/>
          </a:xfrm>
          <a:prstGeom prst="rect">
            <a:avLst/>
          </a:prstGeom>
        </p:spPr>
      </p:pic>
    </p:spTree>
    <p:extLst>
      <p:ext uri="{BB962C8B-B14F-4D97-AF65-F5344CB8AC3E}">
        <p14:creationId xmlns:p14="http://schemas.microsoft.com/office/powerpoint/2010/main" val="394579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What is Matplotlib</a:t>
            </a:r>
          </a:p>
        </p:txBody>
      </p:sp>
      <p:pic>
        <p:nvPicPr>
          <p:cNvPr id="5" name="Content Placeholder 4">
            <a:extLst>
              <a:ext uri="{FF2B5EF4-FFF2-40B4-BE49-F238E27FC236}">
                <a16:creationId xmlns:a16="http://schemas.microsoft.com/office/drawing/2014/main" id="{9D9883C6-7784-EE25-DC8F-5C32AEA02026}"/>
              </a:ext>
            </a:extLst>
          </p:cNvPr>
          <p:cNvPicPr>
            <a:picLocks noGrp="1" noChangeAspect="1"/>
          </p:cNvPicPr>
          <p:nvPr>
            <p:ph idx="1"/>
          </p:nvPr>
        </p:nvPicPr>
        <p:blipFill>
          <a:blip r:embed="rId3">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a:off x="374174" y="1229960"/>
            <a:ext cx="5753100" cy="5282206"/>
          </a:xfrm>
          <a:prstGeom prst="rect">
            <a:avLst/>
          </a:prstGeom>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pic>
        <p:nvPicPr>
          <p:cNvPr id="1026" name="Picture 2" descr="Creating a Dashboard with the Matplotlib Library 📈">
            <a:extLst>
              <a:ext uri="{FF2B5EF4-FFF2-40B4-BE49-F238E27FC236}">
                <a16:creationId xmlns:a16="http://schemas.microsoft.com/office/drawing/2014/main" id="{FE626BC4-A1FF-D473-9708-109A5A1537B4}"/>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6127274" y="1229960"/>
            <a:ext cx="5690552" cy="5282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27540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Basic Plotting Commands with “Markers” (o)</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normAutofit/>
          </a:bodyPr>
          <a:lstStyle/>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pPr marL="0" indent="0">
              <a:buNone/>
            </a:pPr>
            <a:endParaRPr lang="en-US" dirty="0"/>
          </a:p>
          <a:p>
            <a:pPr marL="0" indent="0">
              <a:buNone/>
            </a:pPr>
            <a:r>
              <a:rPr lang="en-US" dirty="0" err="1"/>
              <a:t>xpoints</a:t>
            </a:r>
            <a:r>
              <a:rPr lang="en-US" dirty="0"/>
              <a:t> = </a:t>
            </a:r>
            <a:r>
              <a:rPr lang="en-US" dirty="0" err="1"/>
              <a:t>np.array</a:t>
            </a:r>
            <a:r>
              <a:rPr lang="en-US" dirty="0"/>
              <a:t>([1, 8])</a:t>
            </a:r>
          </a:p>
          <a:p>
            <a:pPr marL="0" indent="0">
              <a:buNone/>
            </a:pPr>
            <a:r>
              <a:rPr lang="en-US" dirty="0" err="1"/>
              <a:t>ypoints</a:t>
            </a:r>
            <a:r>
              <a:rPr lang="en-US" dirty="0"/>
              <a:t> = </a:t>
            </a:r>
            <a:r>
              <a:rPr lang="en-US" dirty="0" err="1"/>
              <a:t>np.array</a:t>
            </a:r>
            <a:r>
              <a:rPr lang="en-US" dirty="0"/>
              <a:t>([3, 10])</a:t>
            </a:r>
          </a:p>
          <a:p>
            <a:pPr marL="0" indent="0">
              <a:buNone/>
            </a:pPr>
            <a:endParaRPr lang="en-US" dirty="0"/>
          </a:p>
          <a:p>
            <a:pPr marL="0" indent="0">
              <a:buNone/>
            </a:pPr>
            <a:r>
              <a:rPr lang="en-US" dirty="0" err="1"/>
              <a:t>plt.plot</a:t>
            </a:r>
            <a:r>
              <a:rPr lang="en-US" dirty="0"/>
              <a:t>(</a:t>
            </a:r>
            <a:r>
              <a:rPr lang="en-US" dirty="0" err="1"/>
              <a:t>xpoints</a:t>
            </a:r>
            <a:r>
              <a:rPr lang="en-US" dirty="0"/>
              <a:t>, </a:t>
            </a:r>
            <a:r>
              <a:rPr lang="en-US" dirty="0" err="1"/>
              <a:t>ypoints</a:t>
            </a:r>
            <a:r>
              <a:rPr lang="en-US" dirty="0"/>
              <a:t>, 'o')</a:t>
            </a:r>
          </a:p>
          <a:p>
            <a:pPr marL="0" indent="0">
              <a:buNone/>
            </a:pPr>
            <a:r>
              <a:rPr lang="en-US" dirty="0" err="1"/>
              <a:t>plt.show</a:t>
            </a:r>
            <a:r>
              <a:rPr lang="en-US" dirty="0"/>
              <a:t>()</a:t>
            </a:r>
          </a:p>
          <a:p>
            <a:pPr marL="0" indent="0">
              <a:buNone/>
            </a:pPr>
            <a:endParaRPr lang="en-US" dirty="0"/>
          </a:p>
          <a:p>
            <a:pPr marL="0" indent="0">
              <a:buNone/>
            </a:pP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pic>
        <p:nvPicPr>
          <p:cNvPr id="5" name="Picture 4">
            <a:extLst>
              <a:ext uri="{FF2B5EF4-FFF2-40B4-BE49-F238E27FC236}">
                <a16:creationId xmlns:a16="http://schemas.microsoft.com/office/drawing/2014/main" id="{CD4E40B1-0650-428C-9368-331BC1E48D90}"/>
              </a:ext>
            </a:extLst>
          </p:cNvPr>
          <p:cNvPicPr>
            <a:picLocks noChangeAspect="1"/>
          </p:cNvPicPr>
          <p:nvPr/>
        </p:nvPicPr>
        <p:blipFill>
          <a:blip r:embed="rId4"/>
          <a:stretch>
            <a:fillRect/>
          </a:stretch>
        </p:blipFill>
        <p:spPr>
          <a:xfrm>
            <a:off x="6096000" y="1229959"/>
            <a:ext cx="5721826" cy="5282205"/>
          </a:xfrm>
          <a:prstGeom prst="rect">
            <a:avLst/>
          </a:prstGeom>
        </p:spPr>
      </p:pic>
    </p:spTree>
    <p:extLst>
      <p:ext uri="{BB962C8B-B14F-4D97-AF65-F5344CB8AC3E}">
        <p14:creationId xmlns:p14="http://schemas.microsoft.com/office/powerpoint/2010/main" val="9716674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Basic Plotting Commands with multiple x &amp; y values</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normAutofit/>
          </a:bodyPr>
          <a:lstStyle/>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pPr marL="0" indent="0">
              <a:buNone/>
            </a:pPr>
            <a:endParaRPr lang="en-US" dirty="0"/>
          </a:p>
          <a:p>
            <a:pPr marL="0" indent="0">
              <a:buNone/>
            </a:pPr>
            <a:r>
              <a:rPr lang="en-US" dirty="0" err="1"/>
              <a:t>xpoints</a:t>
            </a:r>
            <a:r>
              <a:rPr lang="en-US" dirty="0"/>
              <a:t> = </a:t>
            </a:r>
            <a:r>
              <a:rPr lang="en-US" dirty="0" err="1"/>
              <a:t>np.array</a:t>
            </a:r>
            <a:r>
              <a:rPr lang="en-US" dirty="0"/>
              <a:t>([1, 2, 6, 8])</a:t>
            </a:r>
          </a:p>
          <a:p>
            <a:pPr marL="0" indent="0">
              <a:buNone/>
            </a:pPr>
            <a:r>
              <a:rPr lang="en-US" dirty="0" err="1"/>
              <a:t>ypoints</a:t>
            </a:r>
            <a:r>
              <a:rPr lang="en-US" dirty="0"/>
              <a:t> = </a:t>
            </a:r>
            <a:r>
              <a:rPr lang="en-US" dirty="0" err="1"/>
              <a:t>np.array</a:t>
            </a:r>
            <a:r>
              <a:rPr lang="en-US" dirty="0"/>
              <a:t>([3, 8, 1, 10])</a:t>
            </a:r>
          </a:p>
          <a:p>
            <a:pPr marL="0" indent="0">
              <a:buNone/>
            </a:pPr>
            <a:endParaRPr lang="en-US" dirty="0"/>
          </a:p>
          <a:p>
            <a:pPr marL="0" indent="0">
              <a:buNone/>
            </a:pPr>
            <a:r>
              <a:rPr lang="en-US" dirty="0" err="1"/>
              <a:t>plt.plot</a:t>
            </a:r>
            <a:r>
              <a:rPr lang="en-US" dirty="0"/>
              <a:t>(</a:t>
            </a:r>
            <a:r>
              <a:rPr lang="en-US" dirty="0" err="1"/>
              <a:t>xpoints</a:t>
            </a:r>
            <a:r>
              <a:rPr lang="en-US" dirty="0"/>
              <a:t>, </a:t>
            </a:r>
            <a:r>
              <a:rPr lang="en-US" dirty="0" err="1"/>
              <a:t>ypoints</a:t>
            </a:r>
            <a:r>
              <a:rPr lang="en-US" dirty="0"/>
              <a:t>)</a:t>
            </a:r>
          </a:p>
          <a:p>
            <a:pPr marL="0" indent="0">
              <a:buNone/>
            </a:pPr>
            <a:r>
              <a:rPr lang="en-US" dirty="0" err="1"/>
              <a:t>plt.show</a:t>
            </a:r>
            <a:r>
              <a:rPr lang="en-US" dirty="0"/>
              <a:t>()</a:t>
            </a:r>
          </a:p>
          <a:p>
            <a:pPr marL="0" indent="0">
              <a:buNone/>
            </a:pP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pic>
        <p:nvPicPr>
          <p:cNvPr id="5" name="Picture 4">
            <a:extLst>
              <a:ext uri="{FF2B5EF4-FFF2-40B4-BE49-F238E27FC236}">
                <a16:creationId xmlns:a16="http://schemas.microsoft.com/office/drawing/2014/main" id="{CD4E40B1-0650-428C-9368-331BC1E48D9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096000" y="1229960"/>
            <a:ext cx="5721826" cy="5282206"/>
          </a:xfrm>
          <a:prstGeom prst="rect">
            <a:avLst/>
          </a:prstGeom>
        </p:spPr>
      </p:pic>
    </p:spTree>
    <p:extLst>
      <p:ext uri="{BB962C8B-B14F-4D97-AF65-F5344CB8AC3E}">
        <p14:creationId xmlns:p14="http://schemas.microsoft.com/office/powerpoint/2010/main" val="22353662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Basic Plotting Commands with default x values</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normAutofit/>
          </a:bodyPr>
          <a:lstStyle/>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pPr marL="0" indent="0">
              <a:buNone/>
            </a:pPr>
            <a:endParaRPr lang="en-US" dirty="0"/>
          </a:p>
          <a:p>
            <a:pPr marL="0" indent="0">
              <a:buNone/>
            </a:pPr>
            <a:r>
              <a:rPr lang="en-US" dirty="0" err="1"/>
              <a:t>ypoints</a:t>
            </a:r>
            <a:r>
              <a:rPr lang="en-US" dirty="0"/>
              <a:t> = </a:t>
            </a:r>
            <a:r>
              <a:rPr lang="en-US" dirty="0" err="1"/>
              <a:t>np.array</a:t>
            </a:r>
            <a:r>
              <a:rPr lang="en-US" dirty="0"/>
              <a:t>([3, 8, 1, 10, 5, 7])</a:t>
            </a:r>
          </a:p>
          <a:p>
            <a:pPr marL="0" indent="0">
              <a:buNone/>
            </a:pPr>
            <a:endParaRPr lang="en-US" dirty="0"/>
          </a:p>
          <a:p>
            <a:pPr marL="0" indent="0">
              <a:buNone/>
            </a:pPr>
            <a:r>
              <a:rPr lang="en-US" dirty="0" err="1"/>
              <a:t>plt.plot</a:t>
            </a:r>
            <a:r>
              <a:rPr lang="en-US" dirty="0"/>
              <a:t>(</a:t>
            </a:r>
            <a:r>
              <a:rPr lang="en-US" dirty="0" err="1"/>
              <a:t>ypoints</a:t>
            </a:r>
            <a:r>
              <a:rPr lang="en-US" dirty="0"/>
              <a:t>)</a:t>
            </a:r>
          </a:p>
          <a:p>
            <a:pPr marL="0" indent="0">
              <a:buNone/>
            </a:pPr>
            <a:r>
              <a:rPr lang="en-US" dirty="0" err="1"/>
              <a:t>plt.show</a:t>
            </a:r>
            <a:r>
              <a:rPr lang="en-US" dirty="0"/>
              <a:t>()</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pic>
        <p:nvPicPr>
          <p:cNvPr id="5" name="Picture 4">
            <a:extLst>
              <a:ext uri="{FF2B5EF4-FFF2-40B4-BE49-F238E27FC236}">
                <a16:creationId xmlns:a16="http://schemas.microsoft.com/office/drawing/2014/main" id="{CD4E40B1-0650-428C-9368-331BC1E48D9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096000" y="1229960"/>
            <a:ext cx="5721826" cy="5282206"/>
          </a:xfrm>
          <a:prstGeom prst="rect">
            <a:avLst/>
          </a:prstGeom>
        </p:spPr>
      </p:pic>
    </p:spTree>
    <p:extLst>
      <p:ext uri="{BB962C8B-B14F-4D97-AF65-F5344CB8AC3E}">
        <p14:creationId xmlns:p14="http://schemas.microsoft.com/office/powerpoint/2010/main" val="40411570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Basic Plotting Commands with “Marker” (o)</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normAutofit/>
          </a:bodyPr>
          <a:lstStyle/>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pPr marL="0" indent="0">
              <a:buNone/>
            </a:pPr>
            <a:endParaRPr lang="en-US" dirty="0"/>
          </a:p>
          <a:p>
            <a:pPr marL="0" indent="0">
              <a:buNone/>
            </a:pPr>
            <a:r>
              <a:rPr lang="en-US" dirty="0" err="1"/>
              <a:t>ypoints</a:t>
            </a:r>
            <a:r>
              <a:rPr lang="en-US" dirty="0"/>
              <a:t> = </a:t>
            </a:r>
            <a:r>
              <a:rPr lang="en-US" dirty="0" err="1"/>
              <a:t>np.array</a:t>
            </a:r>
            <a:r>
              <a:rPr lang="en-US" dirty="0"/>
              <a:t>([3, 8, 1, 10])</a:t>
            </a:r>
          </a:p>
          <a:p>
            <a:pPr marL="0" indent="0">
              <a:buNone/>
            </a:pPr>
            <a:endParaRPr lang="en-US" dirty="0"/>
          </a:p>
          <a:p>
            <a:pPr marL="0" indent="0">
              <a:buNone/>
            </a:pPr>
            <a:r>
              <a:rPr lang="en-US" dirty="0" err="1"/>
              <a:t>plt.plot</a:t>
            </a:r>
            <a:r>
              <a:rPr lang="en-US" dirty="0"/>
              <a:t>(</a:t>
            </a:r>
            <a:r>
              <a:rPr lang="en-US" dirty="0" err="1"/>
              <a:t>ypoints</a:t>
            </a:r>
            <a:r>
              <a:rPr lang="en-US" dirty="0"/>
              <a:t>, marker = 'o')</a:t>
            </a:r>
          </a:p>
          <a:p>
            <a:pPr marL="0" indent="0">
              <a:buNone/>
            </a:pPr>
            <a:r>
              <a:rPr lang="en-US" dirty="0" err="1"/>
              <a:t>plt.show</a:t>
            </a:r>
            <a:r>
              <a:rPr lang="en-US" dirty="0"/>
              <a:t>()</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pic>
        <p:nvPicPr>
          <p:cNvPr id="5" name="Picture 4">
            <a:extLst>
              <a:ext uri="{FF2B5EF4-FFF2-40B4-BE49-F238E27FC236}">
                <a16:creationId xmlns:a16="http://schemas.microsoft.com/office/drawing/2014/main" id="{CD4E40B1-0650-428C-9368-331BC1E48D9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096000" y="1229960"/>
            <a:ext cx="5721826" cy="5282206"/>
          </a:xfrm>
          <a:prstGeom prst="rect">
            <a:avLst/>
          </a:prstGeom>
        </p:spPr>
      </p:pic>
    </p:spTree>
    <p:extLst>
      <p:ext uri="{BB962C8B-B14F-4D97-AF65-F5344CB8AC3E}">
        <p14:creationId xmlns:p14="http://schemas.microsoft.com/office/powerpoint/2010/main" val="23791653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Marker reference</a:t>
            </a:r>
          </a:p>
        </p:txBody>
      </p:sp>
      <p:graphicFrame>
        <p:nvGraphicFramePr>
          <p:cNvPr id="5" name="Table 5">
            <a:extLst>
              <a:ext uri="{FF2B5EF4-FFF2-40B4-BE49-F238E27FC236}">
                <a16:creationId xmlns:a16="http://schemas.microsoft.com/office/drawing/2014/main" id="{A8150932-3694-DF1F-80CE-D0B1FE1C10D0}"/>
              </a:ext>
            </a:extLst>
          </p:cNvPr>
          <p:cNvGraphicFramePr>
            <a:graphicFrameLocks noGrp="1"/>
          </p:cNvGraphicFramePr>
          <p:nvPr>
            <p:ph idx="1"/>
          </p:nvPr>
        </p:nvGraphicFramePr>
        <p:xfrm>
          <a:off x="342900" y="1229960"/>
          <a:ext cx="11506200" cy="5282212"/>
        </p:xfrm>
        <a:graphic>
          <a:graphicData uri="http://schemas.openxmlformats.org/drawingml/2006/table">
            <a:tbl>
              <a:tblPr firstRow="1" bandRow="1">
                <a:tableStyleId>{5C22544A-7EE6-4342-B048-85BDC9FD1C3A}</a:tableStyleId>
              </a:tblPr>
              <a:tblGrid>
                <a:gridCol w="2876550">
                  <a:extLst>
                    <a:ext uri="{9D8B030D-6E8A-4147-A177-3AD203B41FA5}">
                      <a16:colId xmlns:a16="http://schemas.microsoft.com/office/drawing/2014/main" val="1289105078"/>
                    </a:ext>
                  </a:extLst>
                </a:gridCol>
                <a:gridCol w="2876550">
                  <a:extLst>
                    <a:ext uri="{9D8B030D-6E8A-4147-A177-3AD203B41FA5}">
                      <a16:colId xmlns:a16="http://schemas.microsoft.com/office/drawing/2014/main" val="130907769"/>
                    </a:ext>
                  </a:extLst>
                </a:gridCol>
                <a:gridCol w="2876550">
                  <a:extLst>
                    <a:ext uri="{9D8B030D-6E8A-4147-A177-3AD203B41FA5}">
                      <a16:colId xmlns:a16="http://schemas.microsoft.com/office/drawing/2014/main" val="1777556825"/>
                    </a:ext>
                  </a:extLst>
                </a:gridCol>
                <a:gridCol w="2876550">
                  <a:extLst>
                    <a:ext uri="{9D8B030D-6E8A-4147-A177-3AD203B41FA5}">
                      <a16:colId xmlns:a16="http://schemas.microsoft.com/office/drawing/2014/main" val="2216411032"/>
                    </a:ext>
                  </a:extLst>
                </a:gridCol>
              </a:tblGrid>
              <a:tr h="406324">
                <a:tc>
                  <a:txBody>
                    <a:bodyPr/>
                    <a:lstStyle/>
                    <a:p>
                      <a:pPr algn="ctr"/>
                      <a:r>
                        <a:rPr lang="en-IN" dirty="0"/>
                        <a:t>Marker </a:t>
                      </a:r>
                    </a:p>
                  </a:txBody>
                  <a:tcPr/>
                </a:tc>
                <a:tc>
                  <a:txBody>
                    <a:bodyPr/>
                    <a:lstStyle/>
                    <a:p>
                      <a:pPr algn="ctr"/>
                      <a:r>
                        <a:rPr lang="en-IN" dirty="0"/>
                        <a:t>Description</a:t>
                      </a:r>
                    </a:p>
                  </a:txBody>
                  <a:tcPr/>
                </a:tc>
                <a:tc>
                  <a:txBody>
                    <a:bodyPr/>
                    <a:lstStyle/>
                    <a:p>
                      <a:pPr algn="ctr"/>
                      <a:r>
                        <a:rPr lang="en-IN" dirty="0"/>
                        <a:t>Marker</a:t>
                      </a:r>
                    </a:p>
                  </a:txBody>
                  <a:tcPr/>
                </a:tc>
                <a:tc>
                  <a:txBody>
                    <a:bodyPr/>
                    <a:lstStyle/>
                    <a:p>
                      <a:pPr algn="ctr"/>
                      <a:r>
                        <a:rPr lang="en-IN" dirty="0"/>
                        <a:t>Description</a:t>
                      </a:r>
                    </a:p>
                  </a:txBody>
                  <a:tcPr/>
                </a:tc>
                <a:extLst>
                  <a:ext uri="{0D108BD9-81ED-4DB2-BD59-A6C34878D82A}">
                    <a16:rowId xmlns:a16="http://schemas.microsoft.com/office/drawing/2014/main" val="1739461821"/>
                  </a:ext>
                </a:extLst>
              </a:tr>
              <a:tr h="406324">
                <a:tc>
                  <a:txBody>
                    <a:bodyPr/>
                    <a:lstStyle/>
                    <a:p>
                      <a:pPr algn="ctr"/>
                      <a:r>
                        <a:rPr lang="en-IN" dirty="0"/>
                        <a:t>o</a:t>
                      </a:r>
                    </a:p>
                  </a:txBody>
                  <a:tcPr/>
                </a:tc>
                <a:tc>
                  <a:txBody>
                    <a:bodyPr/>
                    <a:lstStyle/>
                    <a:p>
                      <a:pPr algn="ctr"/>
                      <a:r>
                        <a:rPr lang="en-IN" dirty="0"/>
                        <a:t>Circle</a:t>
                      </a:r>
                    </a:p>
                  </a:txBody>
                  <a:tcPr/>
                </a:tc>
                <a:tc>
                  <a:txBody>
                    <a:bodyPr/>
                    <a:lstStyle/>
                    <a:p>
                      <a:pPr algn="ctr"/>
                      <a:r>
                        <a:rPr lang="en-IN" dirty="0"/>
                        <a:t>H</a:t>
                      </a:r>
                    </a:p>
                  </a:txBody>
                  <a:tcPr/>
                </a:tc>
                <a:tc>
                  <a:txBody>
                    <a:bodyPr/>
                    <a:lstStyle/>
                    <a:p>
                      <a:pPr algn="ctr"/>
                      <a:r>
                        <a:rPr lang="en-IN" dirty="0"/>
                        <a:t>Hexagon</a:t>
                      </a:r>
                    </a:p>
                  </a:txBody>
                  <a:tcPr/>
                </a:tc>
                <a:extLst>
                  <a:ext uri="{0D108BD9-81ED-4DB2-BD59-A6C34878D82A}">
                    <a16:rowId xmlns:a16="http://schemas.microsoft.com/office/drawing/2014/main" val="2580986260"/>
                  </a:ext>
                </a:extLst>
              </a:tr>
              <a:tr h="406324">
                <a:tc>
                  <a:txBody>
                    <a:bodyPr/>
                    <a:lstStyle/>
                    <a:p>
                      <a:pPr algn="ctr"/>
                      <a:r>
                        <a:rPr lang="en-IN" dirty="0"/>
                        <a:t>*</a:t>
                      </a:r>
                    </a:p>
                  </a:txBody>
                  <a:tcPr/>
                </a:tc>
                <a:tc>
                  <a:txBody>
                    <a:bodyPr/>
                    <a:lstStyle/>
                    <a:p>
                      <a:pPr algn="ctr"/>
                      <a:r>
                        <a:rPr lang="en-IN" dirty="0"/>
                        <a:t>Star</a:t>
                      </a:r>
                    </a:p>
                  </a:txBody>
                  <a:tcPr/>
                </a:tc>
                <a:tc>
                  <a:txBody>
                    <a:bodyPr/>
                    <a:lstStyle/>
                    <a:p>
                      <a:pPr algn="ctr"/>
                      <a:r>
                        <a:rPr lang="en-IN" dirty="0"/>
                        <a:t>h</a:t>
                      </a:r>
                    </a:p>
                  </a:txBody>
                  <a:tcPr/>
                </a:tc>
                <a:tc>
                  <a:txBody>
                    <a:bodyPr/>
                    <a:lstStyle/>
                    <a:p>
                      <a:pPr algn="ctr"/>
                      <a:r>
                        <a:rPr lang="en-IN" dirty="0"/>
                        <a:t>Hexagon</a:t>
                      </a:r>
                    </a:p>
                  </a:txBody>
                  <a:tcPr/>
                </a:tc>
                <a:extLst>
                  <a:ext uri="{0D108BD9-81ED-4DB2-BD59-A6C34878D82A}">
                    <a16:rowId xmlns:a16="http://schemas.microsoft.com/office/drawing/2014/main" val="1123789382"/>
                  </a:ext>
                </a:extLst>
              </a:tr>
              <a:tr h="406324">
                <a:tc>
                  <a:txBody>
                    <a:bodyPr/>
                    <a:lstStyle/>
                    <a:p>
                      <a:pPr algn="ctr"/>
                      <a:r>
                        <a:rPr lang="en-IN" dirty="0"/>
                        <a:t>.</a:t>
                      </a:r>
                    </a:p>
                  </a:txBody>
                  <a:tcPr/>
                </a:tc>
                <a:tc>
                  <a:txBody>
                    <a:bodyPr/>
                    <a:lstStyle/>
                    <a:p>
                      <a:pPr algn="ctr"/>
                      <a:r>
                        <a:rPr lang="en-IN" dirty="0"/>
                        <a:t>Point</a:t>
                      </a:r>
                    </a:p>
                  </a:txBody>
                  <a:tcPr/>
                </a:tc>
                <a:tc>
                  <a:txBody>
                    <a:bodyPr/>
                    <a:lstStyle/>
                    <a:p>
                      <a:pPr algn="ctr"/>
                      <a:r>
                        <a:rPr lang="en-IN" dirty="0"/>
                        <a:t>v</a:t>
                      </a:r>
                    </a:p>
                  </a:txBody>
                  <a:tcPr/>
                </a:tc>
                <a:tc>
                  <a:txBody>
                    <a:bodyPr/>
                    <a:lstStyle/>
                    <a:p>
                      <a:pPr algn="ctr"/>
                      <a:r>
                        <a:rPr lang="en-IN" dirty="0"/>
                        <a:t>Triangle Down</a:t>
                      </a:r>
                    </a:p>
                  </a:txBody>
                  <a:tcPr/>
                </a:tc>
                <a:extLst>
                  <a:ext uri="{0D108BD9-81ED-4DB2-BD59-A6C34878D82A}">
                    <a16:rowId xmlns:a16="http://schemas.microsoft.com/office/drawing/2014/main" val="3914433619"/>
                  </a:ext>
                </a:extLst>
              </a:tr>
              <a:tr h="406324">
                <a:tc>
                  <a:txBody>
                    <a:bodyPr/>
                    <a:lstStyle/>
                    <a:p>
                      <a:pPr algn="ctr"/>
                      <a:r>
                        <a:rPr lang="en-IN" dirty="0"/>
                        <a:t>,</a:t>
                      </a:r>
                    </a:p>
                  </a:txBody>
                  <a:tcPr/>
                </a:tc>
                <a:tc>
                  <a:txBody>
                    <a:bodyPr/>
                    <a:lstStyle/>
                    <a:p>
                      <a:pPr algn="ctr"/>
                      <a:r>
                        <a:rPr lang="en-IN" dirty="0"/>
                        <a:t>Pixel</a:t>
                      </a:r>
                    </a:p>
                  </a:txBody>
                  <a:tcPr/>
                </a:tc>
                <a:tc>
                  <a:txBody>
                    <a:bodyPr/>
                    <a:lstStyle/>
                    <a:p>
                      <a:pPr algn="ctr"/>
                      <a:r>
                        <a:rPr lang="en-IN" dirty="0"/>
                        <a:t>^</a:t>
                      </a:r>
                    </a:p>
                  </a:txBody>
                  <a:tcPr/>
                </a:tc>
                <a:tc>
                  <a:txBody>
                    <a:bodyPr/>
                    <a:lstStyle/>
                    <a:p>
                      <a:pPr algn="ctr"/>
                      <a:r>
                        <a:rPr lang="en-IN" dirty="0"/>
                        <a:t>Triangle Up</a:t>
                      </a:r>
                    </a:p>
                  </a:txBody>
                  <a:tcPr/>
                </a:tc>
                <a:extLst>
                  <a:ext uri="{0D108BD9-81ED-4DB2-BD59-A6C34878D82A}">
                    <a16:rowId xmlns:a16="http://schemas.microsoft.com/office/drawing/2014/main" val="371042159"/>
                  </a:ext>
                </a:extLst>
              </a:tr>
              <a:tr h="406324">
                <a:tc>
                  <a:txBody>
                    <a:bodyPr/>
                    <a:lstStyle/>
                    <a:p>
                      <a:pPr algn="ctr"/>
                      <a:r>
                        <a:rPr lang="en-IN" dirty="0"/>
                        <a:t>x</a:t>
                      </a:r>
                    </a:p>
                  </a:txBody>
                  <a:tcPr/>
                </a:tc>
                <a:tc>
                  <a:txBody>
                    <a:bodyPr/>
                    <a:lstStyle/>
                    <a:p>
                      <a:pPr algn="ctr"/>
                      <a:r>
                        <a:rPr lang="en-IN" dirty="0"/>
                        <a:t>X</a:t>
                      </a:r>
                    </a:p>
                  </a:txBody>
                  <a:tcPr/>
                </a:tc>
                <a:tc>
                  <a:txBody>
                    <a:bodyPr/>
                    <a:lstStyle/>
                    <a:p>
                      <a:pPr algn="ctr"/>
                      <a:r>
                        <a:rPr lang="en-IN" dirty="0"/>
                        <a:t>&gt;</a:t>
                      </a:r>
                    </a:p>
                  </a:txBody>
                  <a:tcPr/>
                </a:tc>
                <a:tc>
                  <a:txBody>
                    <a:bodyPr/>
                    <a:lstStyle/>
                    <a:p>
                      <a:pPr algn="ctr"/>
                      <a:r>
                        <a:rPr lang="en-IN" dirty="0"/>
                        <a:t>Triangle Left</a:t>
                      </a:r>
                    </a:p>
                  </a:txBody>
                  <a:tcPr/>
                </a:tc>
                <a:extLst>
                  <a:ext uri="{0D108BD9-81ED-4DB2-BD59-A6C34878D82A}">
                    <a16:rowId xmlns:a16="http://schemas.microsoft.com/office/drawing/2014/main" val="55757393"/>
                  </a:ext>
                </a:extLst>
              </a:tr>
              <a:tr h="406324">
                <a:tc>
                  <a:txBody>
                    <a:bodyPr/>
                    <a:lstStyle/>
                    <a:p>
                      <a:pPr algn="ctr"/>
                      <a:r>
                        <a:rPr lang="en-IN" dirty="0"/>
                        <a:t>X</a:t>
                      </a:r>
                    </a:p>
                  </a:txBody>
                  <a:tcPr/>
                </a:tc>
                <a:tc>
                  <a:txBody>
                    <a:bodyPr/>
                    <a:lstStyle/>
                    <a:p>
                      <a:pPr algn="ctr"/>
                      <a:r>
                        <a:rPr lang="en-IN" dirty="0"/>
                        <a:t>X filled</a:t>
                      </a:r>
                    </a:p>
                  </a:txBody>
                  <a:tcPr/>
                </a:tc>
                <a:tc>
                  <a:txBody>
                    <a:bodyPr/>
                    <a:lstStyle/>
                    <a:p>
                      <a:pPr algn="ctr"/>
                      <a:r>
                        <a:rPr lang="en-IN" dirty="0"/>
                        <a:t>&lt;</a:t>
                      </a:r>
                    </a:p>
                  </a:txBody>
                  <a:tcPr/>
                </a:tc>
                <a:tc>
                  <a:txBody>
                    <a:bodyPr/>
                    <a:lstStyle/>
                    <a:p>
                      <a:pPr algn="ctr"/>
                      <a:r>
                        <a:rPr lang="en-IN" dirty="0"/>
                        <a:t>Triangle Right</a:t>
                      </a:r>
                    </a:p>
                  </a:txBody>
                  <a:tcPr/>
                </a:tc>
                <a:extLst>
                  <a:ext uri="{0D108BD9-81ED-4DB2-BD59-A6C34878D82A}">
                    <a16:rowId xmlns:a16="http://schemas.microsoft.com/office/drawing/2014/main" val="1587795831"/>
                  </a:ext>
                </a:extLst>
              </a:tr>
              <a:tr h="406324">
                <a:tc>
                  <a:txBody>
                    <a:bodyPr/>
                    <a:lstStyle/>
                    <a:p>
                      <a:pPr algn="ctr"/>
                      <a:r>
                        <a:rPr lang="en-IN" dirty="0"/>
                        <a:t>+</a:t>
                      </a:r>
                    </a:p>
                  </a:txBody>
                  <a:tcPr/>
                </a:tc>
                <a:tc>
                  <a:txBody>
                    <a:bodyPr/>
                    <a:lstStyle/>
                    <a:p>
                      <a:pPr algn="ctr"/>
                      <a:r>
                        <a:rPr lang="en-IN" dirty="0"/>
                        <a:t>Plus</a:t>
                      </a:r>
                    </a:p>
                  </a:txBody>
                  <a:tcPr/>
                </a:tc>
                <a:tc>
                  <a:txBody>
                    <a:bodyPr/>
                    <a:lstStyle/>
                    <a:p>
                      <a:pPr algn="ctr"/>
                      <a:r>
                        <a:rPr lang="en-IN" dirty="0"/>
                        <a:t>1</a:t>
                      </a:r>
                    </a:p>
                  </a:txBody>
                  <a:tcPr/>
                </a:tc>
                <a:tc>
                  <a:txBody>
                    <a:bodyPr/>
                    <a:lstStyle/>
                    <a:p>
                      <a:pPr algn="ctr"/>
                      <a:r>
                        <a:rPr lang="en-IN" dirty="0"/>
                        <a:t>Tri up</a:t>
                      </a:r>
                    </a:p>
                  </a:txBody>
                  <a:tcPr/>
                </a:tc>
                <a:extLst>
                  <a:ext uri="{0D108BD9-81ED-4DB2-BD59-A6C34878D82A}">
                    <a16:rowId xmlns:a16="http://schemas.microsoft.com/office/drawing/2014/main" val="2680891794"/>
                  </a:ext>
                </a:extLst>
              </a:tr>
              <a:tr h="406324">
                <a:tc>
                  <a:txBody>
                    <a:bodyPr/>
                    <a:lstStyle/>
                    <a:p>
                      <a:pPr algn="ctr"/>
                      <a:r>
                        <a:rPr lang="en-IN" dirty="0"/>
                        <a:t>P</a:t>
                      </a:r>
                    </a:p>
                  </a:txBody>
                  <a:tcPr/>
                </a:tc>
                <a:tc>
                  <a:txBody>
                    <a:bodyPr/>
                    <a:lstStyle/>
                    <a:p>
                      <a:pPr algn="ctr"/>
                      <a:r>
                        <a:rPr lang="en-IN" dirty="0"/>
                        <a:t>Plus filled</a:t>
                      </a:r>
                    </a:p>
                  </a:txBody>
                  <a:tcPr/>
                </a:tc>
                <a:tc>
                  <a:txBody>
                    <a:bodyPr/>
                    <a:lstStyle/>
                    <a:p>
                      <a:pPr algn="ctr"/>
                      <a:r>
                        <a:rPr lang="en-IN" dirty="0"/>
                        <a:t>2</a:t>
                      </a:r>
                    </a:p>
                  </a:txBody>
                  <a:tcPr/>
                </a:tc>
                <a:tc>
                  <a:txBody>
                    <a:bodyPr/>
                    <a:lstStyle/>
                    <a:p>
                      <a:pPr algn="ctr"/>
                      <a:r>
                        <a:rPr lang="en-IN" dirty="0"/>
                        <a:t>Tri down</a:t>
                      </a:r>
                    </a:p>
                  </a:txBody>
                  <a:tcPr/>
                </a:tc>
                <a:extLst>
                  <a:ext uri="{0D108BD9-81ED-4DB2-BD59-A6C34878D82A}">
                    <a16:rowId xmlns:a16="http://schemas.microsoft.com/office/drawing/2014/main" val="1562184353"/>
                  </a:ext>
                </a:extLst>
              </a:tr>
              <a:tr h="406324">
                <a:tc>
                  <a:txBody>
                    <a:bodyPr/>
                    <a:lstStyle/>
                    <a:p>
                      <a:pPr algn="ctr"/>
                      <a:r>
                        <a:rPr lang="en-IN" dirty="0"/>
                        <a:t>s</a:t>
                      </a:r>
                    </a:p>
                  </a:txBody>
                  <a:tcPr/>
                </a:tc>
                <a:tc>
                  <a:txBody>
                    <a:bodyPr/>
                    <a:lstStyle/>
                    <a:p>
                      <a:pPr algn="ctr"/>
                      <a:r>
                        <a:rPr lang="en-IN" dirty="0"/>
                        <a:t>Square</a:t>
                      </a:r>
                    </a:p>
                  </a:txBody>
                  <a:tcPr/>
                </a:tc>
                <a:tc>
                  <a:txBody>
                    <a:bodyPr/>
                    <a:lstStyle/>
                    <a:p>
                      <a:pPr algn="ctr"/>
                      <a:r>
                        <a:rPr lang="en-IN" dirty="0"/>
                        <a:t>3</a:t>
                      </a:r>
                    </a:p>
                  </a:txBody>
                  <a:tcPr/>
                </a:tc>
                <a:tc>
                  <a:txBody>
                    <a:bodyPr/>
                    <a:lstStyle/>
                    <a:p>
                      <a:pPr algn="ctr"/>
                      <a:r>
                        <a:rPr lang="en-IN" dirty="0"/>
                        <a:t>Tri Left</a:t>
                      </a:r>
                    </a:p>
                  </a:txBody>
                  <a:tcPr/>
                </a:tc>
                <a:extLst>
                  <a:ext uri="{0D108BD9-81ED-4DB2-BD59-A6C34878D82A}">
                    <a16:rowId xmlns:a16="http://schemas.microsoft.com/office/drawing/2014/main" val="149284437"/>
                  </a:ext>
                </a:extLst>
              </a:tr>
              <a:tr h="406324">
                <a:tc>
                  <a:txBody>
                    <a:bodyPr/>
                    <a:lstStyle/>
                    <a:p>
                      <a:pPr algn="ctr"/>
                      <a:r>
                        <a:rPr lang="en-IN" dirty="0"/>
                        <a:t>D</a:t>
                      </a:r>
                    </a:p>
                  </a:txBody>
                  <a:tcPr/>
                </a:tc>
                <a:tc>
                  <a:txBody>
                    <a:bodyPr/>
                    <a:lstStyle/>
                    <a:p>
                      <a:pPr algn="ctr"/>
                      <a:r>
                        <a:rPr lang="en-IN" dirty="0"/>
                        <a:t>Diamond</a:t>
                      </a:r>
                    </a:p>
                  </a:txBody>
                  <a:tcPr/>
                </a:tc>
                <a:tc>
                  <a:txBody>
                    <a:bodyPr/>
                    <a:lstStyle/>
                    <a:p>
                      <a:pPr algn="ctr"/>
                      <a:r>
                        <a:rPr lang="en-IN" dirty="0"/>
                        <a:t>4</a:t>
                      </a:r>
                    </a:p>
                  </a:txBody>
                  <a:tcPr/>
                </a:tc>
                <a:tc>
                  <a:txBody>
                    <a:bodyPr/>
                    <a:lstStyle/>
                    <a:p>
                      <a:pPr algn="ctr"/>
                      <a:r>
                        <a:rPr lang="en-IN" dirty="0"/>
                        <a:t>Tri Right</a:t>
                      </a:r>
                    </a:p>
                  </a:txBody>
                  <a:tcPr/>
                </a:tc>
                <a:extLst>
                  <a:ext uri="{0D108BD9-81ED-4DB2-BD59-A6C34878D82A}">
                    <a16:rowId xmlns:a16="http://schemas.microsoft.com/office/drawing/2014/main" val="1440236890"/>
                  </a:ext>
                </a:extLst>
              </a:tr>
              <a:tr h="406324">
                <a:tc>
                  <a:txBody>
                    <a:bodyPr/>
                    <a:lstStyle/>
                    <a:p>
                      <a:pPr algn="ctr"/>
                      <a:r>
                        <a:rPr lang="en-IN" dirty="0"/>
                        <a:t>d</a:t>
                      </a:r>
                    </a:p>
                  </a:txBody>
                  <a:tcPr/>
                </a:tc>
                <a:tc>
                  <a:txBody>
                    <a:bodyPr/>
                    <a:lstStyle/>
                    <a:p>
                      <a:pPr algn="ctr"/>
                      <a:r>
                        <a:rPr lang="en-IN" dirty="0"/>
                        <a:t>Diamond thin</a:t>
                      </a:r>
                    </a:p>
                  </a:txBody>
                  <a:tcPr/>
                </a:tc>
                <a:tc>
                  <a:txBody>
                    <a:bodyPr/>
                    <a:lstStyle/>
                    <a:p>
                      <a:pPr algn="ctr"/>
                      <a:r>
                        <a:rPr lang="en-IN" dirty="0"/>
                        <a:t>|</a:t>
                      </a:r>
                    </a:p>
                  </a:txBody>
                  <a:tcPr/>
                </a:tc>
                <a:tc>
                  <a:txBody>
                    <a:bodyPr/>
                    <a:lstStyle/>
                    <a:p>
                      <a:pPr algn="ctr"/>
                      <a:r>
                        <a:rPr lang="en-IN" dirty="0"/>
                        <a:t>Vine</a:t>
                      </a:r>
                    </a:p>
                  </a:txBody>
                  <a:tcPr/>
                </a:tc>
                <a:extLst>
                  <a:ext uri="{0D108BD9-81ED-4DB2-BD59-A6C34878D82A}">
                    <a16:rowId xmlns:a16="http://schemas.microsoft.com/office/drawing/2014/main" val="775676514"/>
                  </a:ext>
                </a:extLst>
              </a:tr>
              <a:tr h="406324">
                <a:tc>
                  <a:txBody>
                    <a:bodyPr/>
                    <a:lstStyle/>
                    <a:p>
                      <a:pPr algn="ctr"/>
                      <a:r>
                        <a:rPr lang="en-IN" dirty="0"/>
                        <a:t>p</a:t>
                      </a:r>
                    </a:p>
                  </a:txBody>
                  <a:tcPr/>
                </a:tc>
                <a:tc>
                  <a:txBody>
                    <a:bodyPr/>
                    <a:lstStyle/>
                    <a:p>
                      <a:pPr algn="ctr"/>
                      <a:r>
                        <a:rPr lang="en-IN" dirty="0"/>
                        <a:t>Pentagon</a:t>
                      </a:r>
                    </a:p>
                  </a:txBody>
                  <a:tcPr/>
                </a:tc>
                <a:tc>
                  <a:txBody>
                    <a:bodyPr/>
                    <a:lstStyle/>
                    <a:p>
                      <a:pPr algn="ctr"/>
                      <a:r>
                        <a:rPr lang="en-IN" dirty="0"/>
                        <a:t>_</a:t>
                      </a:r>
                    </a:p>
                  </a:txBody>
                  <a:tcPr/>
                </a:tc>
                <a:tc>
                  <a:txBody>
                    <a:bodyPr/>
                    <a:lstStyle/>
                    <a:p>
                      <a:pPr algn="ctr"/>
                      <a:r>
                        <a:rPr lang="en-IN" dirty="0"/>
                        <a:t>Hine</a:t>
                      </a:r>
                    </a:p>
                  </a:txBody>
                  <a:tcPr/>
                </a:tc>
                <a:extLst>
                  <a:ext uri="{0D108BD9-81ED-4DB2-BD59-A6C34878D82A}">
                    <a16:rowId xmlns:a16="http://schemas.microsoft.com/office/drawing/2014/main" val="2954016479"/>
                  </a:ext>
                </a:extLst>
              </a:tr>
            </a:tbl>
          </a:graphicData>
        </a:graphic>
      </p:graphicFrame>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spTree>
    <p:extLst>
      <p:ext uri="{BB962C8B-B14F-4D97-AF65-F5344CB8AC3E}">
        <p14:creationId xmlns:p14="http://schemas.microsoft.com/office/powerpoint/2010/main" val="20508613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Basic Plotting Commands for formatting the figure</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normAutofit/>
          </a:bodyPr>
          <a:lstStyle/>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pPr marL="0" indent="0">
              <a:buNone/>
            </a:pPr>
            <a:endParaRPr lang="en-US" dirty="0"/>
          </a:p>
          <a:p>
            <a:pPr marL="0" indent="0">
              <a:buNone/>
            </a:pPr>
            <a:r>
              <a:rPr lang="en-US" dirty="0" err="1"/>
              <a:t>ypoints</a:t>
            </a:r>
            <a:r>
              <a:rPr lang="en-US" dirty="0"/>
              <a:t> = </a:t>
            </a:r>
            <a:r>
              <a:rPr lang="en-US" dirty="0" err="1"/>
              <a:t>np.array</a:t>
            </a:r>
            <a:r>
              <a:rPr lang="en-US" dirty="0"/>
              <a:t>([3, 8, 1, 10])</a:t>
            </a:r>
          </a:p>
          <a:p>
            <a:pPr marL="0" indent="0">
              <a:buNone/>
            </a:pPr>
            <a:endParaRPr lang="en-US" dirty="0"/>
          </a:p>
          <a:p>
            <a:pPr marL="0" indent="0">
              <a:buNone/>
            </a:pPr>
            <a:r>
              <a:rPr lang="en-US" dirty="0" err="1"/>
              <a:t>plt.plot</a:t>
            </a:r>
            <a:r>
              <a:rPr lang="en-US" dirty="0"/>
              <a:t>(</a:t>
            </a:r>
            <a:r>
              <a:rPr lang="en-US" dirty="0" err="1"/>
              <a:t>ypoints</a:t>
            </a:r>
            <a:r>
              <a:rPr lang="en-US" dirty="0"/>
              <a:t>, '</a:t>
            </a:r>
            <a:r>
              <a:rPr lang="en-US" dirty="0" err="1"/>
              <a:t>o:r</a:t>
            </a:r>
            <a:r>
              <a:rPr lang="en-US" dirty="0"/>
              <a:t>')</a:t>
            </a:r>
          </a:p>
          <a:p>
            <a:pPr marL="0" indent="0">
              <a:buNone/>
            </a:pPr>
            <a:r>
              <a:rPr lang="en-US" dirty="0" err="1"/>
              <a:t>plt.show</a:t>
            </a:r>
            <a:r>
              <a:rPr lang="en-US" dirty="0"/>
              <a:t>()</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pic>
        <p:nvPicPr>
          <p:cNvPr id="5" name="Picture 4">
            <a:extLst>
              <a:ext uri="{FF2B5EF4-FFF2-40B4-BE49-F238E27FC236}">
                <a16:creationId xmlns:a16="http://schemas.microsoft.com/office/drawing/2014/main" id="{CD4E40B1-0650-428C-9368-331BC1E48D9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096000" y="1229960"/>
            <a:ext cx="5721826" cy="5282206"/>
          </a:xfrm>
          <a:prstGeom prst="rect">
            <a:avLst/>
          </a:prstGeom>
        </p:spPr>
      </p:pic>
    </p:spTree>
    <p:extLst>
      <p:ext uri="{BB962C8B-B14F-4D97-AF65-F5344CB8AC3E}">
        <p14:creationId xmlns:p14="http://schemas.microsoft.com/office/powerpoint/2010/main" val="42670514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Line  reference &amp; </a:t>
            </a:r>
            <a:r>
              <a:rPr lang="en-US" sz="3000" dirty="0" err="1">
                <a:solidFill>
                  <a:srgbClr val="000398"/>
                </a:solidFill>
                <a:latin typeface="Arial Black" pitchFamily="34" charset="0"/>
              </a:rPr>
              <a:t>Colour</a:t>
            </a:r>
            <a:r>
              <a:rPr lang="en-US" sz="3000" dirty="0">
                <a:solidFill>
                  <a:srgbClr val="000398"/>
                </a:solidFill>
                <a:latin typeface="Arial Black" pitchFamily="34" charset="0"/>
              </a:rPr>
              <a:t> reference</a:t>
            </a:r>
          </a:p>
        </p:txBody>
      </p:sp>
      <p:graphicFrame>
        <p:nvGraphicFramePr>
          <p:cNvPr id="5" name="Table 5">
            <a:extLst>
              <a:ext uri="{FF2B5EF4-FFF2-40B4-BE49-F238E27FC236}">
                <a16:creationId xmlns:a16="http://schemas.microsoft.com/office/drawing/2014/main" id="{A8150932-3694-DF1F-80CE-D0B1FE1C10D0}"/>
              </a:ext>
            </a:extLst>
          </p:cNvPr>
          <p:cNvGraphicFramePr>
            <a:graphicFrameLocks noGrp="1"/>
          </p:cNvGraphicFramePr>
          <p:nvPr>
            <p:ph idx="1"/>
          </p:nvPr>
        </p:nvGraphicFramePr>
        <p:xfrm>
          <a:off x="342900" y="1229960"/>
          <a:ext cx="11506200" cy="5282208"/>
        </p:xfrm>
        <a:graphic>
          <a:graphicData uri="http://schemas.openxmlformats.org/drawingml/2006/table">
            <a:tbl>
              <a:tblPr firstRow="1" bandRow="1">
                <a:tableStyleId>{5C22544A-7EE6-4342-B048-85BDC9FD1C3A}</a:tableStyleId>
              </a:tblPr>
              <a:tblGrid>
                <a:gridCol w="2876550">
                  <a:extLst>
                    <a:ext uri="{9D8B030D-6E8A-4147-A177-3AD203B41FA5}">
                      <a16:colId xmlns:a16="http://schemas.microsoft.com/office/drawing/2014/main" val="1289105078"/>
                    </a:ext>
                  </a:extLst>
                </a:gridCol>
                <a:gridCol w="2876550">
                  <a:extLst>
                    <a:ext uri="{9D8B030D-6E8A-4147-A177-3AD203B41FA5}">
                      <a16:colId xmlns:a16="http://schemas.microsoft.com/office/drawing/2014/main" val="130907769"/>
                    </a:ext>
                  </a:extLst>
                </a:gridCol>
                <a:gridCol w="2876550">
                  <a:extLst>
                    <a:ext uri="{9D8B030D-6E8A-4147-A177-3AD203B41FA5}">
                      <a16:colId xmlns:a16="http://schemas.microsoft.com/office/drawing/2014/main" val="1777556825"/>
                    </a:ext>
                  </a:extLst>
                </a:gridCol>
                <a:gridCol w="2876550">
                  <a:extLst>
                    <a:ext uri="{9D8B030D-6E8A-4147-A177-3AD203B41FA5}">
                      <a16:colId xmlns:a16="http://schemas.microsoft.com/office/drawing/2014/main" val="2216411032"/>
                    </a:ext>
                  </a:extLst>
                </a:gridCol>
              </a:tblGrid>
              <a:tr h="586912">
                <a:tc>
                  <a:txBody>
                    <a:bodyPr/>
                    <a:lstStyle/>
                    <a:p>
                      <a:pPr algn="ctr"/>
                      <a:r>
                        <a:rPr lang="en-IN" dirty="0"/>
                        <a:t>Line </a:t>
                      </a:r>
                    </a:p>
                  </a:txBody>
                  <a:tcPr/>
                </a:tc>
                <a:tc>
                  <a:txBody>
                    <a:bodyPr/>
                    <a:lstStyle/>
                    <a:p>
                      <a:pPr algn="ctr"/>
                      <a:r>
                        <a:rPr lang="en-IN" dirty="0"/>
                        <a:t>Description</a:t>
                      </a:r>
                    </a:p>
                  </a:txBody>
                  <a:tcPr/>
                </a:tc>
                <a:tc>
                  <a:txBody>
                    <a:bodyPr/>
                    <a:lstStyle/>
                    <a:p>
                      <a:pPr algn="ctr"/>
                      <a:r>
                        <a:rPr lang="en-IN" dirty="0"/>
                        <a:t>Colour</a:t>
                      </a:r>
                    </a:p>
                  </a:txBody>
                  <a:tcPr/>
                </a:tc>
                <a:tc>
                  <a:txBody>
                    <a:bodyPr/>
                    <a:lstStyle/>
                    <a:p>
                      <a:pPr algn="ctr"/>
                      <a:r>
                        <a:rPr lang="en-IN" dirty="0"/>
                        <a:t>Description</a:t>
                      </a:r>
                    </a:p>
                  </a:txBody>
                  <a:tcPr/>
                </a:tc>
                <a:extLst>
                  <a:ext uri="{0D108BD9-81ED-4DB2-BD59-A6C34878D82A}">
                    <a16:rowId xmlns:a16="http://schemas.microsoft.com/office/drawing/2014/main" val="1739461821"/>
                  </a:ext>
                </a:extLst>
              </a:tr>
              <a:tr h="586912">
                <a:tc>
                  <a:txBody>
                    <a:bodyPr/>
                    <a:lstStyle/>
                    <a:p>
                      <a:pPr algn="ctr"/>
                      <a:r>
                        <a:rPr lang="en-IN" dirty="0"/>
                        <a:t>_</a:t>
                      </a:r>
                    </a:p>
                  </a:txBody>
                  <a:tcPr/>
                </a:tc>
                <a:tc>
                  <a:txBody>
                    <a:bodyPr/>
                    <a:lstStyle/>
                    <a:p>
                      <a:pPr algn="ctr"/>
                      <a:r>
                        <a:rPr lang="en-IN" dirty="0"/>
                        <a:t>Solid Line</a:t>
                      </a:r>
                    </a:p>
                  </a:txBody>
                  <a:tcPr/>
                </a:tc>
                <a:tc>
                  <a:txBody>
                    <a:bodyPr/>
                    <a:lstStyle/>
                    <a:p>
                      <a:pPr algn="ctr"/>
                      <a:r>
                        <a:rPr lang="en-IN" dirty="0"/>
                        <a:t>r</a:t>
                      </a:r>
                    </a:p>
                  </a:txBody>
                  <a:tcPr/>
                </a:tc>
                <a:tc>
                  <a:txBody>
                    <a:bodyPr/>
                    <a:lstStyle/>
                    <a:p>
                      <a:pPr algn="ctr"/>
                      <a:r>
                        <a:rPr lang="en-IN" dirty="0"/>
                        <a:t>Red</a:t>
                      </a:r>
                    </a:p>
                  </a:txBody>
                  <a:tcPr/>
                </a:tc>
                <a:extLst>
                  <a:ext uri="{0D108BD9-81ED-4DB2-BD59-A6C34878D82A}">
                    <a16:rowId xmlns:a16="http://schemas.microsoft.com/office/drawing/2014/main" val="2580986260"/>
                  </a:ext>
                </a:extLst>
              </a:tr>
              <a:tr h="586912">
                <a:tc>
                  <a:txBody>
                    <a:bodyPr/>
                    <a:lstStyle/>
                    <a:p>
                      <a:pPr algn="ctr"/>
                      <a:r>
                        <a:rPr lang="en-IN" dirty="0"/>
                        <a:t>:</a:t>
                      </a:r>
                    </a:p>
                  </a:txBody>
                  <a:tcPr/>
                </a:tc>
                <a:tc>
                  <a:txBody>
                    <a:bodyPr/>
                    <a:lstStyle/>
                    <a:p>
                      <a:pPr algn="ctr"/>
                      <a:r>
                        <a:rPr lang="en-IN" dirty="0"/>
                        <a:t>Dotted Line</a:t>
                      </a:r>
                    </a:p>
                  </a:txBody>
                  <a:tcPr/>
                </a:tc>
                <a:tc>
                  <a:txBody>
                    <a:bodyPr/>
                    <a:lstStyle/>
                    <a:p>
                      <a:pPr algn="ctr"/>
                      <a:r>
                        <a:rPr lang="en-IN" dirty="0"/>
                        <a:t>g</a:t>
                      </a:r>
                    </a:p>
                  </a:txBody>
                  <a:tcPr/>
                </a:tc>
                <a:tc>
                  <a:txBody>
                    <a:bodyPr/>
                    <a:lstStyle/>
                    <a:p>
                      <a:pPr algn="ctr"/>
                      <a:r>
                        <a:rPr lang="en-IN" dirty="0"/>
                        <a:t>Green</a:t>
                      </a:r>
                    </a:p>
                  </a:txBody>
                  <a:tcPr/>
                </a:tc>
                <a:extLst>
                  <a:ext uri="{0D108BD9-81ED-4DB2-BD59-A6C34878D82A}">
                    <a16:rowId xmlns:a16="http://schemas.microsoft.com/office/drawing/2014/main" val="1123789382"/>
                  </a:ext>
                </a:extLst>
              </a:tr>
              <a:tr h="586912">
                <a:tc>
                  <a:txBody>
                    <a:bodyPr/>
                    <a:lstStyle/>
                    <a:p>
                      <a:pPr algn="ctr"/>
                      <a:r>
                        <a:rPr lang="en-IN" dirty="0"/>
                        <a:t>--</a:t>
                      </a:r>
                    </a:p>
                  </a:txBody>
                  <a:tcPr/>
                </a:tc>
                <a:tc>
                  <a:txBody>
                    <a:bodyPr/>
                    <a:lstStyle/>
                    <a:p>
                      <a:pPr algn="ctr"/>
                      <a:r>
                        <a:rPr lang="en-IN" dirty="0"/>
                        <a:t>Dashed Line</a:t>
                      </a:r>
                    </a:p>
                  </a:txBody>
                  <a:tcPr/>
                </a:tc>
                <a:tc>
                  <a:txBody>
                    <a:bodyPr/>
                    <a:lstStyle/>
                    <a:p>
                      <a:pPr algn="ctr"/>
                      <a:r>
                        <a:rPr lang="en-IN" dirty="0"/>
                        <a:t>b</a:t>
                      </a:r>
                    </a:p>
                  </a:txBody>
                  <a:tcPr/>
                </a:tc>
                <a:tc>
                  <a:txBody>
                    <a:bodyPr/>
                    <a:lstStyle/>
                    <a:p>
                      <a:pPr algn="ctr"/>
                      <a:r>
                        <a:rPr lang="en-IN" dirty="0"/>
                        <a:t>Blue</a:t>
                      </a:r>
                    </a:p>
                  </a:txBody>
                  <a:tcPr/>
                </a:tc>
                <a:extLst>
                  <a:ext uri="{0D108BD9-81ED-4DB2-BD59-A6C34878D82A}">
                    <a16:rowId xmlns:a16="http://schemas.microsoft.com/office/drawing/2014/main" val="3914433619"/>
                  </a:ext>
                </a:extLst>
              </a:tr>
              <a:tr h="586912">
                <a:tc>
                  <a:txBody>
                    <a:bodyPr/>
                    <a:lstStyle/>
                    <a:p>
                      <a:pPr algn="ctr"/>
                      <a:r>
                        <a:rPr lang="en-IN" dirty="0"/>
                        <a:t>-.</a:t>
                      </a:r>
                    </a:p>
                  </a:txBody>
                  <a:tcPr/>
                </a:tc>
                <a:tc>
                  <a:txBody>
                    <a:bodyPr/>
                    <a:lstStyle/>
                    <a:p>
                      <a:pPr algn="ctr"/>
                      <a:r>
                        <a:rPr lang="en-IN" dirty="0"/>
                        <a:t>Dash &amp; Dot line</a:t>
                      </a:r>
                    </a:p>
                  </a:txBody>
                  <a:tcPr/>
                </a:tc>
                <a:tc>
                  <a:txBody>
                    <a:bodyPr/>
                    <a:lstStyle/>
                    <a:p>
                      <a:pPr algn="ctr"/>
                      <a:r>
                        <a:rPr lang="en-IN" dirty="0"/>
                        <a:t>c</a:t>
                      </a:r>
                    </a:p>
                  </a:txBody>
                  <a:tcPr/>
                </a:tc>
                <a:tc>
                  <a:txBody>
                    <a:bodyPr/>
                    <a:lstStyle/>
                    <a:p>
                      <a:pPr algn="ctr"/>
                      <a:r>
                        <a:rPr lang="en-IN" dirty="0"/>
                        <a:t>Cyan</a:t>
                      </a:r>
                    </a:p>
                  </a:txBody>
                  <a:tcPr/>
                </a:tc>
                <a:extLst>
                  <a:ext uri="{0D108BD9-81ED-4DB2-BD59-A6C34878D82A}">
                    <a16:rowId xmlns:a16="http://schemas.microsoft.com/office/drawing/2014/main" val="371042159"/>
                  </a:ext>
                </a:extLst>
              </a:tr>
              <a:tr h="586912">
                <a:tc>
                  <a:txBody>
                    <a:bodyPr/>
                    <a:lstStyle/>
                    <a:p>
                      <a:pPr algn="ctr"/>
                      <a:endParaRPr lang="en-IN" dirty="0"/>
                    </a:p>
                  </a:txBody>
                  <a:tcPr/>
                </a:tc>
                <a:tc>
                  <a:txBody>
                    <a:bodyPr/>
                    <a:lstStyle/>
                    <a:p>
                      <a:pPr algn="ctr"/>
                      <a:endParaRPr lang="en-IN" dirty="0"/>
                    </a:p>
                  </a:txBody>
                  <a:tcPr/>
                </a:tc>
                <a:tc>
                  <a:txBody>
                    <a:bodyPr/>
                    <a:lstStyle/>
                    <a:p>
                      <a:pPr algn="ctr"/>
                      <a:r>
                        <a:rPr lang="en-IN" dirty="0"/>
                        <a:t>m</a:t>
                      </a:r>
                    </a:p>
                  </a:txBody>
                  <a:tcPr/>
                </a:tc>
                <a:tc>
                  <a:txBody>
                    <a:bodyPr/>
                    <a:lstStyle/>
                    <a:p>
                      <a:pPr algn="ctr"/>
                      <a:r>
                        <a:rPr lang="en-IN" dirty="0"/>
                        <a:t>Magenta</a:t>
                      </a:r>
                    </a:p>
                  </a:txBody>
                  <a:tcPr/>
                </a:tc>
                <a:extLst>
                  <a:ext uri="{0D108BD9-81ED-4DB2-BD59-A6C34878D82A}">
                    <a16:rowId xmlns:a16="http://schemas.microsoft.com/office/drawing/2014/main" val="55757393"/>
                  </a:ext>
                </a:extLst>
              </a:tr>
              <a:tr h="586912">
                <a:tc>
                  <a:txBody>
                    <a:bodyPr/>
                    <a:lstStyle/>
                    <a:p>
                      <a:pPr algn="ctr"/>
                      <a:endParaRPr lang="en-IN" dirty="0"/>
                    </a:p>
                  </a:txBody>
                  <a:tcPr/>
                </a:tc>
                <a:tc>
                  <a:txBody>
                    <a:bodyPr/>
                    <a:lstStyle/>
                    <a:p>
                      <a:pPr algn="ctr"/>
                      <a:endParaRPr lang="en-IN" dirty="0"/>
                    </a:p>
                  </a:txBody>
                  <a:tcPr/>
                </a:tc>
                <a:tc>
                  <a:txBody>
                    <a:bodyPr/>
                    <a:lstStyle/>
                    <a:p>
                      <a:pPr algn="ctr"/>
                      <a:r>
                        <a:rPr lang="en-IN" dirty="0"/>
                        <a:t>y</a:t>
                      </a:r>
                    </a:p>
                  </a:txBody>
                  <a:tcPr/>
                </a:tc>
                <a:tc>
                  <a:txBody>
                    <a:bodyPr/>
                    <a:lstStyle/>
                    <a:p>
                      <a:pPr algn="ctr"/>
                      <a:r>
                        <a:rPr lang="en-IN" dirty="0"/>
                        <a:t>Yellow</a:t>
                      </a:r>
                    </a:p>
                  </a:txBody>
                  <a:tcPr/>
                </a:tc>
                <a:extLst>
                  <a:ext uri="{0D108BD9-81ED-4DB2-BD59-A6C34878D82A}">
                    <a16:rowId xmlns:a16="http://schemas.microsoft.com/office/drawing/2014/main" val="1587795831"/>
                  </a:ext>
                </a:extLst>
              </a:tr>
              <a:tr h="586912">
                <a:tc>
                  <a:txBody>
                    <a:bodyPr/>
                    <a:lstStyle/>
                    <a:p>
                      <a:pPr algn="ctr"/>
                      <a:endParaRPr lang="en-IN" dirty="0"/>
                    </a:p>
                  </a:txBody>
                  <a:tcPr/>
                </a:tc>
                <a:tc>
                  <a:txBody>
                    <a:bodyPr/>
                    <a:lstStyle/>
                    <a:p>
                      <a:pPr algn="ctr"/>
                      <a:endParaRPr lang="en-IN" dirty="0"/>
                    </a:p>
                  </a:txBody>
                  <a:tcPr/>
                </a:tc>
                <a:tc>
                  <a:txBody>
                    <a:bodyPr/>
                    <a:lstStyle/>
                    <a:p>
                      <a:pPr algn="ctr"/>
                      <a:r>
                        <a:rPr lang="en-IN" dirty="0"/>
                        <a:t>k</a:t>
                      </a:r>
                    </a:p>
                  </a:txBody>
                  <a:tcPr/>
                </a:tc>
                <a:tc>
                  <a:txBody>
                    <a:bodyPr/>
                    <a:lstStyle/>
                    <a:p>
                      <a:pPr algn="ctr"/>
                      <a:r>
                        <a:rPr lang="en-IN" dirty="0"/>
                        <a:t>Black</a:t>
                      </a:r>
                    </a:p>
                  </a:txBody>
                  <a:tcPr/>
                </a:tc>
                <a:extLst>
                  <a:ext uri="{0D108BD9-81ED-4DB2-BD59-A6C34878D82A}">
                    <a16:rowId xmlns:a16="http://schemas.microsoft.com/office/drawing/2014/main" val="2680891794"/>
                  </a:ext>
                </a:extLst>
              </a:tr>
              <a:tr h="586912">
                <a:tc>
                  <a:txBody>
                    <a:bodyPr/>
                    <a:lstStyle/>
                    <a:p>
                      <a:pPr algn="ctr"/>
                      <a:endParaRPr lang="en-IN" dirty="0"/>
                    </a:p>
                  </a:txBody>
                  <a:tcPr/>
                </a:tc>
                <a:tc>
                  <a:txBody>
                    <a:bodyPr/>
                    <a:lstStyle/>
                    <a:p>
                      <a:pPr algn="ctr"/>
                      <a:endParaRPr lang="en-IN" dirty="0"/>
                    </a:p>
                  </a:txBody>
                  <a:tcPr/>
                </a:tc>
                <a:tc>
                  <a:txBody>
                    <a:bodyPr/>
                    <a:lstStyle/>
                    <a:p>
                      <a:pPr algn="ctr"/>
                      <a:r>
                        <a:rPr lang="en-IN" dirty="0"/>
                        <a:t>w</a:t>
                      </a:r>
                    </a:p>
                  </a:txBody>
                  <a:tcPr/>
                </a:tc>
                <a:tc>
                  <a:txBody>
                    <a:bodyPr/>
                    <a:lstStyle/>
                    <a:p>
                      <a:pPr algn="ctr"/>
                      <a:r>
                        <a:rPr lang="en-IN" dirty="0"/>
                        <a:t>White</a:t>
                      </a:r>
                    </a:p>
                  </a:txBody>
                  <a:tcPr/>
                </a:tc>
                <a:extLst>
                  <a:ext uri="{0D108BD9-81ED-4DB2-BD59-A6C34878D82A}">
                    <a16:rowId xmlns:a16="http://schemas.microsoft.com/office/drawing/2014/main" val="1562184353"/>
                  </a:ext>
                </a:extLst>
              </a:tr>
            </a:tbl>
          </a:graphicData>
        </a:graphic>
      </p:graphicFrame>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spTree>
    <p:extLst>
      <p:ext uri="{BB962C8B-B14F-4D97-AF65-F5344CB8AC3E}">
        <p14:creationId xmlns:p14="http://schemas.microsoft.com/office/powerpoint/2010/main" val="508315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fontScale="90000"/>
          </a:bodyPr>
          <a:lstStyle/>
          <a:p>
            <a:r>
              <a:rPr lang="en-US" sz="3000" dirty="0">
                <a:solidFill>
                  <a:srgbClr val="000398"/>
                </a:solidFill>
                <a:latin typeface="Arial Black" pitchFamily="34" charset="0"/>
              </a:rPr>
              <a:t>Basic Plotting Commands for formatting the Marker size</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normAutofit/>
          </a:bodyPr>
          <a:lstStyle/>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pPr marL="0" indent="0">
              <a:buNone/>
            </a:pPr>
            <a:endParaRPr lang="en-US" dirty="0"/>
          </a:p>
          <a:p>
            <a:pPr marL="0" indent="0">
              <a:buNone/>
            </a:pPr>
            <a:r>
              <a:rPr lang="en-US" dirty="0" err="1"/>
              <a:t>ypoints</a:t>
            </a:r>
            <a:r>
              <a:rPr lang="en-US" dirty="0"/>
              <a:t> = </a:t>
            </a:r>
            <a:r>
              <a:rPr lang="en-US" dirty="0" err="1"/>
              <a:t>np.array</a:t>
            </a:r>
            <a:r>
              <a:rPr lang="en-US" dirty="0"/>
              <a:t>([3, 8, 1, 10])</a:t>
            </a:r>
          </a:p>
          <a:p>
            <a:pPr marL="0" indent="0">
              <a:buNone/>
            </a:pPr>
            <a:endParaRPr lang="en-US" dirty="0"/>
          </a:p>
          <a:p>
            <a:pPr marL="0" indent="0">
              <a:buNone/>
            </a:pPr>
            <a:r>
              <a:rPr lang="en-US" dirty="0" err="1"/>
              <a:t>plt.plot</a:t>
            </a:r>
            <a:r>
              <a:rPr lang="en-US" dirty="0"/>
              <a:t>(</a:t>
            </a:r>
            <a:r>
              <a:rPr lang="en-US" dirty="0" err="1"/>
              <a:t>ypoints</a:t>
            </a:r>
            <a:r>
              <a:rPr lang="en-US" dirty="0"/>
              <a:t>, marker = 'o', </a:t>
            </a:r>
            <a:r>
              <a:rPr lang="en-US" dirty="0" err="1"/>
              <a:t>ms</a:t>
            </a:r>
            <a:r>
              <a:rPr lang="en-US" dirty="0"/>
              <a:t> = 20)</a:t>
            </a:r>
          </a:p>
          <a:p>
            <a:pPr marL="0" indent="0">
              <a:buNone/>
            </a:pPr>
            <a:r>
              <a:rPr lang="en-US" dirty="0" err="1"/>
              <a:t>plt.show</a:t>
            </a:r>
            <a:r>
              <a:rPr lang="en-US" dirty="0"/>
              <a:t>()</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pic>
        <p:nvPicPr>
          <p:cNvPr id="5" name="Picture 4">
            <a:extLst>
              <a:ext uri="{FF2B5EF4-FFF2-40B4-BE49-F238E27FC236}">
                <a16:creationId xmlns:a16="http://schemas.microsoft.com/office/drawing/2014/main" id="{CD4E40B1-0650-428C-9368-331BC1E48D9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096000" y="1338074"/>
            <a:ext cx="5721826" cy="5174092"/>
          </a:xfrm>
          <a:prstGeom prst="rect">
            <a:avLst/>
          </a:prstGeom>
        </p:spPr>
      </p:pic>
    </p:spTree>
    <p:extLst>
      <p:ext uri="{BB962C8B-B14F-4D97-AF65-F5344CB8AC3E}">
        <p14:creationId xmlns:p14="http://schemas.microsoft.com/office/powerpoint/2010/main" val="24556250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4E40B1-0650-428C-9368-331BC1E48D9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6000" y="1229960"/>
            <a:ext cx="5721826" cy="5282206"/>
          </a:xfrm>
          <a:prstGeom prst="rect">
            <a:avLst/>
          </a:prstGeom>
        </p:spPr>
      </p:pic>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fontScale="90000"/>
          </a:bodyPr>
          <a:lstStyle/>
          <a:p>
            <a:r>
              <a:rPr lang="en-US" sz="3000" dirty="0">
                <a:solidFill>
                  <a:srgbClr val="000398"/>
                </a:solidFill>
                <a:latin typeface="Arial Black" pitchFamily="34" charset="0"/>
              </a:rPr>
              <a:t>Basic Plotting Commands for formatting the Marker Color</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normAutofit/>
          </a:bodyPr>
          <a:lstStyle/>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pPr marL="0" indent="0">
              <a:buNone/>
            </a:pPr>
            <a:endParaRPr lang="en-US" dirty="0"/>
          </a:p>
          <a:p>
            <a:pPr marL="0" indent="0">
              <a:buNone/>
            </a:pPr>
            <a:r>
              <a:rPr lang="en-US" dirty="0" err="1"/>
              <a:t>ypoints</a:t>
            </a:r>
            <a:r>
              <a:rPr lang="en-US" dirty="0"/>
              <a:t> = </a:t>
            </a:r>
            <a:r>
              <a:rPr lang="en-US" dirty="0" err="1"/>
              <a:t>np.array</a:t>
            </a:r>
            <a:r>
              <a:rPr lang="en-US" dirty="0"/>
              <a:t>([3, 8, 1, 10])</a:t>
            </a:r>
          </a:p>
          <a:p>
            <a:pPr marL="0" indent="0">
              <a:buNone/>
            </a:pPr>
            <a:endParaRPr lang="en-US" dirty="0"/>
          </a:p>
          <a:p>
            <a:pPr marL="0" indent="0">
              <a:buNone/>
            </a:pPr>
            <a:r>
              <a:rPr lang="en-US" dirty="0" err="1"/>
              <a:t>plt.plot</a:t>
            </a:r>
            <a:r>
              <a:rPr lang="en-US" dirty="0"/>
              <a:t>(</a:t>
            </a:r>
            <a:r>
              <a:rPr lang="en-US" dirty="0" err="1"/>
              <a:t>ypoints</a:t>
            </a:r>
            <a:r>
              <a:rPr lang="en-US" dirty="0"/>
              <a:t>, marker = 'o', </a:t>
            </a:r>
            <a:r>
              <a:rPr lang="en-US" dirty="0" err="1"/>
              <a:t>ms</a:t>
            </a:r>
            <a:r>
              <a:rPr lang="en-US" dirty="0"/>
              <a:t> = 20, </a:t>
            </a:r>
            <a:r>
              <a:rPr lang="en-US" dirty="0" err="1"/>
              <a:t>mec</a:t>
            </a:r>
            <a:r>
              <a:rPr lang="en-US" dirty="0"/>
              <a:t> = 'r')</a:t>
            </a:r>
          </a:p>
          <a:p>
            <a:pPr marL="0" indent="0">
              <a:buNone/>
            </a:pPr>
            <a:r>
              <a:rPr lang="en-US" dirty="0" err="1"/>
              <a:t>plt.show</a:t>
            </a:r>
            <a:r>
              <a:rPr lang="en-US" dirty="0"/>
              <a:t>()</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spTree>
    <p:extLst>
      <p:ext uri="{BB962C8B-B14F-4D97-AF65-F5344CB8AC3E}">
        <p14:creationId xmlns:p14="http://schemas.microsoft.com/office/powerpoint/2010/main" val="4134160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4E40B1-0650-428C-9368-331BC1E48D9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6000" y="1229960"/>
            <a:ext cx="5721826" cy="5282206"/>
          </a:xfrm>
          <a:prstGeom prst="rect">
            <a:avLst/>
          </a:prstGeom>
        </p:spPr>
      </p:pic>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fontScale="90000"/>
          </a:bodyPr>
          <a:lstStyle/>
          <a:p>
            <a:r>
              <a:rPr lang="en-US" sz="3000" dirty="0">
                <a:solidFill>
                  <a:srgbClr val="000398"/>
                </a:solidFill>
                <a:latin typeface="Arial Black" pitchFamily="34" charset="0"/>
              </a:rPr>
              <a:t>Basic Plotting Commands for formatting Marker face Color</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normAutofit fontScale="85000" lnSpcReduction="20000"/>
          </a:bodyPr>
          <a:lstStyle/>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pPr marL="0" indent="0">
              <a:buNone/>
            </a:pPr>
            <a:endParaRPr lang="en-US" dirty="0"/>
          </a:p>
          <a:p>
            <a:pPr marL="0" indent="0">
              <a:buNone/>
            </a:pPr>
            <a:r>
              <a:rPr lang="en-US" dirty="0" err="1"/>
              <a:t>ypoints</a:t>
            </a:r>
            <a:r>
              <a:rPr lang="en-US" dirty="0"/>
              <a:t> = </a:t>
            </a:r>
            <a:r>
              <a:rPr lang="en-US" dirty="0" err="1"/>
              <a:t>np.array</a:t>
            </a:r>
            <a:r>
              <a:rPr lang="en-US" dirty="0"/>
              <a:t>([3, 8, 1, 10])</a:t>
            </a:r>
          </a:p>
          <a:p>
            <a:pPr marL="0" indent="0">
              <a:buNone/>
            </a:pPr>
            <a:endParaRPr lang="en-US" dirty="0"/>
          </a:p>
          <a:p>
            <a:pPr marL="0" indent="0">
              <a:buNone/>
            </a:pPr>
            <a:r>
              <a:rPr lang="en-US" dirty="0" err="1"/>
              <a:t>plt.plot</a:t>
            </a:r>
            <a:r>
              <a:rPr lang="en-US" dirty="0"/>
              <a:t>(</a:t>
            </a:r>
            <a:r>
              <a:rPr lang="en-US" dirty="0" err="1"/>
              <a:t>ypoints</a:t>
            </a:r>
            <a:r>
              <a:rPr lang="en-US" dirty="0"/>
              <a:t>, marker = 'o', </a:t>
            </a:r>
            <a:r>
              <a:rPr lang="en-US" dirty="0" err="1"/>
              <a:t>ms</a:t>
            </a:r>
            <a:r>
              <a:rPr lang="en-US" dirty="0"/>
              <a:t> = 20, </a:t>
            </a:r>
            <a:r>
              <a:rPr lang="en-US" dirty="0" err="1"/>
              <a:t>mfc</a:t>
            </a:r>
            <a:r>
              <a:rPr lang="en-US" dirty="0"/>
              <a:t> = 'r')</a:t>
            </a:r>
          </a:p>
          <a:p>
            <a:pPr marL="0" indent="0">
              <a:buNone/>
            </a:pPr>
            <a:r>
              <a:rPr lang="en-US" dirty="0" err="1"/>
              <a:t>plt.show</a:t>
            </a: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pPr marL="0" indent="0">
              <a:buNone/>
            </a:pPr>
            <a:endParaRPr lang="en-US" dirty="0"/>
          </a:p>
          <a:p>
            <a:pPr marL="0" indent="0">
              <a:buNone/>
            </a:pPr>
            <a:r>
              <a:rPr lang="en-US" dirty="0" err="1"/>
              <a:t>ypoints</a:t>
            </a:r>
            <a:r>
              <a:rPr lang="en-US" dirty="0"/>
              <a:t> = </a:t>
            </a:r>
            <a:r>
              <a:rPr lang="en-US" dirty="0" err="1"/>
              <a:t>np.array</a:t>
            </a:r>
            <a:r>
              <a:rPr lang="en-US" dirty="0"/>
              <a:t>([3, 8, 1, 10])</a:t>
            </a:r>
          </a:p>
          <a:p>
            <a:pPr marL="0" indent="0">
              <a:buNone/>
            </a:pPr>
            <a:endParaRPr lang="en-US" dirty="0"/>
          </a:p>
          <a:p>
            <a:pPr marL="0" indent="0">
              <a:buNone/>
            </a:pPr>
            <a:r>
              <a:rPr lang="en-US" dirty="0" err="1"/>
              <a:t>plt.plot</a:t>
            </a:r>
            <a:r>
              <a:rPr lang="en-US" dirty="0"/>
              <a:t>(</a:t>
            </a:r>
            <a:r>
              <a:rPr lang="en-US" dirty="0" err="1"/>
              <a:t>ypoints</a:t>
            </a:r>
            <a:r>
              <a:rPr lang="en-US" dirty="0"/>
              <a:t>, marker = 'o', </a:t>
            </a:r>
            <a:r>
              <a:rPr lang="en-US" dirty="0" err="1"/>
              <a:t>ms</a:t>
            </a:r>
            <a:r>
              <a:rPr lang="en-US" dirty="0"/>
              <a:t> = 20, </a:t>
            </a:r>
            <a:r>
              <a:rPr lang="en-US" dirty="0" err="1"/>
              <a:t>mec</a:t>
            </a:r>
            <a:r>
              <a:rPr lang="en-US" dirty="0"/>
              <a:t> = 'r')</a:t>
            </a:r>
          </a:p>
          <a:p>
            <a:pPr marL="0" indent="0">
              <a:buNone/>
            </a:pPr>
            <a:r>
              <a:rPr lang="en-US" dirty="0" err="1"/>
              <a:t>plt.show</a:t>
            </a:r>
            <a:r>
              <a:rPr lang="en-US" dirty="0"/>
              <a:t>()</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spTree>
    <p:extLst>
      <p:ext uri="{BB962C8B-B14F-4D97-AF65-F5344CB8AC3E}">
        <p14:creationId xmlns:p14="http://schemas.microsoft.com/office/powerpoint/2010/main" val="2789413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Which are the most popular Python libraries?</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numCol="2">
            <a:normAutofit/>
          </a:bodyPr>
          <a:lstStyle/>
          <a:p>
            <a:pPr marL="514350" indent="-514350">
              <a:buFont typeface="+mj-lt"/>
              <a:buAutoNum type="arabicPeriod"/>
            </a:pPr>
            <a:r>
              <a:rPr lang="en-US" dirty="0"/>
              <a:t>pandas (data analysis)</a:t>
            </a:r>
          </a:p>
          <a:p>
            <a:pPr marL="514350" indent="-514350">
              <a:buFont typeface="+mj-lt"/>
              <a:buAutoNum type="arabicPeriod"/>
            </a:pPr>
            <a:r>
              <a:rPr lang="en-US" dirty="0"/>
              <a:t>NumPy (multi-dimensional arrays)</a:t>
            </a:r>
          </a:p>
          <a:p>
            <a:pPr marL="514350" indent="-514350">
              <a:buFont typeface="+mj-lt"/>
              <a:buAutoNum type="arabicPeriod"/>
            </a:pPr>
            <a:r>
              <a:rPr lang="en-US" dirty="0"/>
              <a:t>SciPy (algorithms to use with </a:t>
            </a:r>
            <a:r>
              <a:rPr lang="en-US" dirty="0" err="1"/>
              <a:t>numpy</a:t>
            </a:r>
            <a:r>
              <a:rPr lang="en-US" dirty="0"/>
              <a:t>)</a:t>
            </a:r>
          </a:p>
          <a:p>
            <a:pPr marL="514350" indent="-514350">
              <a:buFont typeface="+mj-lt"/>
              <a:buAutoNum type="arabicPeriod"/>
            </a:pPr>
            <a:r>
              <a:rPr lang="en-US" dirty="0"/>
              <a:t>Matplotlib (data visualization)</a:t>
            </a:r>
          </a:p>
          <a:p>
            <a:pPr marL="514350" indent="-514350">
              <a:buFont typeface="+mj-lt"/>
              <a:buAutoNum type="arabicPeriod"/>
            </a:pPr>
            <a:r>
              <a:rPr lang="en-US" dirty="0"/>
              <a:t>Seaborn (data visualization)</a:t>
            </a:r>
          </a:p>
          <a:p>
            <a:pPr marL="514350" indent="-514350">
              <a:buFont typeface="+mj-lt"/>
              <a:buAutoNum type="arabicPeriod"/>
            </a:pPr>
            <a:r>
              <a:rPr lang="en-US" dirty="0"/>
              <a:t>HDF5 (store &amp; manipulate data)</a:t>
            </a:r>
          </a:p>
          <a:p>
            <a:pPr marL="514350" indent="-514350">
              <a:buFont typeface="+mj-lt"/>
              <a:buAutoNum type="arabicPeriod"/>
            </a:pPr>
            <a:r>
              <a:rPr lang="en-US" dirty="0" err="1"/>
              <a:t>Jupyter</a:t>
            </a:r>
            <a:r>
              <a:rPr lang="en-US" dirty="0"/>
              <a:t> (research collaboration)</a:t>
            </a:r>
          </a:p>
          <a:p>
            <a:pPr marL="514350" indent="-514350">
              <a:buFont typeface="+mj-lt"/>
              <a:buAutoNum type="arabicPeriod"/>
            </a:pPr>
            <a:r>
              <a:rPr lang="en-US" dirty="0" err="1"/>
              <a:t>PyTables</a:t>
            </a:r>
            <a:r>
              <a:rPr lang="en-US" dirty="0"/>
              <a:t> (managing HDF5 datasets)</a:t>
            </a:r>
          </a:p>
          <a:p>
            <a:pPr marL="514350" indent="-514350">
              <a:buFont typeface="+mj-lt"/>
              <a:buAutoNum type="arabicPeriod"/>
            </a:pPr>
            <a:r>
              <a:rPr lang="en-US" dirty="0"/>
              <a:t>HDFS (C/C++ wrapper for Hadoop)</a:t>
            </a:r>
          </a:p>
          <a:p>
            <a:pPr marL="514350" indent="-514350">
              <a:buFont typeface="+mj-lt"/>
              <a:buAutoNum type="arabicPeriod"/>
            </a:pPr>
            <a:r>
              <a:rPr lang="en-US" dirty="0" err="1"/>
              <a:t>pymongo</a:t>
            </a:r>
            <a:r>
              <a:rPr lang="en-US" dirty="0"/>
              <a:t> (MongoDB driver)</a:t>
            </a:r>
          </a:p>
          <a:p>
            <a:pPr marL="514350" indent="-514350">
              <a:buFont typeface="+mj-lt"/>
              <a:buAutoNum type="arabicPeriod"/>
            </a:pPr>
            <a:r>
              <a:rPr lang="en-US" dirty="0" err="1"/>
              <a:t>SQLAlchemy</a:t>
            </a:r>
            <a:r>
              <a:rPr lang="en-US" dirty="0"/>
              <a:t> (Python SQL Toolkit)</a:t>
            </a:r>
          </a:p>
          <a:p>
            <a:pPr marL="514350" indent="-514350">
              <a:buFont typeface="+mj-lt"/>
              <a:buAutoNum type="arabicPeriod"/>
            </a:pPr>
            <a:r>
              <a:rPr lang="en-US" dirty="0" err="1"/>
              <a:t>redis</a:t>
            </a:r>
            <a:r>
              <a:rPr lang="en-US" dirty="0"/>
              <a:t> (Redis access libraries)</a:t>
            </a:r>
          </a:p>
          <a:p>
            <a:pPr marL="514350" indent="-514350">
              <a:buFont typeface="+mj-lt"/>
              <a:buAutoNum type="arabicPeriod"/>
            </a:pPr>
            <a:r>
              <a:rPr lang="en-US" dirty="0" err="1"/>
              <a:t>pyMySQL</a:t>
            </a:r>
            <a:r>
              <a:rPr lang="en-US" dirty="0"/>
              <a:t> (MySQL connector)</a:t>
            </a:r>
          </a:p>
          <a:p>
            <a:pPr marL="514350" indent="-514350">
              <a:buFont typeface="+mj-lt"/>
              <a:buAutoNum type="arabicPeriod"/>
            </a:pPr>
            <a:r>
              <a:rPr lang="en-US" dirty="0"/>
              <a:t>TensorFlow (deep learning with neural networks)</a:t>
            </a:r>
          </a:p>
          <a:p>
            <a:pPr marL="514350" indent="-514350">
              <a:buFont typeface="+mj-lt"/>
              <a:buAutoNum type="arabicPeriod"/>
            </a:pPr>
            <a:r>
              <a:rPr lang="en-US" dirty="0"/>
              <a:t>scikit-learn (machine learning algorithms)</a:t>
            </a:r>
          </a:p>
          <a:p>
            <a:pPr marL="514350" indent="-514350">
              <a:buFont typeface="+mj-lt"/>
              <a:buAutoNum type="arabicPeriod"/>
            </a:pPr>
            <a:r>
              <a:rPr lang="en-US" dirty="0" err="1"/>
              <a:t>keras</a:t>
            </a:r>
            <a:r>
              <a:rPr lang="en-US" dirty="0"/>
              <a:t> (high-level neural networks API)</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spTree>
    <p:extLst>
      <p:ext uri="{BB962C8B-B14F-4D97-AF65-F5344CB8AC3E}">
        <p14:creationId xmlns:p14="http://schemas.microsoft.com/office/powerpoint/2010/main" val="16895465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4E40B1-0650-428C-9368-331BC1E48D9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6000" y="1229960"/>
            <a:ext cx="5721826" cy="5282206"/>
          </a:xfrm>
          <a:prstGeom prst="rect">
            <a:avLst/>
          </a:prstGeom>
        </p:spPr>
      </p:pic>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fontScale="90000"/>
          </a:bodyPr>
          <a:lstStyle/>
          <a:p>
            <a:r>
              <a:rPr lang="en-US" sz="3000" dirty="0">
                <a:solidFill>
                  <a:srgbClr val="000398"/>
                </a:solidFill>
                <a:latin typeface="Arial Black" pitchFamily="34" charset="0"/>
              </a:rPr>
              <a:t>Basic Plotting Commands for formatting Marker face Color</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normAutofit fontScale="85000" lnSpcReduction="20000"/>
          </a:bodyPr>
          <a:lstStyle/>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pPr marL="0" indent="0">
              <a:buNone/>
            </a:pPr>
            <a:endParaRPr lang="en-US" dirty="0"/>
          </a:p>
          <a:p>
            <a:pPr marL="0" indent="0">
              <a:buNone/>
            </a:pPr>
            <a:r>
              <a:rPr lang="en-US" dirty="0" err="1"/>
              <a:t>ypoints</a:t>
            </a:r>
            <a:r>
              <a:rPr lang="en-US" dirty="0"/>
              <a:t> = </a:t>
            </a:r>
            <a:r>
              <a:rPr lang="en-US" dirty="0" err="1"/>
              <a:t>np.array</a:t>
            </a:r>
            <a:r>
              <a:rPr lang="en-US" dirty="0"/>
              <a:t>([3, 8, 1, 10])</a:t>
            </a:r>
          </a:p>
          <a:p>
            <a:pPr marL="0" indent="0">
              <a:buNone/>
            </a:pPr>
            <a:endParaRPr lang="en-US" dirty="0"/>
          </a:p>
          <a:p>
            <a:pPr marL="0" indent="0">
              <a:buNone/>
            </a:pPr>
            <a:r>
              <a:rPr lang="en-US" dirty="0" err="1"/>
              <a:t>plt.plot</a:t>
            </a:r>
            <a:r>
              <a:rPr lang="en-US" dirty="0"/>
              <a:t>(</a:t>
            </a:r>
            <a:r>
              <a:rPr lang="en-US" dirty="0" err="1"/>
              <a:t>ypoints</a:t>
            </a:r>
            <a:r>
              <a:rPr lang="en-US" dirty="0"/>
              <a:t>, marker = 'o', </a:t>
            </a:r>
            <a:r>
              <a:rPr lang="en-US" dirty="0" err="1"/>
              <a:t>ms</a:t>
            </a:r>
            <a:r>
              <a:rPr lang="en-US" dirty="0"/>
              <a:t> = 20, </a:t>
            </a:r>
            <a:r>
              <a:rPr lang="en-US" dirty="0" err="1"/>
              <a:t>mfc</a:t>
            </a:r>
            <a:r>
              <a:rPr lang="en-US" dirty="0"/>
              <a:t> = 'r')</a:t>
            </a:r>
          </a:p>
          <a:p>
            <a:pPr marL="0" indent="0">
              <a:buNone/>
            </a:pPr>
            <a:r>
              <a:rPr lang="en-US" dirty="0" err="1"/>
              <a:t>plt.show</a:t>
            </a: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pPr marL="0" indent="0">
              <a:buNone/>
            </a:pPr>
            <a:endParaRPr lang="en-US" dirty="0"/>
          </a:p>
          <a:p>
            <a:pPr marL="0" indent="0">
              <a:buNone/>
            </a:pPr>
            <a:r>
              <a:rPr lang="en-US" dirty="0" err="1"/>
              <a:t>ypoints</a:t>
            </a:r>
            <a:r>
              <a:rPr lang="en-US" dirty="0"/>
              <a:t> = </a:t>
            </a:r>
            <a:r>
              <a:rPr lang="en-US" dirty="0" err="1"/>
              <a:t>np.array</a:t>
            </a:r>
            <a:r>
              <a:rPr lang="en-US" dirty="0"/>
              <a:t>([3, 8, 1, 10])</a:t>
            </a:r>
          </a:p>
          <a:p>
            <a:pPr marL="0" indent="0">
              <a:buNone/>
            </a:pPr>
            <a:endParaRPr lang="en-US" dirty="0"/>
          </a:p>
          <a:p>
            <a:pPr marL="0" indent="0">
              <a:buNone/>
            </a:pPr>
            <a:r>
              <a:rPr lang="en-US" dirty="0" err="1"/>
              <a:t>plt.plot</a:t>
            </a:r>
            <a:r>
              <a:rPr lang="en-US" dirty="0"/>
              <a:t>(</a:t>
            </a:r>
            <a:r>
              <a:rPr lang="en-US" dirty="0" err="1"/>
              <a:t>ypoints</a:t>
            </a:r>
            <a:r>
              <a:rPr lang="en-US" dirty="0"/>
              <a:t>, marker = 'o', </a:t>
            </a:r>
            <a:r>
              <a:rPr lang="en-US" dirty="0" err="1"/>
              <a:t>ms</a:t>
            </a:r>
            <a:r>
              <a:rPr lang="en-US" dirty="0"/>
              <a:t> = 20, </a:t>
            </a:r>
            <a:r>
              <a:rPr lang="en-US" dirty="0" err="1"/>
              <a:t>mec</a:t>
            </a:r>
            <a:r>
              <a:rPr lang="en-US" dirty="0"/>
              <a:t> = '#4CAF50', </a:t>
            </a:r>
            <a:r>
              <a:rPr lang="en-US" dirty="0" err="1"/>
              <a:t>mfc</a:t>
            </a:r>
            <a:r>
              <a:rPr lang="en-US" dirty="0"/>
              <a:t> = '#4CAF50’)</a:t>
            </a:r>
          </a:p>
          <a:p>
            <a:pPr marL="0" indent="0">
              <a:buNone/>
            </a:pPr>
            <a:r>
              <a:rPr lang="en-US" dirty="0" err="1"/>
              <a:t>plt.show</a:t>
            </a:r>
            <a:r>
              <a:rPr lang="en-US" dirty="0"/>
              <a:t>()</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spTree>
    <p:extLst>
      <p:ext uri="{BB962C8B-B14F-4D97-AF65-F5344CB8AC3E}">
        <p14:creationId xmlns:p14="http://schemas.microsoft.com/office/powerpoint/2010/main" val="26791062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4E40B1-0650-428C-9368-331BC1E48D9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6000" y="1229960"/>
            <a:ext cx="5721826" cy="5282206"/>
          </a:xfrm>
          <a:prstGeom prst="rect">
            <a:avLst/>
          </a:prstGeom>
        </p:spPr>
      </p:pic>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fontScale="90000"/>
          </a:bodyPr>
          <a:lstStyle/>
          <a:p>
            <a:r>
              <a:rPr lang="en-US" sz="3000" dirty="0">
                <a:solidFill>
                  <a:srgbClr val="000398"/>
                </a:solidFill>
                <a:latin typeface="Arial Black" pitchFamily="34" charset="0"/>
              </a:rPr>
              <a:t>Basic Plotting Commands for formatting Marker face Color</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899" y="1229960"/>
            <a:ext cx="11474925" cy="5282206"/>
          </a:xfrm>
        </p:spPr>
        <p:txBody>
          <a:bodyPr>
            <a:normAutofit fontScale="92500" lnSpcReduction="20000"/>
          </a:bodyPr>
          <a:lstStyle/>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pPr marL="0" indent="0">
              <a:buNone/>
            </a:pPr>
            <a:endParaRPr lang="en-US" dirty="0"/>
          </a:p>
          <a:p>
            <a:pPr marL="0" indent="0">
              <a:buNone/>
            </a:pPr>
            <a:r>
              <a:rPr lang="en-US" dirty="0" err="1"/>
              <a:t>ypoints</a:t>
            </a:r>
            <a:r>
              <a:rPr lang="en-US" dirty="0"/>
              <a:t> = </a:t>
            </a:r>
            <a:r>
              <a:rPr lang="en-US" dirty="0" err="1"/>
              <a:t>np.array</a:t>
            </a:r>
            <a:r>
              <a:rPr lang="en-US" dirty="0"/>
              <a:t>([3, 8, 1, 10])</a:t>
            </a:r>
          </a:p>
          <a:p>
            <a:pPr marL="0" indent="0">
              <a:buNone/>
            </a:pPr>
            <a:endParaRPr lang="en-US" dirty="0"/>
          </a:p>
          <a:p>
            <a:pPr marL="0" indent="0">
              <a:buNone/>
            </a:pPr>
            <a:r>
              <a:rPr lang="en-US" dirty="0" err="1"/>
              <a:t>plt.plot</a:t>
            </a:r>
            <a:r>
              <a:rPr lang="en-US" dirty="0"/>
              <a:t>(</a:t>
            </a:r>
            <a:r>
              <a:rPr lang="en-US" dirty="0" err="1"/>
              <a:t>ypoints</a:t>
            </a:r>
            <a:r>
              <a:rPr lang="en-US" dirty="0"/>
              <a:t>, marker = 'o', </a:t>
            </a:r>
            <a:r>
              <a:rPr lang="en-US" dirty="0" err="1"/>
              <a:t>ms</a:t>
            </a:r>
            <a:r>
              <a:rPr lang="en-US" dirty="0"/>
              <a:t> = 20, </a:t>
            </a:r>
            <a:r>
              <a:rPr lang="en-US" dirty="0" err="1"/>
              <a:t>mfc</a:t>
            </a:r>
            <a:r>
              <a:rPr lang="en-US" dirty="0"/>
              <a:t> = 'r')</a:t>
            </a:r>
          </a:p>
          <a:p>
            <a:pPr marL="0" indent="0">
              <a:buNone/>
            </a:pPr>
            <a:r>
              <a:rPr lang="en-US" dirty="0" err="1"/>
              <a:t>plt.show</a:t>
            </a: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pPr marL="0" indent="0">
              <a:buNone/>
            </a:pPr>
            <a:endParaRPr lang="en-US" dirty="0"/>
          </a:p>
          <a:p>
            <a:pPr marL="0" indent="0">
              <a:buNone/>
            </a:pPr>
            <a:r>
              <a:rPr lang="en-US" dirty="0" err="1"/>
              <a:t>ypoints</a:t>
            </a:r>
            <a:r>
              <a:rPr lang="en-US" dirty="0"/>
              <a:t> = </a:t>
            </a:r>
            <a:r>
              <a:rPr lang="en-US" dirty="0" err="1"/>
              <a:t>np.array</a:t>
            </a:r>
            <a:r>
              <a:rPr lang="en-US" dirty="0"/>
              <a:t>([3, 8, 1, 10])</a:t>
            </a:r>
          </a:p>
          <a:p>
            <a:pPr marL="0" indent="0">
              <a:buNone/>
            </a:pPr>
            <a:endParaRPr lang="en-US" dirty="0"/>
          </a:p>
          <a:p>
            <a:pPr marL="0" indent="0">
              <a:buNone/>
            </a:pPr>
            <a:r>
              <a:rPr lang="en-US" dirty="0" err="1"/>
              <a:t>plt.plot</a:t>
            </a:r>
            <a:r>
              <a:rPr lang="en-US" dirty="0"/>
              <a:t>(</a:t>
            </a:r>
            <a:r>
              <a:rPr lang="en-US" dirty="0" err="1"/>
              <a:t>ypoints</a:t>
            </a:r>
            <a:r>
              <a:rPr lang="en-US" dirty="0"/>
              <a:t>, marker = 'o', </a:t>
            </a:r>
            <a:r>
              <a:rPr lang="en-US" dirty="0" err="1"/>
              <a:t>ms</a:t>
            </a:r>
            <a:r>
              <a:rPr lang="en-US" dirty="0"/>
              <a:t> = 20, </a:t>
            </a:r>
            <a:r>
              <a:rPr lang="en-US" dirty="0" err="1"/>
              <a:t>mec</a:t>
            </a:r>
            <a:r>
              <a:rPr lang="en-US" dirty="0"/>
              <a:t> = '</a:t>
            </a:r>
            <a:r>
              <a:rPr lang="en-US" dirty="0" err="1"/>
              <a:t>hotpink</a:t>
            </a:r>
            <a:r>
              <a:rPr lang="en-US" dirty="0"/>
              <a:t>', </a:t>
            </a:r>
            <a:r>
              <a:rPr lang="en-US" dirty="0" err="1"/>
              <a:t>mfc</a:t>
            </a:r>
            <a:r>
              <a:rPr lang="en-US" dirty="0"/>
              <a:t> = '</a:t>
            </a:r>
            <a:r>
              <a:rPr lang="en-US" dirty="0" err="1"/>
              <a:t>hotpink</a:t>
            </a:r>
            <a:r>
              <a:rPr lang="en-US" dirty="0"/>
              <a:t>')</a:t>
            </a:r>
          </a:p>
          <a:p>
            <a:pPr marL="0" indent="0">
              <a:buNone/>
            </a:pPr>
            <a:r>
              <a:rPr lang="en-US" dirty="0" err="1"/>
              <a:t>plt.show</a:t>
            </a:r>
            <a:r>
              <a:rPr lang="en-US" dirty="0"/>
              <a:t>()</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spTree>
    <p:extLst>
      <p:ext uri="{BB962C8B-B14F-4D97-AF65-F5344CB8AC3E}">
        <p14:creationId xmlns:p14="http://schemas.microsoft.com/office/powerpoint/2010/main" val="15409629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Basic Plotting Commands for formatting Line Style</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lstStyle/>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pPr marL="0" indent="0">
              <a:buNone/>
            </a:pPr>
            <a:endParaRPr lang="en-US" dirty="0"/>
          </a:p>
          <a:p>
            <a:pPr marL="0" indent="0">
              <a:buNone/>
            </a:pPr>
            <a:r>
              <a:rPr lang="en-US" dirty="0" err="1"/>
              <a:t>ypoints</a:t>
            </a:r>
            <a:r>
              <a:rPr lang="en-US" dirty="0"/>
              <a:t> = </a:t>
            </a:r>
            <a:r>
              <a:rPr lang="en-US" dirty="0" err="1"/>
              <a:t>np.array</a:t>
            </a:r>
            <a:r>
              <a:rPr lang="en-US" dirty="0"/>
              <a:t>([3, 8, 1, 10])</a:t>
            </a:r>
          </a:p>
          <a:p>
            <a:pPr marL="0" indent="0">
              <a:buNone/>
            </a:pPr>
            <a:endParaRPr lang="en-US" dirty="0"/>
          </a:p>
          <a:p>
            <a:pPr marL="0" indent="0">
              <a:buNone/>
            </a:pPr>
            <a:r>
              <a:rPr lang="en-US" dirty="0" err="1"/>
              <a:t>plt.plot</a:t>
            </a:r>
            <a:r>
              <a:rPr lang="en-US" dirty="0"/>
              <a:t>(</a:t>
            </a:r>
            <a:r>
              <a:rPr lang="en-US" dirty="0" err="1"/>
              <a:t>ypoints</a:t>
            </a:r>
            <a:r>
              <a:rPr lang="en-US" dirty="0"/>
              <a:t>, </a:t>
            </a:r>
            <a:r>
              <a:rPr lang="en-US" dirty="0" err="1"/>
              <a:t>linestyle</a:t>
            </a:r>
            <a:r>
              <a:rPr lang="en-US" dirty="0"/>
              <a:t> = 'dotted')</a:t>
            </a:r>
          </a:p>
          <a:p>
            <a:pPr marL="0" indent="0">
              <a:buNone/>
            </a:pPr>
            <a:r>
              <a:rPr lang="en-US" dirty="0" err="1"/>
              <a:t>plt.show</a:t>
            </a:r>
            <a:r>
              <a:rPr lang="en-US" dirty="0"/>
              <a:t>()</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pic>
        <p:nvPicPr>
          <p:cNvPr id="5" name="Picture 4">
            <a:extLst>
              <a:ext uri="{FF2B5EF4-FFF2-40B4-BE49-F238E27FC236}">
                <a16:creationId xmlns:a16="http://schemas.microsoft.com/office/drawing/2014/main" id="{CD2A9251-6025-D06A-8AA4-6A2EA345C10C}"/>
              </a:ext>
            </a:extLst>
          </p:cNvPr>
          <p:cNvPicPr>
            <a:picLocks noChangeAspect="1"/>
          </p:cNvPicPr>
          <p:nvPr/>
        </p:nvPicPr>
        <p:blipFill>
          <a:blip r:embed="rId4"/>
          <a:stretch>
            <a:fillRect/>
          </a:stretch>
        </p:blipFill>
        <p:spPr>
          <a:xfrm>
            <a:off x="6096000" y="1229959"/>
            <a:ext cx="5721826" cy="5282205"/>
          </a:xfrm>
          <a:prstGeom prst="rect">
            <a:avLst/>
          </a:prstGeom>
        </p:spPr>
      </p:pic>
    </p:spTree>
    <p:extLst>
      <p:ext uri="{BB962C8B-B14F-4D97-AF65-F5344CB8AC3E}">
        <p14:creationId xmlns:p14="http://schemas.microsoft.com/office/powerpoint/2010/main" val="33978029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Basic Plotting Commands for formatting Line Style</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lstStyle/>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pPr marL="0" indent="0">
              <a:buNone/>
            </a:pPr>
            <a:endParaRPr lang="en-US" dirty="0"/>
          </a:p>
          <a:p>
            <a:pPr marL="0" indent="0">
              <a:buNone/>
            </a:pPr>
            <a:r>
              <a:rPr lang="en-US" dirty="0" err="1"/>
              <a:t>ypoints</a:t>
            </a:r>
            <a:r>
              <a:rPr lang="en-US" dirty="0"/>
              <a:t> = </a:t>
            </a:r>
            <a:r>
              <a:rPr lang="en-US" dirty="0" err="1"/>
              <a:t>np.array</a:t>
            </a:r>
            <a:r>
              <a:rPr lang="en-US" dirty="0"/>
              <a:t>([3, 8, 1, 10])</a:t>
            </a:r>
          </a:p>
          <a:p>
            <a:pPr marL="0" indent="0">
              <a:buNone/>
            </a:pPr>
            <a:endParaRPr lang="en-US" dirty="0"/>
          </a:p>
          <a:p>
            <a:pPr marL="0" indent="0">
              <a:buNone/>
            </a:pPr>
            <a:r>
              <a:rPr lang="en-US" dirty="0" err="1"/>
              <a:t>plt.plot</a:t>
            </a:r>
            <a:r>
              <a:rPr lang="en-US" dirty="0"/>
              <a:t>(</a:t>
            </a:r>
            <a:r>
              <a:rPr lang="en-US" dirty="0" err="1"/>
              <a:t>ypoints</a:t>
            </a:r>
            <a:r>
              <a:rPr lang="en-US" dirty="0"/>
              <a:t>, color = 'r')</a:t>
            </a:r>
          </a:p>
          <a:p>
            <a:pPr marL="0" indent="0">
              <a:buNone/>
            </a:pPr>
            <a:r>
              <a:rPr lang="en-US" dirty="0" err="1"/>
              <a:t>plt.show</a:t>
            </a:r>
            <a:r>
              <a:rPr lang="en-US" dirty="0"/>
              <a:t>()</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pic>
        <p:nvPicPr>
          <p:cNvPr id="5" name="Picture 4">
            <a:extLst>
              <a:ext uri="{FF2B5EF4-FFF2-40B4-BE49-F238E27FC236}">
                <a16:creationId xmlns:a16="http://schemas.microsoft.com/office/drawing/2014/main" id="{CD2A9251-6025-D06A-8AA4-6A2EA345C10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096000" y="1229960"/>
            <a:ext cx="5721826" cy="5282206"/>
          </a:xfrm>
          <a:prstGeom prst="rect">
            <a:avLst/>
          </a:prstGeom>
        </p:spPr>
      </p:pic>
    </p:spTree>
    <p:extLst>
      <p:ext uri="{BB962C8B-B14F-4D97-AF65-F5344CB8AC3E}">
        <p14:creationId xmlns:p14="http://schemas.microsoft.com/office/powerpoint/2010/main" val="16982003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Basic Plotting Commands for formatting Line Width</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lstStyle/>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pPr marL="0" indent="0">
              <a:buNone/>
            </a:pPr>
            <a:endParaRPr lang="en-US" dirty="0"/>
          </a:p>
          <a:p>
            <a:pPr marL="0" indent="0">
              <a:buNone/>
            </a:pPr>
            <a:r>
              <a:rPr lang="en-US" dirty="0" err="1"/>
              <a:t>ypoints</a:t>
            </a:r>
            <a:r>
              <a:rPr lang="en-US" dirty="0"/>
              <a:t> = </a:t>
            </a:r>
            <a:r>
              <a:rPr lang="en-US" dirty="0" err="1"/>
              <a:t>np.array</a:t>
            </a:r>
            <a:r>
              <a:rPr lang="en-US" dirty="0"/>
              <a:t>([3, 8, 1, 10])</a:t>
            </a:r>
          </a:p>
          <a:p>
            <a:pPr marL="0" indent="0">
              <a:buNone/>
            </a:pPr>
            <a:endParaRPr lang="en-US" dirty="0"/>
          </a:p>
          <a:p>
            <a:pPr marL="0" indent="0">
              <a:buNone/>
            </a:pPr>
            <a:r>
              <a:rPr lang="en-US" dirty="0" err="1"/>
              <a:t>plt.plot</a:t>
            </a:r>
            <a:r>
              <a:rPr lang="en-US" dirty="0"/>
              <a:t>(</a:t>
            </a:r>
            <a:r>
              <a:rPr lang="en-US" dirty="0" err="1"/>
              <a:t>ypoints</a:t>
            </a:r>
            <a:r>
              <a:rPr lang="en-US" dirty="0"/>
              <a:t>, linewidth = '20.5')</a:t>
            </a:r>
          </a:p>
          <a:p>
            <a:pPr marL="0" indent="0">
              <a:buNone/>
            </a:pPr>
            <a:r>
              <a:rPr lang="en-US" dirty="0" err="1"/>
              <a:t>plt.show</a:t>
            </a:r>
            <a:r>
              <a:rPr lang="en-US" dirty="0"/>
              <a:t>()</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pic>
        <p:nvPicPr>
          <p:cNvPr id="5" name="Picture 4">
            <a:extLst>
              <a:ext uri="{FF2B5EF4-FFF2-40B4-BE49-F238E27FC236}">
                <a16:creationId xmlns:a16="http://schemas.microsoft.com/office/drawing/2014/main" id="{CD2A9251-6025-D06A-8AA4-6A2EA345C10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096000" y="1229960"/>
            <a:ext cx="5721826" cy="5282206"/>
          </a:xfrm>
          <a:prstGeom prst="rect">
            <a:avLst/>
          </a:prstGeom>
        </p:spPr>
      </p:pic>
    </p:spTree>
    <p:extLst>
      <p:ext uri="{BB962C8B-B14F-4D97-AF65-F5344CB8AC3E}">
        <p14:creationId xmlns:p14="http://schemas.microsoft.com/office/powerpoint/2010/main" val="29362009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Basic Plotting Commands for formatting Multiple Line</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lstStyle/>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pPr marL="0" indent="0">
              <a:buNone/>
            </a:pPr>
            <a:endParaRPr lang="en-US" dirty="0"/>
          </a:p>
          <a:p>
            <a:pPr marL="0" indent="0">
              <a:buNone/>
            </a:pPr>
            <a:r>
              <a:rPr lang="en-US" dirty="0"/>
              <a:t>y1 = </a:t>
            </a:r>
            <a:r>
              <a:rPr lang="en-US" dirty="0" err="1"/>
              <a:t>np.array</a:t>
            </a:r>
            <a:r>
              <a:rPr lang="en-US" dirty="0"/>
              <a:t>([3, 8, 1, 10])</a:t>
            </a:r>
          </a:p>
          <a:p>
            <a:pPr marL="0" indent="0">
              <a:buNone/>
            </a:pPr>
            <a:r>
              <a:rPr lang="en-US" dirty="0"/>
              <a:t>y2 = </a:t>
            </a:r>
            <a:r>
              <a:rPr lang="en-US" dirty="0" err="1"/>
              <a:t>np.array</a:t>
            </a:r>
            <a:r>
              <a:rPr lang="en-US" dirty="0"/>
              <a:t>([6, 2, 7, 11])</a:t>
            </a:r>
          </a:p>
          <a:p>
            <a:pPr marL="0" indent="0">
              <a:buNone/>
            </a:pPr>
            <a:endParaRPr lang="en-US" dirty="0"/>
          </a:p>
          <a:p>
            <a:pPr marL="0" indent="0">
              <a:buNone/>
            </a:pPr>
            <a:r>
              <a:rPr lang="en-US" dirty="0" err="1"/>
              <a:t>plt.plot</a:t>
            </a:r>
            <a:r>
              <a:rPr lang="en-US" dirty="0"/>
              <a:t>(y1)</a:t>
            </a:r>
          </a:p>
          <a:p>
            <a:pPr marL="0" indent="0">
              <a:buNone/>
            </a:pPr>
            <a:r>
              <a:rPr lang="en-US" dirty="0" err="1"/>
              <a:t>plt.plot</a:t>
            </a:r>
            <a:r>
              <a:rPr lang="en-US" dirty="0"/>
              <a:t>(y2)</a:t>
            </a:r>
          </a:p>
          <a:p>
            <a:pPr marL="0" indent="0">
              <a:buNone/>
            </a:pPr>
            <a:endParaRPr lang="en-US" dirty="0"/>
          </a:p>
          <a:p>
            <a:pPr marL="0" indent="0">
              <a:buNone/>
            </a:pPr>
            <a:r>
              <a:rPr lang="en-US" dirty="0" err="1"/>
              <a:t>plt.show</a:t>
            </a:r>
            <a:r>
              <a:rPr lang="en-US" dirty="0"/>
              <a:t>()</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pic>
        <p:nvPicPr>
          <p:cNvPr id="5" name="Picture 4">
            <a:extLst>
              <a:ext uri="{FF2B5EF4-FFF2-40B4-BE49-F238E27FC236}">
                <a16:creationId xmlns:a16="http://schemas.microsoft.com/office/drawing/2014/main" id="{CD2A9251-6025-D06A-8AA4-6A2EA345C10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096000" y="1229960"/>
            <a:ext cx="5721826" cy="5390320"/>
          </a:xfrm>
          <a:prstGeom prst="rect">
            <a:avLst/>
          </a:prstGeom>
        </p:spPr>
      </p:pic>
    </p:spTree>
    <p:extLst>
      <p:ext uri="{BB962C8B-B14F-4D97-AF65-F5344CB8AC3E}">
        <p14:creationId xmlns:p14="http://schemas.microsoft.com/office/powerpoint/2010/main" val="13553440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Basic Plotting Commands for formatting Multiple Line</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normAutofit/>
          </a:bodyPr>
          <a:lstStyle/>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pPr marL="0" indent="0">
              <a:buNone/>
            </a:pPr>
            <a:r>
              <a:rPr lang="en-US" dirty="0"/>
              <a:t>x1 = </a:t>
            </a:r>
            <a:r>
              <a:rPr lang="en-US" dirty="0" err="1"/>
              <a:t>np.array</a:t>
            </a:r>
            <a:r>
              <a:rPr lang="en-US" dirty="0"/>
              <a:t>([0, 1, 2, 3])</a:t>
            </a:r>
          </a:p>
          <a:p>
            <a:pPr marL="0" indent="0">
              <a:buNone/>
            </a:pPr>
            <a:r>
              <a:rPr lang="en-US" dirty="0"/>
              <a:t>y1 = </a:t>
            </a:r>
            <a:r>
              <a:rPr lang="en-US" dirty="0" err="1"/>
              <a:t>np.array</a:t>
            </a:r>
            <a:r>
              <a:rPr lang="en-US" dirty="0"/>
              <a:t>([3, 8, 1, 10])</a:t>
            </a:r>
          </a:p>
          <a:p>
            <a:pPr marL="0" indent="0">
              <a:buNone/>
            </a:pPr>
            <a:r>
              <a:rPr lang="en-US" dirty="0"/>
              <a:t>x2 = </a:t>
            </a:r>
            <a:r>
              <a:rPr lang="en-US" dirty="0" err="1"/>
              <a:t>np.array</a:t>
            </a:r>
            <a:r>
              <a:rPr lang="en-US" dirty="0"/>
              <a:t>([0, 1, 2, 3])</a:t>
            </a:r>
          </a:p>
          <a:p>
            <a:pPr marL="0" indent="0">
              <a:buNone/>
            </a:pPr>
            <a:r>
              <a:rPr lang="en-US" dirty="0"/>
              <a:t>y2 = </a:t>
            </a:r>
            <a:r>
              <a:rPr lang="en-US" dirty="0" err="1"/>
              <a:t>np.array</a:t>
            </a:r>
            <a:r>
              <a:rPr lang="en-US" dirty="0"/>
              <a:t>([6, 2, 7, 11])</a:t>
            </a:r>
          </a:p>
          <a:p>
            <a:pPr marL="0" indent="0">
              <a:buNone/>
            </a:pPr>
            <a:r>
              <a:rPr lang="en-US" dirty="0" err="1"/>
              <a:t>plt.plot</a:t>
            </a:r>
            <a:r>
              <a:rPr lang="en-US" dirty="0"/>
              <a:t>(x1, y1, x2, y2)</a:t>
            </a:r>
          </a:p>
          <a:p>
            <a:pPr marL="0" indent="0">
              <a:buNone/>
            </a:pPr>
            <a:r>
              <a:rPr lang="en-US" dirty="0" err="1"/>
              <a:t>plt.show</a:t>
            </a:r>
            <a:r>
              <a:rPr lang="en-US" dirty="0"/>
              <a:t>()</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pic>
        <p:nvPicPr>
          <p:cNvPr id="5" name="Picture 4">
            <a:extLst>
              <a:ext uri="{FF2B5EF4-FFF2-40B4-BE49-F238E27FC236}">
                <a16:creationId xmlns:a16="http://schemas.microsoft.com/office/drawing/2014/main" id="{CD2A9251-6025-D06A-8AA4-6A2EA345C10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096000" y="1229960"/>
            <a:ext cx="5721826" cy="5282206"/>
          </a:xfrm>
          <a:prstGeom prst="rect">
            <a:avLst/>
          </a:prstGeom>
        </p:spPr>
      </p:pic>
    </p:spTree>
    <p:extLst>
      <p:ext uri="{BB962C8B-B14F-4D97-AF65-F5344CB8AC3E}">
        <p14:creationId xmlns:p14="http://schemas.microsoft.com/office/powerpoint/2010/main" val="13760319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2A9251-6025-D06A-8AA4-6A2EA345C10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752492" y="2946400"/>
            <a:ext cx="5065334" cy="3565766"/>
          </a:xfrm>
          <a:prstGeom prst="rect">
            <a:avLst/>
          </a:prstGeom>
        </p:spPr>
      </p:pic>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Basic Plotting Commands for Labels &amp; Title</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normAutofit fontScale="92500" lnSpcReduction="10000"/>
          </a:bodyPr>
          <a:lstStyle/>
          <a:p>
            <a:pPr marL="0" indent="0">
              <a:buNone/>
            </a:pPr>
            <a:r>
              <a:rPr lang="en-US" dirty="0"/>
              <a:t>import </a:t>
            </a:r>
            <a:r>
              <a:rPr lang="en-US" dirty="0" err="1"/>
              <a:t>numpy</a:t>
            </a:r>
            <a:r>
              <a:rPr lang="en-US" dirty="0"/>
              <a:t> as np</a:t>
            </a:r>
          </a:p>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x = </a:t>
            </a:r>
            <a:r>
              <a:rPr lang="en-US" dirty="0" err="1"/>
              <a:t>np.array</a:t>
            </a:r>
            <a:r>
              <a:rPr lang="en-US" dirty="0"/>
              <a:t>([80, 85, 90, 95, 100, 105, 110, 115, 120, 125])</a:t>
            </a:r>
          </a:p>
          <a:p>
            <a:pPr marL="0" indent="0">
              <a:buNone/>
            </a:pPr>
            <a:r>
              <a:rPr lang="en-US" dirty="0"/>
              <a:t>y = </a:t>
            </a:r>
            <a:r>
              <a:rPr lang="en-US" dirty="0" err="1"/>
              <a:t>np.array</a:t>
            </a:r>
            <a:r>
              <a:rPr lang="en-US" dirty="0"/>
              <a:t>([240, 250, 260, 270, 280, 290, 300, 310, 320, 330])</a:t>
            </a:r>
          </a:p>
          <a:p>
            <a:pPr marL="0" indent="0">
              <a:buNone/>
            </a:pPr>
            <a:r>
              <a:rPr lang="en-US" dirty="0"/>
              <a:t>font1 = {'family':'serif','color':'blue','size':20}</a:t>
            </a:r>
          </a:p>
          <a:p>
            <a:pPr marL="0" indent="0">
              <a:buNone/>
            </a:pPr>
            <a:r>
              <a:rPr lang="en-US" dirty="0"/>
              <a:t>font2 = {'family':'serif','color':'darkred','size':15}</a:t>
            </a:r>
          </a:p>
          <a:p>
            <a:pPr marL="0" indent="0">
              <a:buNone/>
            </a:pPr>
            <a:r>
              <a:rPr lang="en-US" dirty="0" err="1"/>
              <a:t>plt.title</a:t>
            </a:r>
            <a:r>
              <a:rPr lang="en-US" dirty="0"/>
              <a:t>("Sports Watch Data", </a:t>
            </a:r>
            <a:r>
              <a:rPr lang="en-US" dirty="0" err="1"/>
              <a:t>fontdict</a:t>
            </a:r>
            <a:r>
              <a:rPr lang="en-US" dirty="0"/>
              <a:t> = font1)</a:t>
            </a:r>
          </a:p>
          <a:p>
            <a:pPr marL="0" indent="0">
              <a:buNone/>
            </a:pPr>
            <a:r>
              <a:rPr lang="en-US" dirty="0" err="1"/>
              <a:t>plt.xlabel</a:t>
            </a:r>
            <a:r>
              <a:rPr lang="en-US" dirty="0"/>
              <a:t>("Average Pulse", </a:t>
            </a:r>
            <a:r>
              <a:rPr lang="en-US" dirty="0" err="1"/>
              <a:t>fontdict</a:t>
            </a:r>
            <a:r>
              <a:rPr lang="en-US" dirty="0"/>
              <a:t> = font2)</a:t>
            </a:r>
          </a:p>
          <a:p>
            <a:pPr marL="0" indent="0">
              <a:buNone/>
            </a:pPr>
            <a:r>
              <a:rPr lang="en-US" dirty="0" err="1"/>
              <a:t>plt.ylabel</a:t>
            </a:r>
            <a:r>
              <a:rPr lang="en-US" dirty="0"/>
              <a:t>("Calorie Burnage", </a:t>
            </a:r>
            <a:r>
              <a:rPr lang="en-US" dirty="0" err="1"/>
              <a:t>fontdict</a:t>
            </a:r>
            <a:r>
              <a:rPr lang="en-US" dirty="0"/>
              <a:t> = font2)</a:t>
            </a:r>
          </a:p>
          <a:p>
            <a:pPr marL="0" indent="0">
              <a:buNone/>
            </a:pPr>
            <a:r>
              <a:rPr lang="en-US" dirty="0" err="1"/>
              <a:t>plt.plot</a:t>
            </a:r>
            <a:r>
              <a:rPr lang="en-US" dirty="0"/>
              <a:t>(x, y)</a:t>
            </a:r>
          </a:p>
          <a:p>
            <a:pPr marL="0" indent="0">
              <a:buNone/>
            </a:pPr>
            <a:r>
              <a:rPr lang="en-US" dirty="0" err="1"/>
              <a:t>plt.show</a:t>
            </a:r>
            <a:r>
              <a:rPr lang="en-US" dirty="0"/>
              <a:t>()</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spTree>
    <p:extLst>
      <p:ext uri="{BB962C8B-B14F-4D97-AF65-F5344CB8AC3E}">
        <p14:creationId xmlns:p14="http://schemas.microsoft.com/office/powerpoint/2010/main" val="16119249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Basic Plotting Commands for formatting Grid</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normAutofit fontScale="70000" lnSpcReduction="20000"/>
          </a:bodyPr>
          <a:lstStyle/>
          <a:p>
            <a:pPr marL="0" indent="0">
              <a:buNone/>
            </a:pPr>
            <a:r>
              <a:rPr lang="en-US" dirty="0"/>
              <a:t>import </a:t>
            </a:r>
            <a:r>
              <a:rPr lang="en-US" dirty="0" err="1"/>
              <a:t>numpy</a:t>
            </a:r>
            <a:r>
              <a:rPr lang="en-US" dirty="0"/>
              <a:t> as np</a:t>
            </a:r>
          </a:p>
          <a:p>
            <a:pPr marL="0" indent="0">
              <a:buNone/>
            </a:pPr>
            <a:r>
              <a:rPr lang="en-US" dirty="0"/>
              <a:t>import </a:t>
            </a:r>
            <a:r>
              <a:rPr lang="en-US" dirty="0" err="1"/>
              <a:t>matplotlib.pyplot</a:t>
            </a:r>
            <a:r>
              <a:rPr lang="en-US" dirty="0"/>
              <a:t> as </a:t>
            </a:r>
            <a:r>
              <a:rPr lang="en-US" dirty="0" err="1"/>
              <a:t>plt</a:t>
            </a:r>
            <a:endParaRPr lang="en-US" dirty="0"/>
          </a:p>
          <a:p>
            <a:pPr marL="0" indent="0">
              <a:buNone/>
            </a:pPr>
            <a:endParaRPr lang="en-US" dirty="0"/>
          </a:p>
          <a:p>
            <a:pPr marL="0" indent="0">
              <a:buNone/>
            </a:pPr>
            <a:r>
              <a:rPr lang="en-US" dirty="0"/>
              <a:t>x = </a:t>
            </a:r>
            <a:r>
              <a:rPr lang="en-US" dirty="0" err="1"/>
              <a:t>np.array</a:t>
            </a:r>
            <a:r>
              <a:rPr lang="en-US" dirty="0"/>
              <a:t>([80, 85, 90, 95, 100, 105, 110, 115, 120, 125])</a:t>
            </a:r>
          </a:p>
          <a:p>
            <a:pPr marL="0" indent="0">
              <a:buNone/>
            </a:pPr>
            <a:r>
              <a:rPr lang="en-US" dirty="0"/>
              <a:t>y = </a:t>
            </a:r>
            <a:r>
              <a:rPr lang="en-US" dirty="0" err="1"/>
              <a:t>np.array</a:t>
            </a:r>
            <a:r>
              <a:rPr lang="en-US" dirty="0"/>
              <a:t>([240, 250, 260, 270, 280, 290, 300, 310, 320, 330])</a:t>
            </a:r>
          </a:p>
          <a:p>
            <a:pPr marL="0" indent="0">
              <a:buNone/>
            </a:pPr>
            <a:endParaRPr lang="en-US" dirty="0"/>
          </a:p>
          <a:p>
            <a:pPr marL="0" indent="0">
              <a:buNone/>
            </a:pPr>
            <a:r>
              <a:rPr lang="en-US" dirty="0" err="1"/>
              <a:t>plt.title</a:t>
            </a:r>
            <a:r>
              <a:rPr lang="en-US" dirty="0"/>
              <a:t>("Sports Watch Data")</a:t>
            </a:r>
          </a:p>
          <a:p>
            <a:pPr marL="0" indent="0">
              <a:buNone/>
            </a:pPr>
            <a:r>
              <a:rPr lang="en-US" dirty="0" err="1"/>
              <a:t>plt.xlabel</a:t>
            </a:r>
            <a:r>
              <a:rPr lang="en-US" dirty="0"/>
              <a:t>("Average Pulse")</a:t>
            </a:r>
          </a:p>
          <a:p>
            <a:pPr marL="0" indent="0">
              <a:buNone/>
            </a:pPr>
            <a:r>
              <a:rPr lang="en-US" dirty="0" err="1"/>
              <a:t>plt.ylabel</a:t>
            </a:r>
            <a:r>
              <a:rPr lang="en-US" dirty="0"/>
              <a:t>("Calorie Burnage")</a:t>
            </a:r>
          </a:p>
          <a:p>
            <a:pPr marL="0" indent="0">
              <a:buNone/>
            </a:pPr>
            <a:endParaRPr lang="en-US" dirty="0"/>
          </a:p>
          <a:p>
            <a:pPr marL="0" indent="0">
              <a:buNone/>
            </a:pPr>
            <a:r>
              <a:rPr lang="en-US" dirty="0" err="1"/>
              <a:t>plt.plot</a:t>
            </a:r>
            <a:r>
              <a:rPr lang="en-US" dirty="0"/>
              <a:t>(x, y)</a:t>
            </a:r>
          </a:p>
          <a:p>
            <a:pPr marL="0" indent="0">
              <a:buNone/>
            </a:pPr>
            <a:endParaRPr lang="en-US" dirty="0"/>
          </a:p>
          <a:p>
            <a:pPr marL="0" indent="0">
              <a:buNone/>
            </a:pPr>
            <a:r>
              <a:rPr lang="en-US" dirty="0" err="1"/>
              <a:t>plt.grid</a:t>
            </a:r>
            <a:r>
              <a:rPr lang="en-US" dirty="0"/>
              <a:t>()</a:t>
            </a:r>
          </a:p>
          <a:p>
            <a:pPr marL="0" indent="0">
              <a:buNone/>
            </a:pPr>
            <a:endParaRPr lang="en-US" dirty="0"/>
          </a:p>
          <a:p>
            <a:pPr marL="0" indent="0">
              <a:buNone/>
            </a:pPr>
            <a:r>
              <a:rPr lang="en-US" dirty="0" err="1"/>
              <a:t>plt.show</a:t>
            </a:r>
            <a:r>
              <a:rPr lang="en-US" dirty="0"/>
              <a:t>()</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pic>
        <p:nvPicPr>
          <p:cNvPr id="5" name="Picture 4">
            <a:extLst>
              <a:ext uri="{FF2B5EF4-FFF2-40B4-BE49-F238E27FC236}">
                <a16:creationId xmlns:a16="http://schemas.microsoft.com/office/drawing/2014/main" id="{CD2A9251-6025-D06A-8AA4-6A2EA345C10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940062" y="1229960"/>
            <a:ext cx="4877764" cy="5282206"/>
          </a:xfrm>
          <a:prstGeom prst="rect">
            <a:avLst/>
          </a:prstGeom>
        </p:spPr>
      </p:pic>
    </p:spTree>
    <p:extLst>
      <p:ext uri="{BB962C8B-B14F-4D97-AF65-F5344CB8AC3E}">
        <p14:creationId xmlns:p14="http://schemas.microsoft.com/office/powerpoint/2010/main" val="35828756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Basic Plotting Commands for formatting Grid</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normAutofit fontScale="70000" lnSpcReduction="20000"/>
          </a:bodyPr>
          <a:lstStyle/>
          <a:p>
            <a:pPr marL="0" indent="0">
              <a:buNone/>
            </a:pPr>
            <a:r>
              <a:rPr lang="en-US" dirty="0"/>
              <a:t>import </a:t>
            </a:r>
            <a:r>
              <a:rPr lang="en-US" dirty="0" err="1"/>
              <a:t>numpy</a:t>
            </a:r>
            <a:r>
              <a:rPr lang="en-US" dirty="0"/>
              <a:t> as np</a:t>
            </a:r>
          </a:p>
          <a:p>
            <a:pPr marL="0" indent="0">
              <a:buNone/>
            </a:pPr>
            <a:r>
              <a:rPr lang="en-US" dirty="0"/>
              <a:t>import </a:t>
            </a:r>
            <a:r>
              <a:rPr lang="en-US" dirty="0" err="1"/>
              <a:t>matplotlib.pyplot</a:t>
            </a:r>
            <a:r>
              <a:rPr lang="en-US" dirty="0"/>
              <a:t> as </a:t>
            </a:r>
            <a:r>
              <a:rPr lang="en-US" dirty="0" err="1"/>
              <a:t>plt</a:t>
            </a:r>
            <a:endParaRPr lang="en-US" dirty="0"/>
          </a:p>
          <a:p>
            <a:pPr marL="0" indent="0">
              <a:buNone/>
            </a:pPr>
            <a:endParaRPr lang="en-US" dirty="0"/>
          </a:p>
          <a:p>
            <a:pPr marL="0" indent="0">
              <a:buNone/>
            </a:pPr>
            <a:r>
              <a:rPr lang="en-US" dirty="0"/>
              <a:t>x = </a:t>
            </a:r>
            <a:r>
              <a:rPr lang="en-US" dirty="0" err="1"/>
              <a:t>np.array</a:t>
            </a:r>
            <a:r>
              <a:rPr lang="en-US" dirty="0"/>
              <a:t>([80, 85, 90, 95, 100, 105, 110, 115, 120, 125])</a:t>
            </a:r>
          </a:p>
          <a:p>
            <a:pPr marL="0" indent="0">
              <a:buNone/>
            </a:pPr>
            <a:r>
              <a:rPr lang="en-US" dirty="0"/>
              <a:t>y = </a:t>
            </a:r>
            <a:r>
              <a:rPr lang="en-US" dirty="0" err="1"/>
              <a:t>np.array</a:t>
            </a:r>
            <a:r>
              <a:rPr lang="en-US" dirty="0"/>
              <a:t>([240, 250, 260, 270, 280, 290, 300, 310, 320, 330])</a:t>
            </a:r>
          </a:p>
          <a:p>
            <a:pPr marL="0" indent="0">
              <a:buNone/>
            </a:pPr>
            <a:endParaRPr lang="en-US" dirty="0"/>
          </a:p>
          <a:p>
            <a:pPr marL="0" indent="0">
              <a:buNone/>
            </a:pPr>
            <a:r>
              <a:rPr lang="en-US" dirty="0" err="1"/>
              <a:t>plt.title</a:t>
            </a:r>
            <a:r>
              <a:rPr lang="en-US" dirty="0"/>
              <a:t>("Sports Watch Data")</a:t>
            </a:r>
          </a:p>
          <a:p>
            <a:pPr marL="0" indent="0">
              <a:buNone/>
            </a:pPr>
            <a:r>
              <a:rPr lang="en-US" dirty="0" err="1"/>
              <a:t>plt.xlabel</a:t>
            </a:r>
            <a:r>
              <a:rPr lang="en-US" dirty="0"/>
              <a:t>("Average Pulse")</a:t>
            </a:r>
          </a:p>
          <a:p>
            <a:pPr marL="0" indent="0">
              <a:buNone/>
            </a:pPr>
            <a:r>
              <a:rPr lang="en-US" dirty="0" err="1"/>
              <a:t>plt.ylabel</a:t>
            </a:r>
            <a:r>
              <a:rPr lang="en-US" dirty="0"/>
              <a:t>("Calorie Burnage")</a:t>
            </a:r>
          </a:p>
          <a:p>
            <a:pPr marL="0" indent="0">
              <a:buNone/>
            </a:pPr>
            <a:endParaRPr lang="en-US" dirty="0"/>
          </a:p>
          <a:p>
            <a:pPr marL="0" indent="0">
              <a:buNone/>
            </a:pPr>
            <a:r>
              <a:rPr lang="en-US" dirty="0" err="1"/>
              <a:t>plt.plot</a:t>
            </a:r>
            <a:r>
              <a:rPr lang="en-US" dirty="0"/>
              <a:t>(x, y)</a:t>
            </a:r>
          </a:p>
          <a:p>
            <a:pPr marL="0" indent="0">
              <a:buNone/>
            </a:pPr>
            <a:endParaRPr lang="en-US" dirty="0"/>
          </a:p>
          <a:p>
            <a:pPr marL="0" indent="0">
              <a:buNone/>
            </a:pPr>
            <a:r>
              <a:rPr lang="en-US" dirty="0" err="1"/>
              <a:t>plt.grid</a:t>
            </a:r>
            <a:r>
              <a:rPr lang="en-US" dirty="0"/>
              <a:t>(axis = ‘x’)</a:t>
            </a:r>
          </a:p>
          <a:p>
            <a:pPr marL="0" indent="0">
              <a:buNone/>
            </a:pPr>
            <a:endParaRPr lang="en-US" dirty="0"/>
          </a:p>
          <a:p>
            <a:pPr marL="0" indent="0">
              <a:buNone/>
            </a:pPr>
            <a:r>
              <a:rPr lang="en-US" dirty="0" err="1"/>
              <a:t>plt.show</a:t>
            </a:r>
            <a:r>
              <a:rPr lang="en-US" dirty="0"/>
              <a:t>()</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pic>
        <p:nvPicPr>
          <p:cNvPr id="5" name="Picture 4">
            <a:extLst>
              <a:ext uri="{FF2B5EF4-FFF2-40B4-BE49-F238E27FC236}">
                <a16:creationId xmlns:a16="http://schemas.microsoft.com/office/drawing/2014/main" id="{CD2A9251-6025-D06A-8AA4-6A2EA345C10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033846" y="1229960"/>
            <a:ext cx="4815254" cy="5282206"/>
          </a:xfrm>
          <a:prstGeom prst="rect">
            <a:avLst/>
          </a:prstGeom>
        </p:spPr>
      </p:pic>
    </p:spTree>
    <p:extLst>
      <p:ext uri="{BB962C8B-B14F-4D97-AF65-F5344CB8AC3E}">
        <p14:creationId xmlns:p14="http://schemas.microsoft.com/office/powerpoint/2010/main" val="2740628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What is Matplotlib?</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normAutofit/>
          </a:bodyPr>
          <a:lstStyle/>
          <a:p>
            <a:r>
              <a:rPr lang="en-US" dirty="0"/>
              <a:t>Matplotlib is a comprehensive library for creating static, animated, and interactive visualizations in Python.</a:t>
            </a:r>
          </a:p>
          <a:p>
            <a:r>
              <a:rPr lang="en-US" dirty="0"/>
              <a:t>Matplotlib is a open source, cross-platform, data visualization and graphical plotting library from data in NumPy arrays. </a:t>
            </a:r>
          </a:p>
          <a:p>
            <a:r>
              <a:rPr lang="en-US" dirty="0"/>
              <a:t>It provides an object-oriented API that helps in embedding plots in applications using Python GUI toolkits such as </a:t>
            </a:r>
            <a:r>
              <a:rPr lang="en-US" dirty="0" err="1"/>
              <a:t>PyQt</a:t>
            </a:r>
            <a:r>
              <a:rPr lang="en-US" dirty="0"/>
              <a:t>, </a:t>
            </a:r>
            <a:r>
              <a:rPr lang="en-US" dirty="0" err="1"/>
              <a:t>WxPython</a:t>
            </a:r>
            <a:r>
              <a:rPr lang="en-US" dirty="0"/>
              <a:t> or Tkinter. </a:t>
            </a:r>
          </a:p>
          <a:p>
            <a:r>
              <a:rPr lang="en-US" dirty="0"/>
              <a:t>Matplotlib was originally written by John D. Hunter in 2003. </a:t>
            </a:r>
          </a:p>
          <a:p>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spTree>
    <p:extLst>
      <p:ext uri="{BB962C8B-B14F-4D97-AF65-F5344CB8AC3E}">
        <p14:creationId xmlns:p14="http://schemas.microsoft.com/office/powerpoint/2010/main" val="41805229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Basic Plotting Commands for formatting Grid</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normAutofit fontScale="70000" lnSpcReduction="20000"/>
          </a:bodyPr>
          <a:lstStyle/>
          <a:p>
            <a:pPr marL="0" indent="0">
              <a:buNone/>
            </a:pPr>
            <a:r>
              <a:rPr lang="en-US" dirty="0"/>
              <a:t>import </a:t>
            </a:r>
            <a:r>
              <a:rPr lang="en-US" dirty="0" err="1"/>
              <a:t>numpy</a:t>
            </a:r>
            <a:r>
              <a:rPr lang="en-US" dirty="0"/>
              <a:t> as np</a:t>
            </a:r>
          </a:p>
          <a:p>
            <a:pPr marL="0" indent="0">
              <a:buNone/>
            </a:pPr>
            <a:r>
              <a:rPr lang="en-US" dirty="0"/>
              <a:t>import </a:t>
            </a:r>
            <a:r>
              <a:rPr lang="en-US" dirty="0" err="1"/>
              <a:t>matplotlib.pyplot</a:t>
            </a:r>
            <a:r>
              <a:rPr lang="en-US" dirty="0"/>
              <a:t> as </a:t>
            </a:r>
            <a:r>
              <a:rPr lang="en-US" dirty="0" err="1"/>
              <a:t>plt</a:t>
            </a:r>
            <a:endParaRPr lang="en-US" dirty="0"/>
          </a:p>
          <a:p>
            <a:pPr marL="0" indent="0">
              <a:buNone/>
            </a:pPr>
            <a:endParaRPr lang="en-US" dirty="0"/>
          </a:p>
          <a:p>
            <a:pPr marL="0" indent="0">
              <a:buNone/>
            </a:pPr>
            <a:r>
              <a:rPr lang="en-US" dirty="0"/>
              <a:t>x = </a:t>
            </a:r>
            <a:r>
              <a:rPr lang="en-US" dirty="0" err="1"/>
              <a:t>np.array</a:t>
            </a:r>
            <a:r>
              <a:rPr lang="en-US" dirty="0"/>
              <a:t>([80, 85, 90, 95, 100, 105, 110, 115, 120, 125])</a:t>
            </a:r>
          </a:p>
          <a:p>
            <a:pPr marL="0" indent="0">
              <a:buNone/>
            </a:pPr>
            <a:r>
              <a:rPr lang="en-US" dirty="0"/>
              <a:t>y = </a:t>
            </a:r>
            <a:r>
              <a:rPr lang="en-US" dirty="0" err="1"/>
              <a:t>np.array</a:t>
            </a:r>
            <a:r>
              <a:rPr lang="en-US" dirty="0"/>
              <a:t>([240, 250, 260, 270, 280, 290, 300, 310, 320, 330])</a:t>
            </a:r>
          </a:p>
          <a:p>
            <a:pPr marL="0" indent="0">
              <a:buNone/>
            </a:pPr>
            <a:endParaRPr lang="en-US" dirty="0"/>
          </a:p>
          <a:p>
            <a:pPr marL="0" indent="0">
              <a:buNone/>
            </a:pPr>
            <a:r>
              <a:rPr lang="en-US" dirty="0" err="1"/>
              <a:t>plt.title</a:t>
            </a:r>
            <a:r>
              <a:rPr lang="en-US" dirty="0"/>
              <a:t>("Sports Watch Data")</a:t>
            </a:r>
          </a:p>
          <a:p>
            <a:pPr marL="0" indent="0">
              <a:buNone/>
            </a:pPr>
            <a:r>
              <a:rPr lang="en-US" dirty="0" err="1"/>
              <a:t>plt.xlabel</a:t>
            </a:r>
            <a:r>
              <a:rPr lang="en-US" dirty="0"/>
              <a:t>("Average Pulse")</a:t>
            </a:r>
          </a:p>
          <a:p>
            <a:pPr marL="0" indent="0">
              <a:buNone/>
            </a:pPr>
            <a:r>
              <a:rPr lang="en-US" dirty="0" err="1"/>
              <a:t>plt.ylabel</a:t>
            </a:r>
            <a:r>
              <a:rPr lang="en-US" dirty="0"/>
              <a:t>("Calorie Burnage")</a:t>
            </a:r>
          </a:p>
          <a:p>
            <a:pPr marL="0" indent="0">
              <a:buNone/>
            </a:pPr>
            <a:endParaRPr lang="en-US" dirty="0"/>
          </a:p>
          <a:p>
            <a:pPr marL="0" indent="0">
              <a:buNone/>
            </a:pPr>
            <a:r>
              <a:rPr lang="en-US" dirty="0" err="1"/>
              <a:t>plt.plot</a:t>
            </a:r>
            <a:r>
              <a:rPr lang="en-US" dirty="0"/>
              <a:t>(x, y)</a:t>
            </a:r>
          </a:p>
          <a:p>
            <a:pPr marL="0" indent="0">
              <a:buNone/>
            </a:pPr>
            <a:endParaRPr lang="en-US" dirty="0"/>
          </a:p>
          <a:p>
            <a:pPr marL="0" indent="0">
              <a:buNone/>
            </a:pPr>
            <a:r>
              <a:rPr lang="en-US" dirty="0" err="1"/>
              <a:t>plt.grid</a:t>
            </a:r>
            <a:r>
              <a:rPr lang="en-US" dirty="0"/>
              <a:t>(color = 'green', </a:t>
            </a:r>
            <a:r>
              <a:rPr lang="en-US" dirty="0" err="1"/>
              <a:t>linestyle</a:t>
            </a:r>
            <a:r>
              <a:rPr lang="en-US" dirty="0"/>
              <a:t> = '--', linewidth = 0.5)</a:t>
            </a:r>
          </a:p>
          <a:p>
            <a:pPr marL="0" indent="0">
              <a:buNone/>
            </a:pPr>
            <a:endParaRPr lang="en-US" dirty="0"/>
          </a:p>
          <a:p>
            <a:pPr marL="0" indent="0">
              <a:buNone/>
            </a:pPr>
            <a:r>
              <a:rPr lang="en-US" dirty="0" err="1"/>
              <a:t>plt.show</a:t>
            </a:r>
            <a:r>
              <a:rPr lang="en-US" dirty="0"/>
              <a:t>()</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pic>
        <p:nvPicPr>
          <p:cNvPr id="5" name="Picture 4">
            <a:extLst>
              <a:ext uri="{FF2B5EF4-FFF2-40B4-BE49-F238E27FC236}">
                <a16:creationId xmlns:a16="http://schemas.microsoft.com/office/drawing/2014/main" id="{CD2A9251-6025-D06A-8AA4-6A2EA345C10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932246" y="1229960"/>
            <a:ext cx="4885580" cy="5282206"/>
          </a:xfrm>
          <a:prstGeom prst="rect">
            <a:avLst/>
          </a:prstGeom>
        </p:spPr>
      </p:pic>
    </p:spTree>
    <p:extLst>
      <p:ext uri="{BB962C8B-B14F-4D97-AF65-F5344CB8AC3E}">
        <p14:creationId xmlns:p14="http://schemas.microsoft.com/office/powerpoint/2010/main" val="24715133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Basic Plotting Commands for displaying subplots</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normAutofit fontScale="85000" lnSpcReduction="20000"/>
          </a:bodyPr>
          <a:lstStyle/>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pPr marL="0" indent="0">
              <a:buNone/>
            </a:pPr>
            <a:r>
              <a:rPr lang="en-US" dirty="0"/>
              <a:t>#plot 1:</a:t>
            </a:r>
          </a:p>
          <a:p>
            <a:pPr marL="0" indent="0">
              <a:buNone/>
            </a:pPr>
            <a:r>
              <a:rPr lang="en-US" dirty="0"/>
              <a:t>x = </a:t>
            </a:r>
            <a:r>
              <a:rPr lang="en-US" dirty="0" err="1"/>
              <a:t>np.array</a:t>
            </a:r>
            <a:r>
              <a:rPr lang="en-US" dirty="0"/>
              <a:t>([0, 1, 2, 3])</a:t>
            </a:r>
          </a:p>
          <a:p>
            <a:pPr marL="0" indent="0">
              <a:buNone/>
            </a:pPr>
            <a:r>
              <a:rPr lang="en-US" dirty="0"/>
              <a:t>y = </a:t>
            </a:r>
            <a:r>
              <a:rPr lang="en-US" dirty="0" err="1"/>
              <a:t>np.array</a:t>
            </a:r>
            <a:r>
              <a:rPr lang="en-US" dirty="0"/>
              <a:t>([3, 8, 1, 10])</a:t>
            </a:r>
          </a:p>
          <a:p>
            <a:pPr marL="0" indent="0">
              <a:buNone/>
            </a:pPr>
            <a:r>
              <a:rPr lang="en-US" dirty="0" err="1"/>
              <a:t>plt.subplot</a:t>
            </a:r>
            <a:r>
              <a:rPr lang="en-US" dirty="0"/>
              <a:t>(1, 2, 1)</a:t>
            </a:r>
          </a:p>
          <a:p>
            <a:pPr marL="0" indent="0">
              <a:buNone/>
            </a:pPr>
            <a:r>
              <a:rPr lang="en-US" dirty="0" err="1"/>
              <a:t>plt.plot</a:t>
            </a:r>
            <a:r>
              <a:rPr lang="en-US" dirty="0"/>
              <a:t>(</a:t>
            </a:r>
            <a:r>
              <a:rPr lang="en-US" dirty="0" err="1"/>
              <a:t>x,y</a:t>
            </a:r>
            <a:r>
              <a:rPr lang="en-US" dirty="0"/>
              <a:t>)</a:t>
            </a:r>
          </a:p>
          <a:p>
            <a:pPr marL="0" indent="0">
              <a:buNone/>
            </a:pPr>
            <a:r>
              <a:rPr lang="en-US" dirty="0"/>
              <a:t>#plot 2:</a:t>
            </a:r>
          </a:p>
          <a:p>
            <a:pPr marL="0" indent="0">
              <a:buNone/>
            </a:pPr>
            <a:r>
              <a:rPr lang="en-US" dirty="0"/>
              <a:t>x = </a:t>
            </a:r>
            <a:r>
              <a:rPr lang="en-US" dirty="0" err="1"/>
              <a:t>np.array</a:t>
            </a:r>
            <a:r>
              <a:rPr lang="en-US" dirty="0"/>
              <a:t>([0, 1, 2, 3])</a:t>
            </a:r>
          </a:p>
          <a:p>
            <a:pPr marL="0" indent="0">
              <a:buNone/>
            </a:pPr>
            <a:r>
              <a:rPr lang="en-US" dirty="0"/>
              <a:t>y = </a:t>
            </a:r>
            <a:r>
              <a:rPr lang="en-US" dirty="0" err="1"/>
              <a:t>np.array</a:t>
            </a:r>
            <a:r>
              <a:rPr lang="en-US" dirty="0"/>
              <a:t>([10, 20, 30, 40])</a:t>
            </a:r>
          </a:p>
          <a:p>
            <a:pPr marL="0" indent="0">
              <a:buNone/>
            </a:pPr>
            <a:r>
              <a:rPr lang="en-US" dirty="0" err="1"/>
              <a:t>plt.subplot</a:t>
            </a:r>
            <a:r>
              <a:rPr lang="en-US" dirty="0"/>
              <a:t>(1, 2, 2)</a:t>
            </a:r>
          </a:p>
          <a:p>
            <a:pPr marL="0" indent="0">
              <a:buNone/>
            </a:pPr>
            <a:r>
              <a:rPr lang="en-US" dirty="0" err="1"/>
              <a:t>plt.plot</a:t>
            </a:r>
            <a:r>
              <a:rPr lang="en-US" dirty="0"/>
              <a:t>(</a:t>
            </a:r>
            <a:r>
              <a:rPr lang="en-US" dirty="0" err="1"/>
              <a:t>x,y</a:t>
            </a:r>
            <a:r>
              <a:rPr lang="en-US" dirty="0"/>
              <a:t>)</a:t>
            </a:r>
          </a:p>
          <a:p>
            <a:pPr marL="0" indent="0">
              <a:buNone/>
            </a:pPr>
            <a:r>
              <a:rPr lang="en-US" dirty="0" err="1"/>
              <a:t>plt.show</a:t>
            </a:r>
            <a:r>
              <a:rPr lang="en-US" dirty="0"/>
              <a:t>()</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pic>
        <p:nvPicPr>
          <p:cNvPr id="5" name="Picture 4">
            <a:extLst>
              <a:ext uri="{FF2B5EF4-FFF2-40B4-BE49-F238E27FC236}">
                <a16:creationId xmlns:a16="http://schemas.microsoft.com/office/drawing/2014/main" id="{CD2A9251-6025-D06A-8AA4-6A2EA345C10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720493" y="1229960"/>
            <a:ext cx="7097334" cy="5282206"/>
          </a:xfrm>
          <a:prstGeom prst="rect">
            <a:avLst/>
          </a:prstGeom>
        </p:spPr>
      </p:pic>
    </p:spTree>
    <p:extLst>
      <p:ext uri="{BB962C8B-B14F-4D97-AF65-F5344CB8AC3E}">
        <p14:creationId xmlns:p14="http://schemas.microsoft.com/office/powerpoint/2010/main" val="7339268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Basic Plotting Commands for displaying subplots</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normAutofit fontScale="85000" lnSpcReduction="20000"/>
          </a:bodyPr>
          <a:lstStyle/>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pPr marL="0" indent="0">
              <a:buNone/>
            </a:pPr>
            <a:r>
              <a:rPr lang="en-US" dirty="0"/>
              <a:t>#plot 1:</a:t>
            </a:r>
          </a:p>
          <a:p>
            <a:pPr marL="0" indent="0">
              <a:buNone/>
            </a:pPr>
            <a:r>
              <a:rPr lang="en-US" dirty="0"/>
              <a:t>x = </a:t>
            </a:r>
            <a:r>
              <a:rPr lang="en-US" dirty="0" err="1"/>
              <a:t>np.array</a:t>
            </a:r>
            <a:r>
              <a:rPr lang="en-US" dirty="0"/>
              <a:t>([0, 1, 2, 3])</a:t>
            </a:r>
          </a:p>
          <a:p>
            <a:pPr marL="0" indent="0">
              <a:buNone/>
            </a:pPr>
            <a:r>
              <a:rPr lang="en-US" dirty="0"/>
              <a:t>y = </a:t>
            </a:r>
            <a:r>
              <a:rPr lang="en-US" dirty="0" err="1"/>
              <a:t>np.array</a:t>
            </a:r>
            <a:r>
              <a:rPr lang="en-US" dirty="0"/>
              <a:t>([3, 8, 1, 10])</a:t>
            </a:r>
          </a:p>
          <a:p>
            <a:pPr marL="0" indent="0">
              <a:buNone/>
            </a:pPr>
            <a:r>
              <a:rPr lang="en-US" dirty="0" err="1"/>
              <a:t>plt.subplot</a:t>
            </a:r>
            <a:r>
              <a:rPr lang="en-US" dirty="0"/>
              <a:t>(2, 1, 1)</a:t>
            </a:r>
          </a:p>
          <a:p>
            <a:pPr marL="0" indent="0">
              <a:buNone/>
            </a:pPr>
            <a:r>
              <a:rPr lang="en-US" dirty="0" err="1"/>
              <a:t>plt.plot</a:t>
            </a:r>
            <a:r>
              <a:rPr lang="en-US" dirty="0"/>
              <a:t>(</a:t>
            </a:r>
            <a:r>
              <a:rPr lang="en-US" dirty="0" err="1"/>
              <a:t>x,y</a:t>
            </a:r>
            <a:r>
              <a:rPr lang="en-US" dirty="0"/>
              <a:t>)</a:t>
            </a:r>
          </a:p>
          <a:p>
            <a:pPr marL="0" indent="0">
              <a:buNone/>
            </a:pPr>
            <a:r>
              <a:rPr lang="en-US" dirty="0"/>
              <a:t>#plot 2:</a:t>
            </a:r>
          </a:p>
          <a:p>
            <a:pPr marL="0" indent="0">
              <a:buNone/>
            </a:pPr>
            <a:r>
              <a:rPr lang="en-US" dirty="0"/>
              <a:t>x = </a:t>
            </a:r>
            <a:r>
              <a:rPr lang="en-US" dirty="0" err="1"/>
              <a:t>np.array</a:t>
            </a:r>
            <a:r>
              <a:rPr lang="en-US" dirty="0"/>
              <a:t>([0, 1, 2, 3])</a:t>
            </a:r>
          </a:p>
          <a:p>
            <a:pPr marL="0" indent="0">
              <a:buNone/>
            </a:pPr>
            <a:r>
              <a:rPr lang="en-US" dirty="0"/>
              <a:t>y = </a:t>
            </a:r>
            <a:r>
              <a:rPr lang="en-US" dirty="0" err="1"/>
              <a:t>np.array</a:t>
            </a:r>
            <a:r>
              <a:rPr lang="en-US" dirty="0"/>
              <a:t>([10, 20, 30, 40])</a:t>
            </a:r>
          </a:p>
          <a:p>
            <a:pPr marL="0" indent="0">
              <a:buNone/>
            </a:pPr>
            <a:r>
              <a:rPr lang="en-US" dirty="0" err="1"/>
              <a:t>plt.subplot</a:t>
            </a:r>
            <a:r>
              <a:rPr lang="en-US" dirty="0"/>
              <a:t>(2, 1, 2)</a:t>
            </a:r>
          </a:p>
          <a:p>
            <a:pPr marL="0" indent="0">
              <a:buNone/>
            </a:pPr>
            <a:r>
              <a:rPr lang="en-US" dirty="0" err="1"/>
              <a:t>plt.plot</a:t>
            </a:r>
            <a:r>
              <a:rPr lang="en-US" dirty="0"/>
              <a:t>(</a:t>
            </a:r>
            <a:r>
              <a:rPr lang="en-US" dirty="0" err="1"/>
              <a:t>x,y</a:t>
            </a:r>
            <a:r>
              <a:rPr lang="en-US" dirty="0"/>
              <a:t>)</a:t>
            </a:r>
          </a:p>
          <a:p>
            <a:pPr marL="0" indent="0">
              <a:buNone/>
            </a:pPr>
            <a:r>
              <a:rPr lang="en-US" dirty="0" err="1"/>
              <a:t>plt.show</a:t>
            </a:r>
            <a:r>
              <a:rPr lang="en-US" dirty="0"/>
              <a:t>()</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pic>
        <p:nvPicPr>
          <p:cNvPr id="5" name="Picture 4">
            <a:extLst>
              <a:ext uri="{FF2B5EF4-FFF2-40B4-BE49-F238E27FC236}">
                <a16:creationId xmlns:a16="http://schemas.microsoft.com/office/drawing/2014/main" id="{CD2A9251-6025-D06A-8AA4-6A2EA345C10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732955" y="1229960"/>
            <a:ext cx="7072409" cy="5282206"/>
          </a:xfrm>
          <a:prstGeom prst="rect">
            <a:avLst/>
          </a:prstGeom>
        </p:spPr>
      </p:pic>
    </p:spTree>
    <p:extLst>
      <p:ext uri="{BB962C8B-B14F-4D97-AF65-F5344CB8AC3E}">
        <p14:creationId xmlns:p14="http://schemas.microsoft.com/office/powerpoint/2010/main" val="37709519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Basic Plotting Commands for displaying subplots</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numCol="2">
            <a:normAutofit fontScale="77500" lnSpcReduction="20000"/>
          </a:bodyPr>
          <a:lstStyle/>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pPr marL="0" indent="0">
              <a:buNone/>
            </a:pPr>
            <a:r>
              <a:rPr lang="en-US" dirty="0"/>
              <a:t>x = </a:t>
            </a:r>
            <a:r>
              <a:rPr lang="en-US" dirty="0" err="1"/>
              <a:t>np.array</a:t>
            </a:r>
            <a:r>
              <a:rPr lang="en-US" dirty="0"/>
              <a:t>([0, 1, 2, 3])</a:t>
            </a:r>
          </a:p>
          <a:p>
            <a:pPr marL="0" indent="0">
              <a:buNone/>
            </a:pPr>
            <a:r>
              <a:rPr lang="en-US" dirty="0"/>
              <a:t>y = </a:t>
            </a:r>
            <a:r>
              <a:rPr lang="en-US" dirty="0" err="1"/>
              <a:t>np.array</a:t>
            </a:r>
            <a:r>
              <a:rPr lang="en-US" dirty="0"/>
              <a:t>([3, 8, 1, 10])</a:t>
            </a:r>
          </a:p>
          <a:p>
            <a:pPr marL="0" indent="0">
              <a:buNone/>
            </a:pPr>
            <a:r>
              <a:rPr lang="en-US" dirty="0" err="1"/>
              <a:t>plt.subplot</a:t>
            </a:r>
            <a:r>
              <a:rPr lang="en-US" dirty="0"/>
              <a:t>(2, 3, 1)</a:t>
            </a:r>
          </a:p>
          <a:p>
            <a:pPr marL="0" indent="0">
              <a:buNone/>
            </a:pPr>
            <a:r>
              <a:rPr lang="en-US" dirty="0" err="1"/>
              <a:t>plt.plot</a:t>
            </a:r>
            <a:r>
              <a:rPr lang="en-US" dirty="0"/>
              <a:t>(</a:t>
            </a:r>
            <a:r>
              <a:rPr lang="en-US" dirty="0" err="1"/>
              <a:t>x,y</a:t>
            </a:r>
            <a:r>
              <a:rPr lang="en-US" dirty="0"/>
              <a:t>)</a:t>
            </a:r>
          </a:p>
          <a:p>
            <a:pPr marL="0" indent="0">
              <a:buNone/>
            </a:pPr>
            <a:r>
              <a:rPr lang="en-US" dirty="0"/>
              <a:t>x = </a:t>
            </a:r>
            <a:r>
              <a:rPr lang="en-US" dirty="0" err="1"/>
              <a:t>np.array</a:t>
            </a:r>
            <a:r>
              <a:rPr lang="en-US" dirty="0"/>
              <a:t>([0, 1, 2, 3])</a:t>
            </a:r>
          </a:p>
          <a:p>
            <a:pPr marL="0" indent="0">
              <a:buNone/>
            </a:pPr>
            <a:r>
              <a:rPr lang="en-US" dirty="0"/>
              <a:t>y = </a:t>
            </a:r>
            <a:r>
              <a:rPr lang="en-US" dirty="0" err="1"/>
              <a:t>np.array</a:t>
            </a:r>
            <a:r>
              <a:rPr lang="en-US" dirty="0"/>
              <a:t>([10, 20, 30, 40])</a:t>
            </a:r>
          </a:p>
          <a:p>
            <a:pPr marL="0" indent="0">
              <a:buNone/>
            </a:pPr>
            <a:r>
              <a:rPr lang="en-US" dirty="0" err="1"/>
              <a:t>plt.subplot</a:t>
            </a:r>
            <a:r>
              <a:rPr lang="en-US" dirty="0"/>
              <a:t>(2, 3, 2)</a:t>
            </a:r>
          </a:p>
          <a:p>
            <a:pPr marL="0" indent="0">
              <a:buNone/>
            </a:pPr>
            <a:r>
              <a:rPr lang="en-US" dirty="0" err="1"/>
              <a:t>plt.plot</a:t>
            </a:r>
            <a:r>
              <a:rPr lang="en-US" dirty="0"/>
              <a:t>(</a:t>
            </a:r>
            <a:r>
              <a:rPr lang="en-US" dirty="0" err="1"/>
              <a:t>x,y</a:t>
            </a:r>
            <a:r>
              <a:rPr lang="en-US" dirty="0"/>
              <a:t>)</a:t>
            </a:r>
          </a:p>
          <a:p>
            <a:pPr marL="0" indent="0">
              <a:buNone/>
            </a:pPr>
            <a:r>
              <a:rPr lang="en-US" dirty="0"/>
              <a:t>x = </a:t>
            </a:r>
            <a:r>
              <a:rPr lang="en-US" dirty="0" err="1"/>
              <a:t>np.array</a:t>
            </a:r>
            <a:r>
              <a:rPr lang="en-US" dirty="0"/>
              <a:t>([0, 1, 2, 3])</a:t>
            </a:r>
          </a:p>
          <a:p>
            <a:pPr marL="0" indent="0">
              <a:buNone/>
            </a:pPr>
            <a:r>
              <a:rPr lang="en-US" dirty="0"/>
              <a:t>y = </a:t>
            </a:r>
            <a:r>
              <a:rPr lang="en-US" dirty="0" err="1"/>
              <a:t>np.array</a:t>
            </a:r>
            <a:r>
              <a:rPr lang="en-US" dirty="0"/>
              <a:t>([3, 8, 1, 10])</a:t>
            </a:r>
          </a:p>
          <a:p>
            <a:pPr marL="0" indent="0">
              <a:buNone/>
            </a:pPr>
            <a:r>
              <a:rPr lang="en-US" dirty="0" err="1"/>
              <a:t>plt.subplot</a:t>
            </a:r>
            <a:r>
              <a:rPr lang="en-US" dirty="0"/>
              <a:t>(2, 3, 3)</a:t>
            </a:r>
          </a:p>
          <a:p>
            <a:pPr marL="0" indent="0">
              <a:buNone/>
            </a:pPr>
            <a:r>
              <a:rPr lang="en-US" dirty="0" err="1"/>
              <a:t>plt.plot</a:t>
            </a:r>
            <a:r>
              <a:rPr lang="en-US" dirty="0"/>
              <a:t>(</a:t>
            </a:r>
            <a:r>
              <a:rPr lang="en-US" dirty="0" err="1"/>
              <a:t>x,y</a:t>
            </a:r>
            <a:r>
              <a:rPr lang="en-US" dirty="0"/>
              <a:t>)</a:t>
            </a:r>
          </a:p>
          <a:p>
            <a:pPr marL="0" indent="0">
              <a:buNone/>
            </a:pPr>
            <a:r>
              <a:rPr lang="en-US" dirty="0"/>
              <a:t>x = </a:t>
            </a:r>
            <a:r>
              <a:rPr lang="en-US" dirty="0" err="1"/>
              <a:t>np.array</a:t>
            </a:r>
            <a:r>
              <a:rPr lang="en-US" dirty="0"/>
              <a:t>([0, 1, 2, 3])</a:t>
            </a:r>
          </a:p>
          <a:p>
            <a:pPr marL="0" indent="0">
              <a:buNone/>
            </a:pPr>
            <a:r>
              <a:rPr lang="en-US" dirty="0"/>
              <a:t>y = </a:t>
            </a:r>
            <a:r>
              <a:rPr lang="en-US" dirty="0" err="1"/>
              <a:t>np.array</a:t>
            </a:r>
            <a:r>
              <a:rPr lang="en-US" dirty="0"/>
              <a:t>([10, 20, 30, 40])</a:t>
            </a:r>
          </a:p>
          <a:p>
            <a:pPr marL="0" indent="0">
              <a:buNone/>
            </a:pPr>
            <a:r>
              <a:rPr lang="en-US" dirty="0" err="1"/>
              <a:t>plt.subplot</a:t>
            </a:r>
            <a:r>
              <a:rPr lang="en-US" dirty="0"/>
              <a:t>(2, 3, 4)</a:t>
            </a:r>
          </a:p>
          <a:p>
            <a:pPr marL="0" indent="0">
              <a:buNone/>
            </a:pPr>
            <a:r>
              <a:rPr lang="en-US" dirty="0" err="1"/>
              <a:t>plt.plot</a:t>
            </a:r>
            <a:r>
              <a:rPr lang="en-US" dirty="0"/>
              <a:t>(</a:t>
            </a:r>
            <a:r>
              <a:rPr lang="en-US" dirty="0" err="1"/>
              <a:t>x,y</a:t>
            </a:r>
            <a:r>
              <a:rPr lang="en-US" dirty="0"/>
              <a:t>)</a:t>
            </a:r>
          </a:p>
          <a:p>
            <a:pPr marL="0" indent="0">
              <a:buNone/>
            </a:pPr>
            <a:r>
              <a:rPr lang="en-US" dirty="0"/>
              <a:t>x = </a:t>
            </a:r>
            <a:r>
              <a:rPr lang="en-US" dirty="0" err="1"/>
              <a:t>np.array</a:t>
            </a:r>
            <a:r>
              <a:rPr lang="en-US" dirty="0"/>
              <a:t>([0, 1, 2, 3])</a:t>
            </a:r>
          </a:p>
          <a:p>
            <a:pPr marL="0" indent="0">
              <a:buNone/>
            </a:pPr>
            <a:r>
              <a:rPr lang="en-US" dirty="0"/>
              <a:t>y = </a:t>
            </a:r>
            <a:r>
              <a:rPr lang="en-US" dirty="0" err="1"/>
              <a:t>np.array</a:t>
            </a:r>
            <a:r>
              <a:rPr lang="en-US" dirty="0"/>
              <a:t>([3, 8, 1, 10])</a:t>
            </a:r>
          </a:p>
          <a:p>
            <a:pPr marL="0" indent="0">
              <a:buNone/>
            </a:pPr>
            <a:r>
              <a:rPr lang="en-US" dirty="0" err="1"/>
              <a:t>plt.subplot</a:t>
            </a:r>
            <a:r>
              <a:rPr lang="en-US" dirty="0"/>
              <a:t>(2, 3, 5)</a:t>
            </a:r>
          </a:p>
          <a:p>
            <a:pPr marL="0" indent="0">
              <a:buNone/>
            </a:pPr>
            <a:r>
              <a:rPr lang="en-US" dirty="0" err="1"/>
              <a:t>plt.plot</a:t>
            </a:r>
            <a:r>
              <a:rPr lang="en-US" dirty="0"/>
              <a:t>(</a:t>
            </a:r>
            <a:r>
              <a:rPr lang="en-US" dirty="0" err="1"/>
              <a:t>x,y</a:t>
            </a:r>
            <a:r>
              <a:rPr lang="en-US" dirty="0"/>
              <a:t>)</a:t>
            </a:r>
          </a:p>
          <a:p>
            <a:pPr marL="0" indent="0">
              <a:buNone/>
            </a:pPr>
            <a:r>
              <a:rPr lang="en-US" dirty="0"/>
              <a:t>x = </a:t>
            </a:r>
            <a:r>
              <a:rPr lang="en-US" dirty="0" err="1"/>
              <a:t>np.array</a:t>
            </a:r>
            <a:r>
              <a:rPr lang="en-US" dirty="0"/>
              <a:t>([0, 1, 2, 3])</a:t>
            </a:r>
          </a:p>
          <a:p>
            <a:pPr marL="0" indent="0">
              <a:buNone/>
            </a:pPr>
            <a:r>
              <a:rPr lang="en-US" dirty="0"/>
              <a:t>y = </a:t>
            </a:r>
            <a:r>
              <a:rPr lang="en-US" dirty="0" err="1"/>
              <a:t>np.array</a:t>
            </a:r>
            <a:r>
              <a:rPr lang="en-US" dirty="0"/>
              <a:t>([10, 20, 30, 40])</a:t>
            </a:r>
          </a:p>
          <a:p>
            <a:pPr marL="0" indent="0">
              <a:buNone/>
            </a:pPr>
            <a:r>
              <a:rPr lang="en-US" dirty="0" err="1"/>
              <a:t>plt.subplot</a:t>
            </a:r>
            <a:r>
              <a:rPr lang="en-US" dirty="0"/>
              <a:t>(2, 3, 6)</a:t>
            </a:r>
          </a:p>
          <a:p>
            <a:pPr marL="0" indent="0">
              <a:buNone/>
            </a:pPr>
            <a:r>
              <a:rPr lang="en-US" dirty="0" err="1"/>
              <a:t>plt.plot</a:t>
            </a:r>
            <a:r>
              <a:rPr lang="en-US" dirty="0"/>
              <a:t>(</a:t>
            </a:r>
            <a:r>
              <a:rPr lang="en-US" dirty="0" err="1"/>
              <a:t>x,y</a:t>
            </a:r>
            <a:r>
              <a:rPr lang="en-US" dirty="0"/>
              <a:t>)</a:t>
            </a:r>
          </a:p>
          <a:p>
            <a:pPr marL="0" indent="0">
              <a:buNone/>
            </a:pPr>
            <a:r>
              <a:rPr lang="en-US" dirty="0" err="1"/>
              <a:t>plt.show</a:t>
            </a:r>
            <a:r>
              <a:rPr lang="en-US" dirty="0"/>
              <a:t>()</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pic>
        <p:nvPicPr>
          <p:cNvPr id="5" name="Picture 4">
            <a:extLst>
              <a:ext uri="{FF2B5EF4-FFF2-40B4-BE49-F238E27FC236}">
                <a16:creationId xmlns:a16="http://schemas.microsoft.com/office/drawing/2014/main" id="{CD2A9251-6025-D06A-8AA4-6A2EA345C10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284677" y="1229960"/>
            <a:ext cx="2533149" cy="5282205"/>
          </a:xfrm>
          <a:prstGeom prst="rect">
            <a:avLst/>
          </a:prstGeom>
        </p:spPr>
      </p:pic>
    </p:spTree>
    <p:extLst>
      <p:ext uri="{BB962C8B-B14F-4D97-AF65-F5344CB8AC3E}">
        <p14:creationId xmlns:p14="http://schemas.microsoft.com/office/powerpoint/2010/main" val="24910869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Basic Plotting Commands for formatting Subplots</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normAutofit fontScale="62500" lnSpcReduction="20000"/>
          </a:bodyPr>
          <a:lstStyle/>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pPr marL="0" indent="0">
              <a:buNone/>
            </a:pPr>
            <a:r>
              <a:rPr lang="en-US" dirty="0"/>
              <a:t>#plot 1:</a:t>
            </a:r>
          </a:p>
          <a:p>
            <a:pPr marL="0" indent="0">
              <a:buNone/>
            </a:pPr>
            <a:r>
              <a:rPr lang="en-US" dirty="0"/>
              <a:t>x = </a:t>
            </a:r>
            <a:r>
              <a:rPr lang="en-US" dirty="0" err="1"/>
              <a:t>np.array</a:t>
            </a:r>
            <a:r>
              <a:rPr lang="en-US" dirty="0"/>
              <a:t>([0, 1, 2, 3])</a:t>
            </a:r>
          </a:p>
          <a:p>
            <a:pPr marL="0" indent="0">
              <a:buNone/>
            </a:pPr>
            <a:r>
              <a:rPr lang="en-US" dirty="0"/>
              <a:t>y = </a:t>
            </a:r>
            <a:r>
              <a:rPr lang="en-US" dirty="0" err="1"/>
              <a:t>np.array</a:t>
            </a:r>
            <a:r>
              <a:rPr lang="en-US" dirty="0"/>
              <a:t>([3, 8, 1, 10])</a:t>
            </a:r>
          </a:p>
          <a:p>
            <a:pPr marL="0" indent="0">
              <a:buNone/>
            </a:pPr>
            <a:r>
              <a:rPr lang="en-US" dirty="0" err="1"/>
              <a:t>plt.subplot</a:t>
            </a:r>
            <a:r>
              <a:rPr lang="en-US" dirty="0"/>
              <a:t>(1, 2, 1)</a:t>
            </a:r>
          </a:p>
          <a:p>
            <a:pPr marL="0" indent="0">
              <a:buNone/>
            </a:pPr>
            <a:r>
              <a:rPr lang="en-US" dirty="0" err="1"/>
              <a:t>plt.plot</a:t>
            </a:r>
            <a:r>
              <a:rPr lang="en-US" dirty="0"/>
              <a:t>(</a:t>
            </a:r>
            <a:r>
              <a:rPr lang="en-US" dirty="0" err="1"/>
              <a:t>x,y</a:t>
            </a:r>
            <a:r>
              <a:rPr lang="en-US" dirty="0"/>
              <a:t>)</a:t>
            </a:r>
          </a:p>
          <a:p>
            <a:pPr marL="0" indent="0">
              <a:buNone/>
            </a:pPr>
            <a:r>
              <a:rPr lang="en-US" dirty="0" err="1"/>
              <a:t>plt.title</a:t>
            </a:r>
            <a:r>
              <a:rPr lang="en-US" dirty="0"/>
              <a:t>("SALES")</a:t>
            </a:r>
          </a:p>
          <a:p>
            <a:pPr marL="0" indent="0">
              <a:buNone/>
            </a:pPr>
            <a:r>
              <a:rPr lang="en-US" dirty="0"/>
              <a:t>#plot 2:</a:t>
            </a:r>
          </a:p>
          <a:p>
            <a:pPr marL="0" indent="0">
              <a:buNone/>
            </a:pPr>
            <a:r>
              <a:rPr lang="en-US" dirty="0"/>
              <a:t>x = </a:t>
            </a:r>
            <a:r>
              <a:rPr lang="en-US" dirty="0" err="1"/>
              <a:t>np.array</a:t>
            </a:r>
            <a:r>
              <a:rPr lang="en-US" dirty="0"/>
              <a:t>([0, 1, 2, 3])</a:t>
            </a:r>
          </a:p>
          <a:p>
            <a:pPr marL="0" indent="0">
              <a:buNone/>
            </a:pPr>
            <a:r>
              <a:rPr lang="en-US" dirty="0"/>
              <a:t>y = </a:t>
            </a:r>
            <a:r>
              <a:rPr lang="en-US" dirty="0" err="1"/>
              <a:t>np.array</a:t>
            </a:r>
            <a:r>
              <a:rPr lang="en-US" dirty="0"/>
              <a:t>([10, 20, 30, 40])</a:t>
            </a:r>
          </a:p>
          <a:p>
            <a:pPr marL="0" indent="0">
              <a:buNone/>
            </a:pPr>
            <a:r>
              <a:rPr lang="en-US" dirty="0" err="1"/>
              <a:t>plt.subplot</a:t>
            </a:r>
            <a:r>
              <a:rPr lang="en-US" dirty="0"/>
              <a:t>(1, 2, 2)</a:t>
            </a:r>
          </a:p>
          <a:p>
            <a:pPr marL="0" indent="0">
              <a:buNone/>
            </a:pPr>
            <a:r>
              <a:rPr lang="en-US" dirty="0" err="1"/>
              <a:t>plt.plot</a:t>
            </a:r>
            <a:r>
              <a:rPr lang="en-US" dirty="0"/>
              <a:t>(</a:t>
            </a:r>
            <a:r>
              <a:rPr lang="en-US" dirty="0" err="1"/>
              <a:t>x,y</a:t>
            </a:r>
            <a:r>
              <a:rPr lang="en-US" dirty="0"/>
              <a:t>)</a:t>
            </a:r>
          </a:p>
          <a:p>
            <a:pPr marL="0" indent="0">
              <a:buNone/>
            </a:pPr>
            <a:r>
              <a:rPr lang="en-US" dirty="0" err="1"/>
              <a:t>plt.title</a:t>
            </a:r>
            <a:r>
              <a:rPr lang="en-US" dirty="0"/>
              <a:t>("INCOME")</a:t>
            </a:r>
          </a:p>
          <a:p>
            <a:pPr marL="0" indent="0">
              <a:buNone/>
            </a:pPr>
            <a:r>
              <a:rPr lang="en-US" dirty="0" err="1"/>
              <a:t>plt.suptitle</a:t>
            </a:r>
            <a:r>
              <a:rPr lang="en-US" dirty="0"/>
              <a:t>("MY SHOP")</a:t>
            </a:r>
          </a:p>
          <a:p>
            <a:pPr marL="0" indent="0">
              <a:buNone/>
            </a:pPr>
            <a:r>
              <a:rPr lang="en-US" dirty="0" err="1"/>
              <a:t>plt.show</a:t>
            </a:r>
            <a:r>
              <a:rPr lang="en-US" dirty="0"/>
              <a:t>()</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pic>
        <p:nvPicPr>
          <p:cNvPr id="5" name="Picture 4">
            <a:extLst>
              <a:ext uri="{FF2B5EF4-FFF2-40B4-BE49-F238E27FC236}">
                <a16:creationId xmlns:a16="http://schemas.microsoft.com/office/drawing/2014/main" id="{CD2A9251-6025-D06A-8AA4-6A2EA345C10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149601" y="1229960"/>
            <a:ext cx="8655764" cy="5282205"/>
          </a:xfrm>
          <a:prstGeom prst="rect">
            <a:avLst/>
          </a:prstGeom>
        </p:spPr>
      </p:pic>
    </p:spTree>
    <p:extLst>
      <p:ext uri="{BB962C8B-B14F-4D97-AF65-F5344CB8AC3E}">
        <p14:creationId xmlns:p14="http://schemas.microsoft.com/office/powerpoint/2010/main" val="6254297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2A9251-6025-D06A-8AA4-6A2EA345C10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5999" y="1229960"/>
            <a:ext cx="5709365" cy="5282205"/>
          </a:xfrm>
          <a:prstGeom prst="rect">
            <a:avLst/>
          </a:prstGeom>
        </p:spPr>
      </p:pic>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Basic Plotting Commands for Scatter Plots</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normAutofit/>
          </a:bodyPr>
          <a:lstStyle/>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pPr marL="0" indent="0">
              <a:buNone/>
            </a:pPr>
            <a:endParaRPr lang="en-US" dirty="0"/>
          </a:p>
          <a:p>
            <a:pPr marL="0" indent="0">
              <a:buNone/>
            </a:pPr>
            <a:r>
              <a:rPr lang="en-US" dirty="0"/>
              <a:t>x = </a:t>
            </a:r>
            <a:r>
              <a:rPr lang="en-US" dirty="0" err="1"/>
              <a:t>np.array</a:t>
            </a:r>
            <a:r>
              <a:rPr lang="en-US" dirty="0"/>
              <a:t>([5,7,8,7,2,17,2,9,4,11,12,9,6])</a:t>
            </a:r>
          </a:p>
          <a:p>
            <a:pPr marL="0" indent="0">
              <a:buNone/>
            </a:pPr>
            <a:r>
              <a:rPr lang="en-US" dirty="0"/>
              <a:t>y = </a:t>
            </a:r>
            <a:r>
              <a:rPr lang="en-US" dirty="0" err="1"/>
              <a:t>np.array</a:t>
            </a:r>
            <a:r>
              <a:rPr lang="en-US" dirty="0"/>
              <a:t>([99,86,87,88,111,86,103,87,94,78,77,85,86])</a:t>
            </a:r>
          </a:p>
          <a:p>
            <a:pPr marL="0" indent="0">
              <a:buNone/>
            </a:pPr>
            <a:endParaRPr lang="en-US" dirty="0"/>
          </a:p>
          <a:p>
            <a:pPr marL="0" indent="0">
              <a:buNone/>
            </a:pPr>
            <a:r>
              <a:rPr lang="en-US" dirty="0" err="1"/>
              <a:t>plt.scatter</a:t>
            </a:r>
            <a:r>
              <a:rPr lang="en-US" dirty="0"/>
              <a:t>(x, y)</a:t>
            </a:r>
          </a:p>
          <a:p>
            <a:pPr marL="0" indent="0">
              <a:buNone/>
            </a:pPr>
            <a:r>
              <a:rPr lang="en-US" dirty="0" err="1"/>
              <a:t>plt.show</a:t>
            </a:r>
            <a:r>
              <a:rPr lang="en-US" dirty="0"/>
              <a:t>()</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spTree>
    <p:extLst>
      <p:ext uri="{BB962C8B-B14F-4D97-AF65-F5344CB8AC3E}">
        <p14:creationId xmlns:p14="http://schemas.microsoft.com/office/powerpoint/2010/main" val="11468076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2A9251-6025-D06A-8AA4-6A2EA345C10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5999" y="1229960"/>
            <a:ext cx="5709365" cy="5282206"/>
          </a:xfrm>
          <a:prstGeom prst="rect">
            <a:avLst/>
          </a:prstGeom>
        </p:spPr>
      </p:pic>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Basic Plotting Commands for Scatter Plots</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normAutofit fontScale="77500" lnSpcReduction="20000"/>
          </a:bodyPr>
          <a:lstStyle/>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pPr marL="0" indent="0">
              <a:buNone/>
            </a:pPr>
            <a:endParaRPr lang="en-US" dirty="0"/>
          </a:p>
          <a:p>
            <a:pPr marL="0" indent="0">
              <a:buNone/>
            </a:pPr>
            <a:r>
              <a:rPr lang="en-US" dirty="0"/>
              <a:t>#day one, the age and speed of 13 cars:</a:t>
            </a:r>
          </a:p>
          <a:p>
            <a:pPr marL="0" indent="0">
              <a:buNone/>
            </a:pPr>
            <a:r>
              <a:rPr lang="en-US" dirty="0"/>
              <a:t>x = </a:t>
            </a:r>
            <a:r>
              <a:rPr lang="en-US" dirty="0" err="1"/>
              <a:t>np.array</a:t>
            </a:r>
            <a:r>
              <a:rPr lang="en-US" dirty="0"/>
              <a:t>([5,7,8,7,2,17,2,9,4,11,12,9,6])</a:t>
            </a:r>
          </a:p>
          <a:p>
            <a:pPr marL="0" indent="0">
              <a:buNone/>
            </a:pPr>
            <a:r>
              <a:rPr lang="en-US" dirty="0"/>
              <a:t>y = </a:t>
            </a:r>
            <a:r>
              <a:rPr lang="en-US" dirty="0" err="1"/>
              <a:t>np.array</a:t>
            </a:r>
            <a:r>
              <a:rPr lang="en-US" dirty="0"/>
              <a:t>([99,86,87,88,111,86,103,87,94,78,77,85,86])</a:t>
            </a:r>
          </a:p>
          <a:p>
            <a:pPr marL="0" indent="0">
              <a:buNone/>
            </a:pPr>
            <a:r>
              <a:rPr lang="en-US" dirty="0" err="1"/>
              <a:t>plt.scatter</a:t>
            </a:r>
            <a:r>
              <a:rPr lang="en-US" dirty="0"/>
              <a:t>(x, y)</a:t>
            </a:r>
          </a:p>
          <a:p>
            <a:pPr marL="0" indent="0">
              <a:buNone/>
            </a:pPr>
            <a:endParaRPr lang="en-US" dirty="0"/>
          </a:p>
          <a:p>
            <a:pPr marL="0" indent="0">
              <a:buNone/>
            </a:pPr>
            <a:r>
              <a:rPr lang="en-US" dirty="0"/>
              <a:t>#day two, the age and speed of 15 cars:</a:t>
            </a:r>
          </a:p>
          <a:p>
            <a:pPr marL="0" indent="0">
              <a:buNone/>
            </a:pPr>
            <a:r>
              <a:rPr lang="en-US" dirty="0"/>
              <a:t>x = </a:t>
            </a:r>
            <a:r>
              <a:rPr lang="en-US" dirty="0" err="1"/>
              <a:t>np.array</a:t>
            </a:r>
            <a:r>
              <a:rPr lang="en-US" dirty="0"/>
              <a:t>([2,2,8,1,15,8,12,9,7,3,11,4,7,14,12])</a:t>
            </a:r>
          </a:p>
          <a:p>
            <a:pPr marL="0" indent="0">
              <a:buNone/>
            </a:pPr>
            <a:r>
              <a:rPr lang="en-US" dirty="0"/>
              <a:t>y = </a:t>
            </a:r>
            <a:r>
              <a:rPr lang="en-US" dirty="0" err="1"/>
              <a:t>np.array</a:t>
            </a:r>
            <a:r>
              <a:rPr lang="en-US" dirty="0"/>
              <a:t>([100,105,84,105,90,99,90,95,94,100,79,112,91,80,85])</a:t>
            </a:r>
          </a:p>
          <a:p>
            <a:pPr marL="0" indent="0">
              <a:buNone/>
            </a:pPr>
            <a:r>
              <a:rPr lang="en-US" dirty="0" err="1"/>
              <a:t>plt.scatter</a:t>
            </a:r>
            <a:r>
              <a:rPr lang="en-US" dirty="0"/>
              <a:t>(x, y)</a:t>
            </a:r>
          </a:p>
          <a:p>
            <a:pPr marL="0" indent="0">
              <a:buNone/>
            </a:pPr>
            <a:endParaRPr lang="en-US" dirty="0"/>
          </a:p>
          <a:p>
            <a:pPr marL="0" indent="0">
              <a:buNone/>
            </a:pPr>
            <a:r>
              <a:rPr lang="en-US" dirty="0" err="1"/>
              <a:t>plt.show</a:t>
            </a:r>
            <a:r>
              <a:rPr lang="en-US" dirty="0"/>
              <a:t>()</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spTree>
    <p:extLst>
      <p:ext uri="{BB962C8B-B14F-4D97-AF65-F5344CB8AC3E}">
        <p14:creationId xmlns:p14="http://schemas.microsoft.com/office/powerpoint/2010/main" val="18862514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2A9251-6025-D06A-8AA4-6A2EA345C10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5999" y="1229960"/>
            <a:ext cx="5709365" cy="5282206"/>
          </a:xfrm>
          <a:prstGeom prst="rect">
            <a:avLst/>
          </a:prstGeom>
        </p:spPr>
      </p:pic>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Basic Plotting Commands for Scatter Plots-color</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899" y="1229960"/>
            <a:ext cx="11481777" cy="5282206"/>
          </a:xfrm>
        </p:spPr>
        <p:txBody>
          <a:bodyPr>
            <a:normAutofit fontScale="77500" lnSpcReduction="20000"/>
          </a:bodyPr>
          <a:lstStyle/>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pPr marL="0" indent="0">
              <a:buNone/>
            </a:pPr>
            <a:endParaRPr lang="en-US" dirty="0"/>
          </a:p>
          <a:p>
            <a:pPr marL="0" indent="0">
              <a:buNone/>
            </a:pPr>
            <a:r>
              <a:rPr lang="en-US" dirty="0"/>
              <a:t>x = </a:t>
            </a:r>
            <a:r>
              <a:rPr lang="en-US" dirty="0" err="1"/>
              <a:t>np.array</a:t>
            </a:r>
            <a:r>
              <a:rPr lang="en-US" dirty="0"/>
              <a:t>([5,7,8,7,2,17,2,9,4,11,12,9,6])</a:t>
            </a:r>
          </a:p>
          <a:p>
            <a:pPr marL="0" indent="0">
              <a:buNone/>
            </a:pPr>
            <a:r>
              <a:rPr lang="en-US" dirty="0"/>
              <a:t>y = </a:t>
            </a:r>
            <a:r>
              <a:rPr lang="en-US" dirty="0" err="1"/>
              <a:t>np.array</a:t>
            </a:r>
            <a:r>
              <a:rPr lang="en-US" dirty="0"/>
              <a:t>([99,86,87,88,111,86,103,87,94,78,77,85,86])</a:t>
            </a:r>
          </a:p>
          <a:p>
            <a:pPr marL="0" indent="0">
              <a:buNone/>
            </a:pPr>
            <a:endParaRPr lang="en-US" dirty="0"/>
          </a:p>
          <a:p>
            <a:pPr marL="0" indent="0">
              <a:buNone/>
            </a:pPr>
            <a:r>
              <a:rPr lang="en-US" dirty="0" err="1"/>
              <a:t>plt.scatter</a:t>
            </a:r>
            <a:r>
              <a:rPr lang="en-US" dirty="0"/>
              <a:t>(x, y, color = '</a:t>
            </a:r>
            <a:r>
              <a:rPr lang="en-US" dirty="0" err="1"/>
              <a:t>hotpink</a:t>
            </a:r>
            <a:r>
              <a:rPr lang="en-US" dirty="0"/>
              <a:t>')</a:t>
            </a:r>
          </a:p>
          <a:p>
            <a:pPr marL="0" indent="0">
              <a:buNone/>
            </a:pPr>
            <a:endParaRPr lang="en-US" dirty="0"/>
          </a:p>
          <a:p>
            <a:pPr marL="0" indent="0">
              <a:buNone/>
            </a:pPr>
            <a:r>
              <a:rPr lang="en-US" dirty="0"/>
              <a:t>x = </a:t>
            </a:r>
            <a:r>
              <a:rPr lang="en-US" dirty="0" err="1"/>
              <a:t>np.array</a:t>
            </a:r>
            <a:r>
              <a:rPr lang="en-US" dirty="0"/>
              <a:t>([2,2,8,1,15,8,12,9,7,3,11,4,7,14,12])</a:t>
            </a:r>
          </a:p>
          <a:p>
            <a:pPr marL="0" indent="0">
              <a:buNone/>
            </a:pPr>
            <a:r>
              <a:rPr lang="en-US" dirty="0"/>
              <a:t>y = </a:t>
            </a:r>
            <a:r>
              <a:rPr lang="en-US" dirty="0" err="1"/>
              <a:t>np.array</a:t>
            </a:r>
            <a:r>
              <a:rPr lang="en-US" dirty="0"/>
              <a:t>([100,105,84,105,90,99,90,95,94,100,79,112,91,80,85])</a:t>
            </a:r>
          </a:p>
          <a:p>
            <a:pPr marL="0" indent="0">
              <a:buNone/>
            </a:pPr>
            <a:endParaRPr lang="en-US" dirty="0"/>
          </a:p>
          <a:p>
            <a:pPr marL="0" indent="0">
              <a:buNone/>
            </a:pPr>
            <a:r>
              <a:rPr lang="en-US" dirty="0" err="1"/>
              <a:t>plt.scatter</a:t>
            </a:r>
            <a:r>
              <a:rPr lang="en-US" dirty="0"/>
              <a:t>(x, y, color = '#88c999')</a:t>
            </a:r>
          </a:p>
          <a:p>
            <a:pPr marL="0" indent="0">
              <a:buNone/>
            </a:pPr>
            <a:endParaRPr lang="en-US" dirty="0"/>
          </a:p>
          <a:p>
            <a:pPr marL="0" indent="0">
              <a:buNone/>
            </a:pPr>
            <a:r>
              <a:rPr lang="en-US" dirty="0" err="1"/>
              <a:t>plt.show</a:t>
            </a:r>
            <a:r>
              <a:rPr lang="en-US" dirty="0"/>
              <a:t>()</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spTree>
    <p:extLst>
      <p:ext uri="{BB962C8B-B14F-4D97-AF65-F5344CB8AC3E}">
        <p14:creationId xmlns:p14="http://schemas.microsoft.com/office/powerpoint/2010/main" val="22014032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2A9251-6025-D06A-8AA4-6A2EA345C10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389815" y="1229960"/>
            <a:ext cx="5428011" cy="5282206"/>
          </a:xfrm>
          <a:prstGeom prst="rect">
            <a:avLst/>
          </a:prstGeom>
        </p:spPr>
      </p:pic>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Basic Plotting Commands for Scatter Plots-Color Map</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506200" cy="5282206"/>
          </a:xfrm>
        </p:spPr>
        <p:txBody>
          <a:bodyPr>
            <a:normAutofit fontScale="92500" lnSpcReduction="20000"/>
          </a:bodyPr>
          <a:lstStyle/>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pPr marL="0" indent="0">
              <a:buNone/>
            </a:pPr>
            <a:endParaRPr lang="en-US" dirty="0"/>
          </a:p>
          <a:p>
            <a:pPr marL="0" indent="0">
              <a:buNone/>
            </a:pPr>
            <a:r>
              <a:rPr lang="en-US" dirty="0"/>
              <a:t>x = </a:t>
            </a:r>
            <a:r>
              <a:rPr lang="en-US" dirty="0" err="1"/>
              <a:t>np.array</a:t>
            </a:r>
            <a:r>
              <a:rPr lang="en-US" dirty="0"/>
              <a:t>([5,7,8,7,2,17,2,9,4,11,12,9,6])</a:t>
            </a:r>
          </a:p>
          <a:p>
            <a:pPr marL="0" indent="0">
              <a:buNone/>
            </a:pPr>
            <a:r>
              <a:rPr lang="en-US" dirty="0"/>
              <a:t>y = </a:t>
            </a:r>
            <a:r>
              <a:rPr lang="en-US" dirty="0" err="1"/>
              <a:t>np.array</a:t>
            </a:r>
            <a:r>
              <a:rPr lang="en-US" dirty="0"/>
              <a:t>([99,86,87,88,111,86,103,87,94,78,77,85,86])</a:t>
            </a:r>
          </a:p>
          <a:p>
            <a:pPr marL="0" indent="0">
              <a:buNone/>
            </a:pPr>
            <a:endParaRPr lang="en-US" dirty="0"/>
          </a:p>
          <a:p>
            <a:pPr marL="0" indent="0">
              <a:buNone/>
            </a:pPr>
            <a:r>
              <a:rPr lang="en-US" dirty="0"/>
              <a:t>colors = </a:t>
            </a:r>
            <a:r>
              <a:rPr lang="en-US" dirty="0" err="1"/>
              <a:t>np.array</a:t>
            </a:r>
            <a:r>
              <a:rPr lang="en-US" dirty="0"/>
              <a:t>([0, 10, 20, 30, 40, 45, 50, 55, 60, 70, 80, 90, 100])</a:t>
            </a:r>
          </a:p>
          <a:p>
            <a:pPr marL="0" indent="0">
              <a:buNone/>
            </a:pPr>
            <a:endParaRPr lang="en-US" dirty="0"/>
          </a:p>
          <a:p>
            <a:pPr marL="0" indent="0">
              <a:buNone/>
            </a:pPr>
            <a:r>
              <a:rPr lang="en-US" dirty="0" err="1"/>
              <a:t>plt.scatter</a:t>
            </a:r>
            <a:r>
              <a:rPr lang="en-US" dirty="0"/>
              <a:t>(x, y, c=colors, </a:t>
            </a:r>
            <a:r>
              <a:rPr lang="en-US" dirty="0" err="1"/>
              <a:t>cmap</a:t>
            </a:r>
            <a:r>
              <a:rPr lang="en-US" dirty="0"/>
              <a:t>='</a:t>
            </a:r>
            <a:r>
              <a:rPr lang="en-US" dirty="0" err="1"/>
              <a:t>viridis</a:t>
            </a:r>
            <a:r>
              <a:rPr lang="en-US" dirty="0"/>
              <a:t>')</a:t>
            </a:r>
          </a:p>
          <a:p>
            <a:pPr marL="0" indent="0">
              <a:buNone/>
            </a:pPr>
            <a:endParaRPr lang="en-US" dirty="0"/>
          </a:p>
          <a:p>
            <a:pPr marL="0" indent="0">
              <a:buNone/>
            </a:pPr>
            <a:r>
              <a:rPr lang="en-US" dirty="0" err="1"/>
              <a:t>plt.colorbar</a:t>
            </a:r>
            <a:r>
              <a:rPr lang="en-US" dirty="0"/>
              <a:t>()</a:t>
            </a:r>
          </a:p>
          <a:p>
            <a:pPr marL="0" indent="0">
              <a:buNone/>
            </a:pPr>
            <a:endParaRPr lang="en-US" dirty="0"/>
          </a:p>
          <a:p>
            <a:pPr marL="0" indent="0">
              <a:buNone/>
            </a:pPr>
            <a:r>
              <a:rPr lang="en-US" dirty="0" err="1"/>
              <a:t>plt.show</a:t>
            </a:r>
            <a:r>
              <a:rPr lang="en-US" dirty="0"/>
              <a:t>()</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spTree>
    <p:extLst>
      <p:ext uri="{BB962C8B-B14F-4D97-AF65-F5344CB8AC3E}">
        <p14:creationId xmlns:p14="http://schemas.microsoft.com/office/powerpoint/2010/main" val="7794325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2A9251-6025-D06A-8AA4-6A2EA345C10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5999" y="1229960"/>
            <a:ext cx="5709365" cy="5282206"/>
          </a:xfrm>
          <a:prstGeom prst="rect">
            <a:avLst/>
          </a:prstGeom>
        </p:spPr>
      </p:pic>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Basic Plotting Commands for Scatter Plots-Sizes</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normAutofit/>
          </a:bodyPr>
          <a:lstStyle/>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pPr marL="0" indent="0">
              <a:buNone/>
            </a:pPr>
            <a:endParaRPr lang="en-US" dirty="0"/>
          </a:p>
          <a:p>
            <a:pPr marL="0" indent="0">
              <a:buNone/>
            </a:pPr>
            <a:r>
              <a:rPr lang="en-US" dirty="0"/>
              <a:t>x = </a:t>
            </a:r>
            <a:r>
              <a:rPr lang="en-US" dirty="0" err="1"/>
              <a:t>np.array</a:t>
            </a:r>
            <a:r>
              <a:rPr lang="en-US" dirty="0"/>
              <a:t>([5,7,8,7,2,17,2,9,4,11,12,9,6])</a:t>
            </a:r>
          </a:p>
          <a:p>
            <a:pPr marL="0" indent="0">
              <a:buNone/>
            </a:pPr>
            <a:r>
              <a:rPr lang="en-US" dirty="0"/>
              <a:t>y = </a:t>
            </a:r>
            <a:r>
              <a:rPr lang="en-US" dirty="0" err="1"/>
              <a:t>np.array</a:t>
            </a:r>
            <a:r>
              <a:rPr lang="en-US" dirty="0"/>
              <a:t>([99,86,87,88,111,86,103,87,94,78,77,85,86])</a:t>
            </a:r>
          </a:p>
          <a:p>
            <a:pPr marL="0" indent="0">
              <a:buNone/>
            </a:pPr>
            <a:r>
              <a:rPr lang="en-US" dirty="0"/>
              <a:t>sizes = </a:t>
            </a:r>
            <a:r>
              <a:rPr lang="en-US" dirty="0" err="1"/>
              <a:t>np.array</a:t>
            </a:r>
            <a:r>
              <a:rPr lang="en-US" dirty="0"/>
              <a:t>([20,50,100,200,500,1000,60,90,10,300,600,800,75])</a:t>
            </a:r>
          </a:p>
          <a:p>
            <a:pPr marL="0" indent="0">
              <a:buNone/>
            </a:pPr>
            <a:endParaRPr lang="en-US" dirty="0"/>
          </a:p>
          <a:p>
            <a:pPr marL="0" indent="0">
              <a:buNone/>
            </a:pPr>
            <a:r>
              <a:rPr lang="en-US" dirty="0" err="1"/>
              <a:t>plt.scatter</a:t>
            </a:r>
            <a:r>
              <a:rPr lang="en-US" dirty="0"/>
              <a:t>(x, y, s=sizes)</a:t>
            </a:r>
          </a:p>
          <a:p>
            <a:pPr marL="0" indent="0">
              <a:buNone/>
            </a:pPr>
            <a:endParaRPr lang="en-US" dirty="0"/>
          </a:p>
          <a:p>
            <a:pPr marL="0" indent="0">
              <a:buNone/>
            </a:pPr>
            <a:r>
              <a:rPr lang="en-US" dirty="0" err="1"/>
              <a:t>plt.show</a:t>
            </a:r>
            <a:r>
              <a:rPr lang="en-US" dirty="0"/>
              <a:t>()</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spTree>
    <p:extLst>
      <p:ext uri="{BB962C8B-B14F-4D97-AF65-F5344CB8AC3E}">
        <p14:creationId xmlns:p14="http://schemas.microsoft.com/office/powerpoint/2010/main" val="650892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Advantages of Matplotlib</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lstStyle/>
          <a:p>
            <a:r>
              <a:rPr lang="en-US" dirty="0"/>
              <a:t>Create publication quality plots.</a:t>
            </a:r>
          </a:p>
          <a:p>
            <a:r>
              <a:rPr lang="en-US" dirty="0"/>
              <a:t>Make interactive figures that can zoom, pan, update.</a:t>
            </a:r>
          </a:p>
          <a:p>
            <a:r>
              <a:rPr lang="en-US" dirty="0"/>
              <a:t>Customize visual style and layout.</a:t>
            </a:r>
          </a:p>
          <a:p>
            <a:r>
              <a:rPr lang="en-US" dirty="0"/>
              <a:t>Export to many file formats.</a:t>
            </a:r>
          </a:p>
          <a:p>
            <a:r>
              <a:rPr lang="en-US" dirty="0"/>
              <a:t>Embed in </a:t>
            </a:r>
            <a:r>
              <a:rPr lang="en-US" dirty="0" err="1"/>
              <a:t>JupyterLab</a:t>
            </a:r>
            <a:r>
              <a:rPr lang="en-US" dirty="0"/>
              <a:t> and Graphical User Interfaces.</a:t>
            </a:r>
          </a:p>
          <a:p>
            <a:r>
              <a:rPr lang="en-US" dirty="0"/>
              <a:t>Use a rich array of third-party packages built on Matplotlib.</a:t>
            </a:r>
          </a:p>
          <a:p>
            <a:r>
              <a:rPr lang="en-US" dirty="0"/>
              <a:t>Charts or plots provide a tool for absorbing information quickly</a:t>
            </a:r>
          </a:p>
          <a:p>
            <a:r>
              <a:rPr lang="en-US" dirty="0"/>
              <a:t>Visualize relationship and patterns between two or more variables in data</a:t>
            </a:r>
          </a:p>
          <a:p>
            <a:r>
              <a:rPr lang="en-US" dirty="0"/>
              <a:t>Data driven decision making allow quick actions on the emerging trends</a:t>
            </a:r>
          </a:p>
          <a:p>
            <a:r>
              <a:rPr lang="en-US" dirty="0"/>
              <a:t>Allows Geological based Visualization</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spTree>
    <p:extLst>
      <p:ext uri="{BB962C8B-B14F-4D97-AF65-F5344CB8AC3E}">
        <p14:creationId xmlns:p14="http://schemas.microsoft.com/office/powerpoint/2010/main" val="12572254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2A9251-6025-D06A-8AA4-6A2EA345C10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5999" y="1229960"/>
            <a:ext cx="5709365" cy="5282206"/>
          </a:xfrm>
          <a:prstGeom prst="rect">
            <a:avLst/>
          </a:prstGeom>
        </p:spPr>
      </p:pic>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Basic Plotting Commands for Scatter Plots-Alpha</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normAutofit/>
          </a:bodyPr>
          <a:lstStyle/>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pPr marL="0" indent="0">
              <a:buNone/>
            </a:pPr>
            <a:endParaRPr lang="en-US" dirty="0"/>
          </a:p>
          <a:p>
            <a:pPr marL="0" indent="0">
              <a:buNone/>
            </a:pPr>
            <a:r>
              <a:rPr lang="en-US" dirty="0"/>
              <a:t>x = </a:t>
            </a:r>
            <a:r>
              <a:rPr lang="en-US" dirty="0" err="1"/>
              <a:t>np.array</a:t>
            </a:r>
            <a:r>
              <a:rPr lang="en-US" dirty="0"/>
              <a:t>([5,7,8,7,2,17,2,9,4,11,12,9,6])</a:t>
            </a:r>
          </a:p>
          <a:p>
            <a:pPr marL="0" indent="0">
              <a:buNone/>
            </a:pPr>
            <a:r>
              <a:rPr lang="en-US" dirty="0"/>
              <a:t>y = </a:t>
            </a:r>
            <a:r>
              <a:rPr lang="en-US" dirty="0" err="1"/>
              <a:t>np.array</a:t>
            </a:r>
            <a:r>
              <a:rPr lang="en-US" dirty="0"/>
              <a:t>([99,86,87,88,111,86,103,87,94,78,77,85,86])</a:t>
            </a:r>
          </a:p>
          <a:p>
            <a:pPr marL="0" indent="0">
              <a:buNone/>
            </a:pPr>
            <a:r>
              <a:rPr lang="en-US" dirty="0"/>
              <a:t>sizes = </a:t>
            </a:r>
            <a:r>
              <a:rPr lang="en-US" dirty="0" err="1"/>
              <a:t>np.array</a:t>
            </a:r>
            <a:r>
              <a:rPr lang="en-US" dirty="0"/>
              <a:t>([20,50,100,200,500,1000,60,90,10,300,600,800,75])</a:t>
            </a:r>
          </a:p>
          <a:p>
            <a:pPr marL="0" indent="0">
              <a:buNone/>
            </a:pPr>
            <a:endParaRPr lang="en-US" dirty="0"/>
          </a:p>
          <a:p>
            <a:pPr marL="0" indent="0">
              <a:buNone/>
            </a:pPr>
            <a:r>
              <a:rPr lang="en-US" dirty="0" err="1"/>
              <a:t>plt.scatter</a:t>
            </a:r>
            <a:r>
              <a:rPr lang="en-US" dirty="0"/>
              <a:t>(x, y, s=sizes, alpha=0.5)</a:t>
            </a:r>
          </a:p>
          <a:p>
            <a:pPr marL="0" indent="0">
              <a:buNone/>
            </a:pPr>
            <a:endParaRPr lang="en-US" dirty="0"/>
          </a:p>
          <a:p>
            <a:pPr marL="0" indent="0">
              <a:buNone/>
            </a:pPr>
            <a:r>
              <a:rPr lang="en-US" dirty="0" err="1"/>
              <a:t>plt.show</a:t>
            </a:r>
            <a:r>
              <a:rPr lang="en-US" dirty="0"/>
              <a:t>()</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spTree>
    <p:extLst>
      <p:ext uri="{BB962C8B-B14F-4D97-AF65-F5344CB8AC3E}">
        <p14:creationId xmlns:p14="http://schemas.microsoft.com/office/powerpoint/2010/main" val="31034461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2A9251-6025-D06A-8AA4-6A2EA345C10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5999" y="1229960"/>
            <a:ext cx="5709365" cy="5282206"/>
          </a:xfrm>
          <a:prstGeom prst="rect">
            <a:avLst/>
          </a:prstGeom>
        </p:spPr>
      </p:pic>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Basic Plotting Commands for Scatter Plots-Color Map</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normAutofit fontScale="70000" lnSpcReduction="20000"/>
          </a:bodyPr>
          <a:lstStyle/>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pPr marL="0" indent="0">
              <a:buNone/>
            </a:pPr>
            <a:r>
              <a:rPr lang="en-US" dirty="0"/>
              <a:t>x = </a:t>
            </a:r>
            <a:r>
              <a:rPr lang="en-US" dirty="0" err="1"/>
              <a:t>np.random.randint</a:t>
            </a:r>
            <a:r>
              <a:rPr lang="en-US" dirty="0"/>
              <a:t>(100, size=(100))</a:t>
            </a:r>
          </a:p>
          <a:p>
            <a:pPr marL="0" indent="0">
              <a:buNone/>
            </a:pPr>
            <a:r>
              <a:rPr lang="en-US" dirty="0"/>
              <a:t>y = </a:t>
            </a:r>
            <a:r>
              <a:rPr lang="en-US" dirty="0" err="1"/>
              <a:t>np.random.randint</a:t>
            </a:r>
            <a:r>
              <a:rPr lang="en-US" dirty="0"/>
              <a:t>(100, size=(100))</a:t>
            </a:r>
          </a:p>
          <a:p>
            <a:pPr marL="0" indent="0">
              <a:buNone/>
            </a:pPr>
            <a:r>
              <a:rPr lang="en-US" dirty="0"/>
              <a:t>colors = </a:t>
            </a:r>
            <a:r>
              <a:rPr lang="en-US" dirty="0" err="1"/>
              <a:t>np.random.randint</a:t>
            </a:r>
            <a:r>
              <a:rPr lang="en-US" dirty="0"/>
              <a:t>(100, size=(100))</a:t>
            </a:r>
          </a:p>
          <a:p>
            <a:pPr marL="0" indent="0">
              <a:buNone/>
            </a:pPr>
            <a:r>
              <a:rPr lang="en-US" dirty="0"/>
              <a:t>sizes = 10 * </a:t>
            </a:r>
            <a:r>
              <a:rPr lang="en-US" dirty="0" err="1"/>
              <a:t>np.random.randint</a:t>
            </a:r>
            <a:r>
              <a:rPr lang="en-US" dirty="0"/>
              <a:t>(100, size=(100))</a:t>
            </a:r>
          </a:p>
          <a:p>
            <a:pPr marL="0" indent="0">
              <a:buNone/>
            </a:pPr>
            <a:r>
              <a:rPr lang="en-US" dirty="0" err="1"/>
              <a:t>plt.scatter</a:t>
            </a:r>
            <a:r>
              <a:rPr lang="en-US" dirty="0"/>
              <a:t>(x, y, c=colors, s=sizes, alpha=0.5, </a:t>
            </a:r>
            <a:r>
              <a:rPr lang="en-US" dirty="0" err="1"/>
              <a:t>cmap</a:t>
            </a:r>
            <a:r>
              <a:rPr lang="en-US" dirty="0"/>
              <a:t>='</a:t>
            </a:r>
            <a:r>
              <a:rPr lang="en-US" dirty="0" err="1"/>
              <a:t>nipy_spectral</a:t>
            </a:r>
            <a:r>
              <a:rPr lang="en-US" dirty="0"/>
              <a:t>')</a:t>
            </a:r>
          </a:p>
          <a:p>
            <a:pPr marL="0" indent="0">
              <a:buNone/>
            </a:pPr>
            <a:r>
              <a:rPr lang="en-US" dirty="0" err="1"/>
              <a:t>plt.colorbar</a:t>
            </a:r>
            <a:r>
              <a:rPr lang="en-US" dirty="0"/>
              <a:t>()</a:t>
            </a:r>
          </a:p>
          <a:p>
            <a:pPr marL="0" indent="0">
              <a:buNone/>
            </a:pPr>
            <a:r>
              <a:rPr lang="en-US" dirty="0" err="1"/>
              <a:t>plt.show</a:t>
            </a: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pPr marL="0" indent="0">
              <a:buNone/>
            </a:pPr>
            <a:r>
              <a:rPr lang="en-US" dirty="0"/>
              <a:t>x = </a:t>
            </a:r>
            <a:r>
              <a:rPr lang="en-US" dirty="0" err="1"/>
              <a:t>np.array</a:t>
            </a:r>
            <a:r>
              <a:rPr lang="en-US" dirty="0"/>
              <a:t>([5,7,8,7,2,17,2,9,4,11,12,9,6])</a:t>
            </a:r>
          </a:p>
          <a:p>
            <a:pPr marL="0" indent="0">
              <a:buNone/>
            </a:pPr>
            <a:r>
              <a:rPr lang="en-US" dirty="0"/>
              <a:t>y = </a:t>
            </a:r>
            <a:r>
              <a:rPr lang="en-US" dirty="0" err="1"/>
              <a:t>np.array</a:t>
            </a:r>
            <a:r>
              <a:rPr lang="en-US" dirty="0"/>
              <a:t>([99,86,87,88,111,86,103,87,94,78,77,85,86])</a:t>
            </a:r>
          </a:p>
          <a:p>
            <a:pPr marL="0" indent="0">
              <a:buNone/>
            </a:pPr>
            <a:r>
              <a:rPr lang="en-US" dirty="0"/>
              <a:t>sizes = </a:t>
            </a:r>
            <a:r>
              <a:rPr lang="en-US" dirty="0" err="1"/>
              <a:t>np.array</a:t>
            </a:r>
            <a:r>
              <a:rPr lang="en-US" dirty="0"/>
              <a:t>([20,50,100,200,500,1000,60,90,10,300,600,800,75])</a:t>
            </a:r>
          </a:p>
          <a:p>
            <a:pPr marL="0" indent="0">
              <a:buNone/>
            </a:pPr>
            <a:r>
              <a:rPr lang="en-US" dirty="0" err="1"/>
              <a:t>plt.scatter</a:t>
            </a:r>
            <a:r>
              <a:rPr lang="en-US" dirty="0"/>
              <a:t>(x, y, s=sizes)</a:t>
            </a:r>
          </a:p>
          <a:p>
            <a:pPr marL="0" indent="0">
              <a:buNone/>
            </a:pPr>
            <a:r>
              <a:rPr lang="en-US" dirty="0" err="1"/>
              <a:t>plt.show</a:t>
            </a:r>
            <a:r>
              <a:rPr lang="en-US" dirty="0"/>
              <a:t>()</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spTree>
    <p:extLst>
      <p:ext uri="{BB962C8B-B14F-4D97-AF65-F5344CB8AC3E}">
        <p14:creationId xmlns:p14="http://schemas.microsoft.com/office/powerpoint/2010/main" val="17688899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Basic Plotting Commands for Bar Plots</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normAutofit/>
          </a:bodyPr>
          <a:lstStyle/>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pPr marL="0" indent="0">
              <a:buNone/>
            </a:pPr>
            <a:endParaRPr lang="en-US" dirty="0"/>
          </a:p>
          <a:p>
            <a:pPr marL="0" indent="0">
              <a:buNone/>
            </a:pPr>
            <a:r>
              <a:rPr lang="en-US" dirty="0"/>
              <a:t>x = </a:t>
            </a:r>
            <a:r>
              <a:rPr lang="en-US" dirty="0" err="1"/>
              <a:t>np.array</a:t>
            </a:r>
            <a:r>
              <a:rPr lang="en-US" dirty="0"/>
              <a:t>(["A", "B", "C", "D"])</a:t>
            </a:r>
          </a:p>
          <a:p>
            <a:pPr marL="0" indent="0">
              <a:buNone/>
            </a:pPr>
            <a:r>
              <a:rPr lang="en-US" dirty="0"/>
              <a:t>y = </a:t>
            </a:r>
            <a:r>
              <a:rPr lang="en-US" dirty="0" err="1"/>
              <a:t>np.array</a:t>
            </a:r>
            <a:r>
              <a:rPr lang="en-US" dirty="0"/>
              <a:t>([3, 8, 1, 10])</a:t>
            </a:r>
          </a:p>
          <a:p>
            <a:pPr marL="0" indent="0">
              <a:buNone/>
            </a:pPr>
            <a:endParaRPr lang="en-US" dirty="0"/>
          </a:p>
          <a:p>
            <a:pPr marL="0" indent="0">
              <a:buNone/>
            </a:pPr>
            <a:r>
              <a:rPr lang="en-US" dirty="0" err="1"/>
              <a:t>plt.bar</a:t>
            </a:r>
            <a:r>
              <a:rPr lang="en-US" dirty="0"/>
              <a:t>(</a:t>
            </a:r>
            <a:r>
              <a:rPr lang="en-US" dirty="0" err="1"/>
              <a:t>x,y</a:t>
            </a:r>
            <a:r>
              <a:rPr lang="en-US" dirty="0"/>
              <a:t>)</a:t>
            </a:r>
          </a:p>
          <a:p>
            <a:pPr marL="0" indent="0">
              <a:buNone/>
            </a:pPr>
            <a:r>
              <a:rPr lang="en-US" dirty="0" err="1"/>
              <a:t>plt.show</a:t>
            </a:r>
            <a:r>
              <a:rPr lang="en-US" dirty="0"/>
              <a:t>()</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pic>
        <p:nvPicPr>
          <p:cNvPr id="5" name="Picture 4">
            <a:extLst>
              <a:ext uri="{FF2B5EF4-FFF2-40B4-BE49-F238E27FC236}">
                <a16:creationId xmlns:a16="http://schemas.microsoft.com/office/drawing/2014/main" id="{CD2A9251-6025-D06A-8AA4-6A2EA345C10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096000" y="1229960"/>
            <a:ext cx="5709364" cy="5282206"/>
          </a:xfrm>
          <a:prstGeom prst="rect">
            <a:avLst/>
          </a:prstGeom>
        </p:spPr>
      </p:pic>
    </p:spTree>
    <p:extLst>
      <p:ext uri="{BB962C8B-B14F-4D97-AF65-F5344CB8AC3E}">
        <p14:creationId xmlns:p14="http://schemas.microsoft.com/office/powerpoint/2010/main" val="422366082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Basic Plotting Commands for Bar Plots - Horizontal</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normAutofit/>
          </a:bodyPr>
          <a:lstStyle/>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pPr marL="0" indent="0">
              <a:buNone/>
            </a:pPr>
            <a:endParaRPr lang="en-US" dirty="0"/>
          </a:p>
          <a:p>
            <a:pPr marL="0" indent="0">
              <a:buNone/>
            </a:pPr>
            <a:r>
              <a:rPr lang="en-US" dirty="0"/>
              <a:t>x = </a:t>
            </a:r>
            <a:r>
              <a:rPr lang="en-US" dirty="0" err="1"/>
              <a:t>np.array</a:t>
            </a:r>
            <a:r>
              <a:rPr lang="en-US" dirty="0"/>
              <a:t>(["A", "B", "C", "D"])</a:t>
            </a:r>
          </a:p>
          <a:p>
            <a:pPr marL="0" indent="0">
              <a:buNone/>
            </a:pPr>
            <a:r>
              <a:rPr lang="en-US" dirty="0"/>
              <a:t>y = </a:t>
            </a:r>
            <a:r>
              <a:rPr lang="en-US" dirty="0" err="1"/>
              <a:t>np.array</a:t>
            </a:r>
            <a:r>
              <a:rPr lang="en-US" dirty="0"/>
              <a:t>([3, 8, 1, 10])</a:t>
            </a:r>
          </a:p>
          <a:p>
            <a:pPr marL="0" indent="0">
              <a:buNone/>
            </a:pPr>
            <a:endParaRPr lang="en-US" dirty="0"/>
          </a:p>
          <a:p>
            <a:pPr marL="0" indent="0">
              <a:buNone/>
            </a:pPr>
            <a:r>
              <a:rPr lang="en-US" dirty="0" err="1"/>
              <a:t>plt.barh</a:t>
            </a:r>
            <a:r>
              <a:rPr lang="en-US" dirty="0"/>
              <a:t>(x, y)</a:t>
            </a:r>
          </a:p>
          <a:p>
            <a:pPr marL="0" indent="0">
              <a:buNone/>
            </a:pPr>
            <a:r>
              <a:rPr lang="en-US" dirty="0" err="1"/>
              <a:t>plt.show</a:t>
            </a:r>
            <a:r>
              <a:rPr lang="en-US" dirty="0"/>
              <a:t>()</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pic>
        <p:nvPicPr>
          <p:cNvPr id="5" name="Picture 4">
            <a:extLst>
              <a:ext uri="{FF2B5EF4-FFF2-40B4-BE49-F238E27FC236}">
                <a16:creationId xmlns:a16="http://schemas.microsoft.com/office/drawing/2014/main" id="{CD2A9251-6025-D06A-8AA4-6A2EA345C10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096000" y="1229960"/>
            <a:ext cx="5709364" cy="5282206"/>
          </a:xfrm>
          <a:prstGeom prst="rect">
            <a:avLst/>
          </a:prstGeom>
        </p:spPr>
      </p:pic>
    </p:spTree>
    <p:extLst>
      <p:ext uri="{BB962C8B-B14F-4D97-AF65-F5344CB8AC3E}">
        <p14:creationId xmlns:p14="http://schemas.microsoft.com/office/powerpoint/2010/main" val="27549789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Basic Plotting Commands for Bar Plots - Color</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normAutofit/>
          </a:bodyPr>
          <a:lstStyle/>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pPr marL="0" indent="0">
              <a:buNone/>
            </a:pPr>
            <a:endParaRPr lang="en-US" dirty="0"/>
          </a:p>
          <a:p>
            <a:pPr marL="0" indent="0">
              <a:buNone/>
            </a:pPr>
            <a:r>
              <a:rPr lang="en-US" dirty="0"/>
              <a:t>x = </a:t>
            </a:r>
            <a:r>
              <a:rPr lang="en-US" dirty="0" err="1"/>
              <a:t>np.array</a:t>
            </a:r>
            <a:r>
              <a:rPr lang="en-US" dirty="0"/>
              <a:t>(["A", "B", "C", "D"])</a:t>
            </a:r>
          </a:p>
          <a:p>
            <a:pPr marL="0" indent="0">
              <a:buNone/>
            </a:pPr>
            <a:r>
              <a:rPr lang="en-US" dirty="0"/>
              <a:t>y = </a:t>
            </a:r>
            <a:r>
              <a:rPr lang="en-US" dirty="0" err="1"/>
              <a:t>np.array</a:t>
            </a:r>
            <a:r>
              <a:rPr lang="en-US" dirty="0"/>
              <a:t>([3, 8, 1, 10])</a:t>
            </a:r>
          </a:p>
          <a:p>
            <a:pPr marL="0" indent="0">
              <a:buNone/>
            </a:pPr>
            <a:endParaRPr lang="en-US" dirty="0"/>
          </a:p>
          <a:p>
            <a:pPr marL="0" indent="0">
              <a:buNone/>
            </a:pPr>
            <a:r>
              <a:rPr lang="en-US" dirty="0" err="1"/>
              <a:t>plt.bar</a:t>
            </a:r>
            <a:r>
              <a:rPr lang="en-US" dirty="0"/>
              <a:t>(x, y, color = "</a:t>
            </a:r>
            <a:r>
              <a:rPr lang="en-US" dirty="0" err="1"/>
              <a:t>hotpink</a:t>
            </a:r>
            <a:r>
              <a:rPr lang="en-US" dirty="0"/>
              <a:t>")</a:t>
            </a:r>
          </a:p>
          <a:p>
            <a:pPr marL="0" indent="0">
              <a:buNone/>
            </a:pPr>
            <a:r>
              <a:rPr lang="en-US" dirty="0" err="1"/>
              <a:t>plt.show</a:t>
            </a:r>
            <a:r>
              <a:rPr lang="en-US" dirty="0"/>
              <a:t>()</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pic>
        <p:nvPicPr>
          <p:cNvPr id="5" name="Picture 4">
            <a:extLst>
              <a:ext uri="{FF2B5EF4-FFF2-40B4-BE49-F238E27FC236}">
                <a16:creationId xmlns:a16="http://schemas.microsoft.com/office/drawing/2014/main" id="{CD2A9251-6025-D06A-8AA4-6A2EA345C10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096000" y="1229960"/>
            <a:ext cx="5709364" cy="5282206"/>
          </a:xfrm>
          <a:prstGeom prst="rect">
            <a:avLst/>
          </a:prstGeom>
        </p:spPr>
      </p:pic>
    </p:spTree>
    <p:extLst>
      <p:ext uri="{BB962C8B-B14F-4D97-AF65-F5344CB8AC3E}">
        <p14:creationId xmlns:p14="http://schemas.microsoft.com/office/powerpoint/2010/main" val="38991888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Basic Plotting Commands for Bar Plots - Width</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normAutofit/>
          </a:bodyPr>
          <a:lstStyle/>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pPr marL="0" indent="0">
              <a:buNone/>
            </a:pPr>
            <a:endParaRPr lang="en-US" dirty="0"/>
          </a:p>
          <a:p>
            <a:pPr marL="0" indent="0">
              <a:buNone/>
            </a:pPr>
            <a:r>
              <a:rPr lang="en-US" dirty="0"/>
              <a:t>x = </a:t>
            </a:r>
            <a:r>
              <a:rPr lang="en-US" dirty="0" err="1"/>
              <a:t>np.array</a:t>
            </a:r>
            <a:r>
              <a:rPr lang="en-US" dirty="0"/>
              <a:t>(["A", "B", "C", "D"])</a:t>
            </a:r>
          </a:p>
          <a:p>
            <a:pPr marL="0" indent="0">
              <a:buNone/>
            </a:pPr>
            <a:r>
              <a:rPr lang="en-US" dirty="0"/>
              <a:t>y = </a:t>
            </a:r>
            <a:r>
              <a:rPr lang="en-US" dirty="0" err="1"/>
              <a:t>np.array</a:t>
            </a:r>
            <a:r>
              <a:rPr lang="en-US" dirty="0"/>
              <a:t>([3, 8, 1, 10])</a:t>
            </a:r>
          </a:p>
          <a:p>
            <a:pPr marL="0" indent="0">
              <a:buNone/>
            </a:pPr>
            <a:endParaRPr lang="en-US" dirty="0"/>
          </a:p>
          <a:p>
            <a:pPr marL="0" indent="0">
              <a:buNone/>
            </a:pPr>
            <a:r>
              <a:rPr lang="en-US" dirty="0" err="1"/>
              <a:t>plt.bar</a:t>
            </a:r>
            <a:r>
              <a:rPr lang="en-US" dirty="0"/>
              <a:t>(x, y, width = 0.1)</a:t>
            </a:r>
          </a:p>
          <a:p>
            <a:pPr marL="0" indent="0">
              <a:buNone/>
            </a:pPr>
            <a:r>
              <a:rPr lang="en-US" dirty="0" err="1"/>
              <a:t>plt.show</a:t>
            </a:r>
            <a:r>
              <a:rPr lang="en-US" dirty="0"/>
              <a:t>()</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pic>
        <p:nvPicPr>
          <p:cNvPr id="5" name="Picture 4">
            <a:extLst>
              <a:ext uri="{FF2B5EF4-FFF2-40B4-BE49-F238E27FC236}">
                <a16:creationId xmlns:a16="http://schemas.microsoft.com/office/drawing/2014/main" id="{CD2A9251-6025-D06A-8AA4-6A2EA345C10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096000" y="1229960"/>
            <a:ext cx="5709364" cy="5282206"/>
          </a:xfrm>
          <a:prstGeom prst="rect">
            <a:avLst/>
          </a:prstGeom>
        </p:spPr>
      </p:pic>
    </p:spTree>
    <p:extLst>
      <p:ext uri="{BB962C8B-B14F-4D97-AF65-F5344CB8AC3E}">
        <p14:creationId xmlns:p14="http://schemas.microsoft.com/office/powerpoint/2010/main" val="29307537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Basic Plotting Commands for Histogram plots</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normAutofit/>
          </a:bodyPr>
          <a:lstStyle/>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pPr marL="0" indent="0">
              <a:buNone/>
            </a:pPr>
            <a:endParaRPr lang="en-US" dirty="0"/>
          </a:p>
          <a:p>
            <a:pPr marL="0" indent="0">
              <a:buNone/>
            </a:pPr>
            <a:r>
              <a:rPr lang="en-US" dirty="0"/>
              <a:t>x = </a:t>
            </a:r>
            <a:r>
              <a:rPr lang="en-US" dirty="0" err="1"/>
              <a:t>np.random.normal</a:t>
            </a:r>
            <a:r>
              <a:rPr lang="en-US" dirty="0"/>
              <a:t>(170, 10, 250)</a:t>
            </a:r>
          </a:p>
          <a:p>
            <a:pPr marL="0" indent="0">
              <a:buNone/>
            </a:pPr>
            <a:endParaRPr lang="en-US" dirty="0"/>
          </a:p>
          <a:p>
            <a:pPr marL="0" indent="0">
              <a:buNone/>
            </a:pPr>
            <a:r>
              <a:rPr lang="en-US" dirty="0" err="1"/>
              <a:t>plt.hist</a:t>
            </a:r>
            <a:r>
              <a:rPr lang="en-US" dirty="0"/>
              <a:t>(x)</a:t>
            </a:r>
          </a:p>
          <a:p>
            <a:pPr marL="0" indent="0">
              <a:buNone/>
            </a:pPr>
            <a:r>
              <a:rPr lang="en-US" dirty="0" err="1"/>
              <a:t>plt.show</a:t>
            </a:r>
            <a:r>
              <a:rPr lang="en-US" dirty="0"/>
              <a:t>() </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pic>
        <p:nvPicPr>
          <p:cNvPr id="5" name="Picture 4">
            <a:extLst>
              <a:ext uri="{FF2B5EF4-FFF2-40B4-BE49-F238E27FC236}">
                <a16:creationId xmlns:a16="http://schemas.microsoft.com/office/drawing/2014/main" id="{CD2A9251-6025-D06A-8AA4-6A2EA345C10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096000" y="1121846"/>
            <a:ext cx="5709364" cy="5390320"/>
          </a:xfrm>
          <a:prstGeom prst="rect">
            <a:avLst/>
          </a:prstGeom>
        </p:spPr>
      </p:pic>
    </p:spTree>
    <p:extLst>
      <p:ext uri="{BB962C8B-B14F-4D97-AF65-F5344CB8AC3E}">
        <p14:creationId xmlns:p14="http://schemas.microsoft.com/office/powerpoint/2010/main" val="119847711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Basic Plotting Commands for Pie Charts</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normAutofit/>
          </a:bodyPr>
          <a:lstStyle/>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pPr marL="0" indent="0">
              <a:buNone/>
            </a:pPr>
            <a:endParaRPr lang="en-US" dirty="0"/>
          </a:p>
          <a:p>
            <a:pPr marL="0" indent="0">
              <a:buNone/>
            </a:pPr>
            <a:r>
              <a:rPr lang="en-US" dirty="0"/>
              <a:t>y = </a:t>
            </a:r>
            <a:r>
              <a:rPr lang="en-US" dirty="0" err="1"/>
              <a:t>np.array</a:t>
            </a:r>
            <a:r>
              <a:rPr lang="en-US" dirty="0"/>
              <a:t>([35, 25, 25, 15])</a:t>
            </a:r>
          </a:p>
          <a:p>
            <a:pPr marL="0" indent="0">
              <a:buNone/>
            </a:pPr>
            <a:endParaRPr lang="en-US" dirty="0"/>
          </a:p>
          <a:p>
            <a:pPr marL="0" indent="0">
              <a:buNone/>
            </a:pPr>
            <a:r>
              <a:rPr lang="en-US" dirty="0" err="1"/>
              <a:t>plt.pie</a:t>
            </a:r>
            <a:r>
              <a:rPr lang="en-US" dirty="0"/>
              <a:t>(y)</a:t>
            </a:r>
          </a:p>
          <a:p>
            <a:pPr marL="0" indent="0">
              <a:buNone/>
            </a:pPr>
            <a:r>
              <a:rPr lang="en-US" dirty="0" err="1"/>
              <a:t>plt.show</a:t>
            </a:r>
            <a:r>
              <a:rPr lang="en-US" dirty="0"/>
              <a:t>() </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pic>
        <p:nvPicPr>
          <p:cNvPr id="5" name="Picture 4">
            <a:extLst>
              <a:ext uri="{FF2B5EF4-FFF2-40B4-BE49-F238E27FC236}">
                <a16:creationId xmlns:a16="http://schemas.microsoft.com/office/drawing/2014/main" id="{CD2A9251-6025-D06A-8AA4-6A2EA345C10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096000" y="1229960"/>
            <a:ext cx="5709364" cy="5282205"/>
          </a:xfrm>
          <a:prstGeom prst="rect">
            <a:avLst/>
          </a:prstGeom>
        </p:spPr>
      </p:pic>
    </p:spTree>
    <p:extLst>
      <p:ext uri="{BB962C8B-B14F-4D97-AF65-F5344CB8AC3E}">
        <p14:creationId xmlns:p14="http://schemas.microsoft.com/office/powerpoint/2010/main" val="351579522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2A9251-6025-D06A-8AA4-6A2EA345C10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6000" y="1229960"/>
            <a:ext cx="5709364" cy="5282206"/>
          </a:xfrm>
          <a:prstGeom prst="rect">
            <a:avLst/>
          </a:prstGeom>
        </p:spPr>
      </p:pic>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Basic Plotting Commands for Pie Charts - Labels</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normAutofit/>
          </a:bodyPr>
          <a:lstStyle/>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pPr marL="0" indent="0">
              <a:buNone/>
            </a:pPr>
            <a:endParaRPr lang="en-US" dirty="0"/>
          </a:p>
          <a:p>
            <a:pPr marL="0" indent="0">
              <a:buNone/>
            </a:pPr>
            <a:r>
              <a:rPr lang="en-US" dirty="0"/>
              <a:t>y = </a:t>
            </a:r>
            <a:r>
              <a:rPr lang="en-US" dirty="0" err="1"/>
              <a:t>np.array</a:t>
            </a:r>
            <a:r>
              <a:rPr lang="en-US" dirty="0"/>
              <a:t>([35, 25, 25, 15])</a:t>
            </a:r>
          </a:p>
          <a:p>
            <a:pPr marL="0" indent="0">
              <a:buNone/>
            </a:pPr>
            <a:r>
              <a:rPr lang="en-US" dirty="0" err="1"/>
              <a:t>mylabels</a:t>
            </a:r>
            <a:r>
              <a:rPr lang="en-US" dirty="0"/>
              <a:t> = ["Apples", "Bananas", "Cherries", "Dates"]</a:t>
            </a:r>
          </a:p>
          <a:p>
            <a:pPr marL="0" indent="0">
              <a:buNone/>
            </a:pPr>
            <a:endParaRPr lang="en-US" dirty="0"/>
          </a:p>
          <a:p>
            <a:pPr marL="0" indent="0">
              <a:buNone/>
            </a:pPr>
            <a:r>
              <a:rPr lang="en-US" dirty="0" err="1"/>
              <a:t>plt.pie</a:t>
            </a:r>
            <a:r>
              <a:rPr lang="en-US" dirty="0"/>
              <a:t>(y, labels = </a:t>
            </a:r>
            <a:r>
              <a:rPr lang="en-US" dirty="0" err="1"/>
              <a:t>mylabels</a:t>
            </a:r>
            <a:r>
              <a:rPr lang="en-US" dirty="0"/>
              <a:t>)</a:t>
            </a:r>
          </a:p>
          <a:p>
            <a:pPr marL="0" indent="0">
              <a:buNone/>
            </a:pPr>
            <a:r>
              <a:rPr lang="en-US" dirty="0" err="1"/>
              <a:t>plt.show</a:t>
            </a:r>
            <a:r>
              <a:rPr lang="en-US" dirty="0"/>
              <a:t>() </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spTree>
    <p:extLst>
      <p:ext uri="{BB962C8B-B14F-4D97-AF65-F5344CB8AC3E}">
        <p14:creationId xmlns:p14="http://schemas.microsoft.com/office/powerpoint/2010/main" val="94630723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2A9251-6025-D06A-8AA4-6A2EA345C10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6000" y="1229960"/>
            <a:ext cx="5709364" cy="5282206"/>
          </a:xfrm>
          <a:prstGeom prst="rect">
            <a:avLst/>
          </a:prstGeom>
        </p:spPr>
      </p:pic>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Basic Plotting Commands for Pie Charts - Explode</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62464" cy="5282206"/>
          </a:xfrm>
        </p:spPr>
        <p:txBody>
          <a:bodyPr>
            <a:normAutofit/>
          </a:bodyPr>
          <a:lstStyle/>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pPr marL="0" indent="0">
              <a:buNone/>
            </a:pPr>
            <a:endParaRPr lang="en-US" dirty="0"/>
          </a:p>
          <a:p>
            <a:pPr marL="0" indent="0">
              <a:buNone/>
            </a:pPr>
            <a:r>
              <a:rPr lang="en-US" dirty="0"/>
              <a:t>y = </a:t>
            </a:r>
            <a:r>
              <a:rPr lang="en-US" dirty="0" err="1"/>
              <a:t>np.array</a:t>
            </a:r>
            <a:r>
              <a:rPr lang="en-US" dirty="0"/>
              <a:t>([35, 25, 25, 15])</a:t>
            </a:r>
          </a:p>
          <a:p>
            <a:pPr marL="0" indent="0">
              <a:buNone/>
            </a:pPr>
            <a:r>
              <a:rPr lang="en-US" dirty="0" err="1"/>
              <a:t>mylabels</a:t>
            </a:r>
            <a:r>
              <a:rPr lang="en-US" dirty="0"/>
              <a:t> = ["Apples", "Bananas", "Cherries", "Dates"]</a:t>
            </a:r>
          </a:p>
          <a:p>
            <a:pPr marL="0" indent="0">
              <a:buNone/>
            </a:pPr>
            <a:r>
              <a:rPr lang="en-US" dirty="0" err="1"/>
              <a:t>myexplode</a:t>
            </a:r>
            <a:r>
              <a:rPr lang="en-US" dirty="0"/>
              <a:t> = [0.2, 0, 0, 0]</a:t>
            </a:r>
          </a:p>
          <a:p>
            <a:pPr marL="0" indent="0">
              <a:buNone/>
            </a:pPr>
            <a:endParaRPr lang="en-US" dirty="0"/>
          </a:p>
          <a:p>
            <a:pPr marL="0" indent="0">
              <a:buNone/>
            </a:pPr>
            <a:r>
              <a:rPr lang="en-US" dirty="0" err="1"/>
              <a:t>plt.pie</a:t>
            </a:r>
            <a:r>
              <a:rPr lang="en-US" dirty="0"/>
              <a:t>(y, labels = </a:t>
            </a:r>
            <a:r>
              <a:rPr lang="en-US" dirty="0" err="1"/>
              <a:t>mylabels</a:t>
            </a:r>
            <a:r>
              <a:rPr lang="en-US" dirty="0"/>
              <a:t>, explode = </a:t>
            </a:r>
            <a:r>
              <a:rPr lang="en-US" dirty="0" err="1"/>
              <a:t>myexplode</a:t>
            </a:r>
            <a:r>
              <a:rPr lang="en-US" dirty="0"/>
              <a:t>)</a:t>
            </a:r>
          </a:p>
          <a:p>
            <a:pPr marL="0" indent="0">
              <a:buNone/>
            </a:pPr>
            <a:r>
              <a:rPr lang="en-US" dirty="0" err="1"/>
              <a:t>plt.show</a:t>
            </a:r>
            <a:r>
              <a:rPr lang="en-US" dirty="0"/>
              <a:t>() </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spTree>
    <p:extLst>
      <p:ext uri="{BB962C8B-B14F-4D97-AF65-F5344CB8AC3E}">
        <p14:creationId xmlns:p14="http://schemas.microsoft.com/office/powerpoint/2010/main" val="1459838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What is Data Visualization?</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normAutofit lnSpcReduction="10000"/>
          </a:bodyPr>
          <a:lstStyle/>
          <a:p>
            <a:r>
              <a:rPr lang="en-US" dirty="0"/>
              <a:t>Graphics provides an excellent approach for exploring huge and diversified amount of data, and for presenting the results. Ex: Population of a Town.</a:t>
            </a:r>
          </a:p>
          <a:p>
            <a:r>
              <a:rPr lang="en-US" dirty="0"/>
              <a:t>Data visualization is the graphical or pictorial representation of information or data, using visual elements like charts, graphs, or maps, to represent information graphically, highlighting patterns and trends in data, outliers, and patterns in an easy, intuitive way thus helping the reader to achieve quick insights. </a:t>
            </a:r>
          </a:p>
          <a:p>
            <a:r>
              <a:rPr lang="en-US" dirty="0"/>
              <a:t>Data visualization can be very helpful when discovering and getting to know a dataset and can help with classifying patterns, corrupt data, outliers, and much more.</a:t>
            </a:r>
          </a:p>
          <a:p>
            <a:r>
              <a:rPr lang="en-US" dirty="0"/>
              <a:t>Data visualizations can be used to display the key relationships between the data entities in plots and charts. The static does indeed focus on quantitative description and estimations of data. It provides an important set of tools for gaining a qualitative understanding.</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spTree>
    <p:extLst>
      <p:ext uri="{BB962C8B-B14F-4D97-AF65-F5344CB8AC3E}">
        <p14:creationId xmlns:p14="http://schemas.microsoft.com/office/powerpoint/2010/main" val="14051428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2A9251-6025-D06A-8AA4-6A2EA345C10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6000" y="1229960"/>
            <a:ext cx="5709364" cy="5282206"/>
          </a:xfrm>
          <a:prstGeom prst="rect">
            <a:avLst/>
          </a:prstGeom>
        </p:spPr>
      </p:pic>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Basic Plotting Commands for Pie Charts - Shadow</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normAutofit/>
          </a:bodyPr>
          <a:lstStyle/>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pPr marL="0" indent="0">
              <a:buNone/>
            </a:pPr>
            <a:endParaRPr lang="en-US" dirty="0"/>
          </a:p>
          <a:p>
            <a:pPr marL="0" indent="0">
              <a:buNone/>
            </a:pPr>
            <a:r>
              <a:rPr lang="en-US" dirty="0"/>
              <a:t>y = </a:t>
            </a:r>
            <a:r>
              <a:rPr lang="en-US" dirty="0" err="1"/>
              <a:t>np.array</a:t>
            </a:r>
            <a:r>
              <a:rPr lang="en-US" dirty="0"/>
              <a:t>([35, 25, 25, 15])</a:t>
            </a:r>
          </a:p>
          <a:p>
            <a:pPr marL="0" indent="0">
              <a:buNone/>
            </a:pPr>
            <a:r>
              <a:rPr lang="en-US" dirty="0" err="1"/>
              <a:t>mylabels</a:t>
            </a:r>
            <a:r>
              <a:rPr lang="en-US" dirty="0"/>
              <a:t> = ["Apples", "Bananas", "Cherries", "Dates"]</a:t>
            </a:r>
          </a:p>
          <a:p>
            <a:pPr marL="0" indent="0">
              <a:buNone/>
            </a:pPr>
            <a:r>
              <a:rPr lang="en-US" dirty="0" err="1"/>
              <a:t>myexplode</a:t>
            </a:r>
            <a:r>
              <a:rPr lang="en-US" dirty="0"/>
              <a:t> = [0.2, 0, 0, 0]</a:t>
            </a:r>
          </a:p>
          <a:p>
            <a:pPr marL="0" indent="0">
              <a:buNone/>
            </a:pPr>
            <a:endParaRPr lang="en-US" dirty="0"/>
          </a:p>
          <a:p>
            <a:pPr marL="0" indent="0">
              <a:buNone/>
            </a:pPr>
            <a:r>
              <a:rPr lang="en-US" dirty="0" err="1"/>
              <a:t>plt.pie</a:t>
            </a:r>
            <a:r>
              <a:rPr lang="en-US" dirty="0"/>
              <a:t>(y, labels = </a:t>
            </a:r>
            <a:r>
              <a:rPr lang="en-US" dirty="0" err="1"/>
              <a:t>mylabels</a:t>
            </a:r>
            <a:r>
              <a:rPr lang="en-US" dirty="0"/>
              <a:t>, explode = </a:t>
            </a:r>
            <a:r>
              <a:rPr lang="en-US" dirty="0" err="1"/>
              <a:t>myexplode</a:t>
            </a:r>
            <a:r>
              <a:rPr lang="en-US" dirty="0"/>
              <a:t>, shadow = True)</a:t>
            </a:r>
          </a:p>
          <a:p>
            <a:pPr marL="0" indent="0">
              <a:buNone/>
            </a:pPr>
            <a:r>
              <a:rPr lang="en-US" dirty="0" err="1"/>
              <a:t>plt.show</a:t>
            </a:r>
            <a:r>
              <a:rPr lang="en-US" dirty="0"/>
              <a:t>() </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spTree>
    <p:extLst>
      <p:ext uri="{BB962C8B-B14F-4D97-AF65-F5344CB8AC3E}">
        <p14:creationId xmlns:p14="http://schemas.microsoft.com/office/powerpoint/2010/main" val="419197293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2A9251-6025-D06A-8AA4-6A2EA345C10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6000" y="1229960"/>
            <a:ext cx="5709364" cy="5282206"/>
          </a:xfrm>
          <a:prstGeom prst="rect">
            <a:avLst/>
          </a:prstGeom>
        </p:spPr>
      </p:pic>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Basic Plotting Commands for Pie Charts - Color</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62464" cy="5282206"/>
          </a:xfrm>
        </p:spPr>
        <p:txBody>
          <a:bodyPr>
            <a:normAutofit/>
          </a:bodyPr>
          <a:lstStyle/>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pPr marL="0" indent="0">
              <a:buNone/>
            </a:pPr>
            <a:endParaRPr lang="en-US" dirty="0"/>
          </a:p>
          <a:p>
            <a:pPr marL="0" indent="0">
              <a:buNone/>
            </a:pPr>
            <a:r>
              <a:rPr lang="en-US" dirty="0"/>
              <a:t>y = </a:t>
            </a:r>
            <a:r>
              <a:rPr lang="en-US" dirty="0" err="1"/>
              <a:t>np.array</a:t>
            </a:r>
            <a:r>
              <a:rPr lang="en-US" dirty="0"/>
              <a:t>([35, 25, 25, 15])</a:t>
            </a:r>
          </a:p>
          <a:p>
            <a:pPr marL="0" indent="0">
              <a:buNone/>
            </a:pPr>
            <a:r>
              <a:rPr lang="en-US" dirty="0" err="1"/>
              <a:t>mylabels</a:t>
            </a:r>
            <a:r>
              <a:rPr lang="en-US" dirty="0"/>
              <a:t> = ["Apples", "Bananas", "Cherries", "Dates"]</a:t>
            </a:r>
          </a:p>
          <a:p>
            <a:pPr marL="0" indent="0">
              <a:buNone/>
            </a:pPr>
            <a:r>
              <a:rPr lang="en-US" dirty="0" err="1"/>
              <a:t>mycolors</a:t>
            </a:r>
            <a:r>
              <a:rPr lang="en-US" dirty="0"/>
              <a:t> = ["black", "</a:t>
            </a:r>
            <a:r>
              <a:rPr lang="en-US" dirty="0" err="1"/>
              <a:t>hotpink</a:t>
            </a:r>
            <a:r>
              <a:rPr lang="en-US" dirty="0"/>
              <a:t>", "b", "#4CAF50"]</a:t>
            </a:r>
          </a:p>
          <a:p>
            <a:pPr marL="0" indent="0">
              <a:buNone/>
            </a:pPr>
            <a:endParaRPr lang="en-US" dirty="0"/>
          </a:p>
          <a:p>
            <a:pPr marL="0" indent="0">
              <a:buNone/>
            </a:pPr>
            <a:r>
              <a:rPr lang="en-US" dirty="0" err="1"/>
              <a:t>plt.pie</a:t>
            </a:r>
            <a:r>
              <a:rPr lang="en-US" dirty="0"/>
              <a:t>(y, labels = </a:t>
            </a:r>
            <a:r>
              <a:rPr lang="en-US" dirty="0" err="1"/>
              <a:t>mylabels</a:t>
            </a:r>
            <a:r>
              <a:rPr lang="en-US" dirty="0"/>
              <a:t>, colors = </a:t>
            </a:r>
            <a:r>
              <a:rPr lang="en-US" dirty="0" err="1"/>
              <a:t>mycolors</a:t>
            </a:r>
            <a:r>
              <a:rPr lang="en-US" dirty="0"/>
              <a:t>)</a:t>
            </a:r>
          </a:p>
          <a:p>
            <a:pPr marL="0" indent="0">
              <a:buNone/>
            </a:pPr>
            <a:r>
              <a:rPr lang="en-US" dirty="0" err="1"/>
              <a:t>plt.show</a:t>
            </a:r>
            <a:r>
              <a:rPr lang="en-US" dirty="0"/>
              <a:t>() </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spTree>
    <p:extLst>
      <p:ext uri="{BB962C8B-B14F-4D97-AF65-F5344CB8AC3E}">
        <p14:creationId xmlns:p14="http://schemas.microsoft.com/office/powerpoint/2010/main" val="93434489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2A9251-6025-D06A-8AA4-6A2EA345C10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6000" y="1229960"/>
            <a:ext cx="5709364" cy="5282206"/>
          </a:xfrm>
          <a:prstGeom prst="rect">
            <a:avLst/>
          </a:prstGeom>
        </p:spPr>
      </p:pic>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Basic Plotting Commands for Pie Charts - Legend</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0754946" cy="5282206"/>
          </a:xfrm>
        </p:spPr>
        <p:txBody>
          <a:bodyPr>
            <a:normAutofit/>
          </a:bodyPr>
          <a:lstStyle/>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pPr marL="0" indent="0">
              <a:buNone/>
            </a:pPr>
            <a:endParaRPr lang="en-US" dirty="0"/>
          </a:p>
          <a:p>
            <a:pPr marL="0" indent="0">
              <a:buNone/>
            </a:pPr>
            <a:r>
              <a:rPr lang="en-US" dirty="0"/>
              <a:t>y = </a:t>
            </a:r>
            <a:r>
              <a:rPr lang="en-US" dirty="0" err="1"/>
              <a:t>np.array</a:t>
            </a:r>
            <a:r>
              <a:rPr lang="en-US" dirty="0"/>
              <a:t>([35, 25, 25, 15])</a:t>
            </a:r>
          </a:p>
          <a:p>
            <a:pPr marL="0" indent="0">
              <a:buNone/>
            </a:pPr>
            <a:r>
              <a:rPr lang="en-US" dirty="0" err="1"/>
              <a:t>mylabels</a:t>
            </a:r>
            <a:r>
              <a:rPr lang="en-US" dirty="0"/>
              <a:t> = ["Apples", "Bananas", "Cherries", "Dates"]</a:t>
            </a:r>
          </a:p>
          <a:p>
            <a:pPr marL="0" indent="0">
              <a:buNone/>
            </a:pPr>
            <a:endParaRPr lang="en-US" dirty="0"/>
          </a:p>
          <a:p>
            <a:pPr marL="0" indent="0">
              <a:buNone/>
            </a:pPr>
            <a:r>
              <a:rPr lang="en-US" dirty="0" err="1"/>
              <a:t>plt.pie</a:t>
            </a:r>
            <a:r>
              <a:rPr lang="en-US" dirty="0"/>
              <a:t>(y, labels = </a:t>
            </a:r>
            <a:r>
              <a:rPr lang="en-US" dirty="0" err="1"/>
              <a:t>mylabels</a:t>
            </a:r>
            <a:r>
              <a:rPr lang="en-US" dirty="0"/>
              <a:t>)</a:t>
            </a:r>
          </a:p>
          <a:p>
            <a:pPr marL="0" indent="0">
              <a:buNone/>
            </a:pPr>
            <a:r>
              <a:rPr lang="en-US" dirty="0" err="1"/>
              <a:t>plt.legend</a:t>
            </a:r>
            <a:r>
              <a:rPr lang="en-US" dirty="0"/>
              <a:t>()</a:t>
            </a:r>
          </a:p>
          <a:p>
            <a:pPr marL="0" indent="0">
              <a:buNone/>
            </a:pPr>
            <a:r>
              <a:rPr lang="en-US" dirty="0" err="1"/>
              <a:t>plt.show</a:t>
            </a:r>
            <a:r>
              <a:rPr lang="en-US" dirty="0"/>
              <a:t>() </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spTree>
    <p:extLst>
      <p:ext uri="{BB962C8B-B14F-4D97-AF65-F5344CB8AC3E}">
        <p14:creationId xmlns:p14="http://schemas.microsoft.com/office/powerpoint/2010/main" val="385927292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2A9251-6025-D06A-8AA4-6A2EA345C10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6000" y="1229960"/>
            <a:ext cx="5709364" cy="5170840"/>
          </a:xfrm>
          <a:prstGeom prst="rect">
            <a:avLst/>
          </a:prstGeom>
        </p:spPr>
      </p:pic>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Basic Plotting Commands for Pie Charts </a:t>
            </a:r>
            <a:r>
              <a:rPr lang="en-US" sz="3000">
                <a:solidFill>
                  <a:srgbClr val="000398"/>
                </a:solidFill>
                <a:latin typeface="Arial Black" pitchFamily="34" charset="0"/>
              </a:rPr>
              <a:t>- Header</a:t>
            </a:r>
            <a:endParaRPr lang="en-US" sz="3000" dirty="0">
              <a:solidFill>
                <a:srgbClr val="000398"/>
              </a:solidFill>
              <a:latin typeface="Arial Black" pitchFamily="34" charset="0"/>
            </a:endParaRP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0754946" cy="5282206"/>
          </a:xfrm>
        </p:spPr>
        <p:txBody>
          <a:bodyPr>
            <a:normAutofit/>
          </a:bodyPr>
          <a:lstStyle/>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pPr marL="0" indent="0">
              <a:buNone/>
            </a:pPr>
            <a:endParaRPr lang="en-US" dirty="0"/>
          </a:p>
          <a:p>
            <a:pPr marL="0" indent="0">
              <a:buNone/>
            </a:pPr>
            <a:r>
              <a:rPr lang="en-US" dirty="0"/>
              <a:t>y = </a:t>
            </a:r>
            <a:r>
              <a:rPr lang="en-US" dirty="0" err="1"/>
              <a:t>np.array</a:t>
            </a:r>
            <a:r>
              <a:rPr lang="en-US" dirty="0"/>
              <a:t>([35, 25, 25, 15])</a:t>
            </a:r>
          </a:p>
          <a:p>
            <a:pPr marL="0" indent="0">
              <a:buNone/>
            </a:pPr>
            <a:r>
              <a:rPr lang="en-US" dirty="0" err="1"/>
              <a:t>mylabels</a:t>
            </a:r>
            <a:r>
              <a:rPr lang="en-US" dirty="0"/>
              <a:t> = ["Apples", "Bananas", "Cherries", "Dates"]</a:t>
            </a:r>
          </a:p>
          <a:p>
            <a:pPr marL="0" indent="0">
              <a:buNone/>
            </a:pPr>
            <a:endParaRPr lang="en-US" dirty="0"/>
          </a:p>
          <a:p>
            <a:pPr marL="0" indent="0">
              <a:buNone/>
            </a:pPr>
            <a:r>
              <a:rPr lang="en-US" dirty="0" err="1"/>
              <a:t>plt.pie</a:t>
            </a:r>
            <a:r>
              <a:rPr lang="en-US" dirty="0"/>
              <a:t>(y, labels = </a:t>
            </a:r>
            <a:r>
              <a:rPr lang="en-US" dirty="0" err="1"/>
              <a:t>mylabels</a:t>
            </a:r>
            <a:r>
              <a:rPr lang="en-US" dirty="0"/>
              <a:t>)</a:t>
            </a:r>
          </a:p>
          <a:p>
            <a:pPr marL="0" indent="0">
              <a:buNone/>
            </a:pPr>
            <a:r>
              <a:rPr lang="en-US" dirty="0" err="1"/>
              <a:t>plt.legend</a:t>
            </a:r>
            <a:r>
              <a:rPr lang="en-US" dirty="0"/>
              <a:t>(title = "Four Fruits:")</a:t>
            </a:r>
          </a:p>
          <a:p>
            <a:pPr marL="0" indent="0">
              <a:buNone/>
            </a:pPr>
            <a:r>
              <a:rPr lang="en-US" dirty="0" err="1"/>
              <a:t>plt.show</a:t>
            </a:r>
            <a:r>
              <a:rPr lang="en-US" dirty="0"/>
              <a:t>() </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spTree>
    <p:extLst>
      <p:ext uri="{BB962C8B-B14F-4D97-AF65-F5344CB8AC3E}">
        <p14:creationId xmlns:p14="http://schemas.microsoft.com/office/powerpoint/2010/main" val="160916743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endParaRPr lang="en-US" sz="3000" dirty="0">
              <a:solidFill>
                <a:srgbClr val="000398"/>
              </a:solidFill>
              <a:latin typeface="Arial Black" pitchFamily="34" charset="0"/>
            </a:endParaRP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lstStyle/>
          <a:p>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spTree>
    <p:extLst>
      <p:ext uri="{BB962C8B-B14F-4D97-AF65-F5344CB8AC3E}">
        <p14:creationId xmlns:p14="http://schemas.microsoft.com/office/powerpoint/2010/main" val="406013223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a:extLst>
            <a:ext uri="{FF2B5EF4-FFF2-40B4-BE49-F238E27FC236}">
              <a16:creationId xmlns:a16="http://schemas.microsoft.com/office/drawing/2014/main" id="{E1520B44-CC7B-FE27-BED2-9FC3159190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F5F28F-1BA3-F2E4-4D38-796E5194E7CA}"/>
              </a:ext>
            </a:extLst>
          </p:cNvPr>
          <p:cNvSpPr>
            <a:spLocks noGrp="1"/>
          </p:cNvSpPr>
          <p:nvPr>
            <p:ph type="title"/>
          </p:nvPr>
        </p:nvSpPr>
        <p:spPr>
          <a:xfrm>
            <a:off x="342900" y="345834"/>
            <a:ext cx="11474926" cy="730798"/>
          </a:xfrm>
        </p:spPr>
        <p:txBody>
          <a:bodyPr>
            <a:normAutofit/>
          </a:bodyPr>
          <a:lstStyle/>
          <a:p>
            <a:endParaRPr lang="en-US" sz="3000" dirty="0">
              <a:solidFill>
                <a:srgbClr val="000398"/>
              </a:solidFill>
              <a:latin typeface="Arial Black" pitchFamily="34" charset="0"/>
            </a:endParaRPr>
          </a:p>
        </p:txBody>
      </p:sp>
      <p:sp>
        <p:nvSpPr>
          <p:cNvPr id="3" name="Content Placeholder 2">
            <a:extLst>
              <a:ext uri="{FF2B5EF4-FFF2-40B4-BE49-F238E27FC236}">
                <a16:creationId xmlns:a16="http://schemas.microsoft.com/office/drawing/2014/main" id="{441FF354-3918-9E49-7DE1-99A164D21D06}"/>
              </a:ext>
            </a:extLst>
          </p:cNvPr>
          <p:cNvSpPr>
            <a:spLocks noGrp="1"/>
          </p:cNvSpPr>
          <p:nvPr>
            <p:ph idx="1"/>
          </p:nvPr>
        </p:nvSpPr>
        <p:spPr>
          <a:xfrm>
            <a:off x="342900" y="1076632"/>
            <a:ext cx="11474926" cy="5435534"/>
          </a:xfrm>
        </p:spPr>
        <p:txBody>
          <a:bodyPr numCol="1">
            <a:normAutofit/>
          </a:bodyPr>
          <a:lstStyle/>
          <a:p>
            <a:pPr>
              <a:lnSpc>
                <a:spcPct val="120000"/>
              </a:lnSpc>
              <a:spcBef>
                <a:spcPts val="0"/>
              </a:spcBef>
            </a:pPr>
            <a:endParaRPr lang="en-IN" dirty="0"/>
          </a:p>
        </p:txBody>
      </p:sp>
    </p:spTree>
    <p:extLst>
      <p:ext uri="{BB962C8B-B14F-4D97-AF65-F5344CB8AC3E}">
        <p14:creationId xmlns:p14="http://schemas.microsoft.com/office/powerpoint/2010/main" val="2119144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Top 5 charts used for Data Visualization</a:t>
            </a:r>
          </a:p>
        </p:txBody>
      </p:sp>
      <p:pic>
        <p:nvPicPr>
          <p:cNvPr id="5" name="Content Placeholder 4">
            <a:extLst>
              <a:ext uri="{FF2B5EF4-FFF2-40B4-BE49-F238E27FC236}">
                <a16:creationId xmlns:a16="http://schemas.microsoft.com/office/drawing/2014/main" id="{1AD8E632-D9E9-777A-41F9-099610CF20AC}"/>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374174" y="1190625"/>
            <a:ext cx="11474926" cy="5429655"/>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spTree>
    <p:extLst>
      <p:ext uri="{BB962C8B-B14F-4D97-AF65-F5344CB8AC3E}">
        <p14:creationId xmlns:p14="http://schemas.microsoft.com/office/powerpoint/2010/main" val="2838420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5 phases of finding Insights using Data Visualization</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pic>
        <p:nvPicPr>
          <p:cNvPr id="6" name="Picture 5">
            <a:extLst>
              <a:ext uri="{FF2B5EF4-FFF2-40B4-BE49-F238E27FC236}">
                <a16:creationId xmlns:a16="http://schemas.microsoft.com/office/drawing/2014/main" id="{112199E2-F361-49C1-2DD2-EF9FAB7719F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74174" y="1229960"/>
            <a:ext cx="11552103" cy="5282206"/>
          </a:xfrm>
          <a:prstGeom prst="rect">
            <a:avLst/>
          </a:prstGeom>
        </p:spPr>
      </p:pic>
    </p:spTree>
    <p:extLst>
      <p:ext uri="{BB962C8B-B14F-4D97-AF65-F5344CB8AC3E}">
        <p14:creationId xmlns:p14="http://schemas.microsoft.com/office/powerpoint/2010/main" val="31108267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6003</TotalTime>
  <Words>5511</Words>
  <Application>Microsoft Office PowerPoint</Application>
  <PresentationFormat>Widescreen</PresentationFormat>
  <Paragraphs>839</Paragraphs>
  <Slides>75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75</vt:i4>
      </vt:variant>
    </vt:vector>
  </HeadingPairs>
  <TitlesOfParts>
    <vt:vector size="80" baseType="lpstr">
      <vt:lpstr>Arial</vt:lpstr>
      <vt:lpstr>Arial Black</vt:lpstr>
      <vt:lpstr>Calibri</vt:lpstr>
      <vt:lpstr>Calibri Light</vt:lpstr>
      <vt:lpstr>Office Theme</vt:lpstr>
      <vt:lpstr>GenAI - Day 8 </vt:lpstr>
      <vt:lpstr>Syllabus</vt:lpstr>
      <vt:lpstr>What is Matplotlib</vt:lpstr>
      <vt:lpstr>Which are the most popular Python libraries?</vt:lpstr>
      <vt:lpstr>What is Matplotlib?</vt:lpstr>
      <vt:lpstr>Advantages of Matplotlib</vt:lpstr>
      <vt:lpstr>What is Data Visualization?</vt:lpstr>
      <vt:lpstr>Top 5 charts used for Data Visualization</vt:lpstr>
      <vt:lpstr>5 phases of finding Insights using Data Visualization</vt:lpstr>
      <vt:lpstr>5 phases of finding Insights using Data Visualization</vt:lpstr>
      <vt:lpstr>Top 5 tools in Matplotlib</vt:lpstr>
      <vt:lpstr>Matplotlib Architecture</vt:lpstr>
      <vt:lpstr>Matplotlib Architecture</vt:lpstr>
      <vt:lpstr>Parts of a Matplotlib chart</vt:lpstr>
      <vt:lpstr>Installation</vt:lpstr>
      <vt:lpstr>Installation of Matplotlib using PyCharm</vt:lpstr>
      <vt:lpstr>Installation of Matplotlib using Data Bricks</vt:lpstr>
      <vt:lpstr>Installation of Matplotlib using Anaconda</vt:lpstr>
      <vt:lpstr>Inbuilt functions for creating Plot</vt:lpstr>
      <vt:lpstr>Inbuilt function for Image &amp; Figure</vt:lpstr>
      <vt:lpstr>Inbuilt function for Axis</vt:lpstr>
      <vt:lpstr>Matplotlib User interface with Menu, Data &amp; Buttons</vt:lpstr>
      <vt:lpstr>Matplotlib Line Plot</vt:lpstr>
      <vt:lpstr>Matplotlib Pie Plot</vt:lpstr>
      <vt:lpstr>Matplotlib Bar Plot</vt:lpstr>
      <vt:lpstr>Matplotlib - Plotting a NumPy Array</vt:lpstr>
      <vt:lpstr>Matplotlib - Plotting a Pandas Data Frame</vt:lpstr>
      <vt:lpstr>Basic Commands </vt:lpstr>
      <vt:lpstr>Basic Plotting Commands</vt:lpstr>
      <vt:lpstr>Basic Plotting Commands with “Markers” (o)</vt:lpstr>
      <vt:lpstr>Basic Plotting Commands with multiple x &amp; y values</vt:lpstr>
      <vt:lpstr>Basic Plotting Commands with default x values</vt:lpstr>
      <vt:lpstr>Basic Plotting Commands with “Marker” (o)</vt:lpstr>
      <vt:lpstr>Marker reference</vt:lpstr>
      <vt:lpstr>Basic Plotting Commands for formatting the figure</vt:lpstr>
      <vt:lpstr>Line  reference &amp; Colour reference</vt:lpstr>
      <vt:lpstr>Basic Plotting Commands for formatting the Marker size</vt:lpstr>
      <vt:lpstr>Basic Plotting Commands for formatting the Marker Color</vt:lpstr>
      <vt:lpstr>Basic Plotting Commands for formatting Marker face Color</vt:lpstr>
      <vt:lpstr>Basic Plotting Commands for formatting Marker face Color</vt:lpstr>
      <vt:lpstr>Basic Plotting Commands for formatting Marker face Color</vt:lpstr>
      <vt:lpstr>Basic Plotting Commands for formatting Line Style</vt:lpstr>
      <vt:lpstr>Basic Plotting Commands for formatting Line Style</vt:lpstr>
      <vt:lpstr>Basic Plotting Commands for formatting Line Width</vt:lpstr>
      <vt:lpstr>Basic Plotting Commands for formatting Multiple Line</vt:lpstr>
      <vt:lpstr>Basic Plotting Commands for formatting Multiple Line</vt:lpstr>
      <vt:lpstr>Basic Plotting Commands for Labels &amp; Title</vt:lpstr>
      <vt:lpstr>Basic Plotting Commands for formatting Grid</vt:lpstr>
      <vt:lpstr>Basic Plotting Commands for formatting Grid</vt:lpstr>
      <vt:lpstr>Basic Plotting Commands for formatting Grid</vt:lpstr>
      <vt:lpstr>Basic Plotting Commands for displaying subplots</vt:lpstr>
      <vt:lpstr>Basic Plotting Commands for displaying subplots</vt:lpstr>
      <vt:lpstr>Basic Plotting Commands for displaying subplots</vt:lpstr>
      <vt:lpstr>Basic Plotting Commands for formatting Subplots</vt:lpstr>
      <vt:lpstr>Basic Plotting Commands for Scatter Plots</vt:lpstr>
      <vt:lpstr>Basic Plotting Commands for Scatter Plots</vt:lpstr>
      <vt:lpstr>Basic Plotting Commands for Scatter Plots-color</vt:lpstr>
      <vt:lpstr>Basic Plotting Commands for Scatter Plots-Color Map</vt:lpstr>
      <vt:lpstr>Basic Plotting Commands for Scatter Plots-Sizes</vt:lpstr>
      <vt:lpstr>Basic Plotting Commands for Scatter Plots-Alpha</vt:lpstr>
      <vt:lpstr>Basic Plotting Commands for Scatter Plots-Color Map</vt:lpstr>
      <vt:lpstr>Basic Plotting Commands for Bar Plots</vt:lpstr>
      <vt:lpstr>Basic Plotting Commands for Bar Plots - Horizontal</vt:lpstr>
      <vt:lpstr>Basic Plotting Commands for Bar Plots - Color</vt:lpstr>
      <vt:lpstr>Basic Plotting Commands for Bar Plots - Width</vt:lpstr>
      <vt:lpstr>Basic Plotting Commands for Histogram plots</vt:lpstr>
      <vt:lpstr>Basic Plotting Commands for Pie Charts</vt:lpstr>
      <vt:lpstr>Basic Plotting Commands for Pie Charts - Labels</vt:lpstr>
      <vt:lpstr>Basic Plotting Commands for Pie Charts - Explode</vt:lpstr>
      <vt:lpstr>Basic Plotting Commands for Pie Charts - Shadow</vt:lpstr>
      <vt:lpstr>Basic Plotting Commands for Pie Charts - Color</vt:lpstr>
      <vt:lpstr>Basic Plotting Commands for Pie Charts - Legend</vt:lpstr>
      <vt:lpstr>Basic Plotting Commands for Pie Charts - Header</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8</dc:title>
  <dc:creator>Perumalsamy, Ganesan</dc:creator>
  <cp:lastModifiedBy>Gopala Krishna Rao</cp:lastModifiedBy>
  <cp:revision>450</cp:revision>
  <dcterms:created xsi:type="dcterms:W3CDTF">2021-12-28T19:16:03Z</dcterms:created>
  <dcterms:modified xsi:type="dcterms:W3CDTF">2024-12-11T01:24:06Z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7cb76b2-10b8-4fe1-93d4-2202842406cd_Enabled">
    <vt:lpwstr>True</vt:lpwstr>
  </property>
  <property fmtid="{D5CDD505-2E9C-101B-9397-08002B2CF9AE}" pid="3" name="MSIP_Label_17cb76b2-10b8-4fe1-93d4-2202842406cd_SiteId">
    <vt:lpwstr>945c199a-83a2-4e80-9f8c-5a91be5752dd</vt:lpwstr>
  </property>
  <property fmtid="{D5CDD505-2E9C-101B-9397-08002B2CF9AE}" pid="4" name="MSIP_Label_17cb76b2-10b8-4fe1-93d4-2202842406cd_Owner">
    <vt:lpwstr>Ganesan.Perumalsamy@emc.com</vt:lpwstr>
  </property>
  <property fmtid="{D5CDD505-2E9C-101B-9397-08002B2CF9AE}" pid="5" name="MSIP_Label_17cb76b2-10b8-4fe1-93d4-2202842406cd_SetDate">
    <vt:lpwstr>2021-12-28T19:16:12.6604144Z</vt:lpwstr>
  </property>
  <property fmtid="{D5CDD505-2E9C-101B-9397-08002B2CF9AE}" pid="6" name="MSIP_Label_17cb76b2-10b8-4fe1-93d4-2202842406cd_Name">
    <vt:lpwstr>External Public</vt:lpwstr>
  </property>
  <property fmtid="{D5CDD505-2E9C-101B-9397-08002B2CF9AE}" pid="7" name="MSIP_Label_17cb76b2-10b8-4fe1-93d4-2202842406cd_Application">
    <vt:lpwstr>Microsoft Azure Information Protection</vt:lpwstr>
  </property>
  <property fmtid="{D5CDD505-2E9C-101B-9397-08002B2CF9AE}" pid="8" name="MSIP_Label_17cb76b2-10b8-4fe1-93d4-2202842406cd_ActionId">
    <vt:lpwstr>95265ae4-ad38-4c88-bdbd-c61f676d030b</vt:lpwstr>
  </property>
  <property fmtid="{D5CDD505-2E9C-101B-9397-08002B2CF9AE}" pid="9" name="MSIP_Label_17cb76b2-10b8-4fe1-93d4-2202842406cd_Extended_MSFT_Method">
    <vt:lpwstr>Manual</vt:lpwstr>
  </property>
  <property fmtid="{D5CDD505-2E9C-101B-9397-08002B2CF9AE}" pid="10" name="aiplabel">
    <vt:lpwstr>External Public</vt:lpwstr>
  </property>
</Properties>
</file>