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479" r:id="rId6"/>
    <p:sldId id="260" r:id="rId7"/>
    <p:sldId id="261" r:id="rId8"/>
    <p:sldId id="262" r:id="rId9"/>
    <p:sldId id="263" r:id="rId10"/>
    <p:sldId id="264" r:id="rId11"/>
    <p:sldId id="311" r:id="rId12"/>
    <p:sldId id="265" r:id="rId13"/>
    <p:sldId id="312" r:id="rId14"/>
    <p:sldId id="266" r:id="rId15"/>
    <p:sldId id="267" r:id="rId16"/>
    <p:sldId id="269" r:id="rId17"/>
    <p:sldId id="268" r:id="rId18"/>
    <p:sldId id="314" r:id="rId19"/>
    <p:sldId id="270" r:id="rId20"/>
    <p:sldId id="313" r:id="rId21"/>
    <p:sldId id="271" r:id="rId22"/>
    <p:sldId id="322" r:id="rId23"/>
    <p:sldId id="323" r:id="rId24"/>
    <p:sldId id="324" r:id="rId25"/>
    <p:sldId id="325" r:id="rId26"/>
    <p:sldId id="326" r:id="rId27"/>
    <p:sldId id="327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72" r:id="rId36"/>
    <p:sldId id="273" r:id="rId37"/>
    <p:sldId id="475" r:id="rId38"/>
    <p:sldId id="476" r:id="rId39"/>
    <p:sldId id="477" r:id="rId40"/>
    <p:sldId id="4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99" y="2796259"/>
            <a:ext cx="10631440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GenAI Day9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AE06D4-1BED-ECC3-BB9E-4AD4CFBAC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96000" y="1311755"/>
            <a:ext cx="5721826" cy="520041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EF9CC-9D30-954D-996C-280613894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153" y="1211322"/>
            <a:ext cx="5583848" cy="53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50EFD-8677-EB2C-B28A-E2DC28D65C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342900" y="1229961"/>
            <a:ext cx="11474926" cy="52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Aesthetics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r>
              <a:rPr lang="en-US" dirty="0"/>
              <a:t>Aesthetics means a set of principles concerned with the nature and appreciation of beauty, especially in art. Aesthetics fall into two groups, those that can represent continuous data and those that can’t.</a:t>
            </a:r>
          </a:p>
          <a:p>
            <a:r>
              <a:rPr lang="en-US" dirty="0"/>
              <a:t>Visualization is an art of representing huge volume of complex data in visually appealing and informative graphics.</a:t>
            </a:r>
          </a:p>
          <a:p>
            <a:r>
              <a:rPr lang="en-US" dirty="0"/>
              <a:t> Visualization allows easy interpretation and comprehension of complex data </a:t>
            </a:r>
          </a:p>
          <a:p>
            <a:r>
              <a:rPr lang="en-US" dirty="0"/>
              <a:t>Visualization helps in identifying patterns, relationships, and trends that might not be apparent through raw data alone.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Aesthetics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460C7-507A-487B-B3FF-6E295DF36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4" y="1229961"/>
            <a:ext cx="11506200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Aesthetics and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C5D08-8BE0-C0B2-C420-48431C531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00" y="1230554"/>
            <a:ext cx="5753100" cy="5281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0B144-EE7F-DA85-5D1C-B8E2CB9A3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29960"/>
            <a:ext cx="5681662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3 categories of Seaborn plots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r>
              <a:rPr lang="en-US" dirty="0"/>
              <a:t>Seaborn provides three categories of plot types that can be used for data visualization and exploratory data analysis. </a:t>
            </a:r>
          </a:p>
          <a:p>
            <a:r>
              <a:rPr lang="en-US" dirty="0"/>
              <a:t>Univariate – x only (contains only one axis of information)</a:t>
            </a:r>
          </a:p>
          <a:p>
            <a:r>
              <a:rPr lang="en-US" dirty="0"/>
              <a:t>Bivariate – x and y (contains two axis of information)</a:t>
            </a:r>
          </a:p>
          <a:p>
            <a:r>
              <a:rPr lang="en-US" dirty="0" err="1"/>
              <a:t>Trivariate</a:t>
            </a:r>
            <a:r>
              <a:rPr lang="en-US" dirty="0"/>
              <a:t> – x, y, z (contains three axis of information)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9E094-F07F-8189-6C0B-64A12AD0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4" y="3558440"/>
            <a:ext cx="11474926" cy="29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Categories of Seaborn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Distribution plots: To visualize both types of distributions, i.e., univariate and bivariate distribution.</a:t>
            </a:r>
          </a:p>
          <a:p>
            <a:r>
              <a:rPr lang="en-US" dirty="0"/>
              <a:t>Relational plots: To visualize the relation between the two given variables.</a:t>
            </a:r>
          </a:p>
          <a:p>
            <a:r>
              <a:rPr lang="en-US" dirty="0"/>
              <a:t>Regression plots: To add an additional visual guide that will help to emphasize dataset patterns during the analysis of exploratory data.</a:t>
            </a:r>
          </a:p>
          <a:p>
            <a:r>
              <a:rPr lang="en-US" dirty="0"/>
              <a:t>Categorical plots: To visualize the categories of variables and how we can visualize them.</a:t>
            </a:r>
          </a:p>
          <a:p>
            <a:r>
              <a:rPr lang="en-US" dirty="0"/>
              <a:t>Multi-plot grids: To visualize multiple instances for the same plot with different subsets of a single dataset.</a:t>
            </a:r>
          </a:p>
          <a:p>
            <a:r>
              <a:rPr lang="en-US" dirty="0"/>
              <a:t>Matrix plots: To visualize a type of arrays of the scatterplots.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6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Types of Seaborn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scatterplot() - To visualize the relationship between two variables as scatter plots.</a:t>
            </a:r>
          </a:p>
          <a:p>
            <a:r>
              <a:rPr lang="en-US" dirty="0" err="1"/>
              <a:t>lineplot</a:t>
            </a:r>
            <a:r>
              <a:rPr lang="en-US" dirty="0"/>
              <a:t>() - To visualize the trend of a variable over time as line plots.</a:t>
            </a:r>
          </a:p>
          <a:p>
            <a:r>
              <a:rPr lang="en-US" dirty="0" err="1"/>
              <a:t>histplot</a:t>
            </a:r>
            <a:r>
              <a:rPr lang="en-US" dirty="0"/>
              <a:t>() - To visualize the distribution of a variable as histograms.</a:t>
            </a:r>
          </a:p>
          <a:p>
            <a:r>
              <a:rPr lang="en-US" dirty="0"/>
              <a:t>boxplot() - To visualize the distribution of a variable as box plots.</a:t>
            </a:r>
          </a:p>
          <a:p>
            <a:r>
              <a:rPr lang="en-US" dirty="0" err="1"/>
              <a:t>violinplot</a:t>
            </a:r>
            <a:r>
              <a:rPr lang="en-US" dirty="0"/>
              <a:t>() – To visualize in detail the distribution of data as violin plots</a:t>
            </a:r>
          </a:p>
          <a:p>
            <a:r>
              <a:rPr lang="en-US" dirty="0"/>
              <a:t>heatmap() - To visualize the correlation between multiple variables as heatmaps.</a:t>
            </a:r>
          </a:p>
          <a:p>
            <a:r>
              <a:rPr lang="en-US" dirty="0" err="1"/>
              <a:t>pairplot</a:t>
            </a:r>
            <a:r>
              <a:rPr lang="en-US" dirty="0"/>
              <a:t>() - To visualize the relationship between multiple variables as </a:t>
            </a:r>
            <a:r>
              <a:rPr lang="en-US" dirty="0" err="1"/>
              <a:t>pairplots</a:t>
            </a:r>
            <a:r>
              <a:rPr lang="en-US" dirty="0"/>
              <a:t>.</a:t>
            </a:r>
          </a:p>
          <a:p>
            <a:r>
              <a:rPr lang="en-US" dirty="0" err="1"/>
              <a:t>lmplot</a:t>
            </a:r>
            <a:r>
              <a:rPr lang="en-US" dirty="0"/>
              <a:t>() – To visualize a line that represents a linear regression model with the data points on the given two-dimensional (2-D)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2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Types of Seaborn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Count() - </a:t>
            </a:r>
            <a:r>
              <a:rPr lang="en-US" dirty="0"/>
              <a:t>To visualize the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occurrence(counts) of the observation present in the categorical variable.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# Setting style with set() function  </a:t>
            </a:r>
          </a:p>
          <a:p>
            <a:pPr marL="0" indent="0">
              <a:buNone/>
            </a:pPr>
            <a:r>
              <a:rPr lang="en-US" sz="2000" dirty="0" err="1"/>
              <a:t>sns.set</a:t>
            </a:r>
            <a:r>
              <a:rPr lang="en-US" sz="2000" dirty="0"/>
              <a:t>(style="dark")  </a:t>
            </a:r>
          </a:p>
          <a:p>
            <a:pPr marL="0" indent="0">
              <a:buNone/>
            </a:pPr>
            <a:r>
              <a:rPr lang="en-US" sz="2000" dirty="0"/>
              <a:t># Using dataset() function to declare data type  </a:t>
            </a:r>
          </a:p>
          <a:p>
            <a:pPr marL="0" indent="0">
              <a:buNone/>
            </a:pPr>
            <a:r>
              <a:rPr lang="en-US" sz="2000" dirty="0"/>
              <a:t>FMR = </a:t>
            </a:r>
            <a:r>
              <a:rPr lang="en-US" sz="2000" dirty="0" err="1"/>
              <a:t>sns.load_dataset</a:t>
            </a:r>
            <a:r>
              <a:rPr lang="en-US" sz="2000" dirty="0"/>
              <a:t>("</a:t>
            </a:r>
            <a:r>
              <a:rPr lang="en-US" sz="2000" dirty="0" err="1"/>
              <a:t>fmri</a:t>
            </a:r>
            <a:r>
              <a:rPr lang="en-US" sz="2000" dirty="0"/>
              <a:t>")  </a:t>
            </a:r>
          </a:p>
          <a:p>
            <a:pPr marL="0" indent="0">
              <a:buNone/>
            </a:pPr>
            <a:r>
              <a:rPr lang="en-US" sz="2000" dirty="0" err="1"/>
              <a:t>sns.lineplot</a:t>
            </a:r>
            <a:r>
              <a:rPr lang="en-US" sz="2000" dirty="0"/>
              <a:t>(x="timepoint",  </a:t>
            </a:r>
          </a:p>
          <a:p>
            <a:pPr marL="0" indent="0">
              <a:buNone/>
            </a:pPr>
            <a:r>
              <a:rPr lang="en-US" sz="2000" dirty="0"/>
              <a:t>             y="signal",  </a:t>
            </a:r>
          </a:p>
          <a:p>
            <a:pPr marL="0" indent="0">
              <a:buNone/>
            </a:pPr>
            <a:r>
              <a:rPr lang="en-US" sz="2000" dirty="0"/>
              <a:t>             hue="region",  </a:t>
            </a:r>
          </a:p>
          <a:p>
            <a:pPr marL="0" indent="0">
              <a:buNone/>
            </a:pPr>
            <a:r>
              <a:rPr lang="en-US" sz="2000" dirty="0"/>
              <a:t>             style="event",  </a:t>
            </a:r>
          </a:p>
          <a:p>
            <a:pPr marL="0" indent="0">
              <a:buNone/>
            </a:pPr>
            <a:r>
              <a:rPr lang="en-US" sz="2000" dirty="0"/>
              <a:t>             data=FMR) # using </a:t>
            </a:r>
            <a:r>
              <a:rPr lang="en-US" sz="2000" dirty="0" err="1"/>
              <a:t>lineplot</a:t>
            </a:r>
            <a:r>
              <a:rPr lang="en-US" sz="2000" dirty="0"/>
              <a:t>() function to create line plot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# using show()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03133-1800-EE99-DA95-C13B39760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789353"/>
            <a:ext cx="5753100" cy="5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-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Object-Oriented Programming (OOP)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Classes, objects, inheritance, and encapsulation.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Hands-On: Create a class for a product catalog.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Study: Implement an inventory management system using OOP concepts.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# Selecting style for boxplot with set() function  </a:t>
            </a:r>
          </a:p>
          <a:p>
            <a:pPr marL="0" indent="0">
              <a:buNone/>
            </a:pPr>
            <a:r>
              <a:rPr lang="en-US" sz="2000" dirty="0" err="1"/>
              <a:t>sns.set</a:t>
            </a:r>
            <a:r>
              <a:rPr lang="en-US" sz="2000" dirty="0"/>
              <a:t>(style="white")  </a:t>
            </a:r>
          </a:p>
          <a:p>
            <a:pPr marL="0" indent="0">
              <a:buNone/>
            </a:pPr>
            <a:r>
              <a:rPr lang="en-US" sz="2000" dirty="0"/>
              <a:t># Generate a random univariate type distribution  </a:t>
            </a:r>
          </a:p>
          <a:p>
            <a:pPr marL="0" indent="0">
              <a:buNone/>
            </a:pPr>
            <a:r>
              <a:rPr lang="en-US" sz="2000" dirty="0" err="1"/>
              <a:t>ru</a:t>
            </a:r>
            <a:r>
              <a:rPr lang="en-US" sz="2000" dirty="0"/>
              <a:t> = </a:t>
            </a:r>
            <a:r>
              <a:rPr lang="en-US" sz="2000" dirty="0" err="1"/>
              <a:t>np.random.RandomState</a:t>
            </a:r>
            <a:r>
              <a:rPr lang="en-US" sz="2000" dirty="0"/>
              <a:t>(10)  </a:t>
            </a:r>
          </a:p>
          <a:p>
            <a:pPr marL="0" indent="0">
              <a:buNone/>
            </a:pPr>
            <a:r>
              <a:rPr lang="en-US" sz="2000" dirty="0"/>
              <a:t>d = </a:t>
            </a:r>
            <a:r>
              <a:rPr lang="en-US" sz="2000" dirty="0" err="1"/>
              <a:t>ru.normal</a:t>
            </a:r>
            <a:r>
              <a:rPr lang="en-US" sz="2000" dirty="0"/>
              <a:t>(size=100)  </a:t>
            </a:r>
          </a:p>
          <a:p>
            <a:pPr marL="0" indent="0">
              <a:buNone/>
            </a:pPr>
            <a:r>
              <a:rPr lang="en-US" sz="2000" dirty="0"/>
              <a:t># Plotting a simple histogram with </a:t>
            </a:r>
            <a:r>
              <a:rPr lang="en-US" sz="2000" dirty="0" err="1"/>
              <a:t>kdeplot</a:t>
            </a:r>
            <a:r>
              <a:rPr lang="en-US" sz="2000" dirty="0"/>
              <a:t> variation  </a:t>
            </a:r>
          </a:p>
          <a:p>
            <a:pPr marL="0" indent="0">
              <a:buNone/>
            </a:pPr>
            <a:r>
              <a:rPr lang="en-US" sz="2000" dirty="0" err="1"/>
              <a:t>sns.histplot</a:t>
            </a:r>
            <a:r>
              <a:rPr lang="en-US" sz="2000" dirty="0"/>
              <a:t>(d, </a:t>
            </a:r>
            <a:r>
              <a:rPr lang="en-US" sz="2000" dirty="0" err="1"/>
              <a:t>kde</a:t>
            </a:r>
            <a:r>
              <a:rPr lang="en-US" sz="2000" dirty="0"/>
              <a:t>=True, color="m")  </a:t>
            </a:r>
          </a:p>
          <a:p>
            <a:pPr marL="0" indent="0">
              <a:buNone/>
            </a:pPr>
            <a:r>
              <a:rPr lang="en-US" sz="2000" dirty="0"/>
              <a:t>plot = </a:t>
            </a:r>
            <a:r>
              <a:rPr lang="en-US" sz="2000" dirty="0" err="1"/>
              <a:t>sns.histplot</a:t>
            </a:r>
            <a:r>
              <a:rPr lang="en-US" sz="2000" dirty="0"/>
              <a:t>(d, </a:t>
            </a:r>
            <a:r>
              <a:rPr lang="en-US" sz="2000" dirty="0" err="1"/>
              <a:t>kde</a:t>
            </a:r>
            <a:r>
              <a:rPr lang="en-US" sz="2000" dirty="0"/>
              <a:t>=True, color="m")  </a:t>
            </a:r>
          </a:p>
          <a:p>
            <a:pPr marL="0" indent="0">
              <a:buNone/>
            </a:pPr>
            <a:r>
              <a:rPr lang="en-US" sz="2000" dirty="0"/>
              <a:t>print(plot)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# using show()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03133-1800-EE99-DA95-C13B39760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015" y="1229960"/>
            <a:ext cx="6050085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Lmplot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# Using set() function to set style  </a:t>
            </a:r>
          </a:p>
          <a:p>
            <a:pPr marL="0" indent="0">
              <a:buNone/>
            </a:pPr>
            <a:r>
              <a:rPr lang="en-US" sz="2000" dirty="0" err="1"/>
              <a:t>sns.set</a:t>
            </a:r>
            <a:r>
              <a:rPr lang="en-US" sz="2000" dirty="0"/>
              <a:t>(style="ticks")  </a:t>
            </a:r>
          </a:p>
          <a:p>
            <a:pPr marL="0" indent="0">
              <a:buNone/>
            </a:pPr>
            <a:r>
              <a:rPr lang="en-US" sz="2000" dirty="0"/>
              <a:t># Using dataset() function  </a:t>
            </a:r>
          </a:p>
          <a:p>
            <a:pPr marL="0" indent="0">
              <a:buNone/>
            </a:pPr>
            <a:r>
              <a:rPr lang="en-US" sz="2000" dirty="0"/>
              <a:t>ds = </a:t>
            </a:r>
            <a:r>
              <a:rPr lang="en-US" sz="2000" dirty="0" err="1"/>
              <a:t>sns.load_dataset</a:t>
            </a:r>
            <a:r>
              <a:rPr lang="en-US" sz="2000" dirty="0"/>
              <a:t>("</a:t>
            </a:r>
            <a:r>
              <a:rPr lang="en-US" sz="2000" dirty="0" err="1"/>
              <a:t>anscombe</a:t>
            </a:r>
            <a:r>
              <a:rPr lang="en-US" sz="2000" dirty="0"/>
              <a:t>")  </a:t>
            </a:r>
          </a:p>
          <a:p>
            <a:pPr marL="0" indent="0">
              <a:buNone/>
            </a:pPr>
            <a:r>
              <a:rPr lang="en-US" sz="2000" dirty="0"/>
              <a:t># Showing results in the form of linear regression  </a:t>
            </a:r>
          </a:p>
          <a:p>
            <a:pPr marL="0" indent="0">
              <a:buNone/>
            </a:pPr>
            <a:r>
              <a:rPr lang="en-US" sz="2000" dirty="0" err="1"/>
              <a:t>sns.lmplot</a:t>
            </a:r>
            <a:r>
              <a:rPr lang="en-US" sz="2000" dirty="0"/>
              <a:t>(x="x", y="y", data=ds) 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plot = </a:t>
            </a:r>
            <a:r>
              <a:rPr lang="en-US" sz="2000" dirty="0" err="1"/>
              <a:t>sns.lmplot</a:t>
            </a:r>
            <a:r>
              <a:rPr lang="en-US" sz="2000" dirty="0"/>
              <a:t>(x="x", y="y", data=ds)  </a:t>
            </a:r>
          </a:p>
          <a:p>
            <a:pPr marL="0" indent="0">
              <a:buNone/>
            </a:pPr>
            <a:r>
              <a:rPr lang="en-US" sz="2000" dirty="0"/>
              <a:t>print(plot)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# using show()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62" y="1229960"/>
            <a:ext cx="6229838" cy="53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sns.load_dataset</a:t>
            </a:r>
            <a:r>
              <a:rPr lang="en-US" sz="2000" dirty="0"/>
              <a:t>('</a:t>
            </a:r>
            <a:r>
              <a:rPr lang="en-US" sz="2000" dirty="0" err="1"/>
              <a:t>car_crashes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df.head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err="1"/>
              <a:t>plt.scatter</a:t>
            </a:r>
            <a:r>
              <a:rPr lang="en-US" sz="2000" dirty="0"/>
              <a:t>(</a:t>
            </a:r>
            <a:r>
              <a:rPr lang="en-US" sz="2000" dirty="0" err="1"/>
              <a:t>df.speeding,df.alcohol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121846"/>
            <a:ext cx="6229838" cy="53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3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Scatter plot with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from matplotlib import </a:t>
            </a:r>
            <a:r>
              <a:rPr lang="en-US" sz="2000" dirty="0" err="1"/>
              <a:t>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plt.scatter</a:t>
            </a:r>
            <a:r>
              <a:rPr lang="en-US" sz="2000" dirty="0"/>
              <a:t>(</a:t>
            </a:r>
            <a:r>
              <a:rPr lang="en-US" sz="2000" dirty="0" err="1"/>
              <a:t>df.speeding,df.alcohol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sns.set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60"/>
            <a:ext cx="6229838" cy="5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Scatter plot with style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from matplotlib import </a:t>
            </a:r>
            <a:r>
              <a:rPr lang="en-US" sz="2000" dirty="0" err="1"/>
              <a:t>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plt.scatter</a:t>
            </a:r>
            <a:r>
              <a:rPr lang="en-US" sz="2000" dirty="0"/>
              <a:t>(</a:t>
            </a:r>
            <a:r>
              <a:rPr lang="en-US" sz="2000" dirty="0" err="1"/>
              <a:t>df.speeding,df.alcohol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sns.set_style</a:t>
            </a:r>
            <a:r>
              <a:rPr lang="en-US" sz="2000" dirty="0"/>
              <a:t>("</a:t>
            </a:r>
            <a:r>
              <a:rPr lang="en-US" sz="2000" dirty="0" err="1"/>
              <a:t>whitegrid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Style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Dark grid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White grid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338074"/>
            <a:ext cx="6229838" cy="51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Scatter plot with scale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from matplotlib import </a:t>
            </a:r>
            <a:r>
              <a:rPr lang="en-US" sz="2000" dirty="0" err="1"/>
              <a:t>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plt.scatter</a:t>
            </a:r>
            <a:r>
              <a:rPr lang="en-US" sz="2000" dirty="0"/>
              <a:t>(</a:t>
            </a:r>
            <a:r>
              <a:rPr lang="en-US" sz="2000" dirty="0" err="1"/>
              <a:t>df.speeding,df.alcohol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sns.set_style</a:t>
            </a:r>
            <a:r>
              <a:rPr lang="en-US" sz="2000" dirty="0"/>
              <a:t>("dark")</a:t>
            </a:r>
          </a:p>
          <a:p>
            <a:pPr marL="0" indent="0">
              <a:buNone/>
            </a:pPr>
            <a:r>
              <a:rPr lang="en-US" sz="2000" dirty="0" err="1"/>
              <a:t>sns.set_context</a:t>
            </a:r>
            <a:r>
              <a:rPr lang="en-US" sz="2000" dirty="0"/>
              <a:t>("notebook")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Scale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Notebook (default)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Talk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60"/>
            <a:ext cx="6229838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9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Violin plot graphically represents the density estimate, with wider parts indicating higher density, and the IQR and median are shown as a white dot and line within the violin.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iris dataset from Seaborn</a:t>
            </a:r>
          </a:p>
          <a:p>
            <a:pPr marL="0" indent="0">
              <a:buNone/>
            </a:pPr>
            <a:r>
              <a:rPr lang="en-US" sz="2000" dirty="0"/>
              <a:t>iris = </a:t>
            </a:r>
            <a:r>
              <a:rPr lang="en-US" sz="2000" dirty="0" err="1"/>
              <a:t>sns.load_dataset</a:t>
            </a:r>
            <a:r>
              <a:rPr lang="en-US" sz="2000" dirty="0"/>
              <a:t>("iris")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a violin plot of petal length by species</a:t>
            </a:r>
          </a:p>
          <a:p>
            <a:pPr marL="0" indent="0">
              <a:buNone/>
            </a:pPr>
            <a:r>
              <a:rPr lang="en-US" sz="2000" dirty="0" err="1"/>
              <a:t>sns.violinplot</a:t>
            </a:r>
            <a:r>
              <a:rPr lang="en-US" sz="2000" dirty="0"/>
              <a:t>(x="species", y="</a:t>
            </a:r>
            <a:r>
              <a:rPr lang="en-US" sz="2000" dirty="0" err="1"/>
              <a:t>petal_length</a:t>
            </a:r>
            <a:r>
              <a:rPr lang="en-US" sz="2000" dirty="0"/>
              <a:t>", data=iris)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display the plot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1968" y="1229960"/>
            <a:ext cx="5667131" cy="5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Heat Map plot, graphically represents data values as grades of  colors in a two-dimensional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dataset</a:t>
            </a:r>
          </a:p>
          <a:p>
            <a:pPr marL="0" indent="0">
              <a:buNone/>
            </a:pPr>
            <a:r>
              <a:rPr lang="en-US" sz="2000" dirty="0"/>
              <a:t>tips = </a:t>
            </a:r>
            <a:r>
              <a:rPr lang="en-US" sz="2000" dirty="0" err="1"/>
              <a:t>sns.load_dataset</a:t>
            </a:r>
            <a:r>
              <a:rPr lang="en-US" sz="2000" dirty="0"/>
              <a:t>('tips')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a heatmap of the correlation between variables</a:t>
            </a:r>
          </a:p>
          <a:p>
            <a:pPr marL="0" indent="0">
              <a:buNone/>
            </a:pPr>
            <a:r>
              <a:rPr lang="en-US" sz="2000" dirty="0" err="1"/>
              <a:t>corr</a:t>
            </a:r>
            <a:r>
              <a:rPr lang="en-US" sz="2000" dirty="0"/>
              <a:t> = </a:t>
            </a:r>
            <a:r>
              <a:rPr lang="en-US" sz="2000" dirty="0" err="1"/>
              <a:t>tips.corr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sns.heatmap</a:t>
            </a:r>
            <a:r>
              <a:rPr lang="en-US" sz="2000" dirty="0"/>
              <a:t>(</a:t>
            </a:r>
            <a:r>
              <a:rPr lang="en-US" sz="2000" dirty="0" err="1"/>
              <a:t>corr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Show the plot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21846"/>
            <a:ext cx="5753099" cy="53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'tips'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("/content/tips.csv")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</a:t>
            </a:r>
            <a:r>
              <a:rPr lang="en-US" sz="2000" dirty="0" err="1"/>
              <a:t>sex',data</a:t>
            </a:r>
            <a:r>
              <a:rPr lang="en-US" sz="2000" dirty="0"/>
              <a:t>=</a:t>
            </a:r>
            <a:r>
              <a:rPr lang="en-US" sz="2000" dirty="0" err="1"/>
              <a:t>df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338074"/>
            <a:ext cx="6244492" cy="51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3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'tips'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("/content/tips.csv")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</a:t>
            </a:r>
            <a:r>
              <a:rPr lang="en-US" sz="2000" dirty="0" err="1"/>
              <a:t>sex',hue</a:t>
            </a:r>
            <a:r>
              <a:rPr lang="en-US" sz="2000" dirty="0"/>
              <a:t>='</a:t>
            </a:r>
            <a:r>
              <a:rPr lang="en-US" sz="2000" dirty="0" err="1"/>
              <a:t>smoker',data</a:t>
            </a:r>
            <a:r>
              <a:rPr lang="en-US" sz="2000" dirty="0"/>
              <a:t>=</a:t>
            </a:r>
            <a:r>
              <a:rPr lang="en-US" sz="2000" dirty="0" err="1"/>
              <a:t>df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121846"/>
            <a:ext cx="6244492" cy="53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0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/>
          <a:lstStyle/>
          <a:p>
            <a:r>
              <a:rPr lang="en-US" dirty="0"/>
              <a:t>Seaborn is a simple, easy-to-use open-source data visualization Python library that has an easy-to-use interface for creating informative and aesthetically pleasing statistical graphics. </a:t>
            </a:r>
          </a:p>
          <a:p>
            <a:r>
              <a:rPr lang="en-US" dirty="0"/>
              <a:t>Seaborn is built on top of Matplotlib. </a:t>
            </a:r>
          </a:p>
          <a:p>
            <a:r>
              <a:rPr lang="en-US" dirty="0"/>
              <a:t>Matplotlib treats Figures and Axes as objects and focuses on how to draw them. </a:t>
            </a:r>
          </a:p>
          <a:p>
            <a:r>
              <a:rPr lang="en-US" dirty="0"/>
              <a:t>Seaborn has a dataset-oriented, declarative API that lets you treat a whole dataset as a single unit and focus on what elements in your plots mean than how to draw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00469-D444-634D-E170-026E755B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672861"/>
            <a:ext cx="5721826" cy="38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4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Horizontal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'tips'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("/content/tips.csv")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(y='</a:t>
            </a:r>
            <a:r>
              <a:rPr lang="en-US" sz="2000" dirty="0" err="1"/>
              <a:t>sex',hue</a:t>
            </a:r>
            <a:r>
              <a:rPr lang="en-US" sz="2000" dirty="0"/>
              <a:t>='</a:t>
            </a:r>
            <a:r>
              <a:rPr lang="en-US" sz="2000" dirty="0" err="1"/>
              <a:t>smoker',data</a:t>
            </a:r>
            <a:r>
              <a:rPr lang="en-US" sz="2000" dirty="0"/>
              <a:t>=</a:t>
            </a:r>
            <a:r>
              <a:rPr lang="en-US" sz="2000" dirty="0" err="1"/>
              <a:t>df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60"/>
            <a:ext cx="6244492" cy="5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Colorized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'tips'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("/content/tips.csv")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(x='sex', data=</a:t>
            </a:r>
            <a:r>
              <a:rPr lang="en-US" sz="2000" dirty="0" err="1"/>
              <a:t>df</a:t>
            </a:r>
            <a:r>
              <a:rPr lang="en-US" sz="2000" dirty="0"/>
              <a:t>, palette='Set1')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121846"/>
            <a:ext cx="6244492" cy="53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7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Colorized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'train'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("/content/train.csv")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</a:t>
            </a:r>
            <a:r>
              <a:rPr lang="en-US" sz="2000" dirty="0" err="1"/>
              <a:t>Pclass</a:t>
            </a:r>
            <a:r>
              <a:rPr lang="en-US" sz="2000" dirty="0"/>
              <a:t>',hue='Sex', data=</a:t>
            </a:r>
            <a:r>
              <a:rPr lang="en-US" sz="2000" dirty="0" err="1"/>
              <a:t>df</a:t>
            </a:r>
            <a:r>
              <a:rPr lang="en-US" sz="2000" dirty="0"/>
              <a:t>, color='green')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60"/>
            <a:ext cx="6244492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3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Colorized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 and Saturation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'train'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("/content/train.csv")  </a:t>
            </a:r>
          </a:p>
          <a:p>
            <a:pPr marL="0" indent="0">
              <a:buNone/>
            </a:pPr>
            <a:r>
              <a:rPr lang="en-US" sz="2000" dirty="0"/>
              <a:t>#plotting the graph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</a:t>
            </a:r>
            <a:r>
              <a:rPr lang="en-US" sz="2000" dirty="0" err="1"/>
              <a:t>Pclass</a:t>
            </a:r>
            <a:r>
              <a:rPr lang="en-US" sz="2000" dirty="0"/>
              <a:t>',data=</a:t>
            </a:r>
            <a:r>
              <a:rPr lang="en-US" sz="2000" dirty="0" err="1"/>
              <a:t>df</a:t>
            </a:r>
            <a:r>
              <a:rPr lang="en-US" sz="2000" dirty="0"/>
              <a:t>, color='green', saturation=0.1)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60"/>
            <a:ext cx="6244492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9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Countplot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 with Legend with Line width &amp; Edge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import pandas as pd  </a:t>
            </a:r>
          </a:p>
          <a:p>
            <a:pPr marL="0" indent="0">
              <a:buNone/>
            </a:pPr>
            <a:r>
              <a:rPr lang="en-US" sz="2000" dirty="0"/>
              <a:t>#loading the dataset 'train' 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("/content/train.csv")  </a:t>
            </a:r>
          </a:p>
          <a:p>
            <a:pPr marL="0" indent="0">
              <a:buNone/>
            </a:pPr>
            <a:r>
              <a:rPr lang="en-US" sz="2000" dirty="0" err="1"/>
              <a:t>sns.countplot</a:t>
            </a:r>
            <a:r>
              <a:rPr lang="en-US" sz="2000" dirty="0"/>
              <a:t>(x='Sex', data=</a:t>
            </a:r>
            <a:r>
              <a:rPr lang="en-US" sz="2000" dirty="0" err="1"/>
              <a:t>df</a:t>
            </a:r>
            <a:r>
              <a:rPr lang="en-US" sz="2000" dirty="0"/>
              <a:t>, color="green", </a:t>
            </a:r>
            <a:r>
              <a:rPr lang="en-US" sz="2000" dirty="0" err="1"/>
              <a:t>facecolor</a:t>
            </a:r>
            <a:r>
              <a:rPr lang="en-US" sz="2000" dirty="0"/>
              <a:t>=(0,0,0,0), linewidth=5, </a:t>
            </a:r>
            <a:r>
              <a:rPr lang="en-US" sz="2000" dirty="0" err="1"/>
              <a:t>edgecolor</a:t>
            </a:r>
            <a:r>
              <a:rPr lang="en-US" sz="2000" dirty="0"/>
              <a:t>=</a:t>
            </a:r>
            <a:r>
              <a:rPr lang="en-US" sz="2000" dirty="0" err="1"/>
              <a:t>sns.color_palette</a:t>
            </a:r>
            <a:r>
              <a:rPr lang="en-US" sz="2000" dirty="0"/>
              <a:t>("BrBG",2))  </a:t>
            </a:r>
          </a:p>
          <a:p>
            <a:pPr marL="0" indent="0">
              <a:buNone/>
            </a:pPr>
            <a:r>
              <a:rPr lang="en-US" sz="2000" dirty="0" err="1"/>
              <a:t>plt.show</a:t>
            </a:r>
            <a:r>
              <a:rPr lang="en-US" sz="2000" dirty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93E6A-D50E-6AF4-B174-2F2B2F7C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262" y="1229959"/>
            <a:ext cx="6244492" cy="5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7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1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144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729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Matplotlib vs Seaborn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436B1-A3E0-E5C0-DBD5-A2E552A5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164492"/>
            <a:ext cx="11474925" cy="534767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6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r>
              <a:rPr lang="en-US" dirty="0"/>
              <a:t>Built in themes for styling matplotlib graphics </a:t>
            </a:r>
          </a:p>
          <a:p>
            <a:r>
              <a:rPr lang="en-US" dirty="0"/>
              <a:t>Visualizing univariate, bivariate and </a:t>
            </a:r>
            <a:r>
              <a:rPr lang="en-US" dirty="0" err="1"/>
              <a:t>trivariate</a:t>
            </a:r>
            <a:r>
              <a:rPr lang="en-US" dirty="0"/>
              <a:t> data </a:t>
            </a:r>
          </a:p>
          <a:p>
            <a:r>
              <a:rPr lang="en-US" dirty="0"/>
              <a:t>Fitting in and visualizing linear regression models </a:t>
            </a:r>
          </a:p>
          <a:p>
            <a:r>
              <a:rPr lang="en-US" dirty="0"/>
              <a:t>Plotting statistical time series data</a:t>
            </a:r>
          </a:p>
          <a:p>
            <a:r>
              <a:rPr lang="en-US" dirty="0"/>
              <a:t>Seaborn works well with NumPy arrays and Pandas data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Installing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r>
              <a:rPr lang="en-IN" dirty="0"/>
              <a:t>pip install seaborn</a:t>
            </a:r>
          </a:p>
          <a:p>
            <a:endParaRPr lang="en-IN" dirty="0"/>
          </a:p>
          <a:p>
            <a:r>
              <a:rPr lang="en-IN" dirty="0" err="1"/>
              <a:t>conda</a:t>
            </a:r>
            <a:r>
              <a:rPr lang="en-IN" dirty="0"/>
              <a:t> install seaborn</a:t>
            </a:r>
          </a:p>
          <a:p>
            <a:endParaRPr lang="en-IN" dirty="0"/>
          </a:p>
          <a:p>
            <a:r>
              <a:rPr lang="en-US" dirty="0"/>
              <a:t>Dependencies to installing Seaborn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Python 2.7 or 3.4+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NumPy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SciPy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pandas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matplotlib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Seaborn –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IN" dirty="0"/>
              <a:t>import pandas as 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Seaborn – Importing Datasets -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load_dataset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Importing sample datasets as Pandas </a:t>
            </a:r>
            <a:r>
              <a:rPr lang="en-US" dirty="0" err="1"/>
              <a:t>DataFrames</a:t>
            </a:r>
            <a:r>
              <a:rPr lang="en-US" dirty="0"/>
              <a:t> by de fault.</a:t>
            </a:r>
          </a:p>
          <a:p>
            <a:pPr marL="0" indent="0">
              <a:buNone/>
            </a:pPr>
            <a:r>
              <a:rPr lang="en-US" dirty="0"/>
              <a:t>import seaborn as sb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sb.load_dataset</a:t>
            </a:r>
            <a:r>
              <a:rPr lang="en-US" dirty="0"/>
              <a:t>('tips')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IN" dirty="0" err="1"/>
              <a:t>get_dataset_names</a:t>
            </a:r>
            <a:r>
              <a:rPr lang="en-IN" dirty="0"/>
              <a:t>() displays the sample datasets in Seaborn library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print </a:t>
            </a:r>
            <a:r>
              <a:rPr lang="en-IN" dirty="0" err="1"/>
              <a:t>sb.get_dataset_names</a:t>
            </a:r>
            <a:r>
              <a:rPr lang="en-IN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What is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Data Frame is an in-memory, tabular data structure that organizes data into a 2-dimensional table of rows and columns, similar to a spreadsheet or SQL table.</a:t>
            </a:r>
          </a:p>
          <a:p>
            <a:r>
              <a:rPr lang="en-US" dirty="0"/>
              <a:t>Each column holds values of a single datatype, while rows can contain a variety of datatypes</a:t>
            </a:r>
          </a:p>
          <a:p>
            <a:r>
              <a:rPr lang="en-US" dirty="0"/>
              <a:t>Every Data Frame contains a blueprint, known as a schema, that defines the name (label) and data type of each column. </a:t>
            </a:r>
          </a:p>
          <a:p>
            <a:r>
              <a:rPr lang="en-US" dirty="0"/>
              <a:t>In a distributed architecture, a Data Frame can span thousands of computers, thus making it possible to do analytics on big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0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1900</Words>
  <Application>Microsoft Office PowerPoint</Application>
  <PresentationFormat>Widescreen</PresentationFormat>
  <Paragraphs>250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inter-regular</vt:lpstr>
      <vt:lpstr>Wingdings</vt:lpstr>
      <vt:lpstr>Office Theme</vt:lpstr>
      <vt:lpstr>GenAI Day9</vt:lpstr>
      <vt:lpstr>Syllabus</vt:lpstr>
      <vt:lpstr>Seaborn</vt:lpstr>
      <vt:lpstr>Matplotlib vs Seaborn</vt:lpstr>
      <vt:lpstr>Features of Seaborn</vt:lpstr>
      <vt:lpstr>Installing Seaborn</vt:lpstr>
      <vt:lpstr>Seaborn – Importing Libraries</vt:lpstr>
      <vt:lpstr>Seaborn – Importing Datasets - load_dataset()</vt:lpstr>
      <vt:lpstr>What is a Data Frame</vt:lpstr>
      <vt:lpstr>Data Frame</vt:lpstr>
      <vt:lpstr>Data Frame</vt:lpstr>
      <vt:lpstr>Aesthetics and Visualizations</vt:lpstr>
      <vt:lpstr>Aesthetics and Visualizations</vt:lpstr>
      <vt:lpstr>Aesthetics and Visualizations</vt:lpstr>
      <vt:lpstr>3 categories of Seaborn plots types</vt:lpstr>
      <vt:lpstr>Categories of Seaborn Plots</vt:lpstr>
      <vt:lpstr>Types of Seaborn plots </vt:lpstr>
      <vt:lpstr>Types of Seaborn plots </vt:lpstr>
      <vt:lpstr>Line Plot</vt:lpstr>
      <vt:lpstr>Line Plot</vt:lpstr>
      <vt:lpstr>Lmplot</vt:lpstr>
      <vt:lpstr>Scatter plot</vt:lpstr>
      <vt:lpstr>Scatter plot with settings</vt:lpstr>
      <vt:lpstr>Scatter plot with style settings</vt:lpstr>
      <vt:lpstr>Scatter plot with scale settings</vt:lpstr>
      <vt:lpstr>Violin plot graphically represents the density estimate, with wider parts indicating higher density, and the IQR and median are shown as a white dot and line within the violin. </vt:lpstr>
      <vt:lpstr>Heat Map plot, graphically represents data values as grades of  colors in a two-dimensional space.</vt:lpstr>
      <vt:lpstr>countplot</vt:lpstr>
      <vt:lpstr>Countplot with Legend</vt:lpstr>
      <vt:lpstr>Horizontal Countplot with Legend</vt:lpstr>
      <vt:lpstr>Colorized Countplot with Legend</vt:lpstr>
      <vt:lpstr>Colorized Countplot with Legend</vt:lpstr>
      <vt:lpstr>Colorized Countplot with Legend and Saturation</vt:lpstr>
      <vt:lpstr>Countplot with Legend with Line width &amp; Edge color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445</cp:revision>
  <dcterms:created xsi:type="dcterms:W3CDTF">2021-12-28T19:16:03Z</dcterms:created>
  <dcterms:modified xsi:type="dcterms:W3CDTF">2024-11-29T18:57:48Z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