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76" r:id="rId3"/>
    <p:sldId id="584" r:id="rId4"/>
    <p:sldId id="475" r:id="rId5"/>
    <p:sldId id="476" r:id="rId6"/>
    <p:sldId id="578" r:id="rId7"/>
    <p:sldId id="577" r:id="rId8"/>
    <p:sldId id="477" r:id="rId9"/>
    <p:sldId id="478" r:id="rId10"/>
    <p:sldId id="586" r:id="rId11"/>
    <p:sldId id="479" r:id="rId12"/>
    <p:sldId id="480" r:id="rId13"/>
    <p:sldId id="486" r:id="rId14"/>
    <p:sldId id="487" r:id="rId15"/>
    <p:sldId id="481" r:id="rId16"/>
    <p:sldId id="482" r:id="rId17"/>
    <p:sldId id="483" r:id="rId18"/>
    <p:sldId id="484" r:id="rId19"/>
    <p:sldId id="485" r:id="rId20"/>
    <p:sldId id="488" r:id="rId21"/>
    <p:sldId id="490" r:id="rId22"/>
    <p:sldId id="491" r:id="rId23"/>
    <p:sldId id="492" r:id="rId24"/>
    <p:sldId id="493" r:id="rId25"/>
    <p:sldId id="494" r:id="rId26"/>
    <p:sldId id="495" r:id="rId27"/>
    <p:sldId id="496" r:id="rId28"/>
    <p:sldId id="497" r:id="rId29"/>
    <p:sldId id="498" r:id="rId30"/>
    <p:sldId id="489" r:id="rId31"/>
    <p:sldId id="499" r:id="rId32"/>
    <p:sldId id="500" r:id="rId33"/>
    <p:sldId id="579" r:id="rId34"/>
    <p:sldId id="501" r:id="rId35"/>
    <p:sldId id="580" r:id="rId36"/>
    <p:sldId id="502" r:id="rId37"/>
    <p:sldId id="581" r:id="rId38"/>
    <p:sldId id="503" r:id="rId39"/>
    <p:sldId id="582" r:id="rId40"/>
    <p:sldId id="504" r:id="rId41"/>
    <p:sldId id="505" r:id="rId42"/>
    <p:sldId id="506" r:id="rId43"/>
    <p:sldId id="507" r:id="rId44"/>
    <p:sldId id="508" r:id="rId45"/>
    <p:sldId id="509" r:id="rId46"/>
    <p:sldId id="510" r:id="rId47"/>
    <p:sldId id="511" r:id="rId48"/>
    <p:sldId id="513" r:id="rId49"/>
    <p:sldId id="514" r:id="rId50"/>
    <p:sldId id="51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3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8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95E1-8140-44C4-ABBE-A33B0C912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2080B-EF1F-44C6-9A6E-07685F4DB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CEFE8-8547-4A8C-BE96-7CC112FD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3A70D-AC51-452A-8F0C-C19D28FA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B40D4-D7C5-4699-9830-1FB6C4AA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8593-3B2F-4A43-AA3E-BBD3576D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0CE28-C5BB-437B-9DE0-E132080BD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E0582-62A8-4985-9EBB-7B2D1EA9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FD69A-D6C9-42AD-9E4F-94560F80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39B8-C4CA-4E31-AA64-4EC11754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5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159287-B4BE-4EE2-8FF8-358F0EA3B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DB77D-B7DE-43F2-BE82-06B68D340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DDD66-B1EB-4FFD-A5EF-BDBF5E0B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C8E9D-AB67-4E5A-B109-EC8B2509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1394D-A753-4E30-A192-4758A181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9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D6C8-74DB-45E3-BB81-D8ED52A1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6599-F963-4E46-8E7F-B219D88AB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A8324-FE91-41E1-848E-CA9CE68A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1AD27-129C-48E1-BDDF-260C7DD3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EC21A-26BD-4250-AB73-1A3FEE86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4DB5-177C-4553-8FF3-4DE99A69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BBF2F-6785-428A-B995-6EB60B09D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8106C-14AD-4161-B56F-E97D1E2C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BBC92-33D0-42C8-A92A-3E9B43FA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C23A2-90AD-434B-A377-CBE8F76A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1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6402-6E00-4D15-8E6A-5C0071A5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1EE1-4603-4952-99C2-E44E1C01A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B1AFD-B7A1-4386-A84B-E6D8B9005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6E6DD-6325-4CDD-9043-C503A516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059BE-6998-4A2E-88EA-0599EB6F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D2B08-05AD-4B46-8AD1-77F71948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9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B3BB-93A1-4487-8937-0E6071E3E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8AEAA-732D-4ECF-8046-24953046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0273C-6A90-408A-8254-AB7A5C79E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E71A0-D26F-408D-8A60-6ABEF5175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1BF50-8674-4DCC-AC22-3BABFEAD8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C91A2-99D0-4071-846A-D3CA09A8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B421C-1EF7-4FCD-86F4-EFFDEAA3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1E61E-D24F-453C-9357-5C7A08C8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3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D21D-DF3B-46D4-8879-8F8CFC41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7A1AE-7872-4E2A-B19E-F3D1D5EC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01205-A0F4-46D2-BD3C-F6BD24BD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95CD4-E9DF-4773-B91F-0D1C54E3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7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C36BD-7539-4072-ADB2-EF36E832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DD39B-0FFD-45FD-B558-19379518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09F9D-7D4F-4C98-8C29-BC7DB98E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0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D7B8-55ED-436C-B40D-0984B00A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1DB88-1DA0-4584-9006-9A0F560FB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EEE22-214D-4855-941C-AAD89FA96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2D2D4-C178-4785-8369-6736BE83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64DD-C7EE-431F-AA65-3C47D762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A201E-39CA-40B8-9A08-1B203C9F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6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B2B4-0CA5-4972-A870-A3B3D3B0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3EC37-2CB4-4A9E-B725-918A69364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8D7F2-A03D-4C88-8D03-93D626623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BFE40-EC21-46A1-A793-DDF9FA2B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017ED-BD7D-4D6A-A147-CA352E3D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69E16-FEA2-4A11-ACC7-044A838D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2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CBFE3-802E-4ECE-B59B-3EBF9664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C0BC8-A278-45F2-A4F0-74CE72C03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290C2-78AE-43AD-B587-5D21E8984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22B9B-649C-48E0-9CF0-737B1ACCBF2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C52E3-8770-401F-9AA8-3CD43F5E7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11654-08FA-41E9-88BD-047524FCA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1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58E6-1E06-4CBE-A644-7663F940C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0285" y="2732529"/>
            <a:ext cx="3839832" cy="765052"/>
          </a:xfrm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Gen-AI</a:t>
            </a:r>
            <a:endParaRPr lang="en-US" dirty="0"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85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51C5DD-9766-6598-793A-30F2110AB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E5EAF-D76F-2669-E2B4-51C50E6FA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Major uses of Python Language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7A4423-76AC-0209-3A61-DFE46DAB3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2900" y="1076632"/>
            <a:ext cx="11474926" cy="543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46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EA890C-4735-4734-7187-EA970759E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72F5-4C63-0977-491E-6257F1ABF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Advantages of 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B975A6-D83C-8C3E-2679-CABAB82F3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2900" y="1076632"/>
            <a:ext cx="11474925" cy="543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25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F39A2F-FD72-82E5-D73D-7AB1AC58B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6C748-C17D-0A0C-F1C7-A6C76FC3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Comparison of Script Languages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546CDD-5B94-A9B8-EA93-A87C82154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2900" y="1175023"/>
            <a:ext cx="11474450" cy="523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00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3C34D6-43FD-2C96-A10E-B176A3240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EF697-031B-DC71-9F84-A2375839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3 Modes of Python programming-Interactive, Script,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A85D4-D519-5752-25D7-7D186CC63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1">
            <a:norm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/>
              <a:t>Interactive Mode</a:t>
            </a:r>
            <a:r>
              <a:rPr lang="en-US" dirty="0"/>
              <a:t>: Where you type code line-by-line and get immediate results in the </a:t>
            </a:r>
            <a:r>
              <a:rPr lang="en-US" b="1" dirty="0"/>
              <a:t>Python interpreter</a:t>
            </a:r>
            <a:r>
              <a:rPr lang="en-US" dirty="0"/>
              <a:t>. Useful for testing small snippets of code, exploring functions, and quick calculations.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/>
              <a:t>Script Mode</a:t>
            </a:r>
            <a:r>
              <a:rPr lang="en-US" dirty="0"/>
              <a:t>: Where you write code in a file with a ".</a:t>
            </a:r>
            <a:r>
              <a:rPr lang="en-US" dirty="0" err="1"/>
              <a:t>py</a:t>
            </a:r>
            <a:r>
              <a:rPr lang="en-US" dirty="0"/>
              <a:t>" extension and execute the entire script at once. Useful for writing larger programs with multiple lines of code.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/>
              <a:t>Code Mode</a:t>
            </a:r>
            <a:r>
              <a:rPr lang="en-US" dirty="0"/>
              <a:t>: Where you write code, encompassing both interactive and script modes. Includes elements like variables, data types, operators, functions, loops, conditional statements, etc. Useful for compiling the code to create executables.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5288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918F32-5A91-AA65-D50A-80FD4C3F7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93B4C-DCB7-DF7D-166A-E4DE2D503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Python programming environment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2642E5-8EC9-BF38-A9FB-C3C9E0B68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174" y="1076325"/>
            <a:ext cx="11443652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46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2AD15C-C930-CB00-251B-949E813CF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8002-D67B-A9B2-8728-B93266D4A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Elements of a Python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5E99F-7A19-B852-9F17-392B34A1A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2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 Python program is a sequence of definitions and commands (statements)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Commands manipulate objects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Each object is associated with a datatype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 set of operations on these values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Expressions: An operation (combination of objects and operators)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47613-EC26-02C8-FC77-75009AC00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454" y="1076632"/>
            <a:ext cx="5660372" cy="543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20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4EDB9F-E2A5-2BAE-3EAD-E18B20A29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9967-5C5A-6856-D981-F3FDB31D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Python programming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99BED6-786E-5225-956F-EDF2C99AB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900" y="1076325"/>
            <a:ext cx="11474925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53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3CC5EE-C8C3-517E-705C-EE0E0EFB7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7DC7-2A76-CADD-40FA-8AC2A7392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Output command in Python -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5EB9-D45F-825C-B57F-AC2ED2D2B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2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Purpose: Displays output on the screen.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Usage: Commonly used for debugging or showing results to the user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Accepts multiple arguments and allows formatted output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EF8685-2869-BB2C-93F7-25D1FFEB5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76632"/>
            <a:ext cx="5721826" cy="543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95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80664F-136F-028B-818F-5A3D77552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1492A-953E-C100-9F09-C6711E9C8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Output command in Python -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E15C-19BF-7411-4BF5-8992F6B3B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3"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1. Basic Printing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print("Hello, World!")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2. Printing Variables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name = "Alice"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age = 25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print("Name:", name, "Age:", age)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3. Using `</a:t>
            </a:r>
            <a:r>
              <a:rPr lang="en-IN" dirty="0" err="1"/>
              <a:t>sep</a:t>
            </a:r>
            <a:r>
              <a:rPr lang="en-IN" dirty="0"/>
              <a:t>` Parameter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print("Python", "is", "fun", </a:t>
            </a:r>
            <a:r>
              <a:rPr lang="en-IN" dirty="0" err="1"/>
              <a:t>sep</a:t>
            </a:r>
            <a:r>
              <a:rPr lang="en-IN" dirty="0"/>
              <a:t>="-")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4. Using `end` Parameter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print("Hello", end=" 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print("World!")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5. Formatted Strings (f-strings)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f"My</a:t>
            </a:r>
            <a:r>
              <a:rPr lang="en-IN" dirty="0"/>
              <a:t> name is {name} and I am {age} years old.")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6. Printing in Multiple Lines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print("Line 1\</a:t>
            </a:r>
            <a:r>
              <a:rPr lang="en-IN" dirty="0" err="1"/>
              <a:t>nLine</a:t>
            </a:r>
            <a:r>
              <a:rPr lang="en-IN" dirty="0"/>
              <a:t> 2\</a:t>
            </a:r>
            <a:r>
              <a:rPr lang="en-IN" dirty="0" err="1"/>
              <a:t>nLine</a:t>
            </a:r>
            <a:r>
              <a:rPr lang="en-IN" dirty="0"/>
              <a:t> 3")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7. Printing Special Characters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print("Tab\</a:t>
            </a:r>
            <a:r>
              <a:rPr lang="en-IN" dirty="0" err="1"/>
              <a:t>tSpace</a:t>
            </a:r>
            <a:r>
              <a:rPr lang="en-IN" dirty="0"/>
              <a:t>\</a:t>
            </a:r>
            <a:r>
              <a:rPr lang="en-IN" dirty="0" err="1"/>
              <a:t>nNew</a:t>
            </a:r>
            <a:r>
              <a:rPr lang="en-IN" dirty="0"/>
              <a:t> Line")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8. Concatenating Strings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part1 = "Hello"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part2 = "World"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print(part1 + " " + part2 + "!")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9. Printing a List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fruits = ["apple", "banana", "cherry"]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print("Fruits:", fruits)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10. Printing a Dictionary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person = {"name": "Alice", "age": 25}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print("Person details:", person)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11. Printing with File Output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with open("output.txt", "w") as file: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print("This is written to a file.", file=file)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12. Printing Unicode Characters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print("\u2764\uFE0F")  # Heart symbol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13. Printing Repeated Characters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print("*" * 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14. Suppressing the Newline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print("Hello", end="")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print("World!")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15. Printing in Hexadecimal, Octal, and Binary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err="1"/>
              <a:t>num</a:t>
            </a:r>
            <a:r>
              <a:rPr lang="en-IN" dirty="0"/>
              <a:t> = 255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f"Hexadecimal</a:t>
            </a:r>
            <a:r>
              <a:rPr lang="en-IN" dirty="0"/>
              <a:t>: {</a:t>
            </a:r>
            <a:r>
              <a:rPr lang="en-IN" dirty="0" err="1"/>
              <a:t>num:x</a:t>
            </a:r>
            <a:r>
              <a:rPr lang="en-IN" dirty="0"/>
              <a:t>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f"Octal</a:t>
            </a:r>
            <a:r>
              <a:rPr lang="en-IN" dirty="0"/>
              <a:t>: {</a:t>
            </a:r>
            <a:r>
              <a:rPr lang="en-IN" dirty="0" err="1"/>
              <a:t>num:o</a:t>
            </a:r>
            <a:r>
              <a:rPr lang="en-IN" dirty="0"/>
              <a:t>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f"Binary</a:t>
            </a:r>
            <a:r>
              <a:rPr lang="en-IN" dirty="0"/>
              <a:t>: {</a:t>
            </a:r>
            <a:r>
              <a:rPr lang="en-IN" dirty="0" err="1"/>
              <a:t>num:b</a:t>
            </a:r>
            <a:r>
              <a:rPr lang="en-IN" dirty="0"/>
              <a:t>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16. Using Escape Characters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print("He said, \"Python is awesome!\"")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17. Printing Raw Strings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r"C</a:t>
            </a:r>
            <a:r>
              <a:rPr lang="en-IN" dirty="0"/>
              <a:t>:\Users\Alice\Documents")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18. Multiline Printing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print("""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This is line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This is line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This is line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""")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19. Dynamic Printing Inside Loops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range(1, 4):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print(</a:t>
            </a:r>
            <a:r>
              <a:rPr lang="en-IN" dirty="0" err="1"/>
              <a:t>f"Counting</a:t>
            </a:r>
            <a:r>
              <a:rPr lang="en-IN" dirty="0"/>
              <a:t>: {</a:t>
            </a:r>
            <a:r>
              <a:rPr lang="en-IN" dirty="0" err="1"/>
              <a:t>i</a:t>
            </a:r>
            <a:r>
              <a:rPr lang="en-IN" dirty="0"/>
              <a:t>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20. Printing with Conditional Logic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x = 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print("Positive" if x &gt; 0 else "Non-positive")</a:t>
            </a:r>
          </a:p>
        </p:txBody>
      </p:sp>
    </p:spTree>
    <p:extLst>
      <p:ext uri="{BB962C8B-B14F-4D97-AF65-F5344CB8AC3E}">
        <p14:creationId xmlns:p14="http://schemas.microsoft.com/office/powerpoint/2010/main" val="1879575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E71828-51AA-AFC5-7DEC-4DAEE7516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E4B0-EFB2-A229-AE5A-5F44082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Input command in Python -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8FEC4-DE81-1C40-396A-3B41328C8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1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What</a:t>
            </a:r>
            <a:r>
              <a:rPr lang="en-US" dirty="0"/>
              <a:t>: It is a built-in method used to take user input from the console.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Purpose</a:t>
            </a:r>
            <a:r>
              <a:rPr lang="en-US" dirty="0"/>
              <a:t>: To read a line of text entered by the user and return it as a string.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Use</a:t>
            </a:r>
            <a:r>
              <a:rPr lang="en-US" dirty="0"/>
              <a:t>: It allows programs to interact with users by prompting them for data, which can then be processed within the program.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String conversion</a:t>
            </a:r>
            <a:r>
              <a:rPr lang="en-US" dirty="0"/>
              <a:t>: Regardless of what type of data the user enters (text, numbers, etc.), the input() function always returns the input as a string.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Caution</a:t>
            </a:r>
            <a:r>
              <a:rPr lang="en-US" dirty="0"/>
              <a:t>: If you need to perform numerical operations on the input, you must convert it to an appropriate type (e.g., integer or float).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550F3-623F-5BBD-2E75-B9EC3DA3C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74" y="5323668"/>
            <a:ext cx="11443652" cy="118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0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313FC0-C208-5627-90C0-C3A8CA59E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1ED5-F51D-50A3-FD6A-683720FE4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0386" y="2558277"/>
            <a:ext cx="7443321" cy="765052"/>
          </a:xfrm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Day 1 - Python</a:t>
            </a:r>
            <a:endParaRPr lang="en-US" dirty="0"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967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0534B2-9D1F-FC0A-0354-635F732DC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C206-56D6-58ED-7AC9-214C0654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 numCol="3"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Input command in Python -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64993-5242-82D0-F2B0-C2691C85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3"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1. Basic Input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name = input("Enter your name: 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f"Hello</a:t>
            </a:r>
            <a:r>
              <a:rPr lang="en-IN" dirty="0"/>
              <a:t>, {name}!")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2. Converting Input to Integer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age = input("Enter your age: 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age = int(age)  # Convert to integer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f"You</a:t>
            </a:r>
            <a:r>
              <a:rPr lang="en-IN" dirty="0"/>
              <a:t> are {age} years old.")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3. Converting Input to Float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height = input("Enter your height in meters: 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height = float(height)  # Convert to float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f"Your</a:t>
            </a:r>
            <a:r>
              <a:rPr lang="en-IN" dirty="0"/>
              <a:t> height is {height} meters.")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4. Boolean Input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err="1"/>
              <a:t>is_student</a:t>
            </a:r>
            <a:r>
              <a:rPr lang="en-IN" dirty="0"/>
              <a:t> = input("Are you a student? (yes/no): ").lower() == "yes"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f"Student</a:t>
            </a:r>
            <a:r>
              <a:rPr lang="en-IN" dirty="0"/>
              <a:t> status: {</a:t>
            </a:r>
            <a:r>
              <a:rPr lang="en-IN" dirty="0" err="1"/>
              <a:t>is_student</a:t>
            </a:r>
            <a:r>
              <a:rPr lang="en-IN" dirty="0"/>
              <a:t>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5. Taking Multiple Inputs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x, y = input("Enter two numbers separated by space: ").split()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x, y = int(x), int(y)  # Convert both inputs to integers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f"Sum</a:t>
            </a:r>
            <a:r>
              <a:rPr lang="en-IN" dirty="0"/>
              <a:t> of {x} and {y} is {x + y}.")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6. Input Validation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age = input("Enter your age: 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if </a:t>
            </a:r>
            <a:r>
              <a:rPr lang="en-IN" dirty="0" err="1"/>
              <a:t>age.isdigit</a:t>
            </a:r>
            <a:r>
              <a:rPr lang="en-IN" dirty="0"/>
              <a:t>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age = int(age)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print(</a:t>
            </a:r>
            <a:r>
              <a:rPr lang="en-IN" dirty="0" err="1"/>
              <a:t>f"You</a:t>
            </a:r>
            <a:r>
              <a:rPr lang="en-IN" dirty="0"/>
              <a:t> are {age} years old.")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else: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print("Invalid input! Please enter a number.")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7. Handling Inputs in a Loop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while True: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number = input("Enter a positive number: 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if </a:t>
            </a:r>
            <a:r>
              <a:rPr lang="en-IN" dirty="0" err="1"/>
              <a:t>number.isdigit</a:t>
            </a:r>
            <a:r>
              <a:rPr lang="en-IN" dirty="0"/>
              <a:t>() and int(number) &gt; 0: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number = int(number)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break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print("Invalid input. Try again!")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f"You</a:t>
            </a:r>
            <a:r>
              <a:rPr lang="en-IN" dirty="0"/>
              <a:t> entered: {number}")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8. Using Input in a Decision-Making Scenario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score = int(input("Enter your score: "))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if score &gt;= 90: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grade = "A"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err="1"/>
              <a:t>elif</a:t>
            </a:r>
            <a:r>
              <a:rPr lang="en-IN" dirty="0"/>
              <a:t> score &gt;= 80: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grade = "B"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err="1"/>
              <a:t>elif</a:t>
            </a:r>
            <a:r>
              <a:rPr lang="en-IN" dirty="0"/>
              <a:t> score &gt;= 70: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grade = "C"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else: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grade = "F"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f"Your</a:t>
            </a:r>
            <a:r>
              <a:rPr lang="en-IN" dirty="0"/>
              <a:t> grade is {grade}.")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9. Taking a List as Input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numbers = input("Enter a list of numbers separated by commas: ").split(',')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numbers = [int(</a:t>
            </a:r>
            <a:r>
              <a:rPr lang="en-IN" dirty="0" err="1"/>
              <a:t>num</a:t>
            </a:r>
            <a:r>
              <a:rPr lang="en-IN" dirty="0"/>
              <a:t>) for </a:t>
            </a:r>
            <a:r>
              <a:rPr lang="en-IN" dirty="0" err="1"/>
              <a:t>num</a:t>
            </a:r>
            <a:r>
              <a:rPr lang="en-IN" dirty="0"/>
              <a:t> in numbers]  # Convert each input to integer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f"You</a:t>
            </a:r>
            <a:r>
              <a:rPr lang="en-IN" dirty="0"/>
              <a:t> entered the numbers: {numbers}")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10. Advanced Use Case: Calculator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num1 = float(input("Enter the first number: "))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num2 = float(input("Enter the second number: "))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operation = input("Enter operation (+, -, *, /): 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if operation == "+":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result = num1 + num2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err="1"/>
              <a:t>elif</a:t>
            </a:r>
            <a:r>
              <a:rPr lang="en-IN" dirty="0"/>
              <a:t> operation == "-":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result = num1 - num2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err="1"/>
              <a:t>elif</a:t>
            </a:r>
            <a:r>
              <a:rPr lang="en-IN" dirty="0"/>
              <a:t> operation == "*":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result = num1 * num2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err="1"/>
              <a:t>elif</a:t>
            </a:r>
            <a:r>
              <a:rPr lang="en-IN" dirty="0"/>
              <a:t> operation == "/":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result = num1 / num2 if num2 != 0 else "undefined (division by zero)"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else: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result = "Invalid operation!"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f"The</a:t>
            </a:r>
            <a:r>
              <a:rPr lang="en-IN" dirty="0"/>
              <a:t> result is: {result}")</a:t>
            </a:r>
          </a:p>
        </p:txBody>
      </p:sp>
    </p:spTree>
    <p:extLst>
      <p:ext uri="{BB962C8B-B14F-4D97-AF65-F5344CB8AC3E}">
        <p14:creationId xmlns:p14="http://schemas.microsoft.com/office/powerpoint/2010/main" val="1976688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2D0E0C-96F8-3C1B-077B-71822F05C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1EDD6-83FA-F887-754E-7752CFAC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Python -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FBE57-09F1-41D2-68F0-7A8C31F7E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1"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Literals are </a:t>
            </a:r>
            <a:r>
              <a:rPr lang="en-US" b="1" dirty="0"/>
              <a:t>constant values assigned to variables </a:t>
            </a:r>
            <a:r>
              <a:rPr lang="en-US" dirty="0"/>
              <a:t>or used directly in a program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String Literal</a:t>
            </a:r>
            <a:r>
              <a:rPr lang="en-US" dirty="0"/>
              <a:t>: A sequence of characters enclosed in single ('), double ("), triple (''' or """) quotes. Types: Single-line Strings and Multi-line Strings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Numeric Literals</a:t>
            </a:r>
            <a:r>
              <a:rPr lang="en-US" dirty="0"/>
              <a:t>: Represent numbers in the program. Types: Integer, Float, Decimal, Complex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Boolean Literals</a:t>
            </a:r>
            <a:r>
              <a:rPr lang="en-US" dirty="0"/>
              <a:t>: Represent True or False values. Usage: In conditional statements.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Special Literal</a:t>
            </a:r>
            <a:r>
              <a:rPr lang="en-US" dirty="0"/>
              <a:t>: Represents the absence of a value using None.</a:t>
            </a:r>
          </a:p>
          <a:p>
            <a:r>
              <a:rPr lang="en-US" b="1" dirty="0"/>
              <a:t>Literal Collections</a:t>
            </a:r>
            <a:r>
              <a:rPr lang="en-US" dirty="0"/>
              <a:t>: Represent data structures like lists, tuples, dictionaries, and sets.</a:t>
            </a:r>
          </a:p>
          <a:p>
            <a:r>
              <a:rPr lang="en-US" b="1" dirty="0"/>
              <a:t>Numeric Literals with Base</a:t>
            </a:r>
            <a:r>
              <a:rPr lang="en-US" dirty="0"/>
              <a:t>: Represent numbers in different bases. Types: Binary, Octal, Hexadecimal.</a:t>
            </a:r>
          </a:p>
          <a:p>
            <a:r>
              <a:rPr lang="en-US" b="1" dirty="0"/>
              <a:t>String Literals with Escape Sequences</a:t>
            </a:r>
            <a:r>
              <a:rPr lang="en-US" dirty="0"/>
              <a:t>: Special characters represented by a backslash (\).</a:t>
            </a:r>
          </a:p>
          <a:p>
            <a:r>
              <a:rPr lang="en-US" b="1" dirty="0"/>
              <a:t>Raw String Literals</a:t>
            </a:r>
            <a:r>
              <a:rPr lang="en-US" dirty="0"/>
              <a:t>: Treats backslashes as literal characters instead of escape sequences. </a:t>
            </a:r>
          </a:p>
          <a:p>
            <a:r>
              <a:rPr lang="en-US" b="1" dirty="0"/>
              <a:t>Unicode Strings</a:t>
            </a:r>
            <a:r>
              <a:rPr lang="en-US" dirty="0"/>
              <a:t>: Represent Unicode characters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69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F83296-64A6-66C3-EA7E-4283836C3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55B7E-0922-6532-E77D-04272AF9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Python -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6DDCB-73FD-7FDE-9337-A3B9FF507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2"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String Literals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err="1"/>
              <a:t>single_line</a:t>
            </a:r>
            <a:r>
              <a:rPr lang="en-IN" dirty="0"/>
              <a:t> = "Hello"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err="1"/>
              <a:t>multi_line</a:t>
            </a:r>
            <a:r>
              <a:rPr lang="en-IN" dirty="0"/>
              <a:t> = '''This is 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multi-line string.'''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Numeric Literals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integer = 42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err="1"/>
              <a:t>floating_point</a:t>
            </a:r>
            <a:r>
              <a:rPr lang="en-IN" dirty="0"/>
              <a:t> = 3.14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err="1"/>
              <a:t>complex_num</a:t>
            </a:r>
            <a:r>
              <a:rPr lang="en-IN" dirty="0"/>
              <a:t> = 5 + 2j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Boolean Literals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err="1"/>
              <a:t>is_active</a:t>
            </a:r>
            <a:r>
              <a:rPr lang="en-IN" dirty="0"/>
              <a:t> =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Special Literal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err="1"/>
              <a:t>no_value</a:t>
            </a:r>
            <a:r>
              <a:rPr lang="en-IN" dirty="0"/>
              <a:t> = None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Collection Literals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fruits = ['apple', 'banana']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coordinates = (10, 20)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person = {'name': 'Alice', 'age': 25}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err="1"/>
              <a:t>unique_numbers</a:t>
            </a:r>
            <a:r>
              <a:rPr lang="en-IN" dirty="0"/>
              <a:t> = {1, 2, 3}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Numeric Literals with Base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binary = 0b1010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octal = 0o12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hexadecimal = 0x1A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Escape Sequences and Raw Strings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escaped = "Hello\</a:t>
            </a:r>
            <a:r>
              <a:rPr lang="en-IN" dirty="0" err="1"/>
              <a:t>nWorld</a:t>
            </a:r>
            <a:r>
              <a:rPr lang="en-IN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err="1"/>
              <a:t>raw_string</a:t>
            </a:r>
            <a:r>
              <a:rPr lang="en-IN" dirty="0"/>
              <a:t> = </a:t>
            </a:r>
            <a:r>
              <a:rPr lang="en-IN" dirty="0" err="1"/>
              <a:t>r"C</a:t>
            </a:r>
            <a:r>
              <a:rPr lang="en-IN" dirty="0"/>
              <a:t>:\Path\to\File"</a:t>
            </a:r>
          </a:p>
        </p:txBody>
      </p:sp>
    </p:spTree>
    <p:extLst>
      <p:ext uri="{BB962C8B-B14F-4D97-AF65-F5344CB8AC3E}">
        <p14:creationId xmlns:p14="http://schemas.microsoft.com/office/powerpoint/2010/main" val="2384800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2E72AA-09DF-F5F4-221A-C5F8915D3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73A6-5643-AD8F-A193-793913D18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Python -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2F402-E2DC-9851-27BE-9CC155E41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1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dirty="0"/>
              <a:t>Constants are variables t</a:t>
            </a:r>
            <a:r>
              <a:rPr lang="en-US" dirty="0"/>
              <a:t>hat hold values which are not meant to change during the program's execution.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Python does not have built-in support for constants (like const in Java)</a:t>
            </a:r>
            <a:endParaRPr lang="en-I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dirty="0"/>
              <a:t>Use naming conventions to signify constants - “Uppercase” </a:t>
            </a:r>
            <a:r>
              <a:rPr lang="en-US" dirty="0"/>
              <a:t>with underscores to declare constants, and developers are expected to avoid modifying them.</a:t>
            </a:r>
            <a:endParaRPr lang="en-I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dirty="0"/>
              <a:t>Constants improve code clarity, maintainability, and avoid hardcoding values. (MAX_VALUE, PI).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dirty="0"/>
              <a:t>Tools like final or custom classes can help enforce constant-like behaviour in Python.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dirty="0"/>
              <a:t>Types: </a:t>
            </a:r>
            <a:r>
              <a:rPr lang="en-US" dirty="0"/>
              <a:t>Mathematical, Physical, Application-Specific and 3</a:t>
            </a:r>
            <a:r>
              <a:rPr lang="en-US" baseline="30000" dirty="0"/>
              <a:t>rd</a:t>
            </a:r>
            <a:r>
              <a:rPr lang="en-US" dirty="0"/>
              <a:t> party Constants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457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E2E0B4-631A-1382-EAA6-EE9EC54FE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4E92C-FC07-2C0C-ACD5-F778F198F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Python -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BD309-14A7-AD63-8193-F4361F9D1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3"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1. Mathematical Constants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PI = 3.14159  # Approximation of Pi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EULER_NUMBER = 2.71828  # Base of the natural logarithm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2. Physical Constants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SPEED_OF_LIGHT = 299792458  # in meters/second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GRAVITY = 9.8  # in m/s^2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3. Application-Specific Constants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MAX_LOGIN_ATTEMPTS =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API_URL = "https://example.com/</a:t>
            </a:r>
            <a:r>
              <a:rPr lang="en-US" dirty="0" err="1"/>
              <a:t>api</a:t>
            </a:r>
            <a:r>
              <a:rPr lang="en-U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DATABASE_NAME = "</a:t>
            </a:r>
            <a:r>
              <a:rPr lang="en-US" dirty="0" err="1"/>
              <a:t>my_database</a:t>
            </a:r>
            <a:r>
              <a:rPr lang="en-U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Example Usage of Constants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Area of a Circle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radius =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area = PI * radius**2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f"Area</a:t>
            </a:r>
            <a:r>
              <a:rPr lang="en-US" dirty="0"/>
              <a:t> of the circle with radius {radius}: {area:.2f}")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Force Due to Gravity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weight = 70  # in kg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force = weight * GRAVITY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f"Force</a:t>
            </a:r>
            <a:r>
              <a:rPr lang="en-US" dirty="0"/>
              <a:t> on an object of weight {weight} kg: {force:.2f} N")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Handling Application-Specific Constants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f"Max</a:t>
            </a:r>
            <a:r>
              <a:rPr lang="en-US" dirty="0"/>
              <a:t> Login Attempts: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{MAX_LOGIN_ATTEMPTS}")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f"API</a:t>
            </a:r>
            <a:r>
              <a:rPr lang="en-US" dirty="0"/>
              <a:t> Endpoint: {API_URL}")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f"Database</a:t>
            </a:r>
            <a:r>
              <a:rPr lang="en-US" dirty="0"/>
              <a:t> Name: {DATABASE_NAME}")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Enforcing Constants (Using `Final` from `typing`)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from typing import Final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Declaring constants with `Final`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FINAL_PI: Final = 3.14159  # Value should not change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try: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FINAL_PI = 3.14  # This will raise a warning in static type checkers like </a:t>
            </a:r>
            <a:r>
              <a:rPr lang="en-US" dirty="0" err="1"/>
              <a:t>MyPy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except Exception as 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print("Attempt to change FINAL_PI failed:", 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Enforcing Constants (Using a Custom Class)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class Constants: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PI = 3.14159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GRAVITY = 9.8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SPEED_OF_LIGHT = 299792458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Access constants from the class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f"Constant</a:t>
            </a:r>
            <a:r>
              <a:rPr lang="en-US" dirty="0"/>
              <a:t> PI from class: {</a:t>
            </a:r>
            <a:r>
              <a:rPr lang="en-US" dirty="0" err="1"/>
              <a:t>Constants.PI</a:t>
            </a:r>
            <a:r>
              <a:rPr lang="en-US" dirty="0"/>
              <a:t>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f"Speed</a:t>
            </a:r>
            <a:r>
              <a:rPr lang="en-US" dirty="0"/>
              <a:t> of Light: {</a:t>
            </a:r>
            <a:r>
              <a:rPr lang="en-US" dirty="0" err="1"/>
              <a:t>Constants.SPEED_OF_LIGHT</a:t>
            </a:r>
            <a:r>
              <a:rPr lang="en-US" dirty="0"/>
              <a:t>} m/s")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Attempt to Change Constant in the Class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try: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Constants.PI</a:t>
            </a:r>
            <a:r>
              <a:rPr lang="en-US" dirty="0"/>
              <a:t> = 3.14  # Python allows it but should be avoided by convention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print("</a:t>
            </a:r>
            <a:r>
              <a:rPr lang="en-US" dirty="0" err="1"/>
              <a:t>Constants.PI</a:t>
            </a:r>
            <a:r>
              <a:rPr lang="en-US" dirty="0"/>
              <a:t> has been changed (discouraged):", </a:t>
            </a:r>
            <a:r>
              <a:rPr lang="en-US" dirty="0" err="1"/>
              <a:t>Constants.PI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except </a:t>
            </a:r>
            <a:r>
              <a:rPr lang="en-US" dirty="0" err="1"/>
              <a:t>AttributeError</a:t>
            </a:r>
            <a:r>
              <a:rPr lang="en-US" dirty="0"/>
              <a:t> as 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print("Failed to change </a:t>
            </a:r>
            <a:r>
              <a:rPr lang="en-US" dirty="0" err="1"/>
              <a:t>Constants.PI</a:t>
            </a:r>
            <a:r>
              <a:rPr lang="en-US" dirty="0"/>
              <a:t>:", 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4862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B41BCE-ACFE-DA24-AAB8-4F28868E5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DF5B-D13E-7666-E4B0-C56C158EF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Python -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AB4D0-996E-1AC5-6FBD-25EC482A4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1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Identifiers are names used to identify variables, functions, classes, etc.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They are fundamental building blocks of any Python program.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Identifier naming rules: no special characters, no reserved keywords, case-sensitive, and cannot start with digits.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Identifiers can include letters (a-z, A-Z), digits (0-9), and underscores (_).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Identifiers cannot start with a digit.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Identifiers are case-sensitive.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Identifiers cannot use Python's reserved keywords.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Identifiers cannot contain special characters.</a:t>
            </a:r>
          </a:p>
        </p:txBody>
      </p:sp>
    </p:spTree>
    <p:extLst>
      <p:ext uri="{BB962C8B-B14F-4D97-AF65-F5344CB8AC3E}">
        <p14:creationId xmlns:p14="http://schemas.microsoft.com/office/powerpoint/2010/main" val="3806551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2BAE66-8DC4-BCC4-D6C7-A47B70862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0AD35-E0CA-C467-0B96-C43FD6B1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Naming Conventions for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F3C8E-18DA-1E77-0793-BE8DAB6D8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1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Identifier naming conventions include </a:t>
            </a:r>
            <a:r>
              <a:rPr lang="en-US" dirty="0" err="1"/>
              <a:t>snake_case</a:t>
            </a:r>
            <a:r>
              <a:rPr lang="en-US" dirty="0"/>
              <a:t>, camelCase, </a:t>
            </a:r>
            <a:r>
              <a:rPr lang="en-US" dirty="0" err="1"/>
              <a:t>PascalCase</a:t>
            </a:r>
            <a:r>
              <a:rPr lang="en-US" dirty="0"/>
              <a:t> all </a:t>
            </a:r>
            <a:r>
              <a:rPr lang="en-US" dirty="0" err="1"/>
              <a:t>All</a:t>
            </a:r>
            <a:r>
              <a:rPr lang="en-US" dirty="0"/>
              <a:t> Caps.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Snake Case</a:t>
            </a:r>
            <a:r>
              <a:rPr lang="en-US" dirty="0"/>
              <a:t>: Use underscores to separate words.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Example: </a:t>
            </a:r>
            <a:r>
              <a:rPr lang="en-US" dirty="0" err="1"/>
              <a:t>my_variable</a:t>
            </a:r>
            <a:r>
              <a:rPr lang="en-US" dirty="0"/>
              <a:t>, </a:t>
            </a:r>
            <a:r>
              <a:rPr lang="en-US" dirty="0" err="1"/>
              <a:t>max_value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Camel Case</a:t>
            </a:r>
            <a:r>
              <a:rPr lang="en-US" dirty="0"/>
              <a:t>: Capitalize the first letter of each word except the first.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Example: </a:t>
            </a:r>
            <a:r>
              <a:rPr lang="en-US" dirty="0" err="1"/>
              <a:t>myVariable</a:t>
            </a:r>
            <a:r>
              <a:rPr lang="en-US" dirty="0"/>
              <a:t>, </a:t>
            </a:r>
            <a:r>
              <a:rPr lang="en-US" dirty="0" err="1"/>
              <a:t>maxValue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Pascal Case</a:t>
            </a:r>
            <a:r>
              <a:rPr lang="en-US" dirty="0"/>
              <a:t>: Capitalize the first letter of all words.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Example: </a:t>
            </a:r>
            <a:r>
              <a:rPr lang="en-US" dirty="0" err="1"/>
              <a:t>MyVariable</a:t>
            </a:r>
            <a:r>
              <a:rPr lang="en-US" dirty="0"/>
              <a:t>, </a:t>
            </a:r>
            <a:r>
              <a:rPr lang="en-US" dirty="0" err="1"/>
              <a:t>MaxValue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All Caps</a:t>
            </a:r>
            <a:r>
              <a:rPr lang="en-US" dirty="0"/>
              <a:t>: Use for constants.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Example: PI, MAX_LIMIT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374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83A146-1A73-A516-0BFB-9D06B3013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981AA-819B-6EED-A59C-D4D53CC5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Python -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3E7BB-10EE-56CC-B1BD-72EB0C6E0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2"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Valid Identifiers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name = "Alice"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age = 25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err="1"/>
              <a:t>is_active</a:t>
            </a:r>
            <a:r>
              <a:rPr lang="en-IN" dirty="0"/>
              <a:t> =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_</a:t>
            </a:r>
            <a:r>
              <a:rPr lang="en-IN" dirty="0" err="1"/>
              <a:t>max_value</a:t>
            </a:r>
            <a:r>
              <a:rPr lang="en-IN" dirty="0"/>
              <a:t> = 100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data123 = [1, 2, 3]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Invalid Identifiers (Uncomment to see errors)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2data = "Invalid"  # Starts with a digit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my-name = "Invalid"  # Contains hyphen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class = 10  # Reserved keyword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Function with Identifier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def </a:t>
            </a:r>
            <a:r>
              <a:rPr lang="en-IN" dirty="0" err="1"/>
              <a:t>calculate_square</a:t>
            </a:r>
            <a:r>
              <a:rPr lang="en-IN" dirty="0"/>
              <a:t>(number):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return number **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result = </a:t>
            </a:r>
            <a:r>
              <a:rPr lang="en-IN" dirty="0" err="1"/>
              <a:t>calculate_square</a:t>
            </a:r>
            <a:r>
              <a:rPr lang="en-IN" dirty="0"/>
              <a:t>(5)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f"The</a:t>
            </a:r>
            <a:r>
              <a:rPr lang="en-IN" dirty="0"/>
              <a:t> square of 5 is {result}")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Class with Identifier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class User: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def __</a:t>
            </a:r>
            <a:r>
              <a:rPr lang="en-IN" dirty="0" err="1"/>
              <a:t>init</a:t>
            </a:r>
            <a:r>
              <a:rPr lang="en-IN" dirty="0"/>
              <a:t>__(self, name, age):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self.name = name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</a:t>
            </a:r>
            <a:r>
              <a:rPr lang="en-IN" dirty="0" err="1"/>
              <a:t>self.age</a:t>
            </a:r>
            <a:r>
              <a:rPr lang="en-IN" dirty="0"/>
              <a:t> = age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user1 = User("Alice", 30)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f"User</a:t>
            </a:r>
            <a:r>
              <a:rPr lang="en-IN" dirty="0"/>
              <a:t>: {user1.name}, Age: {user1.age}")</a:t>
            </a:r>
          </a:p>
        </p:txBody>
      </p:sp>
    </p:spTree>
    <p:extLst>
      <p:ext uri="{BB962C8B-B14F-4D97-AF65-F5344CB8AC3E}">
        <p14:creationId xmlns:p14="http://schemas.microsoft.com/office/powerpoint/2010/main" val="3785944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ADE106-FFA0-4B23-FACE-DE10666AB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E3E7-6CF7-C40D-734A-B16EF46A6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Python -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F066F-7FDA-A519-20D0-7B18771FF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1"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 variable is a </a:t>
            </a:r>
            <a:r>
              <a:rPr lang="en-US" b="1" dirty="0"/>
              <a:t>reserved memory location </a:t>
            </a:r>
            <a:r>
              <a:rPr lang="en-US" dirty="0"/>
              <a:t>that can be used to store values, that can be referenced and manipulated in a program.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They are </a:t>
            </a:r>
            <a:r>
              <a:rPr lang="en-US" b="1" dirty="0"/>
              <a:t>dynamically typed</a:t>
            </a:r>
            <a:r>
              <a:rPr lang="en-US" dirty="0"/>
              <a:t>, </a:t>
            </a:r>
            <a:r>
              <a:rPr lang="en-US" b="1" dirty="0"/>
              <a:t>case-sensitive</a:t>
            </a:r>
            <a:r>
              <a:rPr lang="en-US" dirty="0"/>
              <a:t>, and </a:t>
            </a:r>
            <a:r>
              <a:rPr lang="en-US" b="1" dirty="0"/>
              <a:t>do not require explicit declaration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Assignment</a:t>
            </a:r>
            <a:r>
              <a:rPr lang="en-US" dirty="0"/>
              <a:t>: Variables can be used for single or multiple or Swap assignment</a:t>
            </a:r>
          </a:p>
          <a:p>
            <a:r>
              <a:rPr lang="en-US" b="1" dirty="0"/>
              <a:t>Local Variable</a:t>
            </a:r>
            <a:r>
              <a:rPr lang="en-US" dirty="0"/>
              <a:t>: Declared inside a function and accessible only within that function.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Global Variable</a:t>
            </a:r>
            <a:r>
              <a:rPr lang="en-US" dirty="0"/>
              <a:t>: Declared outside a function and accessible throughout the program.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Types</a:t>
            </a:r>
            <a:r>
              <a:rPr lang="en-US" dirty="0"/>
              <a:t>: Numeric, Text, Boolean, and Collection (list, tuple, set, </a:t>
            </a:r>
            <a:r>
              <a:rPr lang="en-US" dirty="0" err="1"/>
              <a:t>dict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Naming Convention</a:t>
            </a:r>
            <a:r>
              <a:rPr lang="en-US" dirty="0"/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Variable names must begin with a letter (a-z, A-Z) or an underscore (_).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 After the first character, the name can have letters, digits, or underscores.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 Avoid characters like @, $, #, etc.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Cannot Use Reserved Keywords: Keywords like if, else, class, def, etc., cannot be used as variable names.</a:t>
            </a:r>
          </a:p>
        </p:txBody>
      </p:sp>
    </p:spTree>
    <p:extLst>
      <p:ext uri="{BB962C8B-B14F-4D97-AF65-F5344CB8AC3E}">
        <p14:creationId xmlns:p14="http://schemas.microsoft.com/office/powerpoint/2010/main" val="4229299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1DC155-44EE-36C7-6EC8-2E24152B7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CE28-5335-B88F-1E24-20AB0E96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Python -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487E8-611D-0202-59F9-AF6011BBB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2"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Variable Assignment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x = 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y = x + 3.14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name = "Alice“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Print(id(x))</a:t>
            </a: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Multiple Assignment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a, b, c = 1, 2,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print(a, b, c)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x = y = z = “apple”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print(x, y, z)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Swapping Variables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a=1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b=2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a, b = b, 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print("Swapped:", a, b)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Using Different Types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err="1"/>
              <a:t>is_valid</a:t>
            </a:r>
            <a:r>
              <a:rPr lang="en-IN" dirty="0"/>
              <a:t> =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fruits = ["apple", "banana", "cherry"]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Global vs Local Variables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x = "Global"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def test():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</a:t>
            </a:r>
            <a:r>
              <a:rPr lang="en-IN" dirty="0" err="1"/>
              <a:t>local_var</a:t>
            </a:r>
            <a:r>
              <a:rPr lang="en-IN" dirty="0"/>
              <a:t> = "Local"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global 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x = "Modified Global"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print(</a:t>
            </a:r>
            <a:r>
              <a:rPr lang="en-IN" dirty="0" err="1"/>
              <a:t>local_var</a:t>
            </a:r>
            <a:r>
              <a:rPr lang="en-IN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print(x)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test()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print(x)  # Global variable after modification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Constants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PI = 3.14159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GRAVITY = 9.8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print("PI:", PI, "Gravity:", GRAVITY)</a:t>
            </a:r>
          </a:p>
        </p:txBody>
      </p:sp>
    </p:spTree>
    <p:extLst>
      <p:ext uri="{BB962C8B-B14F-4D97-AF65-F5344CB8AC3E}">
        <p14:creationId xmlns:p14="http://schemas.microsoft.com/office/powerpoint/2010/main" val="348408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03A9E2-182A-E208-45BF-BBDD6AD27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CCC5-8F0F-3878-6399-E582D518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000398"/>
                </a:solidFill>
                <a:latin typeface="Arial Black" pitchFamily="34" charset="0"/>
              </a:rPr>
              <a:t>Syllabus</a:t>
            </a:r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D3795-8783-D04D-A93E-D42A9760D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 Training -</a:t>
            </a:r>
            <a:r>
              <a:rPr kumimoji="0" lang="en-I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History,</a:t>
            </a: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Training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Topics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Python setup, IDEs, syntax basics, elements of python programming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Hands-On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Install Python, set up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Jupyter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Notebook or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VSCode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write basic print and input commands.</a:t>
            </a:r>
          </a:p>
          <a:p>
            <a:pPr marL="0" indent="0">
              <a:buNone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indent="0">
              <a:buNone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 Training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Case Study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Write a simple program for a restaurant that takes orders and prints out a receipt.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353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45475E-5D6D-EED9-9E0E-5B6F3E1C0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4307-78BF-58EA-5E9B-7E65CC55A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Python Keywords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CCC897-6BAA-86EE-AF48-020AE685A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900" y="1076325"/>
            <a:ext cx="11474926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54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7AFC8A-87A6-C809-9D9D-B7AA8A392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2AC1-8B6E-90D8-A386-C13E0D4E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Python –Key words or Reserved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19FF5-B3D7-B45D-9EC3-2FAF44A75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2"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/>
              <a:t>False		Boolean value representing falsehood.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/>
              <a:t>True		Boolean value representing truth.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/>
              <a:t>None		Represents the absence of a value.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/>
              <a:t>and		Logical AND operator.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/>
              <a:t>or		Logical OR operator.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/>
              <a:t>not		Logical NOT operator.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/>
              <a:t>if		Starts a conditional statement.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 err="1"/>
              <a:t>elif</a:t>
            </a:r>
            <a:r>
              <a:rPr lang="en-IN" b="1" dirty="0"/>
              <a:t>		Else if in conditional statements.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/>
              <a:t>else		Defines the else block in a conditional.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/>
              <a:t>for		Starts a for loop.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/>
              <a:t>while		Starts a while loop.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/>
              <a:t>break		Exits the nearest enclosing loop.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/>
              <a:t>continue		Skips the rest of the loop iteration.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/>
              <a:t>in		Checks membership in collections or      		loops over items.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/>
              <a:t>is		Tests object identity.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/>
              <a:t>def		Defines a function.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/>
              <a:t>class		Defines a class.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/>
              <a:t>return		Returns a value from a function.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/>
              <a:t>yield		Produces a generator object.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/>
              <a:t>try		Starts a try block for exception handling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/>
              <a:t>except		Defines exception handling code.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/>
              <a:t>finally		Executes code after try or except.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/>
              <a:t>raise		Raises an exception.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/>
              <a:t>import		Imports a module.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/>
              <a:t>from		Specifies the source of imports.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/>
              <a:t>as		Alias for imported modules or variables.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/>
              <a:t>assert		Debugging tool to test conditions.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/>
              <a:t>global		Declares a variable as global.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/>
              <a:t>nonlocal		Declares a variable as nonlocal.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/>
              <a:t>pass		Does nothing; used as a placeholder.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/>
              <a:t>lambda		Creates an anonymous function.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/>
              <a:t>with		handle exception or manage resources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/>
              <a:t>del		Deletes objects or variables.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/>
              <a:t>async		Declares an asynchronous function.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/>
              <a:t>await		Waits for asynchronous call to complete</a:t>
            </a:r>
          </a:p>
        </p:txBody>
      </p:sp>
    </p:spTree>
    <p:extLst>
      <p:ext uri="{BB962C8B-B14F-4D97-AF65-F5344CB8AC3E}">
        <p14:creationId xmlns:p14="http://schemas.microsoft.com/office/powerpoint/2010/main" val="4177747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AE8CC0-25AE-981D-3CAF-0D08C683A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3DC4-498D-C699-55AD-26E48BCB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Python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C3985-A022-6297-B4F5-F6AF6FF26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1"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Python Suite </a:t>
            </a:r>
            <a:r>
              <a:rPr lang="en-US" dirty="0"/>
              <a:t>refers to a </a:t>
            </a:r>
            <a:r>
              <a:rPr lang="en-US" b="1" dirty="0"/>
              <a:t>group of individual statements that make up a block </a:t>
            </a:r>
            <a:r>
              <a:rPr lang="en-US" dirty="0"/>
              <a:t>of code.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Python uses indentation (whitespace) to define the boundaries of a suite, as opposed to other programming languages that use braces ({}) or keywords like begin and end.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All statements in a suite </a:t>
            </a:r>
            <a:r>
              <a:rPr lang="en-US" b="1" dirty="0"/>
              <a:t>must be indented by the same amount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Suites Belong to Constructs: Suites are used with constructs like </a:t>
            </a:r>
            <a:r>
              <a:rPr lang="en-US" b="1" dirty="0"/>
              <a:t>if, for, while, def, class, try, </a:t>
            </a:r>
            <a:r>
              <a:rPr lang="en-US" dirty="0"/>
              <a:t>and others, to determine the suite's purpose and execution.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Colon (:):A suite begins with a colon (:) at the end of the header line of a construct.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Single vs Multiple Statements: A suite can consist of a single statement or multiple statements indented to the same level.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9672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0320AB-12C2-2275-0B9F-3344B0E7C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2016B-CD60-7077-D67C-7D6F107B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Python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14B9F-4EC1-D7E2-2E7A-0251177D6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Single Statement Suite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if True: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print("Condition is True")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Multi-line Suite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if True: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print("Condition is True")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print("This is part of the suite")else: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print("Condition is False")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71397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969345-3BFF-AB86-6581-544108037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1B4C-AD4D-CCA2-1C56-C26E44E6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Python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74576-1DBE-B4E2-26FC-D3BADF5C4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2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Comments are non-executable statements that are ignored by the Python interpreter during execution and serve as documentation to explain code.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b="1" dirty="0"/>
              <a:t>Single-Line Comments</a:t>
            </a:r>
            <a:r>
              <a:rPr lang="en-US" sz="2400" dirty="0"/>
              <a:t>: Use </a:t>
            </a:r>
            <a:r>
              <a:rPr lang="en-US" sz="2400" b="1" dirty="0">
                <a:solidFill>
                  <a:srgbClr val="FF0000"/>
                </a:solidFill>
              </a:rPr>
              <a:t>#</a:t>
            </a:r>
            <a:r>
              <a:rPr lang="en-US" sz="2400" dirty="0"/>
              <a:t> for inline or single-line notes, for brief explanations or notes about a single line of code.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b="1" dirty="0"/>
              <a:t>Multi-Line Comments</a:t>
            </a:r>
            <a:r>
              <a:rPr lang="en-US" sz="2400" dirty="0"/>
              <a:t>: Use consecutive </a:t>
            </a:r>
            <a:r>
              <a:rPr lang="en-US" sz="2400" b="1" dirty="0">
                <a:solidFill>
                  <a:srgbClr val="FF0000"/>
                </a:solidFill>
              </a:rPr>
              <a:t>#</a:t>
            </a:r>
            <a:r>
              <a:rPr lang="en-US" sz="2400" dirty="0"/>
              <a:t> or </a:t>
            </a:r>
            <a:r>
              <a:rPr lang="en-US" sz="2400" b="1" dirty="0"/>
              <a:t>triple quotes for multiple lines, </a:t>
            </a:r>
            <a:r>
              <a:rPr lang="en-US" sz="2400" dirty="0"/>
              <a:t>for documenting a block of code.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b="1" dirty="0"/>
              <a:t>Docstrings</a:t>
            </a:r>
            <a:r>
              <a:rPr lang="en-US" sz="2400" dirty="0"/>
              <a:t>: Use for documenting functions, classes, and modules.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528AC-50E0-FCC9-8DE2-B56C0B570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76633"/>
            <a:ext cx="5721826" cy="543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19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A2DC5F-1585-21A1-B161-EA3632C8A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B2E2-144A-F56B-78BD-D5A91A463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Python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4DA00-D9D6-841F-FC3F-431DB909F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3"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---------------------------------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 Demonstrating Comments in Python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---------------------------------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1. Single-Line Comments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This is a single-line comment explaining the next line of code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x = 10  # Assigning the value 10 to variable 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Another example of single-line comment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y = 20  # Assigning the value 20 to variable 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Performing addition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sum_value</a:t>
            </a:r>
            <a:r>
              <a:rPr lang="en-US" dirty="0"/>
              <a:t> = x + y  # Sum of x and 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f"Sum</a:t>
            </a:r>
            <a:r>
              <a:rPr lang="en-US" dirty="0"/>
              <a:t>: {</a:t>
            </a:r>
            <a:r>
              <a:rPr lang="en-US" dirty="0" err="1"/>
              <a:t>sum_value</a:t>
            </a:r>
            <a:r>
              <a:rPr lang="en-US" dirty="0"/>
              <a:t>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---------------------------------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2. Multi-Line Comments using #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This section demonstrates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multi-line comments using multiple # symbols.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Each line starts with a #.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Calculating the product of two numbers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product = x * y  # Multiply x and 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f"Product</a:t>
            </a:r>
            <a:r>
              <a:rPr lang="en-US" dirty="0"/>
              <a:t>: {product}")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---------------------------------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3. Multi-Line Comments using Triple Quotes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"""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This section demonstrates multi-line comments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using triple quotes. These are often used as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block comments or temporary code.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"""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Calculating the square of a number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square = x **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f"Square</a:t>
            </a:r>
            <a:r>
              <a:rPr lang="en-US" dirty="0"/>
              <a:t> of {x}: {square}")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---------------------------------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4. Docstrings for Functions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def factorial(n):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"""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Calculates the factorial of a number recursively.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:param n: Non-negative integer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:return: Factorial of 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"""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# Base case: Factorial of 0 or 1 is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if n == 0 or n == 1: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return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# Recursive case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return n * factorial(n - 1)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Example usage of the factorial function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num = 5  # Number for which factorial is to be calculated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f"Factorial</a:t>
            </a:r>
            <a:r>
              <a:rPr lang="en-US" dirty="0"/>
              <a:t> of {num}: {factorial(num)}")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---------------------------------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5. Inline Comments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Defining constants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PI = 3.14159  # Approximation of Pi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radius = 7  # Radius of the circle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Calculating area of the circle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area = PI * radius**2  # Area formula: πr²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f"Area</a:t>
            </a:r>
            <a:r>
              <a:rPr lang="en-US" dirty="0"/>
              <a:t> of the circle: {area}")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---------------------------------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6. Using Comments in Loops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Printing numbers using a loop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 6):  # Loop from 1 to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print(</a:t>
            </a:r>
            <a:r>
              <a:rPr lang="en-US" dirty="0" err="1"/>
              <a:t>f"Number</a:t>
            </a:r>
            <a:r>
              <a:rPr lang="en-US" dirty="0"/>
              <a:t>: {</a:t>
            </a:r>
            <a:r>
              <a:rPr lang="en-US" dirty="0" err="1"/>
              <a:t>i</a:t>
            </a:r>
            <a:r>
              <a:rPr lang="en-US" dirty="0"/>
              <a:t>}")  # Inline comment to explain the output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---------------------------------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7. Commenting Out Code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Uncomment the following lines to enable subtraction and division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difference = x - 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print(</a:t>
            </a:r>
            <a:r>
              <a:rPr lang="en-US" dirty="0" err="1"/>
              <a:t>f"Difference</a:t>
            </a:r>
            <a:r>
              <a:rPr lang="en-US" dirty="0"/>
              <a:t>: {difference}")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quotient = x / 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print(</a:t>
            </a:r>
            <a:r>
              <a:rPr lang="en-US" dirty="0" err="1"/>
              <a:t>f"Quotient</a:t>
            </a:r>
            <a:r>
              <a:rPr lang="en-US" dirty="0"/>
              <a:t>: {quotient}")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---------------------------------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End of Script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262329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7C6CB9-24A8-35D8-5AB9-6EE2A9CA3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C3F8-A0BB-3A5B-7E0E-FC8B5736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Python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C7678-A13D-5B4C-E06E-A3B49D56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1"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 statement in Python is </a:t>
            </a:r>
            <a:r>
              <a:rPr lang="en-US" b="1" dirty="0"/>
              <a:t>a single line of code that performs an action</a:t>
            </a:r>
            <a:r>
              <a:rPr lang="en-US" dirty="0"/>
              <a:t>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Python statements are the </a:t>
            </a:r>
            <a:r>
              <a:rPr lang="en-US" b="1" dirty="0"/>
              <a:t>building blocks of any Python program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dirty="0"/>
              <a:t>Types: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Expression Statements </a:t>
            </a:r>
            <a:r>
              <a:rPr lang="en-US" dirty="0"/>
              <a:t>include operations, function calls, or assignments to perform a computation or evaluate an expression.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Assignment Statements </a:t>
            </a:r>
            <a:r>
              <a:rPr lang="en-US" dirty="0"/>
              <a:t>assign values to variables using the </a:t>
            </a:r>
            <a:r>
              <a:rPr lang="en-US" b="1" dirty="0"/>
              <a:t>= operator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Conditional Statements </a:t>
            </a:r>
            <a:r>
              <a:rPr lang="en-US" dirty="0"/>
              <a:t>execute specific blocks of code based on conditions (</a:t>
            </a:r>
            <a:r>
              <a:rPr lang="en-US" b="1" dirty="0"/>
              <a:t>if, </a:t>
            </a:r>
            <a:r>
              <a:rPr lang="en-US" b="1" dirty="0" err="1"/>
              <a:t>elif</a:t>
            </a:r>
            <a:r>
              <a:rPr lang="en-US" b="1" dirty="0"/>
              <a:t>, else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Looping Statements </a:t>
            </a:r>
            <a:r>
              <a:rPr lang="en-US" dirty="0"/>
              <a:t>execute a block of code repeatedly (</a:t>
            </a:r>
            <a:r>
              <a:rPr lang="en-US" b="1" dirty="0"/>
              <a:t>for, while</a:t>
            </a:r>
            <a:r>
              <a:rPr lang="en-US" dirty="0"/>
              <a:t>).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Control Flow Statements </a:t>
            </a:r>
            <a:r>
              <a:rPr lang="en-US" dirty="0"/>
              <a:t>alter the normal flow of execution (</a:t>
            </a:r>
            <a:r>
              <a:rPr lang="en-US" b="1" dirty="0"/>
              <a:t>break, continue, pass</a:t>
            </a:r>
            <a:r>
              <a:rPr lang="en-US" dirty="0"/>
              <a:t>).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Import Statements </a:t>
            </a:r>
            <a:r>
              <a:rPr lang="en-US" dirty="0"/>
              <a:t>import modules or specific functions from modules.(</a:t>
            </a:r>
            <a:r>
              <a:rPr lang="en-US" b="1" dirty="0"/>
              <a:t>import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Function and Class Definition Statements </a:t>
            </a:r>
            <a:r>
              <a:rPr lang="en-US" dirty="0"/>
              <a:t>Define functions or classes using (</a:t>
            </a:r>
            <a:r>
              <a:rPr lang="en-US" b="1" dirty="0"/>
              <a:t>def or class)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Exception Handling Statements </a:t>
            </a:r>
            <a:r>
              <a:rPr lang="en-US" dirty="0"/>
              <a:t>Handle errors using try, except, and finally.</a:t>
            </a:r>
          </a:p>
        </p:txBody>
      </p:sp>
    </p:spTree>
    <p:extLst>
      <p:ext uri="{BB962C8B-B14F-4D97-AF65-F5344CB8AC3E}">
        <p14:creationId xmlns:p14="http://schemas.microsoft.com/office/powerpoint/2010/main" val="28639833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6C13CD-A5DE-529E-6594-2277C8412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5E7D-100C-2F63-3AA9-B4D1C98DA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Python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DED05-2535-E6E9-3E33-A1DBF243A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3"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1. Expression Statements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x = 5 + 10  # Assignment with expression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print(x)  # Print statement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2. Assignment Statements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name = "Alice"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age = 25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3. Conditional Statements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if age &gt; 18: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print("Adult")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else: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print("Minor")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4. Looping Statements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range(3):  # For loop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print(</a:t>
            </a:r>
            <a:r>
              <a:rPr lang="en-IN" dirty="0" err="1"/>
              <a:t>f"Loop</a:t>
            </a:r>
            <a:r>
              <a:rPr lang="en-IN" dirty="0"/>
              <a:t> iteration: {</a:t>
            </a:r>
            <a:r>
              <a:rPr lang="en-IN" dirty="0" err="1"/>
              <a:t>i</a:t>
            </a:r>
            <a:r>
              <a:rPr lang="en-IN" dirty="0"/>
              <a:t>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count =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while count &lt; 3:  # While loop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print(</a:t>
            </a:r>
            <a:r>
              <a:rPr lang="en-IN" dirty="0" err="1"/>
              <a:t>f"While</a:t>
            </a:r>
            <a:r>
              <a:rPr lang="en-IN" dirty="0"/>
              <a:t> count: {count}")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count +=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5. Control Flow Statements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range(5):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if </a:t>
            </a:r>
            <a:r>
              <a:rPr lang="en-IN" dirty="0" err="1"/>
              <a:t>i</a:t>
            </a:r>
            <a:r>
              <a:rPr lang="en-IN" dirty="0"/>
              <a:t> == 3: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continue  # Skip iteration when </a:t>
            </a:r>
            <a:r>
              <a:rPr lang="en-IN" dirty="0" err="1"/>
              <a:t>i</a:t>
            </a:r>
            <a:r>
              <a:rPr lang="en-IN" dirty="0"/>
              <a:t> is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print(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6. Import Statements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import math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f"Square</a:t>
            </a:r>
            <a:r>
              <a:rPr lang="en-IN" dirty="0"/>
              <a:t> root of 16: {</a:t>
            </a:r>
            <a:r>
              <a:rPr lang="en-IN" dirty="0" err="1"/>
              <a:t>math.sqrt</a:t>
            </a:r>
            <a:r>
              <a:rPr lang="en-IN" dirty="0"/>
              <a:t>(16)}")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7. Function Definition Statement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def greet(name):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print(</a:t>
            </a:r>
            <a:r>
              <a:rPr lang="en-IN" dirty="0" err="1"/>
              <a:t>f"Hello</a:t>
            </a:r>
            <a:r>
              <a:rPr lang="en-IN" dirty="0"/>
              <a:t>, {name}!")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greet("Alice")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8. Class Definition Statement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class Person: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def __</a:t>
            </a:r>
            <a:r>
              <a:rPr lang="en-IN" dirty="0" err="1"/>
              <a:t>init</a:t>
            </a:r>
            <a:r>
              <a:rPr lang="en-IN" dirty="0"/>
              <a:t>__(self, name, age):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self.name = name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</a:t>
            </a:r>
            <a:r>
              <a:rPr lang="en-IN" dirty="0" err="1"/>
              <a:t>self.age</a:t>
            </a:r>
            <a:r>
              <a:rPr lang="en-IN" dirty="0"/>
              <a:t> = age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def display(self):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print(</a:t>
            </a:r>
            <a:r>
              <a:rPr lang="en-IN" dirty="0" err="1"/>
              <a:t>f"Name</a:t>
            </a:r>
            <a:r>
              <a:rPr lang="en-IN" dirty="0"/>
              <a:t>: {self.name}, Age: {</a:t>
            </a:r>
            <a:r>
              <a:rPr lang="en-IN" dirty="0" err="1"/>
              <a:t>self.age</a:t>
            </a:r>
            <a:r>
              <a:rPr lang="en-IN" dirty="0"/>
              <a:t>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person1 = Person("Alice", 25)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person1.display()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9. Exception Handling Statements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try: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result = 10 /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except </a:t>
            </a:r>
            <a:r>
              <a:rPr lang="en-IN" dirty="0" err="1"/>
              <a:t>ZeroDivisionError</a:t>
            </a:r>
            <a:r>
              <a:rPr lang="en-IN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print("Cannot divide by zero.")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finally: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print("This block always executes.")</a:t>
            </a:r>
          </a:p>
        </p:txBody>
      </p:sp>
    </p:spTree>
    <p:extLst>
      <p:ext uri="{BB962C8B-B14F-4D97-AF65-F5344CB8AC3E}">
        <p14:creationId xmlns:p14="http://schemas.microsoft.com/office/powerpoint/2010/main" val="22460277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9910CE-2404-FD58-7166-D771E00B5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B14A-E502-134E-696C-B8261139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Python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E7BAF-A2BE-003A-8C62-47B61D20F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1"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An expression in Python is a combination of </a:t>
            </a:r>
            <a:r>
              <a:rPr lang="en-US" b="1" dirty="0"/>
              <a:t>values, variables, operators, and function calls </a:t>
            </a:r>
            <a:r>
              <a:rPr lang="en-US" dirty="0"/>
              <a:t>that Python evaluates to produce a value.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Expressions are the core components of assignment or conditional statements.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Every expression produces a value (e.g., 5 + 3 evaluates to 8).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Complex expressions can be formed by combining simpler ones.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Arithmetic Expressions combine numbers, variables, and arithmetic operators (+, -, *, /, //, %, **).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dirty="0"/>
              <a:t>Relational/Comparison Expressions compare values using comparison operators (==, !=, &lt;, &gt;, &lt;=, &gt;=)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Logical Expressions combine </a:t>
            </a:r>
            <a:r>
              <a:rPr lang="en-US" dirty="0" err="1"/>
              <a:t>boolean</a:t>
            </a:r>
            <a:r>
              <a:rPr lang="en-US" dirty="0"/>
              <a:t> values and expressions using logical operators (and, or, not).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String Expressions combine strings using operators like + (concatenation) or * (repetition).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Conditional Expressions (Ternary Operator) evaluate a value based on a condition in a single line.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Function Call Expressions use a function to evaluate and return a value.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List and Dictionary Expressions create or access data structures.</a:t>
            </a:r>
            <a:endParaRPr lang="en-I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Generator Expressions generate values lazily using a concise syntax.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70433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49DBD8-B366-A26F-B5DA-292A11F5E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BFAA-34E5-4DDA-5A7C-009D0B38C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Python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318D3-AFCD-9891-CA02-87A65BE16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2"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1. Arithmetic Expressions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a = 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b =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c = a + b  # Addition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d = a * b  # Multiplication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f"Arithmetic</a:t>
            </a:r>
            <a:r>
              <a:rPr lang="en-IN" dirty="0"/>
              <a:t> Results: {c}, {d}")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2. Relational/Comparison Expressions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f"Is</a:t>
            </a:r>
            <a:r>
              <a:rPr lang="en-IN" dirty="0"/>
              <a:t> a &gt; b? {a &gt; b}")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f"Is</a:t>
            </a:r>
            <a:r>
              <a:rPr lang="en-IN" dirty="0"/>
              <a:t> a == b? {a == b}")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3. Logical Expressions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f"Logical</a:t>
            </a:r>
            <a:r>
              <a:rPr lang="en-IN" dirty="0"/>
              <a:t> AND: {a &gt; b and b &gt; 0}")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f"Logical</a:t>
            </a:r>
            <a:r>
              <a:rPr lang="en-IN" dirty="0"/>
              <a:t> NOT: {not (a &lt; b)}")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4. String Expressions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greeting = "Hello"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name = "Alice"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f"String</a:t>
            </a:r>
            <a:r>
              <a:rPr lang="en-IN" dirty="0"/>
              <a:t> Concatenation: {greeting + ' ' + name}")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f"String</a:t>
            </a:r>
            <a:r>
              <a:rPr lang="en-IN" dirty="0"/>
              <a:t> Repetition: {greeting * 3}")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5. Conditional (Ternary) Expressions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x, y = 15, 20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err="1"/>
              <a:t>max_value</a:t>
            </a:r>
            <a:r>
              <a:rPr lang="en-IN" dirty="0"/>
              <a:t> = x if x &gt; y else 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f"Max</a:t>
            </a:r>
            <a:r>
              <a:rPr lang="en-IN" dirty="0"/>
              <a:t> Value: {</a:t>
            </a:r>
            <a:r>
              <a:rPr lang="en-IN" dirty="0" err="1"/>
              <a:t>max_value</a:t>
            </a:r>
            <a:r>
              <a:rPr lang="en-IN" dirty="0"/>
              <a:t>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6. Function Call Expressions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def square(</a:t>
            </a:r>
            <a:r>
              <a:rPr lang="en-IN" dirty="0" err="1"/>
              <a:t>num</a:t>
            </a:r>
            <a:r>
              <a:rPr lang="en-IN" dirty="0"/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return </a:t>
            </a:r>
            <a:r>
              <a:rPr lang="en-IN" dirty="0" err="1"/>
              <a:t>num</a:t>
            </a:r>
            <a:r>
              <a:rPr lang="en-IN" dirty="0"/>
              <a:t> **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f"Square</a:t>
            </a:r>
            <a:r>
              <a:rPr lang="en-IN" dirty="0"/>
              <a:t> of 4: {square(4)}")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7. List and Dictionary Expressions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fruits = ["apple", "banana", "cherry"]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f"Second</a:t>
            </a:r>
            <a:r>
              <a:rPr lang="en-IN" dirty="0"/>
              <a:t> fruit: {fruits[1]}")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details = {"name": "Alice", "age": 25}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f"Name</a:t>
            </a:r>
            <a:r>
              <a:rPr lang="en-IN" dirty="0"/>
              <a:t> from dictionary: {details['name']}")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8. Generator Expressions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squares = (x ** 2 for x in range(5))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f"First</a:t>
            </a:r>
            <a:r>
              <a:rPr lang="en-IN" dirty="0"/>
              <a:t> two squares: {next(squares)}, {next(squares)}")</a:t>
            </a:r>
          </a:p>
        </p:txBody>
      </p:sp>
    </p:spTree>
    <p:extLst>
      <p:ext uri="{BB962C8B-B14F-4D97-AF65-F5344CB8AC3E}">
        <p14:creationId xmlns:p14="http://schemas.microsoft.com/office/powerpoint/2010/main" val="328923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520B44-CC7B-FE27-BED2-9FC31591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F28F-1BA3-F2E4-4D38-796E5194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Key milestones in Python's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FF354-3918-9E49-7DE1-99A164D21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2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1990: Python was created by Guido van Rossum.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Name Origin: Inspired by the British comedy group Monty Python.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1991: The first public release of Python.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1994: The </a:t>
            </a:r>
            <a:r>
              <a:rPr lang="en-US" dirty="0" err="1"/>
              <a:t>comp.lang.python</a:t>
            </a:r>
            <a:r>
              <a:rPr lang="en-US" dirty="0"/>
              <a:t> newsgroup was founded, fostering community discussions.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Open Source: Python has been open-source from its inception, promoting collaboration and transparency.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Mixes good features from Shell, Java, Perl and Scheme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C94E0-6F4D-32C2-1D44-BE2B6C9A6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207172"/>
            <a:ext cx="5753100" cy="430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442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2C9F8A-93D9-1E07-8460-0A098D49B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6E9C-87C3-8795-8370-9C41912B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Python Blocks and Indentions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8889A-7F20-D0A9-52D5-00C5E9E24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1"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Blocks in Python are groups of statements that are intended to be executed together. (function, loop, conditional statement, class definition)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Python relies on indentation (whitespace at the beginning of a line) to define these blocks, instead of braces ({}) used in many other programming languages.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Blocks begin after a statement that ends with a colon (:) and are indented relative to the containing structure.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Indentation is usually spaces or tabs at the beginning of a line.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It defines the hierarchical structure of the code and groups multiple lines into a block.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Consistent Indentation</a:t>
            </a:r>
            <a:r>
              <a:rPr lang="en-US" dirty="0"/>
              <a:t>: Use the same number of spaces (or tabs) for all lines in a block. Python recommends 4 spaces per indentation level.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Mandatory Indentation</a:t>
            </a:r>
            <a:r>
              <a:rPr lang="en-US" dirty="0"/>
              <a:t>: Indentation is not optional in Python. Improper indentation will raise an Indentation Error.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Nested Blocks</a:t>
            </a:r>
            <a:r>
              <a:rPr lang="en-US" dirty="0"/>
              <a:t>: Sub-blocks (e.g., a loop inside an if statement) must have additional indentation.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53651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0556F3-DDE2-DE46-F570-05ADA05E4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13C3-6529-3013-BD2F-66DCBB16D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Python Blocks and Indentions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10ADA-6735-B697-2F63-F19F2F34E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3"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---------------------------------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Demonstrating Python Blocks and Indentation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---------------------------------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1. Conditional Statements Block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x = 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if x &gt; 5:  # Block starts here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print("x is greater than 5")  # Part of the 'if' block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print("This is part of the same block")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else: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print("x is 5 or less")  # Block for 'else'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2. Loop Blocks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print("\</a:t>
            </a:r>
            <a:r>
              <a:rPr lang="en-US" dirty="0" err="1"/>
              <a:t>nLoop</a:t>
            </a:r>
            <a:r>
              <a:rPr lang="en-US" dirty="0"/>
              <a:t> Example:")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range(3):  # Block starts for the loop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print(</a:t>
            </a:r>
            <a:r>
              <a:rPr lang="en-US" dirty="0" err="1"/>
              <a:t>f"Iteration</a:t>
            </a:r>
            <a:r>
              <a:rPr lang="en-US" dirty="0"/>
              <a:t> {</a:t>
            </a:r>
            <a:r>
              <a:rPr lang="en-US" dirty="0" err="1"/>
              <a:t>i</a:t>
            </a:r>
            <a:r>
              <a:rPr lang="en-US" dirty="0"/>
              <a:t>}")  # Inside the loop block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if </a:t>
            </a:r>
            <a:r>
              <a:rPr lang="en-US" dirty="0" err="1"/>
              <a:t>i</a:t>
            </a:r>
            <a:r>
              <a:rPr lang="en-US" dirty="0"/>
              <a:t> == 2:  # Nested block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print("This is inside a nested block")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3. Function Block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def greet(name):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print(</a:t>
            </a:r>
            <a:r>
              <a:rPr lang="en-US" dirty="0" err="1"/>
              <a:t>f"Hello</a:t>
            </a:r>
            <a:r>
              <a:rPr lang="en-US" dirty="0"/>
              <a:t>, {name}")  # Part of the function block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print("Welcome to Python!")  # Same block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print("\</a:t>
            </a:r>
            <a:r>
              <a:rPr lang="en-US" dirty="0" err="1"/>
              <a:t>nFunction</a:t>
            </a:r>
            <a:r>
              <a:rPr lang="en-US" dirty="0"/>
              <a:t> Example:")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greet("Alice")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4. Class Definition Block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value):  # Constructor block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self.value</a:t>
            </a:r>
            <a:r>
              <a:rPr lang="en-US" dirty="0"/>
              <a:t> = value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def display(self):  # Method block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print(</a:t>
            </a:r>
            <a:r>
              <a:rPr lang="en-US" dirty="0" err="1"/>
              <a:t>f"Value</a:t>
            </a:r>
            <a:r>
              <a:rPr lang="en-US" dirty="0"/>
              <a:t>: {</a:t>
            </a:r>
            <a:r>
              <a:rPr lang="en-US" dirty="0" err="1"/>
              <a:t>self.value</a:t>
            </a:r>
            <a:r>
              <a:rPr lang="en-US" dirty="0"/>
              <a:t>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print("\</a:t>
            </a:r>
            <a:r>
              <a:rPr lang="en-US" dirty="0" err="1"/>
              <a:t>nClass</a:t>
            </a:r>
            <a:r>
              <a:rPr lang="en-US" dirty="0"/>
              <a:t> Example:")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obj = </a:t>
            </a:r>
            <a:r>
              <a:rPr lang="en-US" dirty="0" err="1"/>
              <a:t>MyClass</a:t>
            </a:r>
            <a:r>
              <a:rPr lang="en-US" dirty="0"/>
              <a:t>(42)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obj.display</a:t>
            </a:r>
            <a:r>
              <a:rPr lang="en-US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5. Nested Blocks Example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print("\</a:t>
            </a:r>
            <a:r>
              <a:rPr lang="en-US" dirty="0" err="1"/>
              <a:t>nNested</a:t>
            </a:r>
            <a:r>
              <a:rPr lang="en-US" dirty="0"/>
              <a:t> Blocks Example:")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if x &gt; 0:  # Outer block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print("x is positive")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range(3):  # Loop block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if </a:t>
            </a:r>
            <a:r>
              <a:rPr lang="en-US" dirty="0" err="1"/>
              <a:t>i</a:t>
            </a:r>
            <a:r>
              <a:rPr lang="en-US" dirty="0"/>
              <a:t> % 2 == 0:  # Nested block inside the loop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print(f"{</a:t>
            </a:r>
            <a:r>
              <a:rPr lang="en-US" dirty="0" err="1"/>
              <a:t>i</a:t>
            </a:r>
            <a:r>
              <a:rPr lang="en-US" dirty="0"/>
              <a:t>} is even")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6. Improper Indentation (Commented Out to Avoid Error)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Uncomment the following block to see errors caused by improper indentation.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if True: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print("This will raise an error")  # Missing indentation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if True: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    print("Correct indentation")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	print("This will cause an error")  # Mixing spaces and tabs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---------------------------------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End of Script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---------------------------------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7972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177D72-7D98-8A75-1B25-4F7FF3195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54A2-BB59-78C0-8C6C-38ED53A60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Python –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B5176-8E19-B823-8272-836CB70DA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1"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In Python, data types represent the type of data stored in a variable.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Python provides a variety of built-in data types to represent different kinds of data.</a:t>
            </a:r>
            <a:endParaRPr lang="en-I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Each data type has unique properties and operations.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Use appropriate data types based on the requirements of your program for efficient and readable code.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Numeric Data Types</a:t>
            </a:r>
            <a:r>
              <a:rPr lang="en-US" dirty="0"/>
              <a:t>: Integer (int),Floating-point (float), Complex numbers (complex) Strings (str), Booleans (bool)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Sequence Data Types</a:t>
            </a:r>
            <a:r>
              <a:rPr lang="en-US" dirty="0"/>
              <a:t>: List (list), Tuple (tuple), Range (range)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Set Data Types</a:t>
            </a:r>
            <a:r>
              <a:rPr lang="en-US" dirty="0"/>
              <a:t>: Set (set), Frozen Set (</a:t>
            </a:r>
            <a:r>
              <a:rPr lang="en-US" dirty="0" err="1"/>
              <a:t>frozenset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Mapping Data Types</a:t>
            </a:r>
            <a:r>
              <a:rPr lang="en-US" dirty="0"/>
              <a:t>: Dictionary (</a:t>
            </a:r>
            <a:r>
              <a:rPr lang="en-US" dirty="0" err="1"/>
              <a:t>dict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Binary Data Types</a:t>
            </a:r>
            <a:r>
              <a:rPr lang="en-US" dirty="0"/>
              <a:t>: Bytes (bytes),</a:t>
            </a:r>
            <a:r>
              <a:rPr lang="en-US" dirty="0" err="1"/>
              <a:t>Bytearray</a:t>
            </a:r>
            <a:r>
              <a:rPr lang="en-US" dirty="0"/>
              <a:t> (</a:t>
            </a:r>
            <a:r>
              <a:rPr lang="en-US" dirty="0" err="1"/>
              <a:t>bytearray</a:t>
            </a:r>
            <a:r>
              <a:rPr lang="en-US" dirty="0"/>
              <a:t>),</a:t>
            </a:r>
            <a:r>
              <a:rPr lang="en-US" dirty="0" err="1"/>
              <a:t>Memoryview</a:t>
            </a:r>
            <a:r>
              <a:rPr lang="en-US" dirty="0"/>
              <a:t> (</a:t>
            </a:r>
            <a:r>
              <a:rPr lang="en-US" dirty="0" err="1"/>
              <a:t>memoryview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None Type</a:t>
            </a:r>
            <a:r>
              <a:rPr lang="en-US" dirty="0"/>
              <a:t>: </a:t>
            </a:r>
            <a:r>
              <a:rPr lang="en-US" dirty="0" err="1"/>
              <a:t>NoneType</a:t>
            </a:r>
            <a:r>
              <a:rPr lang="en-US" dirty="0"/>
              <a:t> (represents the absence of a value)</a:t>
            </a:r>
          </a:p>
        </p:txBody>
      </p:sp>
    </p:spTree>
    <p:extLst>
      <p:ext uri="{BB962C8B-B14F-4D97-AF65-F5344CB8AC3E}">
        <p14:creationId xmlns:p14="http://schemas.microsoft.com/office/powerpoint/2010/main" val="35078639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4ECD99-F493-0CA9-49AA-E6BC056BD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5FF46-93D2-DC71-37DA-B3F52512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Python –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DC78A-7CA6-1FDF-2CC3-A3643F8C9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3"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Numeric Data Types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err="1"/>
              <a:t>integer_num</a:t>
            </a:r>
            <a:r>
              <a:rPr lang="en-IN" dirty="0"/>
              <a:t> = 10  # int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err="1"/>
              <a:t>float_num</a:t>
            </a:r>
            <a:r>
              <a:rPr lang="en-IN" dirty="0"/>
              <a:t> = 3.14  # float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err="1"/>
              <a:t>complex_num</a:t>
            </a:r>
            <a:r>
              <a:rPr lang="en-IN" dirty="0"/>
              <a:t> = 2 + 3j  # complex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f"Integer</a:t>
            </a:r>
            <a:r>
              <a:rPr lang="en-IN" dirty="0"/>
              <a:t>: {</a:t>
            </a:r>
            <a:r>
              <a:rPr lang="en-IN" dirty="0" err="1"/>
              <a:t>integer_num</a:t>
            </a:r>
            <a:r>
              <a:rPr lang="en-IN" dirty="0"/>
              <a:t>}, Float: {</a:t>
            </a:r>
            <a:r>
              <a:rPr lang="en-IN" dirty="0" err="1"/>
              <a:t>float_num</a:t>
            </a:r>
            <a:r>
              <a:rPr lang="en-IN" dirty="0"/>
              <a:t>}, Complex: {</a:t>
            </a:r>
            <a:r>
              <a:rPr lang="en-IN" dirty="0" err="1"/>
              <a:t>complex_num</a:t>
            </a:r>
            <a:r>
              <a:rPr lang="en-IN" dirty="0"/>
              <a:t>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Boolean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err="1"/>
              <a:t>is_active</a:t>
            </a:r>
            <a:r>
              <a:rPr lang="en-IN" dirty="0"/>
              <a:t> =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f"Boolean</a:t>
            </a:r>
            <a:r>
              <a:rPr lang="en-IN" dirty="0"/>
              <a:t>: {</a:t>
            </a:r>
            <a:r>
              <a:rPr lang="en-IN" dirty="0" err="1"/>
              <a:t>is_active</a:t>
            </a:r>
            <a:r>
              <a:rPr lang="en-IN" dirty="0"/>
              <a:t>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String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message = "Hello, Python!“ #str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f"String</a:t>
            </a:r>
            <a:r>
              <a:rPr lang="en-IN" dirty="0"/>
              <a:t>: {message}")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List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fruits = ["apple", "banana", "cherry"]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f"List</a:t>
            </a:r>
            <a:r>
              <a:rPr lang="en-IN" dirty="0"/>
              <a:t>: {fruits}")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Tuple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coordinates = (10, 20, 30)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f"Tuple</a:t>
            </a:r>
            <a:r>
              <a:rPr lang="en-IN" dirty="0"/>
              <a:t>: {coordinates}")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Range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numbers = range(1, 5)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f"Range</a:t>
            </a:r>
            <a:r>
              <a:rPr lang="en-IN" dirty="0"/>
              <a:t>: {list(numbers)}")  # Convert to list for display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Set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err="1"/>
              <a:t>unique_numbers</a:t>
            </a:r>
            <a:r>
              <a:rPr lang="en-IN" dirty="0"/>
              <a:t> = {1, 2, 3, 4}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f"Set</a:t>
            </a:r>
            <a:r>
              <a:rPr lang="en-IN" dirty="0"/>
              <a:t>: {</a:t>
            </a:r>
            <a:r>
              <a:rPr lang="en-IN" dirty="0" err="1"/>
              <a:t>unique_numbers</a:t>
            </a:r>
            <a:r>
              <a:rPr lang="en-IN" dirty="0"/>
              <a:t>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Frozen Set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err="1"/>
              <a:t>frozen_set</a:t>
            </a:r>
            <a:r>
              <a:rPr lang="en-IN" dirty="0"/>
              <a:t> = </a:t>
            </a:r>
            <a:r>
              <a:rPr lang="en-IN" dirty="0" err="1"/>
              <a:t>frozenset</a:t>
            </a:r>
            <a:r>
              <a:rPr lang="en-IN" dirty="0"/>
              <a:t>(["a", "b", "c"])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f"Frozen</a:t>
            </a:r>
            <a:r>
              <a:rPr lang="en-IN" dirty="0"/>
              <a:t> Set: {</a:t>
            </a:r>
            <a:r>
              <a:rPr lang="en-IN" dirty="0" err="1"/>
              <a:t>frozen_set</a:t>
            </a:r>
            <a:r>
              <a:rPr lang="en-IN" dirty="0"/>
              <a:t>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Dictionary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person = {"name": "Alice", "age": 25}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f"Dictionary</a:t>
            </a:r>
            <a:r>
              <a:rPr lang="en-IN" dirty="0"/>
              <a:t>: {person}")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Binary Data Types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err="1"/>
              <a:t>byte_data</a:t>
            </a:r>
            <a:r>
              <a:rPr lang="en-IN" dirty="0"/>
              <a:t> = </a:t>
            </a:r>
            <a:r>
              <a:rPr lang="en-IN" dirty="0" err="1"/>
              <a:t>b"Hello</a:t>
            </a:r>
            <a:r>
              <a:rPr lang="en-IN" dirty="0"/>
              <a:t>"  # bytes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err="1"/>
              <a:t>bytearray_data</a:t>
            </a:r>
            <a:r>
              <a:rPr lang="en-IN" dirty="0"/>
              <a:t> = </a:t>
            </a:r>
            <a:r>
              <a:rPr lang="en-IN" dirty="0" err="1"/>
              <a:t>bytearray</a:t>
            </a:r>
            <a:r>
              <a:rPr lang="en-IN" dirty="0"/>
              <a:t>(</a:t>
            </a:r>
            <a:r>
              <a:rPr lang="en-IN" dirty="0" err="1"/>
              <a:t>b"World</a:t>
            </a:r>
            <a:r>
              <a:rPr lang="en-IN" dirty="0"/>
              <a:t>")  # </a:t>
            </a:r>
            <a:r>
              <a:rPr lang="en-IN" dirty="0" err="1"/>
              <a:t>bytearray</a:t>
            </a: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err="1"/>
              <a:t>memory_view</a:t>
            </a:r>
            <a:r>
              <a:rPr lang="en-IN" dirty="0"/>
              <a:t> = </a:t>
            </a:r>
            <a:r>
              <a:rPr lang="en-IN" dirty="0" err="1"/>
              <a:t>memoryview</a:t>
            </a:r>
            <a:r>
              <a:rPr lang="en-IN" dirty="0"/>
              <a:t>(</a:t>
            </a:r>
            <a:r>
              <a:rPr lang="en-IN" dirty="0" err="1"/>
              <a:t>byte_data</a:t>
            </a:r>
            <a:r>
              <a:rPr lang="en-IN" dirty="0"/>
              <a:t>)  # </a:t>
            </a:r>
            <a:r>
              <a:rPr lang="en-IN" dirty="0" err="1"/>
              <a:t>memoryview</a:t>
            </a: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f"Bytes</a:t>
            </a:r>
            <a:r>
              <a:rPr lang="en-IN" dirty="0"/>
              <a:t>: {</a:t>
            </a:r>
            <a:r>
              <a:rPr lang="en-IN" dirty="0" err="1"/>
              <a:t>byte_data</a:t>
            </a:r>
            <a:r>
              <a:rPr lang="en-IN" dirty="0"/>
              <a:t>}, </a:t>
            </a:r>
            <a:r>
              <a:rPr lang="en-IN" dirty="0" err="1"/>
              <a:t>Bytearray</a:t>
            </a:r>
            <a:r>
              <a:rPr lang="en-IN" dirty="0"/>
              <a:t>: {</a:t>
            </a:r>
            <a:r>
              <a:rPr lang="en-IN" dirty="0" err="1"/>
              <a:t>bytearray_data</a:t>
            </a:r>
            <a:r>
              <a:rPr lang="en-IN" dirty="0"/>
              <a:t>}, </a:t>
            </a:r>
            <a:r>
              <a:rPr lang="en-IN" dirty="0" err="1"/>
              <a:t>Memoryview</a:t>
            </a:r>
            <a:r>
              <a:rPr lang="en-IN" dirty="0"/>
              <a:t>: {</a:t>
            </a:r>
            <a:r>
              <a:rPr lang="en-IN" dirty="0" err="1"/>
              <a:t>memory_view.tobytes</a:t>
            </a:r>
            <a:r>
              <a:rPr lang="en-IN" dirty="0"/>
              <a:t>()}")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None Type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nothing = None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f"None</a:t>
            </a:r>
            <a:r>
              <a:rPr lang="en-IN" dirty="0"/>
              <a:t> Type: {nothing}")</a:t>
            </a:r>
          </a:p>
        </p:txBody>
      </p:sp>
    </p:spTree>
    <p:extLst>
      <p:ext uri="{BB962C8B-B14F-4D97-AF65-F5344CB8AC3E}">
        <p14:creationId xmlns:p14="http://schemas.microsoft.com/office/powerpoint/2010/main" val="31035675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1A0F4-2A1E-A7CA-3BF7-E3C02ED61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77607-2BF3-FB64-4677-46F2DA0F2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Python Data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E606A-EC7D-A8D1-C8BA-AD77F3799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1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Python provides methods for type conversion, which allow you to convert one data type to another.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Implicit Type Conversion: Automatically handled by Python (e.g., int to float), converts a smaller data type to a larger data type when performing operations.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Example: Converting an integer to a float during arithmetic operations.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Explicit Type Conversion (Type Casting): Done manually by the programmer using Python’s built-in functions like int(), float(), str(), etc.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Best Practices: Use try-except for error-prone conversions.</a:t>
            </a:r>
          </a:p>
        </p:txBody>
      </p:sp>
    </p:spTree>
    <p:extLst>
      <p:ext uri="{BB962C8B-B14F-4D97-AF65-F5344CB8AC3E}">
        <p14:creationId xmlns:p14="http://schemas.microsoft.com/office/powerpoint/2010/main" val="9119025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5EDED8-0196-2EAB-D6C1-5232CD95F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B725A-D68C-981F-A5C3-CCCFDA22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Python Data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ACB65-9B4E-2A48-CAAE-BBCB1B6DA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3"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Implicit Conversion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a =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b = 2.5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result = a + b  # int + float = float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f"Result</a:t>
            </a:r>
            <a:r>
              <a:rPr lang="en-IN" dirty="0"/>
              <a:t>: {result}, Type: {type(result)}")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Explicit Conversion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String to Integer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err="1"/>
              <a:t>num_str</a:t>
            </a:r>
            <a:r>
              <a:rPr lang="en-IN" dirty="0"/>
              <a:t> = "100"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err="1"/>
              <a:t>num_int</a:t>
            </a:r>
            <a:r>
              <a:rPr lang="en-IN" dirty="0"/>
              <a:t> = int(</a:t>
            </a:r>
            <a:r>
              <a:rPr lang="en-IN" dirty="0" err="1"/>
              <a:t>num_str</a:t>
            </a:r>
            <a:r>
              <a:rPr lang="en-IN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f"Converted</a:t>
            </a:r>
            <a:r>
              <a:rPr lang="en-IN" dirty="0"/>
              <a:t> to Integer: {</a:t>
            </a:r>
            <a:r>
              <a:rPr lang="en-IN" dirty="0" err="1"/>
              <a:t>num_int</a:t>
            </a:r>
            <a:r>
              <a:rPr lang="en-IN" dirty="0"/>
              <a:t>}, Type: {type(</a:t>
            </a:r>
            <a:r>
              <a:rPr lang="en-IN" dirty="0" err="1"/>
              <a:t>num_int</a:t>
            </a:r>
            <a:r>
              <a:rPr lang="en-IN" dirty="0"/>
              <a:t>)}")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Float to Integer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err="1"/>
              <a:t>num_float</a:t>
            </a:r>
            <a:r>
              <a:rPr lang="en-IN" dirty="0"/>
              <a:t> = 3.75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err="1"/>
              <a:t>num_int</a:t>
            </a:r>
            <a:r>
              <a:rPr lang="en-IN" dirty="0"/>
              <a:t> = int(</a:t>
            </a:r>
            <a:r>
              <a:rPr lang="en-IN" dirty="0" err="1"/>
              <a:t>num_float</a:t>
            </a:r>
            <a:r>
              <a:rPr lang="en-IN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f"Converted</a:t>
            </a:r>
            <a:r>
              <a:rPr lang="en-IN" dirty="0"/>
              <a:t> to Integer (truncated): {</a:t>
            </a:r>
            <a:r>
              <a:rPr lang="en-IN" dirty="0" err="1"/>
              <a:t>num_int</a:t>
            </a:r>
            <a:r>
              <a:rPr lang="en-IN" dirty="0"/>
              <a:t>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List to Tuple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fruits = ["apple", "banana", "cherry"]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err="1"/>
              <a:t>fruits_tuple</a:t>
            </a:r>
            <a:r>
              <a:rPr lang="en-IN" dirty="0"/>
              <a:t> = tuple(fruits)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f"List</a:t>
            </a:r>
            <a:r>
              <a:rPr lang="en-IN" dirty="0"/>
              <a:t> to Tuple: {</a:t>
            </a:r>
            <a:r>
              <a:rPr lang="en-IN" dirty="0" err="1"/>
              <a:t>fruits_tuple</a:t>
            </a:r>
            <a:r>
              <a:rPr lang="en-IN" dirty="0"/>
              <a:t>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Tuple to List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err="1"/>
              <a:t>fruits_list</a:t>
            </a:r>
            <a:r>
              <a:rPr lang="en-IN" dirty="0"/>
              <a:t> = list(</a:t>
            </a:r>
            <a:r>
              <a:rPr lang="en-IN" dirty="0" err="1"/>
              <a:t>fruits_tuple</a:t>
            </a:r>
            <a:r>
              <a:rPr lang="en-IN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f"Tuple</a:t>
            </a:r>
            <a:r>
              <a:rPr lang="en-IN" dirty="0"/>
              <a:t> to List: {</a:t>
            </a:r>
            <a:r>
              <a:rPr lang="en-IN" dirty="0" err="1"/>
              <a:t>fruits_list</a:t>
            </a:r>
            <a:r>
              <a:rPr lang="en-IN" dirty="0"/>
              <a:t>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List to Set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numbers = [1, 2, 2, 3, 4]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err="1"/>
              <a:t>unique_numbers</a:t>
            </a:r>
            <a:r>
              <a:rPr lang="en-IN" dirty="0"/>
              <a:t> = set(numbers)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f"List</a:t>
            </a:r>
            <a:r>
              <a:rPr lang="en-IN" dirty="0"/>
              <a:t> to Set (unique values): {</a:t>
            </a:r>
            <a:r>
              <a:rPr lang="en-IN" dirty="0" err="1"/>
              <a:t>unique_numbers</a:t>
            </a:r>
            <a:r>
              <a:rPr lang="en-IN" dirty="0"/>
              <a:t>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Dictionary Conversion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pairs = [("name", "Alice"), ("age", 30)]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person = </a:t>
            </a:r>
            <a:r>
              <a:rPr lang="en-IN" dirty="0" err="1"/>
              <a:t>dict</a:t>
            </a:r>
            <a:r>
              <a:rPr lang="en-IN" dirty="0"/>
              <a:t>(pairs)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f"List</a:t>
            </a:r>
            <a:r>
              <a:rPr lang="en-IN" dirty="0"/>
              <a:t> of Pairs to Dictionary: {person}")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Error Handling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try: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</a:t>
            </a:r>
            <a:r>
              <a:rPr lang="en-IN" dirty="0" err="1"/>
              <a:t>invalid_num</a:t>
            </a:r>
            <a:r>
              <a:rPr lang="en-IN" dirty="0"/>
              <a:t> = int("Hello")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except </a:t>
            </a:r>
            <a:r>
              <a:rPr lang="en-IN" dirty="0" err="1"/>
              <a:t>ValueError</a:t>
            </a:r>
            <a:r>
              <a:rPr lang="en-IN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print("Invalid conversion attempted!")</a:t>
            </a:r>
          </a:p>
        </p:txBody>
      </p:sp>
    </p:spTree>
    <p:extLst>
      <p:ext uri="{BB962C8B-B14F-4D97-AF65-F5344CB8AC3E}">
        <p14:creationId xmlns:p14="http://schemas.microsoft.com/office/powerpoint/2010/main" val="42840378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96F37B-8203-3131-2454-21781877B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BA12-723F-B5E7-7214-BE2EDF6C8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Python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FD328-C3FC-91CA-29C9-78246AF2A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1"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Operators in Python are special symbols or keywords used to perform operations on variables and values.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They are categorized based on their functionality.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Arithmetic Operators </a:t>
            </a:r>
            <a:r>
              <a:rPr lang="en-US" dirty="0"/>
              <a:t>for mathematical operations.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Comparison (Relational) Operators </a:t>
            </a:r>
            <a:r>
              <a:rPr lang="en-US" dirty="0"/>
              <a:t>to compare two values and return a </a:t>
            </a:r>
            <a:r>
              <a:rPr lang="en-US" dirty="0" err="1"/>
              <a:t>boolean</a:t>
            </a:r>
            <a:r>
              <a:rPr lang="en-US" dirty="0"/>
              <a:t> result.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Logical Operators </a:t>
            </a:r>
            <a:r>
              <a:rPr lang="en-US" dirty="0"/>
              <a:t>to combine conditional statements.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Bitwise Operators </a:t>
            </a:r>
            <a:r>
              <a:rPr lang="en-US" dirty="0"/>
              <a:t>to perform bit-level operations.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Assignment Operators </a:t>
            </a:r>
            <a:r>
              <a:rPr lang="en-US" dirty="0"/>
              <a:t>to assign values to variables.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Membership Operators </a:t>
            </a:r>
            <a:r>
              <a:rPr lang="en-US" dirty="0"/>
              <a:t>to check if a value is a member of a sequence.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Identity Operators </a:t>
            </a:r>
            <a:r>
              <a:rPr lang="en-US" dirty="0"/>
              <a:t>to compare memory locations of two objects.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34597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E0D1AB-14D2-A42F-08BD-2B7597A45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AD8B-234E-2F1C-0557-24F0C8C6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Python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56A3-BC3B-AD03-1393-88112FCB5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2"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Arithmetic Operators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x, y = 10,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print(x + y, x - y, x * y, x / y, x // y, x % y, x ** 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Comparison Operators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print(x == y, x != y, x &gt; y, x &lt; y, x &gt;= y, x &lt;= 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Logical Operators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print(x &gt; 5 and y &lt; 5, x &gt; 15 or y &lt; 5, not (x &gt; 5))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Bitwise Operators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print(x &amp; y, x | y, x ^ y, ~x, x &lt;&lt; 1, x &gt;&gt; 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Assignment Operators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x =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x +=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Membership Operators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fruits = ["apple", "banana"]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print("apple" in fruits, "grape" not in fruits)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Identity Operators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a = [1, 2, 3]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b = 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c = [1, 2, 3]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print(a is b, a is not c, a == c)</a:t>
            </a:r>
          </a:p>
        </p:txBody>
      </p:sp>
    </p:spTree>
    <p:extLst>
      <p:ext uri="{BB962C8B-B14F-4D97-AF65-F5344CB8AC3E}">
        <p14:creationId xmlns:p14="http://schemas.microsoft.com/office/powerpoint/2010/main" val="19339084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5D412D-4943-09E7-BFF7-97373A001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B2E4-C74F-710C-5F57-401A081E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181B2-B855-5725-4F3D-38942245A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1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Write a simple program for a restaurant that takes orders and prints out a receipt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Components of the Restaurant program: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Menu Definition</a:t>
            </a:r>
            <a:r>
              <a:rPr lang="en-US" dirty="0"/>
              <a:t>: A dictionary menu contains menu items and their prices.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Order Input</a:t>
            </a:r>
            <a:r>
              <a:rPr lang="en-US" dirty="0"/>
              <a:t>: Users input the item name and quantity. Input is validated to ensure the item exists in the menu.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Receipt generation</a:t>
            </a:r>
            <a:r>
              <a:rPr lang="en-US" dirty="0"/>
              <a:t>: The program calculates the total cost for each item and the overall total.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Receipt display</a:t>
            </a:r>
            <a:r>
              <a:rPr lang="en-US" dirty="0"/>
              <a:t>: A formatted receipt is printed at the end.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34090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ECDB16-9B52-3B90-A854-13223CB1B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12AF4-8905-DFA0-28BD-A4AEA377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4BE69-7CAB-07FD-F326-18604CE5E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3"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Restaurant Menu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menu =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"Burger": 5.99,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"Pizza": 8.99,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"Pasta": 7.49,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"Salad": 4.99,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"Soda": 1.99,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"Coffee": 2.49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Welcome message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print("Welcome to the Python Cafe!")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print("Here is our menu:\n")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Display the menu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for item, price in </a:t>
            </a:r>
            <a:r>
              <a:rPr lang="en-IN" dirty="0" err="1"/>
              <a:t>menu.items</a:t>
            </a:r>
            <a:r>
              <a:rPr lang="en-IN" dirty="0"/>
              <a:t>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print(f"{item}: ${price:.2f}")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Taking orders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order = {}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print("\</a:t>
            </a:r>
            <a:r>
              <a:rPr lang="en-IN" dirty="0" err="1"/>
              <a:t>nPlease</a:t>
            </a:r>
            <a:r>
              <a:rPr lang="en-IN" dirty="0"/>
              <a:t> place your order (type 'done' when finished):")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while True: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item = input("Enter item name: ").strip()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if </a:t>
            </a:r>
            <a:r>
              <a:rPr lang="en-IN" dirty="0" err="1"/>
              <a:t>item.lower</a:t>
            </a:r>
            <a:r>
              <a:rPr lang="en-IN" dirty="0"/>
              <a:t>() == 'done':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break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</a:t>
            </a:r>
            <a:r>
              <a:rPr lang="en-IN" dirty="0" err="1"/>
              <a:t>elif</a:t>
            </a:r>
            <a:r>
              <a:rPr lang="en-IN" dirty="0"/>
              <a:t> item in menu: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quantity = int(input(</a:t>
            </a:r>
            <a:r>
              <a:rPr lang="en-IN" dirty="0" err="1"/>
              <a:t>f"How</a:t>
            </a:r>
            <a:r>
              <a:rPr lang="en-IN" dirty="0"/>
              <a:t> many {item}(s) would you like? "))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if item in order: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order[item] += quantity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else: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order[item] = quantity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else: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print("Sorry, we don't have that item. Please choose from the menu.")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Calculate total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print("\n--- Receipt ---")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total = 0.0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for item, quantity in </a:t>
            </a:r>
            <a:r>
              <a:rPr lang="en-IN" dirty="0" err="1"/>
              <a:t>order.items</a:t>
            </a:r>
            <a:r>
              <a:rPr lang="en-IN" dirty="0"/>
              <a:t>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</a:t>
            </a:r>
            <a:r>
              <a:rPr lang="en-IN" dirty="0" err="1"/>
              <a:t>item_total</a:t>
            </a:r>
            <a:r>
              <a:rPr lang="en-IN" dirty="0"/>
              <a:t> = menu[item] * quantity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total += </a:t>
            </a:r>
            <a:r>
              <a:rPr lang="en-IN" dirty="0" err="1"/>
              <a:t>item_total</a:t>
            </a: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print(f"{item} x{quantity} - ${item_total:.2f}")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 Display total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print("----------------")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</a:t>
            </a:r>
            <a:r>
              <a:rPr lang="en-IN" dirty="0" err="1"/>
              <a:t>f"Total</a:t>
            </a:r>
            <a:r>
              <a:rPr lang="en-IN" dirty="0"/>
              <a:t>: ${total:.2f}")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print("Thank you for dining with us!")</a:t>
            </a:r>
          </a:p>
        </p:txBody>
      </p:sp>
    </p:spTree>
    <p:extLst>
      <p:ext uri="{BB962C8B-B14F-4D97-AF65-F5344CB8AC3E}">
        <p14:creationId xmlns:p14="http://schemas.microsoft.com/office/powerpoint/2010/main" val="26975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520B44-CC7B-FE27-BED2-9FC31591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F28F-1BA3-F2E4-4D38-796E5194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Features of Python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98D521-0265-71B8-5C1E-59C3BA9B2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174" y="1076632"/>
            <a:ext cx="11474926" cy="5435534"/>
          </a:xfrm>
        </p:spPr>
      </p:pic>
    </p:spTree>
    <p:extLst>
      <p:ext uri="{BB962C8B-B14F-4D97-AF65-F5344CB8AC3E}">
        <p14:creationId xmlns:p14="http://schemas.microsoft.com/office/powerpoint/2010/main" val="7577293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D67054-8336-541B-E287-A7A9F76D9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15B6-14B3-8A4A-41B5-AB8D60B7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IDLE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7BCA5-7B75-A658-5923-98A1568BA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&gt;&gt;&gt; 1 + 2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&gt;&gt;&gt; 8 - 2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&gt;&gt;&gt;12 * 12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&gt;&gt;&gt; 82/4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&gt;&gt;&gt;3**3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&gt;&gt;&gt;“Hello, World!”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&gt;&gt;&gt;print(“Hello, World!”)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&gt;&gt;&gt;exit()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&gt;&gt;&gt;quit()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&gt;&gt;&gt;</a:t>
            </a:r>
            <a:r>
              <a:rPr lang="en-US" dirty="0" err="1"/>
              <a:t>sys.exit</a:t>
            </a:r>
            <a:r>
              <a:rPr lang="en-US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&gt;&gt;&gt; </a:t>
            </a:r>
            <a:r>
              <a:rPr lang="en-US" dirty="0" err="1"/>
              <a:t>dir</a:t>
            </a:r>
            <a:r>
              <a:rPr lang="en-US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&gt;&gt;&gt;help()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&gt;&gt;&gt; a = 10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&gt;&gt;&gt; b = 0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&gt;&gt;&gt; a / b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&gt;&gt;&gt; (10 &gt; 5) and (3 &lt; 8)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&gt;&gt;&gt; import math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&gt;&gt;&gt; </a:t>
            </a:r>
            <a:r>
              <a:rPr lang="en-US" dirty="0" err="1"/>
              <a:t>math.sqrt</a:t>
            </a:r>
            <a:r>
              <a:rPr lang="en-US" dirty="0"/>
              <a:t>(16)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&gt;&gt;&gt; import </a:t>
            </a:r>
            <a:r>
              <a:rPr lang="en-US" dirty="0" err="1"/>
              <a:t>os</a:t>
            </a:r>
            <a:r>
              <a:rPr lang="en-US" dirty="0"/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os.mkdir</a:t>
            </a:r>
            <a:r>
              <a:rPr lang="en-US" dirty="0"/>
              <a:t>(“</a:t>
            </a:r>
            <a:r>
              <a:rPr lang="en-US" dirty="0" err="1"/>
              <a:t>newdir</a:t>
            </a:r>
            <a:r>
              <a:rPr lang="en-US" dirty="0"/>
              <a:t>”)</a:t>
            </a: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&gt;&gt;&gt; def greet(name):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...     return </a:t>
            </a:r>
            <a:r>
              <a:rPr lang="en-US" dirty="0" err="1"/>
              <a:t>f"Hello</a:t>
            </a:r>
            <a:r>
              <a:rPr lang="en-US" dirty="0"/>
              <a:t>, {name}!“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...&gt;&gt;&gt; greet("Alice")</a:t>
            </a:r>
          </a:p>
        </p:txBody>
      </p:sp>
    </p:spTree>
    <p:extLst>
      <p:ext uri="{BB962C8B-B14F-4D97-AF65-F5344CB8AC3E}">
        <p14:creationId xmlns:p14="http://schemas.microsoft.com/office/powerpoint/2010/main" val="130774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E660BE-4354-99D4-60C9-59EE1A89E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727F5-3FB9-B23F-8FD6-64151238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Features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05F2-A411-C883-6604-0A65434F3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1"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Easy-to-Learn</a:t>
            </a:r>
            <a:r>
              <a:rPr lang="en-US" dirty="0"/>
              <a:t>: Few keywords, </a:t>
            </a:r>
            <a:r>
              <a:rPr lang="en-US" b="1" dirty="0"/>
              <a:t>simple structure</a:t>
            </a:r>
            <a:r>
              <a:rPr lang="en-US" dirty="0"/>
              <a:t>, and </a:t>
            </a:r>
            <a:r>
              <a:rPr lang="en-US" b="1" dirty="0"/>
              <a:t>clear syntax </a:t>
            </a:r>
            <a:r>
              <a:rPr lang="en-US" dirty="0"/>
              <a:t>makes it beginner-friendly.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Easy-to-Read</a:t>
            </a:r>
            <a:r>
              <a:rPr lang="en-US" dirty="0"/>
              <a:t>: Code is </a:t>
            </a:r>
            <a:r>
              <a:rPr lang="en-US" b="1" dirty="0"/>
              <a:t>clearly defined </a:t>
            </a:r>
            <a:r>
              <a:rPr lang="en-US" dirty="0"/>
              <a:t>and </a:t>
            </a:r>
            <a:r>
              <a:rPr lang="en-US" b="1" dirty="0"/>
              <a:t>visually intuitive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Easy-to-Maintain</a:t>
            </a:r>
            <a:r>
              <a:rPr lang="en-US" dirty="0"/>
              <a:t>: Simple source code with</a:t>
            </a:r>
            <a:r>
              <a:rPr lang="en-US" b="1" dirty="0"/>
              <a:t> less dependencies </a:t>
            </a:r>
            <a:r>
              <a:rPr lang="en-US" dirty="0"/>
              <a:t>and </a:t>
            </a:r>
            <a:r>
              <a:rPr lang="en-US" b="1" dirty="0"/>
              <a:t>modest</a:t>
            </a:r>
            <a:r>
              <a:rPr lang="en-US" dirty="0"/>
              <a:t> </a:t>
            </a:r>
            <a:r>
              <a:rPr lang="en-US" b="1" dirty="0"/>
              <a:t>project structure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Library</a:t>
            </a:r>
            <a:r>
              <a:rPr lang="en-US" dirty="0"/>
              <a:t>: Extensive libraries that are </a:t>
            </a:r>
            <a:r>
              <a:rPr lang="en-US" b="1" dirty="0"/>
              <a:t>portable</a:t>
            </a:r>
            <a:r>
              <a:rPr lang="en-US" dirty="0"/>
              <a:t> and </a:t>
            </a:r>
            <a:r>
              <a:rPr lang="en-US" b="1" dirty="0"/>
              <a:t>cross-platform compatible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Interactive Mode</a:t>
            </a:r>
            <a:r>
              <a:rPr lang="en-US" dirty="0"/>
              <a:t>: Supports </a:t>
            </a:r>
            <a:r>
              <a:rPr lang="en-US" b="1" dirty="0"/>
              <a:t>interactive testing and debugging </a:t>
            </a:r>
            <a:r>
              <a:rPr lang="en-US" dirty="0"/>
              <a:t>of code snippets.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Portable</a:t>
            </a:r>
            <a:r>
              <a:rPr lang="en-US" dirty="0"/>
              <a:t>: Runs on </a:t>
            </a:r>
            <a:r>
              <a:rPr lang="en-US" b="1" dirty="0"/>
              <a:t>various hardware platforms </a:t>
            </a:r>
            <a:r>
              <a:rPr lang="en-US" dirty="0"/>
              <a:t>with a consistent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Extendable</a:t>
            </a:r>
            <a:r>
              <a:rPr lang="en-US" dirty="0"/>
              <a:t>: Allows addition of </a:t>
            </a:r>
            <a:r>
              <a:rPr lang="en-US" b="1" dirty="0"/>
              <a:t>low-level modules </a:t>
            </a:r>
            <a:r>
              <a:rPr lang="en-US" dirty="0"/>
              <a:t>to customize &amp; enhance functionality.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Databases</a:t>
            </a:r>
            <a:r>
              <a:rPr lang="en-US" dirty="0"/>
              <a:t>: Interfaces available for all major commercial </a:t>
            </a:r>
            <a:r>
              <a:rPr lang="en-US" b="1" dirty="0"/>
              <a:t>databases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GUI Programming</a:t>
            </a:r>
            <a:r>
              <a:rPr lang="en-US" dirty="0"/>
              <a:t>: Supports </a:t>
            </a:r>
            <a:r>
              <a:rPr lang="en-US" b="1" dirty="0"/>
              <a:t>GUI applications </a:t>
            </a:r>
            <a:r>
              <a:rPr lang="en-US" dirty="0"/>
              <a:t>compatible with systems like Windows, Mac, and Unix.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Scalable</a:t>
            </a:r>
            <a:r>
              <a:rPr lang="en-US" dirty="0"/>
              <a:t>: Offers better structure and support for </a:t>
            </a:r>
            <a:r>
              <a:rPr lang="en-US" b="1" dirty="0"/>
              <a:t>large programs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Flexible</a:t>
            </a:r>
            <a:r>
              <a:rPr lang="en-US" dirty="0"/>
              <a:t>: Supports </a:t>
            </a:r>
            <a:r>
              <a:rPr lang="en-US" b="1" dirty="0"/>
              <a:t>functional, structured programming</a:t>
            </a:r>
            <a:r>
              <a:rPr lang="en-US" dirty="0"/>
              <a:t>, and </a:t>
            </a:r>
            <a:r>
              <a:rPr lang="en-US" b="1" dirty="0"/>
              <a:t>object-oriented programming (OOP)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Adaptable</a:t>
            </a:r>
            <a:r>
              <a:rPr lang="en-US" dirty="0"/>
              <a:t>: Can be used as a </a:t>
            </a:r>
            <a:r>
              <a:rPr lang="en-US" b="1" dirty="0"/>
              <a:t>scripting language</a:t>
            </a:r>
            <a:r>
              <a:rPr lang="en-US" dirty="0"/>
              <a:t> or compiled to byte-code for larger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Dynamic</a:t>
            </a:r>
            <a:r>
              <a:rPr lang="en-US" dirty="0"/>
              <a:t>: Provides </a:t>
            </a:r>
            <a:r>
              <a:rPr lang="en-US" b="1" dirty="0"/>
              <a:t>high-level dynamic data types</a:t>
            </a:r>
            <a:r>
              <a:rPr lang="en-US" dirty="0"/>
              <a:t> and supports </a:t>
            </a:r>
            <a:r>
              <a:rPr lang="en-US" b="1" dirty="0"/>
              <a:t>dynamic type checking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Garbage</a:t>
            </a:r>
            <a:r>
              <a:rPr lang="en-US" dirty="0"/>
              <a:t>: Features </a:t>
            </a:r>
            <a:r>
              <a:rPr lang="en-US" b="1" dirty="0"/>
              <a:t>automatic garbage collection</a:t>
            </a:r>
            <a:r>
              <a:rPr lang="en-US" dirty="0"/>
              <a:t> for memory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Integration</a:t>
            </a:r>
            <a:r>
              <a:rPr lang="en-US" dirty="0"/>
              <a:t>: Easily integrates with </a:t>
            </a:r>
            <a:r>
              <a:rPr lang="en-US" b="1" dirty="0"/>
              <a:t>C, C++, COM, ActiveX, CORBA,</a:t>
            </a:r>
            <a:r>
              <a:rPr lang="en-US" dirty="0"/>
              <a:t> and </a:t>
            </a:r>
            <a:r>
              <a:rPr lang="en-US" b="1" dirty="0"/>
              <a:t>Java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684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4486EE-D840-F260-0F0A-12F094756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680AC-9D47-FFE6-0A0D-E26A4B8C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Overview of Python Language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D9A05A-2AD4-A4ED-A78F-4F00225B7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900" y="1076632"/>
            <a:ext cx="11474926" cy="543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95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520B44-CC7B-FE27-BED2-9FC31591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F28F-1BA3-F2E4-4D38-796E5194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Overview of Python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FF354-3918-9E49-7DE1-99A164D21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1"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Beginner-Friendly</a:t>
            </a:r>
            <a:r>
              <a:rPr lang="en-US" dirty="0"/>
              <a:t>: Simple syntax and ease of learning make it an ideal first programming language.</a:t>
            </a:r>
            <a:endParaRPr lang="en-I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High-Level Language</a:t>
            </a:r>
            <a:r>
              <a:rPr lang="en-US" dirty="0"/>
              <a:t>: Python is designed to be easy to read and write code.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Interpreted</a:t>
            </a:r>
            <a:r>
              <a:rPr lang="en-US" dirty="0"/>
              <a:t>: Code is executed line-by-line without the need for compilation, simplifying debugging.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General-Purpose</a:t>
            </a:r>
            <a:r>
              <a:rPr lang="en-US" dirty="0"/>
              <a:t>: Suitable for various software development domains such as web development, data science, automation, AI/ML, and more.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Cross-Platform</a:t>
            </a:r>
            <a:r>
              <a:rPr lang="en-US" dirty="0"/>
              <a:t>: Runs seamlessly on multiple platforms like Windows, macOS, Linux, and Unix.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Flexible programming model</a:t>
            </a:r>
            <a:r>
              <a:rPr lang="en-US" dirty="0"/>
              <a:t>: Supports object-oriented programming (OOP) and functional programming paradigms.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Dynamic Typing</a:t>
            </a:r>
            <a:r>
              <a:rPr lang="en-US" dirty="0"/>
              <a:t>: Variables do not require explicit type declaration.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Libraries</a:t>
            </a:r>
            <a:r>
              <a:rPr lang="en-US" dirty="0"/>
              <a:t>: Extensive built-in modules and libraries for various tasks like file I/O, ML, DL, Gen-AI.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Extensibility</a:t>
            </a:r>
            <a:r>
              <a:rPr lang="en-US" dirty="0"/>
              <a:t>: Easily integrates with other programming languages like C, C++, and Java.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Scalability</a:t>
            </a:r>
            <a:r>
              <a:rPr lang="en-US" dirty="0"/>
              <a:t>: Provides tools &amp; structure for building both small scripts or large, complex application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Community support</a:t>
            </a:r>
            <a:r>
              <a:rPr lang="en-US" dirty="0"/>
              <a:t>: Backed by a vast, active community and open-source contributions.</a:t>
            </a:r>
          </a:p>
        </p:txBody>
      </p:sp>
    </p:spTree>
    <p:extLst>
      <p:ext uri="{BB962C8B-B14F-4D97-AF65-F5344CB8AC3E}">
        <p14:creationId xmlns:p14="http://schemas.microsoft.com/office/powerpoint/2010/main" val="323039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520B44-CC7B-FE27-BED2-9FC31591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F28F-1BA3-F2E4-4D38-796E5194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Major uses of Python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FF354-3918-9E49-7DE1-99A164D21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1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b="1" dirty="0"/>
              <a:t>System utilities</a:t>
            </a:r>
            <a:r>
              <a:rPr lang="en-IN" dirty="0"/>
              <a:t>: Creating tools for automation and system-level tasks.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b="1" dirty="0"/>
              <a:t>GUI’s</a:t>
            </a:r>
            <a:r>
              <a:rPr lang="en-IN" dirty="0"/>
              <a:t>: Building graphical interfaces with libraries like </a:t>
            </a:r>
            <a:r>
              <a:rPr lang="en-IN" dirty="0" err="1"/>
              <a:t>Tkinter</a:t>
            </a:r>
            <a:r>
              <a:rPr lang="en-IN" dirty="0"/>
              <a:t>, </a:t>
            </a:r>
            <a:r>
              <a:rPr lang="en-IN" dirty="0" err="1"/>
              <a:t>PyQt</a:t>
            </a:r>
            <a:r>
              <a:rPr lang="en-IN" dirty="0"/>
              <a:t>, and GTK.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b="1" dirty="0"/>
              <a:t>Internet Scripts</a:t>
            </a:r>
            <a:r>
              <a:rPr lang="en-IN" dirty="0"/>
              <a:t>: Web scraping, API scripting, &amp; handling internet protocols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b="1" dirty="0"/>
              <a:t>Embedded Scripts</a:t>
            </a:r>
            <a:r>
              <a:rPr lang="en-IN" dirty="0"/>
              <a:t>: Extending functionality of other applications.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b="1" dirty="0"/>
              <a:t>Database programming support</a:t>
            </a:r>
            <a:r>
              <a:rPr lang="en-IN" dirty="0"/>
              <a:t>: for MySQL, PostgreSQL, MongoDB, etc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b="1" dirty="0"/>
              <a:t>Artificial Intelligence libraries</a:t>
            </a:r>
            <a:r>
              <a:rPr lang="en-IN" dirty="0"/>
              <a:t>: like TensorFlow, </a:t>
            </a:r>
            <a:r>
              <a:rPr lang="en-IN" dirty="0" err="1"/>
              <a:t>PyTorch</a:t>
            </a:r>
            <a:r>
              <a:rPr lang="en-IN" dirty="0"/>
              <a:t>, and scikit-learn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b="1" dirty="0"/>
              <a:t>Image Processing</a:t>
            </a:r>
            <a:r>
              <a:rPr lang="en-IN" dirty="0"/>
              <a:t>: Manipulating images using tools like Pillow and OpenCV.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b="1" dirty="0"/>
              <a:t>Generative AI</a:t>
            </a:r>
            <a:r>
              <a:rPr lang="en-IN" dirty="0"/>
              <a:t>: </a:t>
            </a:r>
            <a:r>
              <a:rPr lang="en-IN" dirty="0" err="1"/>
              <a:t>LangChain</a:t>
            </a:r>
            <a:r>
              <a:rPr lang="en-IN" dirty="0"/>
              <a:t>, Workflow Automation, FS development Automation, DevOps Automation, </a:t>
            </a:r>
          </a:p>
        </p:txBody>
      </p:sp>
    </p:spTree>
    <p:extLst>
      <p:ext uri="{BB962C8B-B14F-4D97-AF65-F5344CB8AC3E}">
        <p14:creationId xmlns:p14="http://schemas.microsoft.com/office/powerpoint/2010/main" val="333212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8751</TotalTime>
  <Words>7642</Words>
  <Application>Microsoft Office PowerPoint</Application>
  <PresentationFormat>Widescreen</PresentationFormat>
  <Paragraphs>980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Arial Black</vt:lpstr>
      <vt:lpstr>Calibri</vt:lpstr>
      <vt:lpstr>Calibri Light</vt:lpstr>
      <vt:lpstr>Office Theme</vt:lpstr>
      <vt:lpstr>Gen-AI</vt:lpstr>
      <vt:lpstr>Day 1 - Python</vt:lpstr>
      <vt:lpstr>Syllabus</vt:lpstr>
      <vt:lpstr>Key milestones in Python's History</vt:lpstr>
      <vt:lpstr>Features of Python</vt:lpstr>
      <vt:lpstr>Features of Python</vt:lpstr>
      <vt:lpstr>Overview of Python Language</vt:lpstr>
      <vt:lpstr>Overview of Python Language</vt:lpstr>
      <vt:lpstr>Major uses of Python Language</vt:lpstr>
      <vt:lpstr>Major uses of Python Language</vt:lpstr>
      <vt:lpstr>Advantages of Python</vt:lpstr>
      <vt:lpstr>Comparison of Script Languages</vt:lpstr>
      <vt:lpstr>3 Modes of Python programming-Interactive, Script, Code</vt:lpstr>
      <vt:lpstr>Python programming environment</vt:lpstr>
      <vt:lpstr>Elements of a Python program</vt:lpstr>
      <vt:lpstr>Python programming</vt:lpstr>
      <vt:lpstr>Output command in Python - Print</vt:lpstr>
      <vt:lpstr>Output command in Python - Print</vt:lpstr>
      <vt:lpstr>Input command in Python - Input</vt:lpstr>
      <vt:lpstr>Input command in Python - Input</vt:lpstr>
      <vt:lpstr>Python - Literals</vt:lpstr>
      <vt:lpstr>Python - Literals</vt:lpstr>
      <vt:lpstr>Python - Constants</vt:lpstr>
      <vt:lpstr>Python - Constants</vt:lpstr>
      <vt:lpstr>Python - Identifiers</vt:lpstr>
      <vt:lpstr>Naming Conventions for Identifiers</vt:lpstr>
      <vt:lpstr>Python - Identifiers</vt:lpstr>
      <vt:lpstr>Python - Variables</vt:lpstr>
      <vt:lpstr>Python - Variables</vt:lpstr>
      <vt:lpstr>Python Keywords</vt:lpstr>
      <vt:lpstr>Python –Key words or Reserved words</vt:lpstr>
      <vt:lpstr>Python Suite</vt:lpstr>
      <vt:lpstr>Python Suite</vt:lpstr>
      <vt:lpstr>Python Comments</vt:lpstr>
      <vt:lpstr>Python Comments</vt:lpstr>
      <vt:lpstr>Python Statements</vt:lpstr>
      <vt:lpstr>Python Statements</vt:lpstr>
      <vt:lpstr>Python Expressions</vt:lpstr>
      <vt:lpstr>Python Expressions</vt:lpstr>
      <vt:lpstr>Python Blocks and Indentions</vt:lpstr>
      <vt:lpstr>Python Blocks and Indentions</vt:lpstr>
      <vt:lpstr>Python – Data types</vt:lpstr>
      <vt:lpstr>Python – Data types</vt:lpstr>
      <vt:lpstr>Python Data Conversion</vt:lpstr>
      <vt:lpstr>Python Data Conversion</vt:lpstr>
      <vt:lpstr>Python Operators</vt:lpstr>
      <vt:lpstr>Python Operators</vt:lpstr>
      <vt:lpstr>Case Study</vt:lpstr>
      <vt:lpstr>PowerPoint Presentation</vt:lpstr>
      <vt:lpstr>IDLE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8</dc:title>
  <dc:creator>Perumalsamy, Ganesan</dc:creator>
  <cp:lastModifiedBy>Gopala Krishna Rao</cp:lastModifiedBy>
  <cp:revision>630</cp:revision>
  <dcterms:created xsi:type="dcterms:W3CDTF">2021-12-28T19:16:03Z</dcterms:created>
  <dcterms:modified xsi:type="dcterms:W3CDTF">2024-11-25T14:23:58Z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Ganesan.Perumalsamy@emc.com</vt:lpwstr>
  </property>
  <property fmtid="{D5CDD505-2E9C-101B-9397-08002B2CF9AE}" pid="5" name="MSIP_Label_17cb76b2-10b8-4fe1-93d4-2202842406cd_SetDate">
    <vt:lpwstr>2021-12-28T19:16:12.6604144Z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95265ae4-ad38-4c88-bdbd-c61f676d030b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