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4" r:id="rId3"/>
    <p:sldId id="265" r:id="rId4"/>
    <p:sldId id="257" r:id="rId5"/>
    <p:sldId id="259" r:id="rId6"/>
    <p:sldId id="258" r:id="rId7"/>
    <p:sldId id="260" r:id="rId8"/>
    <p:sldId id="263"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256040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59765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421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97168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769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583718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376956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81593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278114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F99EE6-F174-4741-AECD-A6BD17E5FEBB}" type="datetimeFigureOut">
              <a:rPr lang="en-IN" smtClean="0"/>
              <a:t>15-09-2020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61168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F99EE6-F174-4741-AECD-A6BD17E5FEBB}" type="datetimeFigureOut">
              <a:rPr lang="en-IN" smtClean="0"/>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4867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99EE6-F174-4741-AECD-A6BD17E5FEBB}" type="datetimeFigureOut">
              <a:rPr lang="en-IN" smtClean="0"/>
              <a:t>15-09-2020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9009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F99EE6-F174-4741-AECD-A6BD17E5FEBB}" type="datetimeFigureOut">
              <a:rPr lang="en-IN" smtClean="0"/>
              <a:t>15-09-2020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101318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99EE6-F174-4741-AECD-A6BD17E5FEBB}" type="datetimeFigureOut">
              <a:rPr lang="en-IN" smtClean="0"/>
              <a:t>15-09-2020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58034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99EE6-F174-4741-AECD-A6BD17E5FEBB}" type="datetimeFigureOut">
              <a:rPr lang="en-IN" smtClean="0"/>
              <a:t>15-09-2020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77689-19F3-4DFC-8ED5-51C30118F815}" type="slidenum">
              <a:rPr lang="en-IN" smtClean="0"/>
              <a:t>‹#›</a:t>
            </a:fld>
            <a:endParaRPr lang="en-IN"/>
          </a:p>
        </p:txBody>
      </p:sp>
    </p:spTree>
    <p:extLst>
      <p:ext uri="{BB962C8B-B14F-4D97-AF65-F5344CB8AC3E}">
        <p14:creationId xmlns:p14="http://schemas.microsoft.com/office/powerpoint/2010/main" val="285911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77689-19F3-4DFC-8ED5-51C30118F815}" type="slidenum">
              <a:rPr lang="en-IN" smtClean="0"/>
              <a:t>‹#›</a:t>
            </a:fld>
            <a:endParaRPr lang="en-IN"/>
          </a:p>
        </p:txBody>
      </p:sp>
      <p:sp>
        <p:nvSpPr>
          <p:cNvPr id="5" name="Date Placeholder 4"/>
          <p:cNvSpPr>
            <a:spLocks noGrp="1"/>
          </p:cNvSpPr>
          <p:nvPr>
            <p:ph type="dt" sz="half" idx="10"/>
          </p:nvPr>
        </p:nvSpPr>
        <p:spPr/>
        <p:txBody>
          <a:bodyPr/>
          <a:lstStyle/>
          <a:p>
            <a:fld id="{65F99EE6-F174-4741-AECD-A6BD17E5FEBB}" type="datetimeFigureOut">
              <a:rPr lang="en-IN" smtClean="0"/>
              <a:t>15-09-2020</a:t>
            </a:fld>
            <a:endParaRPr lang="en-IN"/>
          </a:p>
        </p:txBody>
      </p:sp>
    </p:spTree>
    <p:extLst>
      <p:ext uri="{BB962C8B-B14F-4D97-AF65-F5344CB8AC3E}">
        <p14:creationId xmlns:p14="http://schemas.microsoft.com/office/powerpoint/2010/main" val="379887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F99EE6-F174-4741-AECD-A6BD17E5FEBB}" type="datetimeFigureOut">
              <a:rPr lang="en-IN" smtClean="0"/>
              <a:t>15-09-2020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D77689-19F3-4DFC-8ED5-51C30118F815}" type="slidenum">
              <a:rPr lang="en-IN" smtClean="0"/>
              <a:t>‹#›</a:t>
            </a:fld>
            <a:endParaRPr lang="en-IN"/>
          </a:p>
        </p:txBody>
      </p:sp>
    </p:spTree>
    <p:extLst>
      <p:ext uri="{BB962C8B-B14F-4D97-AF65-F5344CB8AC3E}">
        <p14:creationId xmlns:p14="http://schemas.microsoft.com/office/powerpoint/2010/main" val="191649817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community.thingspeak.com/forum/thingspeak-api/javascript-to-display-last-value-of-a-channel-on-web-p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63F5-193E-4DA6-B1EA-6CEADA4B79E7}"/>
              </a:ext>
            </a:extLst>
          </p:cNvPr>
          <p:cNvSpPr>
            <a:spLocks noGrp="1"/>
          </p:cNvSpPr>
          <p:nvPr>
            <p:ph type="ctrTitle"/>
          </p:nvPr>
        </p:nvSpPr>
        <p:spPr>
          <a:xfrm>
            <a:off x="1524000" y="1122363"/>
            <a:ext cx="9144000" cy="1904922"/>
          </a:xfrm>
        </p:spPr>
        <p:txBody>
          <a:bodyPr>
            <a:noAutofit/>
          </a:bodyPr>
          <a:lstStyle/>
          <a:p>
            <a:pPr algn="l"/>
            <a:r>
              <a:rPr lang="en-US" sz="4200" b="1" u="sng" dirty="0">
                <a:latin typeface="Bahnschrift SemiBold SemiConden" panose="020B0502040204020203" pitchFamily="34" charset="0"/>
              </a:rPr>
              <a:t> </a:t>
            </a:r>
            <a:r>
              <a:rPr lang="en-US" sz="4200" b="1" u="sng" dirty="0">
                <a:solidFill>
                  <a:srgbClr val="0070C0"/>
                </a:solidFill>
                <a:latin typeface="Bahnschrift SemiBold SemiConden" panose="020B0502040204020203" pitchFamily="34" charset="0"/>
              </a:rPr>
              <a:t>PROJECT MERIT BATCH</a:t>
            </a:r>
            <a:br>
              <a:rPr lang="en-IN" sz="4200" dirty="0">
                <a:solidFill>
                  <a:srgbClr val="0070C0"/>
                </a:solidFill>
                <a:latin typeface="Bahnschrift SemiBold SemiConden" panose="020B0502040204020203" pitchFamily="34" charset="0"/>
              </a:rPr>
            </a:br>
            <a:r>
              <a:rPr lang="en-IN" sz="4200" dirty="0">
                <a:solidFill>
                  <a:srgbClr val="0070C0"/>
                </a:solidFill>
                <a:latin typeface="Bahnschrift SemiBold SemiConden" panose="020B0502040204020203" pitchFamily="34" charset="0"/>
              </a:rPr>
              <a:t>1) </a:t>
            </a:r>
            <a:r>
              <a:rPr lang="en-IN" sz="4200" dirty="0" err="1">
                <a:solidFill>
                  <a:srgbClr val="0070C0"/>
                </a:solidFill>
                <a:latin typeface="Bahnschrift SemiBold SemiConden" panose="020B0502040204020203" pitchFamily="34" charset="0"/>
              </a:rPr>
              <a:t>Ritik</a:t>
            </a:r>
            <a:r>
              <a:rPr lang="en-IN" sz="4200" dirty="0">
                <a:solidFill>
                  <a:srgbClr val="0070C0"/>
                </a:solidFill>
                <a:latin typeface="Bahnschrift SemiBold SemiConden" panose="020B0502040204020203" pitchFamily="34" charset="0"/>
              </a:rPr>
              <a:t> Samanta : 17302B0028</a:t>
            </a:r>
            <a:br>
              <a:rPr lang="en-IN" sz="4200" dirty="0">
                <a:solidFill>
                  <a:srgbClr val="0070C0"/>
                </a:solidFill>
                <a:latin typeface="Bahnschrift SemiBold SemiConden" panose="020B0502040204020203" pitchFamily="34" charset="0"/>
              </a:rPr>
            </a:br>
            <a:r>
              <a:rPr lang="en-IN" sz="4200" dirty="0">
                <a:solidFill>
                  <a:srgbClr val="0070C0"/>
                </a:solidFill>
                <a:latin typeface="Bahnschrift SemiBold SemiConden" panose="020B0502040204020203" pitchFamily="34" charset="0"/>
              </a:rPr>
              <a:t>2)</a:t>
            </a:r>
            <a:r>
              <a:rPr lang="en-IN" sz="4200" dirty="0" err="1">
                <a:solidFill>
                  <a:srgbClr val="0070C0"/>
                </a:solidFill>
                <a:latin typeface="Bahnschrift SemiBold SemiConden" panose="020B0502040204020203" pitchFamily="34" charset="0"/>
              </a:rPr>
              <a:t>Avdhoot</a:t>
            </a:r>
            <a:r>
              <a:rPr lang="en-IN" sz="4200" dirty="0">
                <a:solidFill>
                  <a:srgbClr val="0070C0"/>
                </a:solidFill>
                <a:latin typeface="Bahnschrift SemiBold SemiConden" panose="020B0502040204020203" pitchFamily="34" charset="0"/>
              </a:rPr>
              <a:t> </a:t>
            </a:r>
            <a:r>
              <a:rPr lang="en-IN" sz="4200" dirty="0" err="1">
                <a:solidFill>
                  <a:srgbClr val="0070C0"/>
                </a:solidFill>
                <a:latin typeface="Bahnschrift SemiBold SemiConden" panose="020B0502040204020203" pitchFamily="34" charset="0"/>
              </a:rPr>
              <a:t>Ambal</a:t>
            </a:r>
            <a:r>
              <a:rPr lang="en-IN" sz="4200" dirty="0">
                <a:solidFill>
                  <a:srgbClr val="0070C0"/>
                </a:solidFill>
                <a:latin typeface="Bahnschrift SemiBold SemiConden" panose="020B0502040204020203" pitchFamily="34" charset="0"/>
              </a:rPr>
              <a:t> : 17302B0009</a:t>
            </a:r>
            <a:br>
              <a:rPr lang="en-IN" sz="4200" dirty="0">
                <a:solidFill>
                  <a:srgbClr val="0070C0"/>
                </a:solidFill>
                <a:latin typeface="Bahnschrift SemiBold SemiConden" panose="020B0502040204020203" pitchFamily="34" charset="0"/>
              </a:rPr>
            </a:br>
            <a:r>
              <a:rPr lang="en-IN" sz="4200" b="1" u="sng" dirty="0">
                <a:solidFill>
                  <a:srgbClr val="0070C0"/>
                </a:solidFill>
                <a:latin typeface="Bahnschrift SemiBold SemiConden" panose="020B0502040204020203" pitchFamily="34" charset="0"/>
              </a:rPr>
              <a:t>PROJECT GUIDE </a:t>
            </a:r>
            <a:r>
              <a:rPr lang="en-IN" sz="4200" dirty="0">
                <a:solidFill>
                  <a:srgbClr val="0070C0"/>
                </a:solidFill>
                <a:latin typeface="Bahnschrift SemiBold SemiConden" panose="020B0502040204020203" pitchFamily="34" charset="0"/>
              </a:rPr>
              <a:t>: </a:t>
            </a:r>
            <a:r>
              <a:rPr lang="en-US" sz="4200" dirty="0">
                <a:solidFill>
                  <a:srgbClr val="0070C0"/>
                </a:solidFill>
                <a:latin typeface="Bahnschrift SemiBold SemiConden" panose="020B0502040204020203" pitchFamily="34" charset="0"/>
              </a:rPr>
              <a:t>Ms. Prachi Mahajan</a:t>
            </a:r>
            <a:endParaRPr lang="en-IN" sz="4200" dirty="0">
              <a:solidFill>
                <a:srgbClr val="0070C0"/>
              </a:solidFill>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408749CC-4C86-4DA6-8051-83AD616AB54E}"/>
              </a:ext>
            </a:extLst>
          </p:cNvPr>
          <p:cNvSpPr>
            <a:spLocks noGrp="1"/>
          </p:cNvSpPr>
          <p:nvPr>
            <p:ph type="subTitle" idx="1"/>
          </p:nvPr>
        </p:nvSpPr>
        <p:spPr>
          <a:xfrm>
            <a:off x="130003" y="3429001"/>
            <a:ext cx="11313314" cy="2767614"/>
          </a:xfrm>
        </p:spPr>
        <p:txBody>
          <a:bodyPr>
            <a:noAutofit/>
          </a:bodyPr>
          <a:lstStyle/>
          <a:p>
            <a:pPr algn="l"/>
            <a:r>
              <a:rPr lang="en-US" sz="4000" b="1" u="sng" dirty="0"/>
              <a:t>PROJECT TITLE:</a:t>
            </a:r>
          </a:p>
          <a:p>
            <a:pPr algn="l"/>
            <a:r>
              <a:rPr lang="en-US" sz="4500" b="1" dirty="0"/>
              <a:t>LOW COST HEALTH MONITORING SYSTEM</a:t>
            </a:r>
            <a:endParaRPr lang="en-IN" sz="4500" dirty="0"/>
          </a:p>
        </p:txBody>
      </p:sp>
    </p:spTree>
    <p:extLst>
      <p:ext uri="{BB962C8B-B14F-4D97-AF65-F5344CB8AC3E}">
        <p14:creationId xmlns:p14="http://schemas.microsoft.com/office/powerpoint/2010/main" val="155738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56C3-107A-4FFD-8092-A8914EFB65D1}"/>
              </a:ext>
            </a:extLst>
          </p:cNvPr>
          <p:cNvSpPr>
            <a:spLocks noGrp="1"/>
          </p:cNvSpPr>
          <p:nvPr>
            <p:ph type="title"/>
          </p:nvPr>
        </p:nvSpPr>
        <p:spPr>
          <a:xfrm>
            <a:off x="838200" y="365125"/>
            <a:ext cx="7231602" cy="5476382"/>
          </a:xfrm>
        </p:spPr>
        <p:txBody>
          <a:bodyPr>
            <a:noAutofit/>
          </a:bodyPr>
          <a:lstStyle/>
          <a:p>
            <a:pPr algn="ctr"/>
            <a:r>
              <a:rPr lang="en-IN" sz="15000" dirty="0">
                <a:solidFill>
                  <a:srgbClr val="0070C0"/>
                </a:solidFill>
                <a:latin typeface="Algerian" panose="04020705040A02060702" pitchFamily="82" charset="0"/>
              </a:rPr>
              <a:t>THANK YOU </a:t>
            </a:r>
          </a:p>
        </p:txBody>
      </p:sp>
    </p:spTree>
    <p:extLst>
      <p:ext uri="{BB962C8B-B14F-4D97-AF65-F5344CB8AC3E}">
        <p14:creationId xmlns:p14="http://schemas.microsoft.com/office/powerpoint/2010/main" val="8850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D718-25F3-4E77-BB31-F2CF2E6983D6}"/>
              </a:ext>
            </a:extLst>
          </p:cNvPr>
          <p:cNvSpPr>
            <a:spLocks noGrp="1"/>
          </p:cNvSpPr>
          <p:nvPr>
            <p:ph type="title"/>
          </p:nvPr>
        </p:nvSpPr>
        <p:spPr>
          <a:xfrm>
            <a:off x="677334" y="816638"/>
            <a:ext cx="8596668" cy="684502"/>
          </a:xfrm>
        </p:spPr>
        <p:txBody>
          <a:bodyPr>
            <a:normAutofit fontScale="90000"/>
          </a:bodyPr>
          <a:lstStyle/>
          <a:p>
            <a:r>
              <a:rPr lang="en-IN" sz="2800" b="1" spc="-1" dirty="0">
                <a:solidFill>
                  <a:srgbClr val="0070C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t>Research Paper presented in NCETCSIT-2020</a:t>
            </a:r>
            <a:br>
              <a:rPr lang="en-IN" sz="4400" spc="-1" dirty="0">
                <a:solidFill>
                  <a:srgbClr val="0070C0"/>
                </a:solidFill>
                <a:uFill>
                  <a:solidFill>
                    <a:srgbClr val="FFFFFF"/>
                  </a:solidFill>
                </a:uFill>
                <a:latin typeface="Segoe UI" panose="020B0502040204020203" pitchFamily="34" charset="0"/>
                <a:ea typeface="Segoe UI" panose="020B0502040204020203" pitchFamily="34" charset="0"/>
                <a:cs typeface="Segoe UI" panose="020B0502040204020203" pitchFamily="34" charset="0"/>
              </a:rPr>
            </a:br>
            <a:endParaRPr lang="en-IN" sz="2000" dirty="0">
              <a:solidFill>
                <a:srgbClr val="0070C0"/>
              </a:solidFill>
            </a:endParaRPr>
          </a:p>
        </p:txBody>
      </p:sp>
      <p:pic>
        <p:nvPicPr>
          <p:cNvPr id="6" name="Content Placeholder 5">
            <a:extLst>
              <a:ext uri="{FF2B5EF4-FFF2-40B4-BE49-F238E27FC236}">
                <a16:creationId xmlns:a16="http://schemas.microsoft.com/office/drawing/2014/main" id="{DFBD6BD3-E8AE-4F15-B032-3B238743D179}"/>
              </a:ext>
            </a:extLst>
          </p:cNvPr>
          <p:cNvPicPr>
            <a:picLocks noGrp="1" noChangeAspect="1"/>
          </p:cNvPicPr>
          <p:nvPr>
            <p:ph sz="half" idx="1"/>
          </p:nvPr>
        </p:nvPicPr>
        <p:blipFill rotWithShape="1">
          <a:blip r:embed="rId2"/>
          <a:srcRect l="29713" t="23311" r="43873" b="14187"/>
          <a:stretch/>
        </p:blipFill>
        <p:spPr>
          <a:xfrm rot="5400000">
            <a:off x="1016351" y="1046836"/>
            <a:ext cx="4091942" cy="5335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a:extLst>
              <a:ext uri="{FF2B5EF4-FFF2-40B4-BE49-F238E27FC236}">
                <a16:creationId xmlns:a16="http://schemas.microsoft.com/office/drawing/2014/main" id="{A0408911-0F35-441D-89DC-E65DFB3F2261}"/>
              </a:ext>
            </a:extLst>
          </p:cNvPr>
          <p:cNvPicPr>
            <a:picLocks noGrp="1" noChangeAspect="1"/>
          </p:cNvPicPr>
          <p:nvPr>
            <p:ph sz="half" idx="2"/>
          </p:nvPr>
        </p:nvPicPr>
        <p:blipFill rotWithShape="1">
          <a:blip r:embed="rId3"/>
          <a:srcRect l="30678" t="14821" r="43820" b="17034"/>
          <a:stretch/>
        </p:blipFill>
        <p:spPr>
          <a:xfrm rot="5400000">
            <a:off x="6705599" y="906787"/>
            <a:ext cx="4091941" cy="5615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032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99E7-CF8C-4833-9932-D787B76D00BD}"/>
              </a:ext>
            </a:extLst>
          </p:cNvPr>
          <p:cNvSpPr>
            <a:spLocks noGrp="1"/>
          </p:cNvSpPr>
          <p:nvPr>
            <p:ph type="title"/>
          </p:nvPr>
        </p:nvSpPr>
        <p:spPr>
          <a:xfrm>
            <a:off x="677334" y="388620"/>
            <a:ext cx="8596668" cy="838200"/>
          </a:xfrm>
        </p:spPr>
        <p:txBody>
          <a:bodyPr>
            <a:normAutofit/>
          </a:bodyPr>
          <a:lstStyle/>
          <a:p>
            <a:r>
              <a:rPr lang="en-IN" sz="2800" b="1" dirty="0">
                <a:solidFill>
                  <a:srgbClr val="0070C0"/>
                </a:solidFill>
              </a:rPr>
              <a:t>Project presented in TANTRAVIHAR 2019-20</a:t>
            </a:r>
          </a:p>
        </p:txBody>
      </p:sp>
      <p:pic>
        <p:nvPicPr>
          <p:cNvPr id="8" name="Content Placeholder 7">
            <a:extLst>
              <a:ext uri="{FF2B5EF4-FFF2-40B4-BE49-F238E27FC236}">
                <a16:creationId xmlns:a16="http://schemas.microsoft.com/office/drawing/2014/main" id="{2BAC0756-22DD-45A7-B499-73FD1A3FDEB3}"/>
              </a:ext>
            </a:extLst>
          </p:cNvPr>
          <p:cNvPicPr>
            <a:picLocks noGrp="1" noChangeAspect="1"/>
          </p:cNvPicPr>
          <p:nvPr>
            <p:ph sz="half" idx="1"/>
          </p:nvPr>
        </p:nvPicPr>
        <p:blipFill rotWithShape="1">
          <a:blip r:embed="rId2"/>
          <a:srcRect l="30105" t="25703" r="44807" b="12897"/>
          <a:stretch/>
        </p:blipFill>
        <p:spPr>
          <a:xfrm>
            <a:off x="1181100" y="1374138"/>
            <a:ext cx="3383280" cy="4119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40D8BF86-A0D1-4CC5-85A0-854707157979}"/>
              </a:ext>
            </a:extLst>
          </p:cNvPr>
          <p:cNvPicPr>
            <a:picLocks noGrp="1" noChangeAspect="1"/>
          </p:cNvPicPr>
          <p:nvPr>
            <p:ph sz="half" idx="2"/>
          </p:nvPr>
        </p:nvPicPr>
        <p:blipFill rotWithShape="1">
          <a:blip r:embed="rId3"/>
          <a:srcRect l="30907" t="23797" r="45712" b="18026"/>
          <a:stretch/>
        </p:blipFill>
        <p:spPr>
          <a:xfrm>
            <a:off x="5068146" y="1374137"/>
            <a:ext cx="3496734" cy="4119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409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76C9-E66F-419D-B532-7A2572546458}"/>
              </a:ext>
            </a:extLst>
          </p:cNvPr>
          <p:cNvSpPr>
            <a:spLocks noGrp="1"/>
          </p:cNvSpPr>
          <p:nvPr>
            <p:ph type="title"/>
          </p:nvPr>
        </p:nvSpPr>
        <p:spPr>
          <a:xfrm>
            <a:off x="677334" y="609600"/>
            <a:ext cx="8596668" cy="6073140"/>
          </a:xfrm>
        </p:spPr>
        <p:txBody>
          <a:bodyPr>
            <a:noAutofit/>
          </a:bodyPr>
          <a:lstStyle/>
          <a:p>
            <a:r>
              <a:rPr lang="en-US" sz="2000" b="1" dirty="0">
                <a:solidFill>
                  <a:srgbClr val="0070C0"/>
                </a:solidFill>
                <a:latin typeface="Bahnschrift SemiLight" panose="020B0502040204020203" pitchFamily="34" charset="0"/>
              </a:rPr>
              <a:t>“Low Cost Health Monitoring System” is an embedded system which is combination of hardware device with sensors connected to it to monitor readings from the individual wearing it and using internet we send the data to a server and then</a:t>
            </a:r>
            <a:br>
              <a:rPr lang="en-US" sz="2000" b="1" dirty="0">
                <a:solidFill>
                  <a:srgbClr val="0070C0"/>
                </a:solidFill>
                <a:latin typeface="Bahnschrift SemiLight" panose="020B0502040204020203" pitchFamily="34" charset="0"/>
              </a:rPr>
            </a:br>
            <a:r>
              <a:rPr lang="en-US" sz="2000" b="1" dirty="0">
                <a:solidFill>
                  <a:srgbClr val="0070C0"/>
                </a:solidFill>
                <a:latin typeface="Bahnschrift SemiLight" panose="020B0502040204020203" pitchFamily="34" charset="0"/>
              </a:rPr>
              <a:t>fetch those readings in the application to display it.</a:t>
            </a: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br>
              <a:rPr lang="en-US" sz="2000" b="1" dirty="0">
                <a:solidFill>
                  <a:srgbClr val="0070C0"/>
                </a:solidFill>
                <a:latin typeface="Bahnschrift SemiLight" panose="020B0502040204020203" pitchFamily="34" charset="0"/>
              </a:rPr>
            </a:br>
            <a:r>
              <a:rPr lang="en-US" sz="2000" b="1" dirty="0">
                <a:solidFill>
                  <a:srgbClr val="0070C0"/>
                </a:solidFill>
                <a:latin typeface="Bahnschrift SemiLight" panose="020B0502040204020203" pitchFamily="34" charset="0"/>
              </a:rPr>
              <a:t>                                     </a:t>
            </a:r>
            <a:r>
              <a:rPr lang="en-US" sz="2000" b="1" u="sng" dirty="0">
                <a:solidFill>
                  <a:srgbClr val="0070C0"/>
                </a:solidFill>
                <a:latin typeface="Bahnschrift SemiLight" panose="020B0502040204020203" pitchFamily="34" charset="0"/>
              </a:rPr>
              <a:t>SYSTEM ARCHITECTURE  </a:t>
            </a:r>
            <a:endParaRPr lang="en-IN" sz="2000" b="1" u="sng" dirty="0">
              <a:solidFill>
                <a:srgbClr val="0070C0"/>
              </a:solidFill>
              <a:latin typeface="Bahnschrift SemiLight" panose="020B0502040204020203" pitchFamily="34" charset="0"/>
            </a:endParaRPr>
          </a:p>
        </p:txBody>
      </p:sp>
      <p:sp>
        <p:nvSpPr>
          <p:cNvPr id="3" name="Content Placeholder 2">
            <a:extLst>
              <a:ext uri="{FF2B5EF4-FFF2-40B4-BE49-F238E27FC236}">
                <a16:creationId xmlns:a16="http://schemas.microsoft.com/office/drawing/2014/main" id="{F3078B51-9CDB-4AFC-AAC6-EE8DCC912326}"/>
              </a:ext>
            </a:extLst>
          </p:cNvPr>
          <p:cNvSpPr>
            <a:spLocks noGrp="1"/>
          </p:cNvSpPr>
          <p:nvPr>
            <p:ph idx="1"/>
          </p:nvPr>
        </p:nvSpPr>
        <p:spPr>
          <a:xfrm rot="10800000" flipV="1">
            <a:off x="13929064" y="7146523"/>
            <a:ext cx="79899" cy="142043"/>
          </a:xfrm>
        </p:spPr>
        <p:txBody>
          <a:bodyPr>
            <a:noAutofit/>
          </a:bodyPr>
          <a:lstStyle/>
          <a:p>
            <a:pPr marL="0" indent="0">
              <a:buNone/>
            </a:pPr>
            <a:r>
              <a:rPr lang="en-IN" dirty="0"/>
              <a:t>H</a:t>
            </a:r>
          </a:p>
        </p:txBody>
      </p:sp>
      <p:pic>
        <p:nvPicPr>
          <p:cNvPr id="5" name="Picture 4">
            <a:extLst>
              <a:ext uri="{FF2B5EF4-FFF2-40B4-BE49-F238E27FC236}">
                <a16:creationId xmlns:a16="http://schemas.microsoft.com/office/drawing/2014/main" id="{7EEF152E-FDA4-4634-9AD2-01C1E8AAAED2}"/>
              </a:ext>
            </a:extLst>
          </p:cNvPr>
          <p:cNvPicPr/>
          <p:nvPr/>
        </p:nvPicPr>
        <p:blipFill rotWithShape="1">
          <a:blip r:embed="rId2"/>
          <a:srcRect l="33371" t="23400" r="22092" b="15383"/>
          <a:stretch/>
        </p:blipFill>
        <p:spPr bwMode="auto">
          <a:xfrm>
            <a:off x="1642369" y="2281561"/>
            <a:ext cx="6640571" cy="353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85615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EB0E6-4427-4D8E-A507-77D2151A0C3D}"/>
              </a:ext>
            </a:extLst>
          </p:cNvPr>
          <p:cNvSpPr>
            <a:spLocks noGrp="1"/>
          </p:cNvSpPr>
          <p:nvPr>
            <p:ph idx="1"/>
          </p:nvPr>
        </p:nvSpPr>
        <p:spPr>
          <a:xfrm>
            <a:off x="838200" y="621792"/>
            <a:ext cx="10515600" cy="5555171"/>
          </a:xfrm>
        </p:spPr>
        <p:txBody>
          <a:bodyPr>
            <a:normAutofit/>
          </a:bodyPr>
          <a:lstStyle/>
          <a:p>
            <a:r>
              <a:rPr lang="en-US" sz="2800" dirty="0"/>
              <a:t>The system is made up of three components namely Hardware, Server, and Mobile App. </a:t>
            </a:r>
          </a:p>
          <a:p>
            <a:r>
              <a:rPr lang="en-US" sz="2800" dirty="0"/>
              <a:t>The hardware is the wearable device that is worn by the user. </a:t>
            </a:r>
          </a:p>
          <a:p>
            <a:r>
              <a:rPr lang="en-US" sz="2800" dirty="0"/>
              <a:t>The data from the wearable device is sent to the server over the Internet. </a:t>
            </a:r>
          </a:p>
          <a:p>
            <a:r>
              <a:rPr lang="en-US" sz="2800" dirty="0"/>
              <a:t>The server then pushes the data to the mobile app. </a:t>
            </a:r>
          </a:p>
          <a:p>
            <a:r>
              <a:rPr lang="en-US" sz="2800" dirty="0"/>
              <a:t>The data in the mobile app can be checked by the user of the wearable device himself or any other authorized user who wishes to remotely monitor the health of the user of wearable device.</a:t>
            </a:r>
            <a:endParaRPr lang="en-IN" sz="2800" dirty="0"/>
          </a:p>
          <a:p>
            <a:endParaRPr lang="en-IN" sz="2800" dirty="0"/>
          </a:p>
        </p:txBody>
      </p:sp>
    </p:spTree>
    <p:extLst>
      <p:ext uri="{BB962C8B-B14F-4D97-AF65-F5344CB8AC3E}">
        <p14:creationId xmlns:p14="http://schemas.microsoft.com/office/powerpoint/2010/main" val="426105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1A06-1204-42AE-8C65-1119EDB5F819}"/>
              </a:ext>
            </a:extLst>
          </p:cNvPr>
          <p:cNvSpPr>
            <a:spLocks noGrp="1"/>
          </p:cNvSpPr>
          <p:nvPr>
            <p:ph type="title"/>
          </p:nvPr>
        </p:nvSpPr>
        <p:spPr>
          <a:xfrm>
            <a:off x="839788" y="457200"/>
            <a:ext cx="10515600" cy="530225"/>
          </a:xfrm>
        </p:spPr>
        <p:txBody>
          <a:bodyPr>
            <a:noAutofit/>
          </a:bodyPr>
          <a:lstStyle/>
          <a:p>
            <a:pPr algn="ctr"/>
            <a:r>
              <a:rPr lang="en-IN" sz="4800" u="sng" dirty="0">
                <a:solidFill>
                  <a:srgbClr val="0070C0"/>
                </a:solidFill>
              </a:rPr>
              <a:t>HARDWARE</a:t>
            </a:r>
          </a:p>
        </p:txBody>
      </p:sp>
      <p:sp>
        <p:nvSpPr>
          <p:cNvPr id="3" name="Content Placeholder 2">
            <a:extLst>
              <a:ext uri="{FF2B5EF4-FFF2-40B4-BE49-F238E27FC236}">
                <a16:creationId xmlns:a16="http://schemas.microsoft.com/office/drawing/2014/main" id="{6DAEFD6E-ED23-4604-938C-56EC1150B1C9}"/>
              </a:ext>
            </a:extLst>
          </p:cNvPr>
          <p:cNvSpPr>
            <a:spLocks noGrp="1"/>
          </p:cNvSpPr>
          <p:nvPr>
            <p:ph idx="1"/>
          </p:nvPr>
        </p:nvSpPr>
        <p:spPr>
          <a:xfrm rot="10800000" flipH="1" flipV="1">
            <a:off x="6096000" y="1423079"/>
            <a:ext cx="5631401" cy="4391794"/>
          </a:xfrm>
        </p:spPr>
        <p:txBody>
          <a:bodyPr>
            <a:normAutofit/>
          </a:bodyPr>
          <a:lstStyle/>
          <a:p>
            <a:pPr marL="0" indent="0" algn="ctr">
              <a:buNone/>
            </a:pPr>
            <a:endParaRPr lang="en-IN" dirty="0"/>
          </a:p>
        </p:txBody>
      </p:sp>
      <p:sp>
        <p:nvSpPr>
          <p:cNvPr id="4" name="Text Placeholder 3">
            <a:extLst>
              <a:ext uri="{FF2B5EF4-FFF2-40B4-BE49-F238E27FC236}">
                <a16:creationId xmlns:a16="http://schemas.microsoft.com/office/drawing/2014/main" id="{F8E09338-398C-4D3A-823B-10922FC6CCF6}"/>
              </a:ext>
            </a:extLst>
          </p:cNvPr>
          <p:cNvSpPr>
            <a:spLocks noGrp="1"/>
          </p:cNvSpPr>
          <p:nvPr>
            <p:ph type="body" sz="half" idx="2"/>
          </p:nvPr>
        </p:nvSpPr>
        <p:spPr>
          <a:xfrm>
            <a:off x="839788" y="1225296"/>
            <a:ext cx="5256212" cy="6587054"/>
          </a:xfrm>
        </p:spPr>
        <p:txBody>
          <a:bodyPr>
            <a:noAutofit/>
          </a:bodyPr>
          <a:lstStyle/>
          <a:p>
            <a:r>
              <a:rPr lang="en-US" sz="2700" dirty="0">
                <a:latin typeface="Bahnschrift Light Condensed" panose="020B0502040204020203" pitchFamily="34" charset="0"/>
              </a:rPr>
              <a:t>The  wearable device consists of ESP8266 </a:t>
            </a:r>
            <a:r>
              <a:rPr lang="en-US" sz="2700" dirty="0" err="1">
                <a:latin typeface="Bahnschrift Light Condensed" panose="020B0502040204020203" pitchFamily="34" charset="0"/>
              </a:rPr>
              <a:t>NodeMcu</a:t>
            </a:r>
            <a:r>
              <a:rPr lang="en-US" sz="2700" dirty="0">
                <a:latin typeface="Bahnschrift Light Condensed" panose="020B0502040204020203" pitchFamily="34" charset="0"/>
              </a:rPr>
              <a:t> 12E Development Board with sensors APDS9008–Pulse Sensor Module and Temperature Sensor connected to it and a small sized power bank is been used for the power supply.</a:t>
            </a:r>
          </a:p>
          <a:p>
            <a:r>
              <a:rPr lang="en-US" sz="2700" dirty="0">
                <a:latin typeface="Bahnschrift Light Condensed" panose="020B0502040204020203" pitchFamily="34" charset="0"/>
              </a:rPr>
              <a:t> The coding for the hardware is done through Arduino IDE. The sensors sense the data every fifteen seconds and send it to the server. The design of the device makes it light weight, portable and handy.</a:t>
            </a:r>
            <a:endParaRPr lang="en-IN" sz="2700" dirty="0">
              <a:latin typeface="Bahnschrift Light Condensed" panose="020B0502040204020203" pitchFamily="34" charset="0"/>
            </a:endParaRPr>
          </a:p>
          <a:p>
            <a:endParaRPr lang="en-IN" sz="2700"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E58CAFC9-F8C2-4193-8A6A-BB4E2B152585}"/>
              </a:ext>
            </a:extLst>
          </p:cNvPr>
          <p:cNvPicPr/>
          <p:nvPr/>
        </p:nvPicPr>
        <p:blipFill rotWithShape="1">
          <a:blip r:embed="rId2" cstate="print">
            <a:extLst>
              <a:ext uri="{28A0092B-C50C-407E-A947-70E740481C1C}">
                <a14:useLocalDpi xmlns:a14="http://schemas.microsoft.com/office/drawing/2010/main" val="0"/>
              </a:ext>
            </a:extLst>
          </a:blip>
          <a:srcRect l="6769" t="8703" r="12130" b="8296"/>
          <a:stretch/>
        </p:blipFill>
        <p:spPr bwMode="auto">
          <a:xfrm>
            <a:off x="6096001" y="1423078"/>
            <a:ext cx="5551502" cy="43917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81098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2014-5E2B-40B3-AC60-FB54317D150C}"/>
              </a:ext>
            </a:extLst>
          </p:cNvPr>
          <p:cNvSpPr>
            <a:spLocks noGrp="1"/>
          </p:cNvSpPr>
          <p:nvPr>
            <p:ph type="title"/>
          </p:nvPr>
        </p:nvSpPr>
        <p:spPr>
          <a:xfrm>
            <a:off x="839788" y="457201"/>
            <a:ext cx="10515600" cy="388620"/>
          </a:xfrm>
        </p:spPr>
        <p:txBody>
          <a:bodyPr>
            <a:noAutofit/>
          </a:bodyPr>
          <a:lstStyle/>
          <a:p>
            <a:pPr algn="ctr"/>
            <a:r>
              <a:rPr lang="en-IN" sz="4000" b="1" u="sng" dirty="0">
                <a:solidFill>
                  <a:srgbClr val="0070C0"/>
                </a:solidFill>
              </a:rPr>
              <a:t>MOBILE APPLICATION</a:t>
            </a:r>
          </a:p>
        </p:txBody>
      </p:sp>
      <p:pic>
        <p:nvPicPr>
          <p:cNvPr id="5" name="Content Placeholder 4">
            <a:extLst>
              <a:ext uri="{FF2B5EF4-FFF2-40B4-BE49-F238E27FC236}">
                <a16:creationId xmlns:a16="http://schemas.microsoft.com/office/drawing/2014/main" id="{A120797D-9811-4BE5-AE61-CBA38713EF2F}"/>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156" b="17648"/>
          <a:stretch/>
        </p:blipFill>
        <p:spPr bwMode="auto">
          <a:xfrm>
            <a:off x="949255" y="987424"/>
            <a:ext cx="2681712" cy="3913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4" name="Text Placeholder 3">
            <a:extLst>
              <a:ext uri="{FF2B5EF4-FFF2-40B4-BE49-F238E27FC236}">
                <a16:creationId xmlns:a16="http://schemas.microsoft.com/office/drawing/2014/main" id="{ED6BAC60-8C9D-4B8D-8BF4-438307002440}"/>
              </a:ext>
            </a:extLst>
          </p:cNvPr>
          <p:cNvSpPr>
            <a:spLocks noGrp="1"/>
          </p:cNvSpPr>
          <p:nvPr>
            <p:ph type="body" sz="half" idx="2"/>
          </p:nvPr>
        </p:nvSpPr>
        <p:spPr>
          <a:xfrm>
            <a:off x="839788" y="5108716"/>
            <a:ext cx="10621284" cy="1425249"/>
          </a:xfrm>
        </p:spPr>
        <p:txBody>
          <a:bodyPr>
            <a:normAutofit/>
          </a:bodyPr>
          <a:lstStyle/>
          <a:p>
            <a:r>
              <a:rPr lang="en-US" dirty="0"/>
              <a:t>Only authorized users will be able to use the mobile app. The users will be the persons wearing the device by themselves or they will be someone in the family who wish to monitor the health of the person wearing the device.</a:t>
            </a:r>
            <a:endParaRPr lang="en-IN" dirty="0"/>
          </a:p>
          <a:p>
            <a:r>
              <a:rPr lang="en-US" dirty="0"/>
              <a:t>the home screen in which two options are available namely Live Data and Data Readings. Live Data shows the current readings whereas Data Readings fetches the previous readings from the server and displays them.</a:t>
            </a:r>
            <a:endParaRPr lang="en-IN" dirty="0"/>
          </a:p>
          <a:p>
            <a:endParaRPr lang="en-IN" dirty="0"/>
          </a:p>
        </p:txBody>
      </p:sp>
      <p:pic>
        <p:nvPicPr>
          <p:cNvPr id="6" name="Picture 5">
            <a:extLst>
              <a:ext uri="{FF2B5EF4-FFF2-40B4-BE49-F238E27FC236}">
                <a16:creationId xmlns:a16="http://schemas.microsoft.com/office/drawing/2014/main" id="{FA792A3C-A2FE-4A8B-AEF0-A78AC62F2DC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4389" y="962795"/>
            <a:ext cx="2681712" cy="3937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BEB79E5-33A2-4C69-BE63-850EC6CA5A1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9522" y="962794"/>
            <a:ext cx="2672689" cy="3937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Arrow: Right 9">
            <a:extLst>
              <a:ext uri="{FF2B5EF4-FFF2-40B4-BE49-F238E27FC236}">
                <a16:creationId xmlns:a16="http://schemas.microsoft.com/office/drawing/2014/main" id="{922FDBD6-4E69-46A9-9FDC-87125C2917C3}"/>
              </a:ext>
            </a:extLst>
          </p:cNvPr>
          <p:cNvSpPr/>
          <p:nvPr/>
        </p:nvSpPr>
        <p:spPr>
          <a:xfrm>
            <a:off x="3808520" y="2459115"/>
            <a:ext cx="834501"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891EEEC1-08EF-404C-ACA0-04F5EB670BBD}"/>
              </a:ext>
            </a:extLst>
          </p:cNvPr>
          <p:cNvSpPr/>
          <p:nvPr/>
        </p:nvSpPr>
        <p:spPr>
          <a:xfrm>
            <a:off x="7605568" y="2459115"/>
            <a:ext cx="934750"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607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C6454-26D4-4A86-803E-1B44511396A5}"/>
              </a:ext>
            </a:extLst>
          </p:cNvPr>
          <p:cNvSpPr>
            <a:spLocks noGrp="1"/>
          </p:cNvSpPr>
          <p:nvPr>
            <p:ph type="title"/>
          </p:nvPr>
        </p:nvSpPr>
        <p:spPr>
          <a:xfrm>
            <a:off x="677335" y="461638"/>
            <a:ext cx="8596668" cy="3462292"/>
          </a:xfrm>
        </p:spPr>
        <p:txBody>
          <a:bodyPr>
            <a:normAutofit fontScale="90000"/>
          </a:bodyPr>
          <a:lstStyle/>
          <a:p>
            <a:pPr lvl="1"/>
            <a:r>
              <a:rPr lang="en-IN" sz="2700" b="1" u="sng" dirty="0">
                <a:solidFill>
                  <a:srgbClr val="0070C0"/>
                </a:solidFill>
              </a:rPr>
              <a:t>Conclusion</a:t>
            </a:r>
            <a:br>
              <a:rPr lang="en-IN" sz="2700" b="1" u="sng" dirty="0"/>
            </a:br>
            <a:r>
              <a:rPr lang="en-US" sz="2200" dirty="0"/>
              <a:t>The system provides a real time solution of monitoring health of self or any family member with reliability. </a:t>
            </a:r>
            <a:br>
              <a:rPr lang="en-US" sz="2200" dirty="0"/>
            </a:br>
            <a:r>
              <a:rPr lang="en-US" sz="2200" dirty="0"/>
              <a:t>The previous data readings also facilitate tracking and monitoring health.</a:t>
            </a:r>
            <a:br>
              <a:rPr lang="en-IN" sz="2200" dirty="0"/>
            </a:br>
            <a:r>
              <a:rPr lang="en-IN" sz="2200" dirty="0"/>
              <a:t>With being low cost the system is very simple and easy for anyone to handle it.</a:t>
            </a:r>
            <a:br>
              <a:rPr lang="en-IN" sz="2200" dirty="0"/>
            </a:br>
            <a:br>
              <a:rPr lang="en-IN" sz="3000" dirty="0"/>
            </a:br>
            <a:br>
              <a:rPr lang="en-IN" sz="2700" dirty="0"/>
            </a:br>
            <a:endParaRPr lang="en-IN" sz="2700" dirty="0"/>
          </a:p>
        </p:txBody>
      </p:sp>
      <p:sp>
        <p:nvSpPr>
          <p:cNvPr id="3" name="Text Placeholder 2">
            <a:extLst>
              <a:ext uri="{FF2B5EF4-FFF2-40B4-BE49-F238E27FC236}">
                <a16:creationId xmlns:a16="http://schemas.microsoft.com/office/drawing/2014/main" id="{20AF9FA0-4431-4C2E-953B-73E00CA30956}"/>
              </a:ext>
            </a:extLst>
          </p:cNvPr>
          <p:cNvSpPr>
            <a:spLocks noGrp="1"/>
          </p:cNvSpPr>
          <p:nvPr>
            <p:ph type="body" idx="1"/>
          </p:nvPr>
        </p:nvSpPr>
        <p:spPr>
          <a:xfrm>
            <a:off x="677335" y="3124940"/>
            <a:ext cx="8596668" cy="2929630"/>
          </a:xfrm>
        </p:spPr>
        <p:txBody>
          <a:bodyPr>
            <a:normAutofit/>
          </a:bodyPr>
          <a:lstStyle/>
          <a:p>
            <a:r>
              <a:rPr lang="en-IN" b="1" u="sng" dirty="0">
                <a:solidFill>
                  <a:srgbClr val="0070C0"/>
                </a:solidFill>
              </a:rPr>
              <a:t>FUTURE SCOPE </a:t>
            </a:r>
          </a:p>
          <a:p>
            <a:r>
              <a:rPr lang="en-US" sz="1800" dirty="0">
                <a:solidFill>
                  <a:schemeClr val="tx1"/>
                </a:solidFill>
                <a:latin typeface="Times New Roman" panose="02020603050405020304" pitchFamily="18" charset="0"/>
                <a:cs typeface="Times New Roman" panose="02020603050405020304" pitchFamily="18" charset="0"/>
              </a:rPr>
              <a:t>The system can be made to track more parameters in addition to the current ones. Additionally, the GPS module can be used to identify the exact location of the person and if necessary timely help can be provided to the person.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solidFill>
                <a:srgbClr val="00B0F0"/>
              </a:solidFill>
            </a:endParaRPr>
          </a:p>
        </p:txBody>
      </p:sp>
    </p:spTree>
    <p:extLst>
      <p:ext uri="{BB962C8B-B14F-4D97-AF65-F5344CB8AC3E}">
        <p14:creationId xmlns:p14="http://schemas.microsoft.com/office/powerpoint/2010/main" val="575457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4B65-A6C0-464B-8F22-1F31450120AE}"/>
              </a:ext>
            </a:extLst>
          </p:cNvPr>
          <p:cNvSpPr>
            <a:spLocks noGrp="1"/>
          </p:cNvSpPr>
          <p:nvPr>
            <p:ph type="title"/>
          </p:nvPr>
        </p:nvSpPr>
        <p:spPr>
          <a:xfrm>
            <a:off x="838200" y="663281"/>
            <a:ext cx="10515600" cy="4752098"/>
          </a:xfrm>
        </p:spPr>
        <p:txBody>
          <a:bodyPr>
            <a:noAutofit/>
          </a:bodyPr>
          <a:lstStyle/>
          <a:p>
            <a:r>
              <a:rPr lang="en-IN" sz="2700" b="1" u="sng" dirty="0">
                <a:solidFill>
                  <a:srgbClr val="00B0F0"/>
                </a:solidFill>
              </a:rPr>
              <a:t>REFERENCES</a:t>
            </a:r>
            <a:br>
              <a:rPr lang="en-IN" sz="8000" b="1" u="sng" dirty="0">
                <a:solidFill>
                  <a:srgbClr val="00B0F0"/>
                </a:solidFill>
              </a:rPr>
            </a:br>
            <a:endParaRPr lang="en-IN" sz="8000" b="1" u="sng" dirty="0"/>
          </a:p>
        </p:txBody>
      </p:sp>
      <p:sp>
        <p:nvSpPr>
          <p:cNvPr id="3" name="Content Placeholder 2">
            <a:extLst>
              <a:ext uri="{FF2B5EF4-FFF2-40B4-BE49-F238E27FC236}">
                <a16:creationId xmlns:a16="http://schemas.microsoft.com/office/drawing/2014/main" id="{F60EF31D-C99A-461E-9234-B3FE94329DB0}"/>
              </a:ext>
            </a:extLst>
          </p:cNvPr>
          <p:cNvSpPr>
            <a:spLocks noGrp="1"/>
          </p:cNvSpPr>
          <p:nvPr>
            <p:ph idx="1"/>
          </p:nvPr>
        </p:nvSpPr>
        <p:spPr>
          <a:xfrm>
            <a:off x="838200" y="1225118"/>
            <a:ext cx="10515600" cy="5157927"/>
          </a:xfrm>
        </p:spPr>
        <p:txBody>
          <a:bodyPr>
            <a:normAutofit/>
          </a:bodyPr>
          <a:lstStyle/>
          <a:p>
            <a:pPr lvl="0"/>
            <a:r>
              <a:rPr lang="en-US" dirty="0"/>
              <a:t>https://github.com/Hanappy/pulse_sensor?files=1</a:t>
            </a:r>
            <a:endParaRPr lang="en-IN" dirty="0"/>
          </a:p>
          <a:p>
            <a:pPr lvl="0"/>
            <a:r>
              <a:rPr lang="en-US" dirty="0"/>
              <a:t>https://ubidots.com/blog/connect-your-esp8266-to-any-availablewi-</a:t>
            </a:r>
            <a:endParaRPr lang="en-IN" dirty="0"/>
          </a:p>
          <a:p>
            <a:r>
              <a:rPr lang="en-US" dirty="0"/>
              <a:t>fi-network/</a:t>
            </a:r>
            <a:endParaRPr lang="en-IN" dirty="0"/>
          </a:p>
          <a:p>
            <a:pPr lvl="0"/>
            <a:r>
              <a:rPr lang="en-US" dirty="0"/>
              <a:t>https://www.instructables.com/id/ESP8266-Communication-With-</a:t>
            </a:r>
            <a:endParaRPr lang="en-IN" dirty="0"/>
          </a:p>
          <a:p>
            <a:r>
              <a:rPr lang="en-US" dirty="0"/>
              <a:t>Server-and-ESP8266/</a:t>
            </a:r>
            <a:endParaRPr lang="en-IN" dirty="0"/>
          </a:p>
          <a:p>
            <a:pPr lvl="0"/>
            <a:r>
              <a:rPr lang="en-US" dirty="0"/>
              <a:t>https://www.how2electronics.com/pulse-rate-monitoring-overinternet-</a:t>
            </a:r>
            <a:endParaRPr lang="en-IN" dirty="0"/>
          </a:p>
          <a:p>
            <a:r>
              <a:rPr lang="en-US" dirty="0"/>
              <a:t>using-</a:t>
            </a:r>
            <a:r>
              <a:rPr lang="en-US" dirty="0" err="1"/>
              <a:t>thingspeak</a:t>
            </a:r>
            <a:r>
              <a:rPr lang="en-US" dirty="0"/>
              <a:t>/</a:t>
            </a:r>
            <a:endParaRPr lang="en-IN" dirty="0"/>
          </a:p>
          <a:p>
            <a:pPr lvl="0"/>
            <a:r>
              <a:rPr lang="en-US" dirty="0"/>
              <a:t>https://www.esp8266.com/viewtopic.php?f=32&amp;t=10996</a:t>
            </a:r>
            <a:endParaRPr lang="en-IN" dirty="0"/>
          </a:p>
          <a:p>
            <a:pPr lvl="0"/>
            <a:r>
              <a:rPr lang="en-US" dirty="0"/>
              <a:t>https://github.com/Isha2109/IOT-Heath-Monitoring-</a:t>
            </a:r>
            <a:endParaRPr lang="en-IN" dirty="0"/>
          </a:p>
          <a:p>
            <a:r>
              <a:rPr lang="en-US" dirty="0"/>
              <a:t>System/tree/Isha2109-patch-1?files=1</a:t>
            </a:r>
            <a:endParaRPr lang="en-IN" dirty="0"/>
          </a:p>
          <a:p>
            <a:pPr lvl="0"/>
            <a:r>
              <a:rPr lang="en-US" dirty="0"/>
              <a:t>https://github.com/nothans/iot-debugger</a:t>
            </a:r>
            <a:endParaRPr lang="en-IN" dirty="0"/>
          </a:p>
          <a:p>
            <a:pPr lvl="0"/>
            <a:r>
              <a:rPr lang="en-US" sz="1400" u="sng" dirty="0">
                <a:solidFill>
                  <a:schemeClr val="tx1"/>
                </a:solidFill>
                <a:hlinkClick r:id="rId2">
                  <a:extLst>
                    <a:ext uri="{A12FA001-AC4F-418D-AE19-62706E023703}">
                      <ahyp:hlinkClr xmlns:ahyp="http://schemas.microsoft.com/office/drawing/2018/hyperlinkcolor" val="tx"/>
                    </a:ext>
                  </a:extLst>
                </a:hlinkClick>
              </a:rPr>
              <a:t>https://community.thingspeak.com/forum/thingspeak-api/javascript-to-display-last-value-of-a-channel-on-web-page/</a:t>
            </a:r>
            <a:endParaRPr lang="en-IN" sz="1400" u="sng" dirty="0">
              <a:solidFill>
                <a:schemeClr val="tx1"/>
              </a:solidFill>
            </a:endParaRPr>
          </a:p>
          <a:p>
            <a:pPr marL="0" indent="0">
              <a:buNone/>
            </a:pPr>
            <a:endParaRPr lang="en-IN" dirty="0"/>
          </a:p>
        </p:txBody>
      </p:sp>
    </p:spTree>
    <p:extLst>
      <p:ext uri="{BB962C8B-B14F-4D97-AF65-F5344CB8AC3E}">
        <p14:creationId xmlns:p14="http://schemas.microsoft.com/office/powerpoint/2010/main" val="558745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417</TotalTime>
  <Words>583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Bahnschrift Light Condensed</vt:lpstr>
      <vt:lpstr>Bahnschrift SemiBold SemiConden</vt:lpstr>
      <vt:lpstr>Bahnschrift SemiLight</vt:lpstr>
      <vt:lpstr>Segoe UI</vt:lpstr>
      <vt:lpstr>Times New Roman</vt:lpstr>
      <vt:lpstr>Trebuchet MS</vt:lpstr>
      <vt:lpstr>Wingdings 3</vt:lpstr>
      <vt:lpstr>Facet</vt:lpstr>
      <vt:lpstr> PROJECT MERIT BATCH 1) Ritik Samanta : 17302B0028 2)Avdhoot Ambal : 17302B0009 PROJECT GUIDE : Ms. Prachi Mahajan</vt:lpstr>
      <vt:lpstr>Research Paper presented in NCETCSIT-2020 </vt:lpstr>
      <vt:lpstr>Project presented in TANTRAVIHAR 2019-20</vt:lpstr>
      <vt:lpstr>“Low Cost Health Monitoring System” is an embedded system which is combination of hardware device with sensors connected to it to monitor readings from the individual wearing it and using internet we send the data to a server and then fetch those readings in the application to display it.                                                   SYSTEM ARCHITECTURE  </vt:lpstr>
      <vt:lpstr>PowerPoint Presentation</vt:lpstr>
      <vt:lpstr>HARDWARE</vt:lpstr>
      <vt:lpstr>MOBILE APPLICATION</vt:lpstr>
      <vt:lpstr>Conclusion The system provides a real time solution of monitoring health of self or any family member with reliability.  The previous data readings also facilitate tracking and monitoring health. With being low cost the system is very simple and easy for anyone to handle it.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Mr. Ritik Samanta Mr. Avdhoot Ambal Ms. Prachi Mahajan</dc:title>
  <dc:creator>Supriya</dc:creator>
  <cp:lastModifiedBy>Supriya Samanta</cp:lastModifiedBy>
  <cp:revision>16</cp:revision>
  <dcterms:created xsi:type="dcterms:W3CDTF">2020-02-21T07:10:08Z</dcterms:created>
  <dcterms:modified xsi:type="dcterms:W3CDTF">2020-09-15T06:31:26Z</dcterms:modified>
</cp:coreProperties>
</file>