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206665-10E8-47E2-AAAB-D88723DF9C25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B4F4F74-28E0-4107-898A-D87C8DED64E3}">
      <dgm:prSet/>
      <dgm:spPr/>
      <dgm:t>
        <a:bodyPr/>
        <a:lstStyle/>
        <a:p>
          <a:r>
            <a:rPr lang="en-US" b="1" i="0"/>
            <a:t>Step 1 : Loading and Exploring the Dataset</a:t>
          </a:r>
          <a:endParaRPr lang="en-US"/>
        </a:p>
      </dgm:t>
    </dgm:pt>
    <dgm:pt modelId="{ECD18BF3-21F0-4C12-A550-C22B5E265B62}" type="parTrans" cxnId="{0FC49D72-EB42-49A1-B3FF-4A819CD0CBE0}">
      <dgm:prSet/>
      <dgm:spPr/>
      <dgm:t>
        <a:bodyPr/>
        <a:lstStyle/>
        <a:p>
          <a:endParaRPr lang="en-US"/>
        </a:p>
      </dgm:t>
    </dgm:pt>
    <dgm:pt modelId="{89F9B62A-A3EB-4C48-8C1E-0F2DD342657A}" type="sibTrans" cxnId="{0FC49D72-EB42-49A1-B3FF-4A819CD0CBE0}">
      <dgm:prSet/>
      <dgm:spPr/>
      <dgm:t>
        <a:bodyPr/>
        <a:lstStyle/>
        <a:p>
          <a:endParaRPr lang="en-US"/>
        </a:p>
      </dgm:t>
    </dgm:pt>
    <dgm:pt modelId="{8520872F-AAD1-4DF1-B2AA-72113405EB83}">
      <dgm:prSet/>
      <dgm:spPr/>
      <dgm:t>
        <a:bodyPr/>
        <a:lstStyle/>
        <a:p>
          <a:r>
            <a:rPr lang="en-US" b="1" i="0"/>
            <a:t>Step 2 : Text Preprocessing : Tokenization, Lemmatizing</a:t>
          </a:r>
          <a:endParaRPr lang="en-US"/>
        </a:p>
      </dgm:t>
    </dgm:pt>
    <dgm:pt modelId="{8EA7A0AA-5844-43A5-8101-39969E87E697}" type="parTrans" cxnId="{D88013BE-8A4B-4782-B105-2A09BE7ACC70}">
      <dgm:prSet/>
      <dgm:spPr/>
      <dgm:t>
        <a:bodyPr/>
        <a:lstStyle/>
        <a:p>
          <a:endParaRPr lang="en-US"/>
        </a:p>
      </dgm:t>
    </dgm:pt>
    <dgm:pt modelId="{3B3B81CC-AE11-42D0-8CB5-9C019ED9A958}" type="sibTrans" cxnId="{D88013BE-8A4B-4782-B105-2A09BE7ACC70}">
      <dgm:prSet/>
      <dgm:spPr/>
      <dgm:t>
        <a:bodyPr/>
        <a:lstStyle/>
        <a:p>
          <a:endParaRPr lang="en-US"/>
        </a:p>
      </dgm:t>
    </dgm:pt>
    <dgm:pt modelId="{6CB82472-A257-4EF4-A940-0B8F55B1910C}">
      <dgm:prSet/>
      <dgm:spPr/>
      <dgm:t>
        <a:bodyPr/>
        <a:lstStyle/>
        <a:p>
          <a:r>
            <a:rPr lang="en-US" b="1" i="0"/>
            <a:t>Step 3 : Vectorize Text Data</a:t>
          </a:r>
          <a:endParaRPr lang="en-US"/>
        </a:p>
      </dgm:t>
    </dgm:pt>
    <dgm:pt modelId="{3393CE50-BC16-4763-8D9B-74A9A13D97BD}" type="parTrans" cxnId="{97F0D73F-7B7C-4977-AF1D-40623D6F4434}">
      <dgm:prSet/>
      <dgm:spPr/>
      <dgm:t>
        <a:bodyPr/>
        <a:lstStyle/>
        <a:p>
          <a:endParaRPr lang="en-US"/>
        </a:p>
      </dgm:t>
    </dgm:pt>
    <dgm:pt modelId="{34BAE2FC-DAAB-4823-9304-2EEC8A5770B1}" type="sibTrans" cxnId="{97F0D73F-7B7C-4977-AF1D-40623D6F4434}">
      <dgm:prSet/>
      <dgm:spPr/>
      <dgm:t>
        <a:bodyPr/>
        <a:lstStyle/>
        <a:p>
          <a:endParaRPr lang="en-US"/>
        </a:p>
      </dgm:t>
    </dgm:pt>
    <dgm:pt modelId="{2D3B79AF-782B-4DE2-8078-C5785ABE8034}">
      <dgm:prSet/>
      <dgm:spPr/>
      <dgm:t>
        <a:bodyPr/>
        <a:lstStyle/>
        <a:p>
          <a:r>
            <a:rPr lang="en-US" b="1" i="0"/>
            <a:t>Step 4 : Importing KMeans &amp; Creating Clusters to plot it</a:t>
          </a:r>
          <a:endParaRPr lang="en-US"/>
        </a:p>
      </dgm:t>
    </dgm:pt>
    <dgm:pt modelId="{E9D6AFD8-B198-41FA-AFF5-31D4750CA052}" type="parTrans" cxnId="{CF599136-F1B5-48DF-BBB7-504305255B50}">
      <dgm:prSet/>
      <dgm:spPr/>
      <dgm:t>
        <a:bodyPr/>
        <a:lstStyle/>
        <a:p>
          <a:endParaRPr lang="en-US"/>
        </a:p>
      </dgm:t>
    </dgm:pt>
    <dgm:pt modelId="{61AFA7BF-F620-4F51-BC93-3CB8087BD0D4}" type="sibTrans" cxnId="{CF599136-F1B5-48DF-BBB7-504305255B50}">
      <dgm:prSet/>
      <dgm:spPr/>
      <dgm:t>
        <a:bodyPr/>
        <a:lstStyle/>
        <a:p>
          <a:endParaRPr lang="en-US"/>
        </a:p>
      </dgm:t>
    </dgm:pt>
    <dgm:pt modelId="{F49E7F09-73A8-4B91-8092-B2AE19082C95}">
      <dgm:prSet/>
      <dgm:spPr/>
      <dgm:t>
        <a:bodyPr/>
        <a:lstStyle/>
        <a:p>
          <a:r>
            <a:rPr lang="en-IN" b="1" i="0"/>
            <a:t>Step 5 : Compute Similarity</a:t>
          </a:r>
          <a:endParaRPr lang="en-US"/>
        </a:p>
      </dgm:t>
    </dgm:pt>
    <dgm:pt modelId="{F6B746E3-699D-4F4F-A317-9B28444A2895}" type="parTrans" cxnId="{CECDC39A-F31E-4705-B6B7-0C75F92106C5}">
      <dgm:prSet/>
      <dgm:spPr/>
      <dgm:t>
        <a:bodyPr/>
        <a:lstStyle/>
        <a:p>
          <a:endParaRPr lang="en-US"/>
        </a:p>
      </dgm:t>
    </dgm:pt>
    <dgm:pt modelId="{FB46E4FB-6F84-4482-A7C4-E7C4EDB7106F}" type="sibTrans" cxnId="{CECDC39A-F31E-4705-B6B7-0C75F92106C5}">
      <dgm:prSet/>
      <dgm:spPr/>
      <dgm:t>
        <a:bodyPr/>
        <a:lstStyle/>
        <a:p>
          <a:endParaRPr lang="en-US"/>
        </a:p>
      </dgm:t>
    </dgm:pt>
    <dgm:pt modelId="{869B4FD0-4AFA-4E2F-ADC8-276446997A26}">
      <dgm:prSet/>
      <dgm:spPr/>
      <dgm:t>
        <a:bodyPr/>
        <a:lstStyle/>
        <a:p>
          <a:r>
            <a:rPr lang="en-US" b="1" i="0"/>
            <a:t>Step 6 : Importing Matplot, Linkage</a:t>
          </a:r>
          <a:endParaRPr lang="en-US"/>
        </a:p>
      </dgm:t>
    </dgm:pt>
    <dgm:pt modelId="{6D3963D4-AE46-4442-BC27-15BDFD1C09FB}" type="parTrans" cxnId="{9B1C83C1-932C-4135-8043-2C1E488E36B2}">
      <dgm:prSet/>
      <dgm:spPr/>
      <dgm:t>
        <a:bodyPr/>
        <a:lstStyle/>
        <a:p>
          <a:endParaRPr lang="en-US"/>
        </a:p>
      </dgm:t>
    </dgm:pt>
    <dgm:pt modelId="{2C6F4097-F724-4229-A99A-4DA55F6897AF}" type="sibTrans" cxnId="{9B1C83C1-932C-4135-8043-2C1E488E36B2}">
      <dgm:prSet/>
      <dgm:spPr/>
      <dgm:t>
        <a:bodyPr/>
        <a:lstStyle/>
        <a:p>
          <a:endParaRPr lang="en-US"/>
        </a:p>
      </dgm:t>
    </dgm:pt>
    <dgm:pt modelId="{7D82F5B8-2982-41E4-9AB9-ED62B18FD075}">
      <dgm:prSet/>
      <dgm:spPr/>
      <dgm:t>
        <a:bodyPr/>
        <a:lstStyle/>
        <a:p>
          <a:r>
            <a:rPr lang="en-US" b="1" i="0"/>
            <a:t>Step 7 : Finding Similar Movies</a:t>
          </a:r>
          <a:endParaRPr lang="en-US"/>
        </a:p>
      </dgm:t>
    </dgm:pt>
    <dgm:pt modelId="{69463DEA-7775-46BE-BD61-A8F761CFF967}" type="parTrans" cxnId="{4035694B-8D03-414B-8C33-A37539FF5526}">
      <dgm:prSet/>
      <dgm:spPr/>
      <dgm:t>
        <a:bodyPr/>
        <a:lstStyle/>
        <a:p>
          <a:endParaRPr lang="en-US"/>
        </a:p>
      </dgm:t>
    </dgm:pt>
    <dgm:pt modelId="{79A09F84-D2FD-4724-897C-3B4E8FA4F076}" type="sibTrans" cxnId="{4035694B-8D03-414B-8C33-A37539FF5526}">
      <dgm:prSet/>
      <dgm:spPr/>
      <dgm:t>
        <a:bodyPr/>
        <a:lstStyle/>
        <a:p>
          <a:endParaRPr lang="en-US"/>
        </a:p>
      </dgm:t>
    </dgm:pt>
    <dgm:pt modelId="{E952C84D-8C7C-4CE9-BBEC-6548BC5B360F}" type="pres">
      <dgm:prSet presAssocID="{D0206665-10E8-47E2-AAAB-D88723DF9C25}" presName="Name0" presStyleCnt="0">
        <dgm:presLayoutVars>
          <dgm:dir/>
          <dgm:resizeHandles val="exact"/>
        </dgm:presLayoutVars>
      </dgm:prSet>
      <dgm:spPr/>
    </dgm:pt>
    <dgm:pt modelId="{66C5BA5F-C88D-4694-8A65-E39B1C7577D9}" type="pres">
      <dgm:prSet presAssocID="{1B4F4F74-28E0-4107-898A-D87C8DED64E3}" presName="node" presStyleLbl="node1" presStyleIdx="0" presStyleCnt="7">
        <dgm:presLayoutVars>
          <dgm:bulletEnabled val="1"/>
        </dgm:presLayoutVars>
      </dgm:prSet>
      <dgm:spPr/>
    </dgm:pt>
    <dgm:pt modelId="{21560230-C880-49F9-978B-DB34D4F81A40}" type="pres">
      <dgm:prSet presAssocID="{89F9B62A-A3EB-4C48-8C1E-0F2DD342657A}" presName="sibTrans" presStyleLbl="sibTrans1D1" presStyleIdx="0" presStyleCnt="6"/>
      <dgm:spPr/>
    </dgm:pt>
    <dgm:pt modelId="{523B4558-8162-4027-B975-85691EE55316}" type="pres">
      <dgm:prSet presAssocID="{89F9B62A-A3EB-4C48-8C1E-0F2DD342657A}" presName="connectorText" presStyleLbl="sibTrans1D1" presStyleIdx="0" presStyleCnt="6"/>
      <dgm:spPr/>
    </dgm:pt>
    <dgm:pt modelId="{CC95BB9A-0801-4245-8344-3D61468FE341}" type="pres">
      <dgm:prSet presAssocID="{8520872F-AAD1-4DF1-B2AA-72113405EB83}" presName="node" presStyleLbl="node1" presStyleIdx="1" presStyleCnt="7">
        <dgm:presLayoutVars>
          <dgm:bulletEnabled val="1"/>
        </dgm:presLayoutVars>
      </dgm:prSet>
      <dgm:spPr/>
    </dgm:pt>
    <dgm:pt modelId="{C07D19FE-8DE1-4C2A-BD45-F027BF8AF5F0}" type="pres">
      <dgm:prSet presAssocID="{3B3B81CC-AE11-42D0-8CB5-9C019ED9A958}" presName="sibTrans" presStyleLbl="sibTrans1D1" presStyleIdx="1" presStyleCnt="6"/>
      <dgm:spPr/>
    </dgm:pt>
    <dgm:pt modelId="{B787A7EA-F1B4-44F0-871F-7EE64927E979}" type="pres">
      <dgm:prSet presAssocID="{3B3B81CC-AE11-42D0-8CB5-9C019ED9A958}" presName="connectorText" presStyleLbl="sibTrans1D1" presStyleIdx="1" presStyleCnt="6"/>
      <dgm:spPr/>
    </dgm:pt>
    <dgm:pt modelId="{6A76FB21-8419-4B11-B9C1-5E0817BE0B4B}" type="pres">
      <dgm:prSet presAssocID="{6CB82472-A257-4EF4-A940-0B8F55B1910C}" presName="node" presStyleLbl="node1" presStyleIdx="2" presStyleCnt="7">
        <dgm:presLayoutVars>
          <dgm:bulletEnabled val="1"/>
        </dgm:presLayoutVars>
      </dgm:prSet>
      <dgm:spPr/>
    </dgm:pt>
    <dgm:pt modelId="{D33A2F89-4818-49DC-8DCC-742DBD7AD68A}" type="pres">
      <dgm:prSet presAssocID="{34BAE2FC-DAAB-4823-9304-2EEC8A5770B1}" presName="sibTrans" presStyleLbl="sibTrans1D1" presStyleIdx="2" presStyleCnt="6"/>
      <dgm:spPr/>
    </dgm:pt>
    <dgm:pt modelId="{77462826-CE47-4A97-8B8E-6A1EBCC05AC3}" type="pres">
      <dgm:prSet presAssocID="{34BAE2FC-DAAB-4823-9304-2EEC8A5770B1}" presName="connectorText" presStyleLbl="sibTrans1D1" presStyleIdx="2" presStyleCnt="6"/>
      <dgm:spPr/>
    </dgm:pt>
    <dgm:pt modelId="{0E716EBB-23C4-4E7C-B9F5-9B9EA5D1CC5B}" type="pres">
      <dgm:prSet presAssocID="{2D3B79AF-782B-4DE2-8078-C5785ABE8034}" presName="node" presStyleLbl="node1" presStyleIdx="3" presStyleCnt="7">
        <dgm:presLayoutVars>
          <dgm:bulletEnabled val="1"/>
        </dgm:presLayoutVars>
      </dgm:prSet>
      <dgm:spPr/>
    </dgm:pt>
    <dgm:pt modelId="{8A638163-1892-4579-8AF3-AED923E11162}" type="pres">
      <dgm:prSet presAssocID="{61AFA7BF-F620-4F51-BC93-3CB8087BD0D4}" presName="sibTrans" presStyleLbl="sibTrans1D1" presStyleIdx="3" presStyleCnt="6"/>
      <dgm:spPr/>
    </dgm:pt>
    <dgm:pt modelId="{9C6B0F7E-80B7-46E8-ADA0-3CB766625B62}" type="pres">
      <dgm:prSet presAssocID="{61AFA7BF-F620-4F51-BC93-3CB8087BD0D4}" presName="connectorText" presStyleLbl="sibTrans1D1" presStyleIdx="3" presStyleCnt="6"/>
      <dgm:spPr/>
    </dgm:pt>
    <dgm:pt modelId="{FF0699FF-9662-445C-A429-B58C0DB1094B}" type="pres">
      <dgm:prSet presAssocID="{F49E7F09-73A8-4B91-8092-B2AE19082C95}" presName="node" presStyleLbl="node1" presStyleIdx="4" presStyleCnt="7">
        <dgm:presLayoutVars>
          <dgm:bulletEnabled val="1"/>
        </dgm:presLayoutVars>
      </dgm:prSet>
      <dgm:spPr/>
    </dgm:pt>
    <dgm:pt modelId="{BBAC4371-8087-4B8A-8A87-E7146F07F808}" type="pres">
      <dgm:prSet presAssocID="{FB46E4FB-6F84-4482-A7C4-E7C4EDB7106F}" presName="sibTrans" presStyleLbl="sibTrans1D1" presStyleIdx="4" presStyleCnt="6"/>
      <dgm:spPr/>
    </dgm:pt>
    <dgm:pt modelId="{5EEF1994-E541-4BF8-97BC-40AA84F5E61C}" type="pres">
      <dgm:prSet presAssocID="{FB46E4FB-6F84-4482-A7C4-E7C4EDB7106F}" presName="connectorText" presStyleLbl="sibTrans1D1" presStyleIdx="4" presStyleCnt="6"/>
      <dgm:spPr/>
    </dgm:pt>
    <dgm:pt modelId="{95096604-CA5A-49CB-B658-19B1298CF444}" type="pres">
      <dgm:prSet presAssocID="{869B4FD0-4AFA-4E2F-ADC8-276446997A26}" presName="node" presStyleLbl="node1" presStyleIdx="5" presStyleCnt="7">
        <dgm:presLayoutVars>
          <dgm:bulletEnabled val="1"/>
        </dgm:presLayoutVars>
      </dgm:prSet>
      <dgm:spPr/>
    </dgm:pt>
    <dgm:pt modelId="{28908A70-5FC0-470C-89A8-B44C9783AA93}" type="pres">
      <dgm:prSet presAssocID="{2C6F4097-F724-4229-A99A-4DA55F6897AF}" presName="sibTrans" presStyleLbl="sibTrans1D1" presStyleIdx="5" presStyleCnt="6"/>
      <dgm:spPr/>
    </dgm:pt>
    <dgm:pt modelId="{9D76AAA4-2364-42DF-BA2F-4BD58D426EBC}" type="pres">
      <dgm:prSet presAssocID="{2C6F4097-F724-4229-A99A-4DA55F6897AF}" presName="connectorText" presStyleLbl="sibTrans1D1" presStyleIdx="5" presStyleCnt="6"/>
      <dgm:spPr/>
    </dgm:pt>
    <dgm:pt modelId="{DB13FD75-8D7D-438F-B73E-140FC881729D}" type="pres">
      <dgm:prSet presAssocID="{7D82F5B8-2982-41E4-9AB9-ED62B18FD075}" presName="node" presStyleLbl="node1" presStyleIdx="6" presStyleCnt="7">
        <dgm:presLayoutVars>
          <dgm:bulletEnabled val="1"/>
        </dgm:presLayoutVars>
      </dgm:prSet>
      <dgm:spPr/>
    </dgm:pt>
  </dgm:ptLst>
  <dgm:cxnLst>
    <dgm:cxn modelId="{A14B7B00-7412-4FD1-8F6A-20FD15648A88}" type="presOf" srcId="{1B4F4F74-28E0-4107-898A-D87C8DED64E3}" destId="{66C5BA5F-C88D-4694-8A65-E39B1C7577D9}" srcOrd="0" destOrd="0" presId="urn:microsoft.com/office/officeart/2016/7/layout/RepeatingBendingProcessNew"/>
    <dgm:cxn modelId="{FA95C300-0FC3-4F6F-90A1-DB8C1D399854}" type="presOf" srcId="{FB46E4FB-6F84-4482-A7C4-E7C4EDB7106F}" destId="{BBAC4371-8087-4B8A-8A87-E7146F07F808}" srcOrd="0" destOrd="0" presId="urn:microsoft.com/office/officeart/2016/7/layout/RepeatingBendingProcessNew"/>
    <dgm:cxn modelId="{06943B1E-1139-4492-BA69-4362267488FC}" type="presOf" srcId="{34BAE2FC-DAAB-4823-9304-2EEC8A5770B1}" destId="{77462826-CE47-4A97-8B8E-6A1EBCC05AC3}" srcOrd="1" destOrd="0" presId="urn:microsoft.com/office/officeart/2016/7/layout/RepeatingBendingProcessNew"/>
    <dgm:cxn modelId="{20A54425-F2DC-441B-A9FC-1036EBEE8A1D}" type="presOf" srcId="{3B3B81CC-AE11-42D0-8CB5-9C019ED9A958}" destId="{C07D19FE-8DE1-4C2A-BD45-F027BF8AF5F0}" srcOrd="0" destOrd="0" presId="urn:microsoft.com/office/officeart/2016/7/layout/RepeatingBendingProcessNew"/>
    <dgm:cxn modelId="{4211402D-5BFE-44D2-8CC0-095A24F7D83F}" type="presOf" srcId="{7D82F5B8-2982-41E4-9AB9-ED62B18FD075}" destId="{DB13FD75-8D7D-438F-B73E-140FC881729D}" srcOrd="0" destOrd="0" presId="urn:microsoft.com/office/officeart/2016/7/layout/RepeatingBendingProcessNew"/>
    <dgm:cxn modelId="{CF599136-F1B5-48DF-BBB7-504305255B50}" srcId="{D0206665-10E8-47E2-AAAB-D88723DF9C25}" destId="{2D3B79AF-782B-4DE2-8078-C5785ABE8034}" srcOrd="3" destOrd="0" parTransId="{E9D6AFD8-B198-41FA-AFF5-31D4750CA052}" sibTransId="{61AFA7BF-F620-4F51-BC93-3CB8087BD0D4}"/>
    <dgm:cxn modelId="{97F0D73F-7B7C-4977-AF1D-40623D6F4434}" srcId="{D0206665-10E8-47E2-AAAB-D88723DF9C25}" destId="{6CB82472-A257-4EF4-A940-0B8F55B1910C}" srcOrd="2" destOrd="0" parTransId="{3393CE50-BC16-4763-8D9B-74A9A13D97BD}" sibTransId="{34BAE2FC-DAAB-4823-9304-2EEC8A5770B1}"/>
    <dgm:cxn modelId="{4A94BF40-9F8C-471D-A35B-5B648E466460}" type="presOf" srcId="{61AFA7BF-F620-4F51-BC93-3CB8087BD0D4}" destId="{8A638163-1892-4579-8AF3-AED923E11162}" srcOrd="0" destOrd="0" presId="urn:microsoft.com/office/officeart/2016/7/layout/RepeatingBendingProcessNew"/>
    <dgm:cxn modelId="{A03F2A5B-4019-4242-8EA8-487E376105E8}" type="presOf" srcId="{2D3B79AF-782B-4DE2-8078-C5785ABE8034}" destId="{0E716EBB-23C4-4E7C-B9F5-9B9EA5D1CC5B}" srcOrd="0" destOrd="0" presId="urn:microsoft.com/office/officeart/2016/7/layout/RepeatingBendingProcessNew"/>
    <dgm:cxn modelId="{4035694B-8D03-414B-8C33-A37539FF5526}" srcId="{D0206665-10E8-47E2-AAAB-D88723DF9C25}" destId="{7D82F5B8-2982-41E4-9AB9-ED62B18FD075}" srcOrd="6" destOrd="0" parTransId="{69463DEA-7775-46BE-BD61-A8F761CFF967}" sibTransId="{79A09F84-D2FD-4724-897C-3B4E8FA4F076}"/>
    <dgm:cxn modelId="{0FC49D72-EB42-49A1-B3FF-4A819CD0CBE0}" srcId="{D0206665-10E8-47E2-AAAB-D88723DF9C25}" destId="{1B4F4F74-28E0-4107-898A-D87C8DED64E3}" srcOrd="0" destOrd="0" parTransId="{ECD18BF3-21F0-4C12-A550-C22B5E265B62}" sibTransId="{89F9B62A-A3EB-4C48-8C1E-0F2DD342657A}"/>
    <dgm:cxn modelId="{F3556780-A372-4774-B3D7-2C1FA217D8B7}" type="presOf" srcId="{3B3B81CC-AE11-42D0-8CB5-9C019ED9A958}" destId="{B787A7EA-F1B4-44F0-871F-7EE64927E979}" srcOrd="1" destOrd="0" presId="urn:microsoft.com/office/officeart/2016/7/layout/RepeatingBendingProcessNew"/>
    <dgm:cxn modelId="{9B4CB084-3165-4001-B62F-16BC955F0BA7}" type="presOf" srcId="{F49E7F09-73A8-4B91-8092-B2AE19082C95}" destId="{FF0699FF-9662-445C-A429-B58C0DB1094B}" srcOrd="0" destOrd="0" presId="urn:microsoft.com/office/officeart/2016/7/layout/RepeatingBendingProcessNew"/>
    <dgm:cxn modelId="{B5F6DE88-1B3A-4F72-AF8F-2A7A1D32EA5C}" type="presOf" srcId="{2C6F4097-F724-4229-A99A-4DA55F6897AF}" destId="{28908A70-5FC0-470C-89A8-B44C9783AA93}" srcOrd="0" destOrd="0" presId="urn:microsoft.com/office/officeart/2016/7/layout/RepeatingBendingProcessNew"/>
    <dgm:cxn modelId="{B2E33D8A-F4FA-471F-81DF-722D0D6284B1}" type="presOf" srcId="{2C6F4097-F724-4229-A99A-4DA55F6897AF}" destId="{9D76AAA4-2364-42DF-BA2F-4BD58D426EBC}" srcOrd="1" destOrd="0" presId="urn:microsoft.com/office/officeart/2016/7/layout/RepeatingBendingProcessNew"/>
    <dgm:cxn modelId="{051F8E93-7EE7-441B-96FF-C18947A099CB}" type="presOf" srcId="{61AFA7BF-F620-4F51-BC93-3CB8087BD0D4}" destId="{9C6B0F7E-80B7-46E8-ADA0-3CB766625B62}" srcOrd="1" destOrd="0" presId="urn:microsoft.com/office/officeart/2016/7/layout/RepeatingBendingProcessNew"/>
    <dgm:cxn modelId="{04EDDF97-44CF-4BCE-85BE-6C59A75E3CA4}" type="presOf" srcId="{D0206665-10E8-47E2-AAAB-D88723DF9C25}" destId="{E952C84D-8C7C-4CE9-BBEC-6548BC5B360F}" srcOrd="0" destOrd="0" presId="urn:microsoft.com/office/officeart/2016/7/layout/RepeatingBendingProcessNew"/>
    <dgm:cxn modelId="{CECDC39A-F31E-4705-B6B7-0C75F92106C5}" srcId="{D0206665-10E8-47E2-AAAB-D88723DF9C25}" destId="{F49E7F09-73A8-4B91-8092-B2AE19082C95}" srcOrd="4" destOrd="0" parTransId="{F6B746E3-699D-4F4F-A317-9B28444A2895}" sibTransId="{FB46E4FB-6F84-4482-A7C4-E7C4EDB7106F}"/>
    <dgm:cxn modelId="{037AC9A6-6761-49B9-A80A-652ED6DB91CA}" type="presOf" srcId="{89F9B62A-A3EB-4C48-8C1E-0F2DD342657A}" destId="{21560230-C880-49F9-978B-DB34D4F81A40}" srcOrd="0" destOrd="0" presId="urn:microsoft.com/office/officeart/2016/7/layout/RepeatingBendingProcessNew"/>
    <dgm:cxn modelId="{08B1B5BA-F1A0-47A3-A928-EAF12D4CA263}" type="presOf" srcId="{FB46E4FB-6F84-4482-A7C4-E7C4EDB7106F}" destId="{5EEF1994-E541-4BF8-97BC-40AA84F5E61C}" srcOrd="1" destOrd="0" presId="urn:microsoft.com/office/officeart/2016/7/layout/RepeatingBendingProcessNew"/>
    <dgm:cxn modelId="{3C3A66BC-1626-4F89-8510-5540EDF5F68B}" type="presOf" srcId="{89F9B62A-A3EB-4C48-8C1E-0F2DD342657A}" destId="{523B4558-8162-4027-B975-85691EE55316}" srcOrd="1" destOrd="0" presId="urn:microsoft.com/office/officeart/2016/7/layout/RepeatingBendingProcessNew"/>
    <dgm:cxn modelId="{D88013BE-8A4B-4782-B105-2A09BE7ACC70}" srcId="{D0206665-10E8-47E2-AAAB-D88723DF9C25}" destId="{8520872F-AAD1-4DF1-B2AA-72113405EB83}" srcOrd="1" destOrd="0" parTransId="{8EA7A0AA-5844-43A5-8101-39969E87E697}" sibTransId="{3B3B81CC-AE11-42D0-8CB5-9C019ED9A958}"/>
    <dgm:cxn modelId="{9B1C83C1-932C-4135-8043-2C1E488E36B2}" srcId="{D0206665-10E8-47E2-AAAB-D88723DF9C25}" destId="{869B4FD0-4AFA-4E2F-ADC8-276446997A26}" srcOrd="5" destOrd="0" parTransId="{6D3963D4-AE46-4442-BC27-15BDFD1C09FB}" sibTransId="{2C6F4097-F724-4229-A99A-4DA55F6897AF}"/>
    <dgm:cxn modelId="{959123C9-D3EC-4D3A-8102-80CF61B5DA51}" type="presOf" srcId="{6CB82472-A257-4EF4-A940-0B8F55B1910C}" destId="{6A76FB21-8419-4B11-B9C1-5E0817BE0B4B}" srcOrd="0" destOrd="0" presId="urn:microsoft.com/office/officeart/2016/7/layout/RepeatingBendingProcessNew"/>
    <dgm:cxn modelId="{A5D9D3EA-CFDC-4A00-93A2-9126C65616B7}" type="presOf" srcId="{8520872F-AAD1-4DF1-B2AA-72113405EB83}" destId="{CC95BB9A-0801-4245-8344-3D61468FE341}" srcOrd="0" destOrd="0" presId="urn:microsoft.com/office/officeart/2016/7/layout/RepeatingBendingProcessNew"/>
    <dgm:cxn modelId="{2D5808F6-AD02-4F95-8CF0-7C62898E01AA}" type="presOf" srcId="{34BAE2FC-DAAB-4823-9304-2EEC8A5770B1}" destId="{D33A2F89-4818-49DC-8DCC-742DBD7AD68A}" srcOrd="0" destOrd="0" presId="urn:microsoft.com/office/officeart/2016/7/layout/RepeatingBendingProcessNew"/>
    <dgm:cxn modelId="{346537FC-E69B-40D0-A443-90E4860B54C9}" type="presOf" srcId="{869B4FD0-4AFA-4E2F-ADC8-276446997A26}" destId="{95096604-CA5A-49CB-B658-19B1298CF444}" srcOrd="0" destOrd="0" presId="urn:microsoft.com/office/officeart/2016/7/layout/RepeatingBendingProcessNew"/>
    <dgm:cxn modelId="{591DB491-C60E-477D-9800-9CD975C7566D}" type="presParOf" srcId="{E952C84D-8C7C-4CE9-BBEC-6548BC5B360F}" destId="{66C5BA5F-C88D-4694-8A65-E39B1C7577D9}" srcOrd="0" destOrd="0" presId="urn:microsoft.com/office/officeart/2016/7/layout/RepeatingBendingProcessNew"/>
    <dgm:cxn modelId="{3DDEA26D-EB2A-49DB-BB54-0DC3BCBE86DD}" type="presParOf" srcId="{E952C84D-8C7C-4CE9-BBEC-6548BC5B360F}" destId="{21560230-C880-49F9-978B-DB34D4F81A40}" srcOrd="1" destOrd="0" presId="urn:microsoft.com/office/officeart/2016/7/layout/RepeatingBendingProcessNew"/>
    <dgm:cxn modelId="{A6BC8AB2-DF7E-47A5-97BC-F49BFACB2DBB}" type="presParOf" srcId="{21560230-C880-49F9-978B-DB34D4F81A40}" destId="{523B4558-8162-4027-B975-85691EE55316}" srcOrd="0" destOrd="0" presId="urn:microsoft.com/office/officeart/2016/7/layout/RepeatingBendingProcessNew"/>
    <dgm:cxn modelId="{1AD9843E-8438-457A-BF07-7426A7F9AF16}" type="presParOf" srcId="{E952C84D-8C7C-4CE9-BBEC-6548BC5B360F}" destId="{CC95BB9A-0801-4245-8344-3D61468FE341}" srcOrd="2" destOrd="0" presId="urn:microsoft.com/office/officeart/2016/7/layout/RepeatingBendingProcessNew"/>
    <dgm:cxn modelId="{85F72B2F-71C3-49BD-AE2F-10476000FB63}" type="presParOf" srcId="{E952C84D-8C7C-4CE9-BBEC-6548BC5B360F}" destId="{C07D19FE-8DE1-4C2A-BD45-F027BF8AF5F0}" srcOrd="3" destOrd="0" presId="urn:microsoft.com/office/officeart/2016/7/layout/RepeatingBendingProcessNew"/>
    <dgm:cxn modelId="{D0466F90-C2F4-45F0-AD41-86AD91BAA291}" type="presParOf" srcId="{C07D19FE-8DE1-4C2A-BD45-F027BF8AF5F0}" destId="{B787A7EA-F1B4-44F0-871F-7EE64927E979}" srcOrd="0" destOrd="0" presId="urn:microsoft.com/office/officeart/2016/7/layout/RepeatingBendingProcessNew"/>
    <dgm:cxn modelId="{BF1D5526-550F-4A1F-A077-DD0BC8D6ED6B}" type="presParOf" srcId="{E952C84D-8C7C-4CE9-BBEC-6548BC5B360F}" destId="{6A76FB21-8419-4B11-B9C1-5E0817BE0B4B}" srcOrd="4" destOrd="0" presId="urn:microsoft.com/office/officeart/2016/7/layout/RepeatingBendingProcessNew"/>
    <dgm:cxn modelId="{C26B5D97-6D95-43CF-AEFB-3B28202F736B}" type="presParOf" srcId="{E952C84D-8C7C-4CE9-BBEC-6548BC5B360F}" destId="{D33A2F89-4818-49DC-8DCC-742DBD7AD68A}" srcOrd="5" destOrd="0" presId="urn:microsoft.com/office/officeart/2016/7/layout/RepeatingBendingProcessNew"/>
    <dgm:cxn modelId="{D6765D37-44CF-4352-A980-7CF90AB32CA4}" type="presParOf" srcId="{D33A2F89-4818-49DC-8DCC-742DBD7AD68A}" destId="{77462826-CE47-4A97-8B8E-6A1EBCC05AC3}" srcOrd="0" destOrd="0" presId="urn:microsoft.com/office/officeart/2016/7/layout/RepeatingBendingProcessNew"/>
    <dgm:cxn modelId="{97737FC4-8C86-4A24-A8C6-06D299C897D1}" type="presParOf" srcId="{E952C84D-8C7C-4CE9-BBEC-6548BC5B360F}" destId="{0E716EBB-23C4-4E7C-B9F5-9B9EA5D1CC5B}" srcOrd="6" destOrd="0" presId="urn:microsoft.com/office/officeart/2016/7/layout/RepeatingBendingProcessNew"/>
    <dgm:cxn modelId="{F392BD59-9C0C-4560-92D3-606886531C01}" type="presParOf" srcId="{E952C84D-8C7C-4CE9-BBEC-6548BC5B360F}" destId="{8A638163-1892-4579-8AF3-AED923E11162}" srcOrd="7" destOrd="0" presId="urn:microsoft.com/office/officeart/2016/7/layout/RepeatingBendingProcessNew"/>
    <dgm:cxn modelId="{8BE3C987-DD50-4898-961F-0D8DFF95CAC2}" type="presParOf" srcId="{8A638163-1892-4579-8AF3-AED923E11162}" destId="{9C6B0F7E-80B7-46E8-ADA0-3CB766625B62}" srcOrd="0" destOrd="0" presId="urn:microsoft.com/office/officeart/2016/7/layout/RepeatingBendingProcessNew"/>
    <dgm:cxn modelId="{45B7857D-929B-446E-BC69-8AEFE442861A}" type="presParOf" srcId="{E952C84D-8C7C-4CE9-BBEC-6548BC5B360F}" destId="{FF0699FF-9662-445C-A429-B58C0DB1094B}" srcOrd="8" destOrd="0" presId="urn:microsoft.com/office/officeart/2016/7/layout/RepeatingBendingProcessNew"/>
    <dgm:cxn modelId="{AE8CBB2F-FEEA-4AC7-94CD-9B9B0510E2E5}" type="presParOf" srcId="{E952C84D-8C7C-4CE9-BBEC-6548BC5B360F}" destId="{BBAC4371-8087-4B8A-8A87-E7146F07F808}" srcOrd="9" destOrd="0" presId="urn:microsoft.com/office/officeart/2016/7/layout/RepeatingBendingProcessNew"/>
    <dgm:cxn modelId="{233D247B-94B3-40CD-9EA7-D738DC9645C7}" type="presParOf" srcId="{BBAC4371-8087-4B8A-8A87-E7146F07F808}" destId="{5EEF1994-E541-4BF8-97BC-40AA84F5E61C}" srcOrd="0" destOrd="0" presId="urn:microsoft.com/office/officeart/2016/7/layout/RepeatingBendingProcessNew"/>
    <dgm:cxn modelId="{FC7C0482-6671-499D-B6A1-DD2541BBB12B}" type="presParOf" srcId="{E952C84D-8C7C-4CE9-BBEC-6548BC5B360F}" destId="{95096604-CA5A-49CB-B658-19B1298CF444}" srcOrd="10" destOrd="0" presId="urn:microsoft.com/office/officeart/2016/7/layout/RepeatingBendingProcessNew"/>
    <dgm:cxn modelId="{3732B303-1E43-4817-8794-354BA9A8EFB0}" type="presParOf" srcId="{E952C84D-8C7C-4CE9-BBEC-6548BC5B360F}" destId="{28908A70-5FC0-470C-89A8-B44C9783AA93}" srcOrd="11" destOrd="0" presId="urn:microsoft.com/office/officeart/2016/7/layout/RepeatingBendingProcessNew"/>
    <dgm:cxn modelId="{287754D4-FB81-4C33-9653-DB70896812D6}" type="presParOf" srcId="{28908A70-5FC0-470C-89A8-B44C9783AA93}" destId="{9D76AAA4-2364-42DF-BA2F-4BD58D426EBC}" srcOrd="0" destOrd="0" presId="urn:microsoft.com/office/officeart/2016/7/layout/RepeatingBendingProcessNew"/>
    <dgm:cxn modelId="{FFB70508-D842-4B36-8A20-4ED0528A899C}" type="presParOf" srcId="{E952C84D-8C7C-4CE9-BBEC-6548BC5B360F}" destId="{DB13FD75-8D7D-438F-B73E-140FC881729D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560230-C880-49F9-978B-DB34D4F81A40}">
      <dsp:nvSpPr>
        <dsp:cNvPr id="0" name=""/>
        <dsp:cNvSpPr/>
      </dsp:nvSpPr>
      <dsp:spPr>
        <a:xfrm>
          <a:off x="1927186" y="1084422"/>
          <a:ext cx="41189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891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22070" y="1127930"/>
        <a:ext cx="22124" cy="4424"/>
      </dsp:txXfrm>
    </dsp:sp>
    <dsp:sp modelId="{66C5BA5F-C88D-4694-8A65-E39B1C7577D9}">
      <dsp:nvSpPr>
        <dsp:cNvPr id="0" name=""/>
        <dsp:cNvSpPr/>
      </dsp:nvSpPr>
      <dsp:spPr>
        <a:xfrm>
          <a:off x="5110" y="552979"/>
          <a:ext cx="1923876" cy="115432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4272" tIns="98955" rIns="94272" bIns="9895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Step 1 : Loading and Exploring the Dataset</a:t>
          </a:r>
          <a:endParaRPr lang="en-US" sz="1700" kern="1200"/>
        </a:p>
      </dsp:txBody>
      <dsp:txXfrm>
        <a:off x="5110" y="552979"/>
        <a:ext cx="1923876" cy="1154325"/>
      </dsp:txXfrm>
    </dsp:sp>
    <dsp:sp modelId="{C07D19FE-8DE1-4C2A-BD45-F027BF8AF5F0}">
      <dsp:nvSpPr>
        <dsp:cNvPr id="0" name=""/>
        <dsp:cNvSpPr/>
      </dsp:nvSpPr>
      <dsp:spPr>
        <a:xfrm>
          <a:off x="4293554" y="1084422"/>
          <a:ext cx="41189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891" y="45720"/>
              </a:lnTo>
            </a:path>
          </a:pathLst>
        </a:custGeom>
        <a:noFill/>
        <a:ln w="12700" cap="flat" cmpd="sng" algn="ctr">
          <a:solidFill>
            <a:schemeClr val="accent2">
              <a:hueOff val="1288723"/>
              <a:satOff val="-3699"/>
              <a:lumOff val="-592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88438" y="1127930"/>
        <a:ext cx="22124" cy="4424"/>
      </dsp:txXfrm>
    </dsp:sp>
    <dsp:sp modelId="{CC95BB9A-0801-4245-8344-3D61468FE341}">
      <dsp:nvSpPr>
        <dsp:cNvPr id="0" name=""/>
        <dsp:cNvSpPr/>
      </dsp:nvSpPr>
      <dsp:spPr>
        <a:xfrm>
          <a:off x="2371478" y="552979"/>
          <a:ext cx="1923876" cy="1154325"/>
        </a:xfrm>
        <a:prstGeom prst="rect">
          <a:avLst/>
        </a:prstGeom>
        <a:gradFill rotWithShape="0">
          <a:gsLst>
            <a:gs pos="0">
              <a:schemeClr val="accent2">
                <a:hueOff val="1073936"/>
                <a:satOff val="-3082"/>
                <a:lumOff val="-493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073936"/>
                <a:satOff val="-3082"/>
                <a:lumOff val="-493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073936"/>
                <a:satOff val="-3082"/>
                <a:lumOff val="-493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4272" tIns="98955" rIns="94272" bIns="9895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Step 2 : Text Preprocessing : Tokenization, Lemmatizing</a:t>
          </a:r>
          <a:endParaRPr lang="en-US" sz="1700" kern="1200"/>
        </a:p>
      </dsp:txBody>
      <dsp:txXfrm>
        <a:off x="2371478" y="552979"/>
        <a:ext cx="1923876" cy="1154325"/>
      </dsp:txXfrm>
    </dsp:sp>
    <dsp:sp modelId="{D33A2F89-4818-49DC-8DCC-742DBD7AD68A}">
      <dsp:nvSpPr>
        <dsp:cNvPr id="0" name=""/>
        <dsp:cNvSpPr/>
      </dsp:nvSpPr>
      <dsp:spPr>
        <a:xfrm>
          <a:off x="967048" y="1705505"/>
          <a:ext cx="4732735" cy="411891"/>
        </a:xfrm>
        <a:custGeom>
          <a:avLst/>
          <a:gdLst/>
          <a:ahLst/>
          <a:cxnLst/>
          <a:rect l="0" t="0" r="0" b="0"/>
          <a:pathLst>
            <a:path>
              <a:moveTo>
                <a:pt x="4732735" y="0"/>
              </a:moveTo>
              <a:lnTo>
                <a:pt x="4732735" y="223045"/>
              </a:lnTo>
              <a:lnTo>
                <a:pt x="0" y="223045"/>
              </a:lnTo>
              <a:lnTo>
                <a:pt x="0" y="411891"/>
              </a:lnTo>
            </a:path>
          </a:pathLst>
        </a:custGeom>
        <a:noFill/>
        <a:ln w="12700" cap="flat" cmpd="sng" algn="ctr">
          <a:solidFill>
            <a:schemeClr val="accent2">
              <a:hueOff val="2577445"/>
              <a:satOff val="-7397"/>
              <a:lumOff val="-1184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14582" y="1909238"/>
        <a:ext cx="237668" cy="4424"/>
      </dsp:txXfrm>
    </dsp:sp>
    <dsp:sp modelId="{6A76FB21-8419-4B11-B9C1-5E0817BE0B4B}">
      <dsp:nvSpPr>
        <dsp:cNvPr id="0" name=""/>
        <dsp:cNvSpPr/>
      </dsp:nvSpPr>
      <dsp:spPr>
        <a:xfrm>
          <a:off x="4737846" y="552979"/>
          <a:ext cx="1923876" cy="1154325"/>
        </a:xfrm>
        <a:prstGeom prst="rect">
          <a:avLst/>
        </a:prstGeom>
        <a:gradFill rotWithShape="0">
          <a:gsLst>
            <a:gs pos="0">
              <a:schemeClr val="accent2">
                <a:hueOff val="2147871"/>
                <a:satOff val="-6164"/>
                <a:lumOff val="-98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147871"/>
                <a:satOff val="-6164"/>
                <a:lumOff val="-98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147871"/>
                <a:satOff val="-6164"/>
                <a:lumOff val="-98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4272" tIns="98955" rIns="94272" bIns="9895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Step 3 : Vectorize Text Data</a:t>
          </a:r>
          <a:endParaRPr lang="en-US" sz="1700" kern="1200"/>
        </a:p>
      </dsp:txBody>
      <dsp:txXfrm>
        <a:off x="4737846" y="552979"/>
        <a:ext cx="1923876" cy="1154325"/>
      </dsp:txXfrm>
    </dsp:sp>
    <dsp:sp modelId="{8A638163-1892-4579-8AF3-AED923E11162}">
      <dsp:nvSpPr>
        <dsp:cNvPr id="0" name=""/>
        <dsp:cNvSpPr/>
      </dsp:nvSpPr>
      <dsp:spPr>
        <a:xfrm>
          <a:off x="1927186" y="2681239"/>
          <a:ext cx="41189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891" y="45720"/>
              </a:lnTo>
            </a:path>
          </a:pathLst>
        </a:custGeom>
        <a:noFill/>
        <a:ln w="12700" cap="flat" cmpd="sng" algn="ctr">
          <a:solidFill>
            <a:schemeClr val="accent2">
              <a:hueOff val="3866169"/>
              <a:satOff val="-11096"/>
              <a:lumOff val="-177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22070" y="2724747"/>
        <a:ext cx="22124" cy="4424"/>
      </dsp:txXfrm>
    </dsp:sp>
    <dsp:sp modelId="{0E716EBB-23C4-4E7C-B9F5-9B9EA5D1CC5B}">
      <dsp:nvSpPr>
        <dsp:cNvPr id="0" name=""/>
        <dsp:cNvSpPr/>
      </dsp:nvSpPr>
      <dsp:spPr>
        <a:xfrm>
          <a:off x="5110" y="2149797"/>
          <a:ext cx="1923876" cy="1154325"/>
        </a:xfrm>
        <a:prstGeom prst="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4272" tIns="98955" rIns="94272" bIns="9895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Step 4 : Importing KMeans &amp; Creating Clusters to plot it</a:t>
          </a:r>
          <a:endParaRPr lang="en-US" sz="1700" kern="1200"/>
        </a:p>
      </dsp:txBody>
      <dsp:txXfrm>
        <a:off x="5110" y="2149797"/>
        <a:ext cx="1923876" cy="1154325"/>
      </dsp:txXfrm>
    </dsp:sp>
    <dsp:sp modelId="{BBAC4371-8087-4B8A-8A87-E7146F07F808}">
      <dsp:nvSpPr>
        <dsp:cNvPr id="0" name=""/>
        <dsp:cNvSpPr/>
      </dsp:nvSpPr>
      <dsp:spPr>
        <a:xfrm>
          <a:off x="4293554" y="2681239"/>
          <a:ext cx="41189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891" y="45720"/>
              </a:lnTo>
            </a:path>
          </a:pathLst>
        </a:custGeom>
        <a:noFill/>
        <a:ln w="12700" cap="flat" cmpd="sng" algn="ctr">
          <a:solidFill>
            <a:schemeClr val="accent2">
              <a:hueOff val="5154891"/>
              <a:satOff val="-14794"/>
              <a:lumOff val="-2368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88438" y="2724747"/>
        <a:ext cx="22124" cy="4424"/>
      </dsp:txXfrm>
    </dsp:sp>
    <dsp:sp modelId="{FF0699FF-9662-445C-A429-B58C0DB1094B}">
      <dsp:nvSpPr>
        <dsp:cNvPr id="0" name=""/>
        <dsp:cNvSpPr/>
      </dsp:nvSpPr>
      <dsp:spPr>
        <a:xfrm>
          <a:off x="2371478" y="2149797"/>
          <a:ext cx="1923876" cy="1154325"/>
        </a:xfrm>
        <a:prstGeom prst="rect">
          <a:avLst/>
        </a:prstGeom>
        <a:gradFill rotWithShape="0">
          <a:gsLst>
            <a:gs pos="0">
              <a:schemeClr val="accent2">
                <a:hueOff val="4295743"/>
                <a:satOff val="-12329"/>
                <a:lumOff val="-197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295743"/>
                <a:satOff val="-12329"/>
                <a:lumOff val="-197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295743"/>
                <a:satOff val="-12329"/>
                <a:lumOff val="-197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4272" tIns="98955" rIns="94272" bIns="9895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i="0" kern="1200"/>
            <a:t>Step 5 : Compute Similarity</a:t>
          </a:r>
          <a:endParaRPr lang="en-US" sz="1700" kern="1200"/>
        </a:p>
      </dsp:txBody>
      <dsp:txXfrm>
        <a:off x="2371478" y="2149797"/>
        <a:ext cx="1923876" cy="1154325"/>
      </dsp:txXfrm>
    </dsp:sp>
    <dsp:sp modelId="{28908A70-5FC0-470C-89A8-B44C9783AA93}">
      <dsp:nvSpPr>
        <dsp:cNvPr id="0" name=""/>
        <dsp:cNvSpPr/>
      </dsp:nvSpPr>
      <dsp:spPr>
        <a:xfrm>
          <a:off x="967048" y="3302322"/>
          <a:ext cx="4732735" cy="411891"/>
        </a:xfrm>
        <a:custGeom>
          <a:avLst/>
          <a:gdLst/>
          <a:ahLst/>
          <a:cxnLst/>
          <a:rect l="0" t="0" r="0" b="0"/>
          <a:pathLst>
            <a:path>
              <a:moveTo>
                <a:pt x="4732735" y="0"/>
              </a:moveTo>
              <a:lnTo>
                <a:pt x="4732735" y="223045"/>
              </a:lnTo>
              <a:lnTo>
                <a:pt x="0" y="223045"/>
              </a:lnTo>
              <a:lnTo>
                <a:pt x="0" y="411891"/>
              </a:lnTo>
            </a:path>
          </a:pathLst>
        </a:custGeom>
        <a:noFill/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14582" y="3506056"/>
        <a:ext cx="237668" cy="4424"/>
      </dsp:txXfrm>
    </dsp:sp>
    <dsp:sp modelId="{95096604-CA5A-49CB-B658-19B1298CF444}">
      <dsp:nvSpPr>
        <dsp:cNvPr id="0" name=""/>
        <dsp:cNvSpPr/>
      </dsp:nvSpPr>
      <dsp:spPr>
        <a:xfrm>
          <a:off x="4737846" y="2149797"/>
          <a:ext cx="1923876" cy="1154325"/>
        </a:xfrm>
        <a:prstGeom prst="rect">
          <a:avLst/>
        </a:prstGeom>
        <a:gradFill rotWithShape="0">
          <a:gsLst>
            <a:gs pos="0">
              <a:schemeClr val="accent2">
                <a:hueOff val="5369678"/>
                <a:satOff val="-15411"/>
                <a:lumOff val="-2467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5369678"/>
                <a:satOff val="-15411"/>
                <a:lumOff val="-2467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5369678"/>
                <a:satOff val="-15411"/>
                <a:lumOff val="-2467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4272" tIns="98955" rIns="94272" bIns="9895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Step 6 : Importing Matplot, Linkage</a:t>
          </a:r>
          <a:endParaRPr lang="en-US" sz="1700" kern="1200"/>
        </a:p>
      </dsp:txBody>
      <dsp:txXfrm>
        <a:off x="4737846" y="2149797"/>
        <a:ext cx="1923876" cy="1154325"/>
      </dsp:txXfrm>
    </dsp:sp>
    <dsp:sp modelId="{DB13FD75-8D7D-438F-B73E-140FC881729D}">
      <dsp:nvSpPr>
        <dsp:cNvPr id="0" name=""/>
        <dsp:cNvSpPr/>
      </dsp:nvSpPr>
      <dsp:spPr>
        <a:xfrm>
          <a:off x="5110" y="3746614"/>
          <a:ext cx="1923876" cy="1154325"/>
        </a:xfrm>
        <a:prstGeom prst="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4272" tIns="98955" rIns="94272" bIns="9895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Step 7 : Finding Similar Movies</a:t>
          </a:r>
          <a:endParaRPr lang="en-US" sz="1700" kern="1200"/>
        </a:p>
      </dsp:txBody>
      <dsp:txXfrm>
        <a:off x="5110" y="3746614"/>
        <a:ext cx="1923876" cy="11543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E12F3-2340-77D2-A7E1-E80EF4DB0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1F3E77-1B24-5DC7-77EC-962A5A153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6CED0-8615-C6DF-FD10-F1B4E6868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00EA-6E30-45D4-828B-2A40EFA99E20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FE77A-382B-1B10-7347-1B4FD795A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B12A7-E175-86FA-1EA0-FFD5A61D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A2B5E-7F9F-4B8E-B8E0-5ACFDCFDC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91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94141-DCE0-70CC-42DC-97B416179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A91D7-AA3F-0992-9B78-9F4933CA8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01668-35EF-0573-9A59-3FA6D6D3F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00EA-6E30-45D4-828B-2A40EFA99E20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F7196-6566-5B56-8ED2-00E1A0A82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F1399-5DE2-4339-8205-1A978A432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A2B5E-7F9F-4B8E-B8E0-5ACFDCFDC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887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2D4D76-4978-AFF2-BB7D-E96211BBE3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6E126F-C746-EF89-F0DF-B25260FCA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6AF0C-FD39-A914-044A-BE64AF857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00EA-6E30-45D4-828B-2A40EFA99E20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9A1DC-487D-F2DF-C011-8320A880F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F71AE-5976-E263-8B3E-2AEA84576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A2B5E-7F9F-4B8E-B8E0-5ACFDCFDC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614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97199-8B9D-8D32-96B8-F1B0E4A54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2F497-1804-4E39-4BF6-426C694DC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192A1-7482-0468-4552-01FD71B64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00EA-6E30-45D4-828B-2A40EFA99E20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D3B53-34DA-BA42-6153-CC9A087D3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088B1-F2A0-4C52-33A5-95CC2E5CC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A2B5E-7F9F-4B8E-B8E0-5ACFDCFDC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80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77120-509A-E682-9F94-9D3DDA228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73CC4-D07B-9693-E646-8CA5BE9B1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64765-0ED1-652F-955F-64F765DEE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00EA-6E30-45D4-828B-2A40EFA99E20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5105-3A46-C4C3-787C-C5136FF6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DABEE-51F1-7B02-8942-44EFEF521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A2B5E-7F9F-4B8E-B8E0-5ACFDCFDC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650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157EC-A286-C34B-0593-4EA003CED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6427A-B0CB-17A4-0720-09AA00862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45C06-0374-426B-0F06-C648CE7B4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12038-29BD-ECAD-647F-AD6D45436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00EA-6E30-45D4-828B-2A40EFA99E20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72B48-C476-CA63-688D-4D6FE640B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7A19B-C616-1933-D7FF-6380B72B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A2B5E-7F9F-4B8E-B8E0-5ACFDCFDC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626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AF0FE-AA51-F8B8-7ABD-808669BD0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0D2C9-F47D-D0E8-1036-BAF76F5FE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471B0-B8AF-E4BC-FF23-0821F1DAA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E6120E-390F-3AA4-B551-0E5B90D7DB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3961C5-310E-3124-15F0-8F1A41EAA9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17F76E-5CA3-C0F7-E696-A6AEBDCD3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00EA-6E30-45D4-828B-2A40EFA99E20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11E10-F160-B4B0-56B5-BCF4AD4C7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0AE0C7-8B8C-6BC2-FA12-3B6DCA8DE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A2B5E-7F9F-4B8E-B8E0-5ACFDCFDC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018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B77BC-B95D-D943-7DFC-084F38B76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CB1638-A6C4-B88A-67DF-4281306D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00EA-6E30-45D4-828B-2A40EFA99E20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39A294-702E-ECD7-AF4E-72F012392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CF2003-C501-B398-3169-27E1FDC0C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A2B5E-7F9F-4B8E-B8E0-5ACFDCFDC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221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E217E9-450D-774F-EEAA-2A4BA08CC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00EA-6E30-45D4-828B-2A40EFA99E20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5DCC70-7148-1E41-6C16-D79E7C8BE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D1C50-125E-E703-98EA-2C84C4BAC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A2B5E-7F9F-4B8E-B8E0-5ACFDCFDC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135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AF3EE-5E2D-15DB-A148-21C3C8A37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92332-89C7-5074-9907-F92DB61AE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45F2F-5890-447E-8065-883E10C10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AB8D4-A5B7-08E9-B74C-9B25E5B3F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00EA-6E30-45D4-828B-2A40EFA99E20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A5BA5-0E26-0A32-BFD4-80217FF10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28D3A-CEFF-D023-98F0-8D36E46AD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A2B5E-7F9F-4B8E-B8E0-5ACFDCFDC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138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2363C-D924-242E-A88D-CE20373E6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40AFB2-FCF4-3154-4F32-46F97CCE9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616F1-2AD8-6FCB-B787-86DD16B27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2A473-D6CA-B27B-9240-6EB1D9517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00EA-6E30-45D4-828B-2A40EFA99E20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D44FF-CD37-F06A-87EE-5FD4CCCF6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BB275-6991-7DD3-8A1F-EAD4D31A3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A2B5E-7F9F-4B8E-B8E0-5ACFDCFDC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11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5F96E9-5734-9F53-0B25-06FDAC36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9386B-E3F4-3C4C-4F99-CF9BCA77A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8590E-4A86-36F9-9D86-E6461402E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D100EA-6E30-45D4-828B-2A40EFA99E20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6D885-07CA-1E4D-3B66-6564CE850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02FD4-3036-1ABE-98E0-9D63A2BEE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4A2B5E-7F9F-4B8E-B8E0-5ACFDCFDC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82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vensinghbhagtani/Bollywood-Movie-Datas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BBF0BB-4D0B-ECA8-B511-6C5BED0E8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924" y="735106"/>
            <a:ext cx="11484074" cy="2928470"/>
          </a:xfrm>
        </p:spPr>
        <p:txBody>
          <a:bodyPr anchor="b">
            <a:normAutofit/>
          </a:bodyPr>
          <a:lstStyle/>
          <a:p>
            <a:pPr algn="l"/>
            <a:r>
              <a:rPr lang="en-IN" sz="4800" dirty="0">
                <a:solidFill>
                  <a:srgbClr val="FFFF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Name : Ritik Samanta</a:t>
            </a:r>
            <a:br>
              <a:rPr lang="en-IN" sz="4800" dirty="0">
                <a:solidFill>
                  <a:srgbClr val="FFFF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IN" sz="4800" dirty="0">
                <a:solidFill>
                  <a:srgbClr val="FFFF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College : Vivekanand Business School</a:t>
            </a:r>
            <a:br>
              <a:rPr lang="en-IN" sz="4800" dirty="0">
                <a:solidFill>
                  <a:srgbClr val="FFFF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IN" sz="4800" dirty="0">
                <a:solidFill>
                  <a:srgbClr val="FFFF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PGDM -Business Analytics</a:t>
            </a:r>
          </a:p>
        </p:txBody>
      </p:sp>
    </p:spTree>
    <p:extLst>
      <p:ext uri="{BB962C8B-B14F-4D97-AF65-F5344CB8AC3E}">
        <p14:creationId xmlns:p14="http://schemas.microsoft.com/office/powerpoint/2010/main" val="4113941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D3D95-33F1-2739-F559-D1E96B991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IN" b="1" u="sng"/>
              <a:t>Project  Details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701CA-2E65-988D-6A4E-BC7E7FC755A7}"/>
              </a:ext>
            </a:extLst>
          </p:cNvPr>
          <p:cNvSpPr>
            <a:spLocks/>
          </p:cNvSpPr>
          <p:nvPr/>
        </p:nvSpPr>
        <p:spPr>
          <a:xfrm>
            <a:off x="1506171" y="2694195"/>
            <a:ext cx="9841533" cy="3589595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749808">
              <a:spcAft>
                <a:spcPts val="600"/>
              </a:spcAft>
            </a:pPr>
            <a:r>
              <a:rPr lang="en-IN" sz="16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: </a:t>
            </a:r>
            <a:r>
              <a:rPr lang="en-US" sz="1600" kern="12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to perform data science tasks on an open movie dataset, with a focus on text preprocessing and similarity analysis. The dataset is loaded from a CSV file, and the text data undergoes different analysis techniques.</a:t>
            </a:r>
            <a:endParaRPr lang="en-IN" sz="1600" kern="12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749808">
              <a:spcAft>
                <a:spcPts val="600"/>
              </a:spcAft>
            </a:pPr>
            <a:r>
              <a:rPr lang="en-IN" sz="16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set : </a:t>
            </a:r>
            <a:r>
              <a:rPr lang="en-IN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Bollywood Movie dataset from 1951 to 2023 contains 8 columns &amp; 2199 rows. (</a:t>
            </a:r>
            <a:r>
              <a:rPr lang="en-IN" sz="1600" u="sng" kern="1200" dirty="0">
                <a:solidFill>
                  <a:srgbClr val="0056B3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tooltip="https://github.com/devensinghbhagtani/Bollywood-Movie-Dataset"/>
              </a:rPr>
              <a:t>https://github.com/devensinghbhagtani/Bollywood-Movie-Dataset</a:t>
            </a:r>
            <a:r>
              <a:rPr lang="en-IN" sz="1600" u="sng" kern="1200" dirty="0">
                <a:solidFill>
                  <a:srgbClr val="0056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defTabSz="749808">
              <a:spcAft>
                <a:spcPts val="600"/>
              </a:spcAft>
            </a:pPr>
            <a:r>
              <a:rPr lang="en-US" sz="16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Libraries Used</a:t>
            </a:r>
          </a:p>
          <a:p>
            <a:pPr defTabSz="749808">
              <a:spcAft>
                <a:spcPts val="600"/>
              </a:spcAft>
            </a:pP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 </a:t>
            </a:r>
          </a:p>
          <a:p>
            <a:pPr defTabSz="749808">
              <a:spcAft>
                <a:spcPts val="600"/>
              </a:spcAft>
            </a:pPr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Nltk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stopwords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word_tokenize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WordNetLemmatizer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defTabSz="749808">
              <a:spcAft>
                <a:spcPts val="600"/>
              </a:spcAft>
            </a:pPr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TfidfVectorizer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Kmeans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PCA, </a:t>
            </a:r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cosine_similarity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defTabSz="749808">
              <a:spcAft>
                <a:spcPts val="600"/>
              </a:spcAft>
            </a:pPr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Scipy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hierarchy </a:t>
            </a:r>
          </a:p>
          <a:p>
            <a:pPr defTabSz="749808">
              <a:spcAft>
                <a:spcPts val="600"/>
              </a:spcAft>
            </a:pPr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defTabSz="749808">
              <a:spcAft>
                <a:spcPts val="600"/>
              </a:spcAft>
            </a:pP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  </a:t>
            </a: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B82C17-C2F8-00B6-3DC3-C1114AE6946E}"/>
              </a:ext>
            </a:extLst>
          </p:cNvPr>
          <p:cNvSpPr txBox="1"/>
          <p:nvPr/>
        </p:nvSpPr>
        <p:spPr>
          <a:xfrm>
            <a:off x="1506172" y="1926266"/>
            <a:ext cx="9179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9808">
              <a:spcAft>
                <a:spcPts val="600"/>
              </a:spcAft>
            </a:pPr>
            <a:r>
              <a:rPr lang="en-IN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Movie Similarity Analysis </a:t>
            </a:r>
            <a:r>
              <a:rPr lang="en-IN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kern="12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Implementing a Python solution to identify movies that are similar to each movie based on the plot, without considering factors such as genre, director, cast.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918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mera lens">
            <a:extLst>
              <a:ext uri="{FF2B5EF4-FFF2-40B4-BE49-F238E27FC236}">
                <a16:creationId xmlns:a16="http://schemas.microsoft.com/office/drawing/2014/main" id="{1FF66913-7D51-B6DD-67C6-2CC5769C1B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15" r="36226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0DD342-7FD4-F5C8-6C35-A96EE1B3E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: 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Movie similarity analysis aims to identify and quantify similarities between different movies based on Plot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278DF-4679-8249-DCDF-F5FF392A4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ML model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movie plots, extracting key plot features and patterns, with the goal of accurately measuring and quantifying the similarity between different movies.</a:t>
            </a:r>
          </a:p>
        </p:txBody>
      </p:sp>
    </p:spTree>
    <p:extLst>
      <p:ext uri="{BB962C8B-B14F-4D97-AF65-F5344CB8AC3E}">
        <p14:creationId xmlns:p14="http://schemas.microsoft.com/office/powerpoint/2010/main" val="2773318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43DE5D-03BA-2D3F-2CED-4233CFF9D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750441"/>
            <a:ext cx="3115265" cy="2501978"/>
          </a:xfrm>
        </p:spPr>
        <p:txBody>
          <a:bodyPr anchor="b">
            <a:normAutofit/>
          </a:bodyPr>
          <a:lstStyle/>
          <a:p>
            <a:pPr algn="r"/>
            <a:r>
              <a:rPr lang="en-IN" sz="4000" b="1" u="sng">
                <a:solidFill>
                  <a:srgbClr val="FFFFFF"/>
                </a:solidFill>
              </a:rPr>
              <a:t>Flow of Steps</a:t>
            </a:r>
            <a:endParaRPr lang="en-IN" sz="4000" b="1" u="sng" dirty="0">
              <a:solidFill>
                <a:srgbClr val="FFFFFF"/>
              </a:solidFill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7EC5181F-C915-36AA-B7D1-FBE36DAC32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928839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2933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9A60AD-0658-4FDD-3A8A-133698355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IN" sz="3600" b="1" u="sng">
                <a:solidFill>
                  <a:srgbClr val="3F3F3F"/>
                </a:solidFill>
              </a:rPr>
              <a:t>FUNCTIONS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E760F-1B55-5189-1A4F-168E91BEE4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6915" y="2888250"/>
            <a:ext cx="4297351" cy="295977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IN" sz="2000" b="1" dirty="0"/>
              <a:t>COSINE SIMILARITY</a:t>
            </a:r>
          </a:p>
          <a:p>
            <a:r>
              <a:rPr lang="en-IN" sz="2000" dirty="0"/>
              <a:t>Robust to document length</a:t>
            </a:r>
          </a:p>
          <a:p>
            <a:r>
              <a:rPr lang="en-IN" sz="2000" dirty="0"/>
              <a:t>Efficient for sparse data</a:t>
            </a:r>
          </a:p>
          <a:p>
            <a:r>
              <a:rPr lang="en-IN" sz="2000" dirty="0"/>
              <a:t>Widely used in Information Retrieval</a:t>
            </a:r>
          </a:p>
          <a:p>
            <a:r>
              <a:rPr lang="en-IN" sz="2000" dirty="0"/>
              <a:t>Simplicity and Interpretability</a:t>
            </a:r>
          </a:p>
          <a:p>
            <a:r>
              <a:rPr lang="en-IN" sz="2000" dirty="0"/>
              <a:t>Stability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83DB8D-A805-DEEB-95C3-B67140129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7731" y="2888250"/>
            <a:ext cx="4292594" cy="295977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IN" sz="2000" b="1" dirty="0"/>
              <a:t>OTHER OPTIONS</a:t>
            </a:r>
          </a:p>
          <a:p>
            <a:r>
              <a:rPr lang="en-IN" sz="2000" dirty="0"/>
              <a:t>Jaccard Index</a:t>
            </a:r>
          </a:p>
          <a:p>
            <a:r>
              <a:rPr lang="en-IN" sz="2000" dirty="0"/>
              <a:t>Manhattan Distance</a:t>
            </a:r>
          </a:p>
          <a:p>
            <a:r>
              <a:rPr lang="en-IN" sz="2000" dirty="0"/>
              <a:t>Euclidean Distance</a:t>
            </a:r>
          </a:p>
          <a:p>
            <a:r>
              <a:rPr lang="en-IN" sz="2000" dirty="0" err="1"/>
              <a:t>Minkowski</a:t>
            </a:r>
            <a:r>
              <a:rPr lang="en-IN" sz="2000" dirty="0"/>
              <a:t> Distance</a:t>
            </a:r>
          </a:p>
          <a:p>
            <a:r>
              <a:rPr lang="en-IN" sz="2000" dirty="0"/>
              <a:t>Hamming Distance</a:t>
            </a:r>
          </a:p>
        </p:txBody>
      </p:sp>
    </p:spTree>
    <p:extLst>
      <p:ext uri="{BB962C8B-B14F-4D97-AF65-F5344CB8AC3E}">
        <p14:creationId xmlns:p14="http://schemas.microsoft.com/office/powerpoint/2010/main" val="1743010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78A5EE-498A-8D71-E7B5-0CC346576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065" y="442452"/>
            <a:ext cx="5453856" cy="2025445"/>
          </a:xfrm>
        </p:spPr>
        <p:txBody>
          <a:bodyPr anchor="ctr">
            <a:normAutofit/>
          </a:bodyPr>
          <a:lstStyle/>
          <a:p>
            <a:pPr algn="ctr"/>
            <a:r>
              <a:rPr lang="en-IN" sz="4000" b="1" dirty="0"/>
              <a:t>     </a:t>
            </a:r>
            <a:r>
              <a:rPr lang="en-IN" sz="4000" b="1" u="sng" dirty="0"/>
              <a:t>Conclusion</a:t>
            </a:r>
          </a:p>
        </p:txBody>
      </p:sp>
      <p:pic>
        <p:nvPicPr>
          <p:cNvPr id="7" name="Picture 6" descr="Graph">
            <a:extLst>
              <a:ext uri="{FF2B5EF4-FFF2-40B4-BE49-F238E27FC236}">
                <a16:creationId xmlns:a16="http://schemas.microsoft.com/office/drawing/2014/main" id="{5FBC2DA3-9588-D040-CE58-10BA4ED1CB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89" r="27855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0896EA-DD6B-F1B2-5E9B-2C2E1B1E6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4659" y="757084"/>
            <a:ext cx="5241756" cy="5482996"/>
          </a:xfrm>
        </p:spPr>
        <p:txBody>
          <a:bodyPr anchor="ctr">
            <a:normAutofit/>
          </a:bodyPr>
          <a:lstStyle/>
          <a:p>
            <a:r>
              <a:rPr lang="en-US" sz="1700" b="0" i="0" dirty="0">
                <a:effectLst/>
                <a:latin typeface="Shruti" panose="020B0502040204020203" pitchFamily="34" charset="0"/>
                <a:cs typeface="Shruti" panose="020B0502040204020203" pitchFamily="34" charset="0"/>
              </a:rPr>
              <a:t>This data science project provides insights into movie similarity based on textual information. </a:t>
            </a:r>
          </a:p>
          <a:p>
            <a:pPr marL="0" indent="0">
              <a:buNone/>
            </a:pPr>
            <a:endParaRPr lang="en-US" sz="1700" b="0" i="0" dirty="0">
              <a:effectLst/>
              <a:latin typeface="Shruti" panose="020B0502040204020203" pitchFamily="34" charset="0"/>
              <a:cs typeface="Shruti" panose="020B0502040204020203" pitchFamily="34" charset="0"/>
            </a:endParaRPr>
          </a:p>
          <a:p>
            <a:r>
              <a:rPr lang="en-US" sz="1700" b="0" i="0" dirty="0">
                <a:effectLst/>
                <a:latin typeface="Shruti" panose="020B0502040204020203" pitchFamily="34" charset="0"/>
                <a:cs typeface="Shruti" panose="020B0502040204020203" pitchFamily="34" charset="0"/>
              </a:rPr>
              <a:t>The use of text preprocessing, clustering, and similarity computation allows for a comprehensive analysis of the </a:t>
            </a:r>
            <a:r>
              <a:rPr lang="en-US" sz="1700" b="0" i="0" dirty="0" err="1">
                <a:effectLst/>
                <a:latin typeface="Shruti" panose="020B0502040204020203" pitchFamily="34" charset="0"/>
                <a:cs typeface="Shruti" panose="020B0502040204020203" pitchFamily="34" charset="0"/>
              </a:rPr>
              <a:t>dataset,offering</a:t>
            </a:r>
            <a:r>
              <a:rPr lang="en-US" sz="1700" b="0" i="0" dirty="0">
                <a:effectLst/>
                <a:latin typeface="Shruti" panose="020B0502040204020203" pitchFamily="34" charset="0"/>
                <a:cs typeface="Shruti" panose="020B0502040204020203" pitchFamily="34" charset="0"/>
              </a:rPr>
              <a:t> a valuable tool for movie recommendation systems.</a:t>
            </a:r>
          </a:p>
          <a:p>
            <a:pPr marL="0" indent="0">
              <a:buNone/>
            </a:pPr>
            <a:endParaRPr lang="en-US" sz="1700" b="0" i="0" dirty="0">
              <a:effectLst/>
              <a:latin typeface="Shruti" panose="020B0502040204020203" pitchFamily="34" charset="0"/>
              <a:cs typeface="Shruti" panose="020B0502040204020203" pitchFamily="34" charset="0"/>
            </a:endParaRPr>
          </a:p>
          <a:p>
            <a:r>
              <a:rPr lang="en-US" sz="1700" dirty="0">
                <a:latin typeface="Shruti" panose="020B0502040204020203" pitchFamily="34" charset="0"/>
                <a:cs typeface="Shruti" panose="020B0502040204020203" pitchFamily="34" charset="0"/>
              </a:rPr>
              <a:t>We could use this algorithm and integrate it into a web project to make it more interactive and useful.</a:t>
            </a:r>
            <a:endParaRPr lang="en-IN" sz="1700" dirty="0">
              <a:latin typeface="Shruti" panose="020B0502040204020203" pitchFamily="34" charset="0"/>
              <a:cs typeface="Shrut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415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355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ADLaM Display</vt:lpstr>
      <vt:lpstr>Aptos</vt:lpstr>
      <vt:lpstr>Aptos Display</vt:lpstr>
      <vt:lpstr>Arial</vt:lpstr>
      <vt:lpstr>Calibri</vt:lpstr>
      <vt:lpstr>Shruti</vt:lpstr>
      <vt:lpstr>Times New Roman</vt:lpstr>
      <vt:lpstr>Times New Roman</vt:lpstr>
      <vt:lpstr>Office Theme</vt:lpstr>
      <vt:lpstr>Name : Ritik Samanta College : Vivekanand Business School PGDM -Business Analytics</vt:lpstr>
      <vt:lpstr>Project  Details</vt:lpstr>
      <vt:lpstr>Purpose : Movie similarity analysis aims to identify and quantify similarities between different movies based on Plot Analysis</vt:lpstr>
      <vt:lpstr>Flow of Steps</vt:lpstr>
      <vt:lpstr>FUNCTIONS USED</vt:lpstr>
      <vt:lpstr>    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: Ritik Samanta College : Vivekanand Business School PGDM -Business Analytics</dc:title>
  <dc:creator>RITIK SAMANTA</dc:creator>
  <cp:lastModifiedBy>RITIK SAMANTA</cp:lastModifiedBy>
  <cp:revision>20</cp:revision>
  <dcterms:created xsi:type="dcterms:W3CDTF">2024-01-20T10:36:27Z</dcterms:created>
  <dcterms:modified xsi:type="dcterms:W3CDTF">2024-08-22T13:12:24Z</dcterms:modified>
</cp:coreProperties>
</file>