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12"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6" r:id="rId13"/>
    <p:sldId id="267" r:id="rId14"/>
    <p:sldId id="265" r:id="rId15"/>
  </p:sldIdLst>
  <p:sldSz cx="12192000" cy="6858000"/>
  <p:notesSz cx="6858000" cy="9144000"/>
  <p:defaultTextStyle>
    <a:defPPr rtl="0">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36D80-2760-4830-808A-1329A0B68099}" v="333" dt="2022-06-21T17:39:28.143"/>
    <p1510:client id="{2EF691B3-6A8B-4D4B-94C8-8F533A9CD6F3}" v="211" dt="2022-07-07T03:16:34.683"/>
    <p1510:client id="{2EF70D5A-1BFA-44A7-AB08-90C92103D9CE}" v="35" dt="2022-06-13T16:28:05.556"/>
    <p1510:client id="{381FCE3C-5767-40D9-9BE0-35E292C5663C}" v="16" dt="2022-06-19T17:49:21.425"/>
    <p1510:client id="{4A695F7F-8FDB-4372-8808-ADC11EAB58B9}" v="57" dt="2022-06-23T15:49:42.637"/>
    <p1510:client id="{AB0CA463-DE5E-4BE0-A3DE-654CF8B6F255}" v="61" dt="2022-06-20T17:23:13.939"/>
    <p1510:client id="{ACA2D757-59CB-4483-ADDD-A3C5635EC193}" v="685" dt="2022-06-22T05:25:14.467"/>
    <p1510:client id="{C0E6C9F9-037B-4B13-BD65-207FC40AF7A6}" v="306" dt="2022-05-23T18:54:43.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6" d="100"/>
          <a:sy n="116" d="100"/>
        </p:scale>
        <p:origin x="318" y="90"/>
      </p:cViewPr>
      <p:guideLst/>
    </p:cSldViewPr>
  </p:slideViewPr>
  <p:notesTextViewPr>
    <p:cViewPr>
      <p:scale>
        <a:sx n="1" d="1"/>
        <a:sy n="1" d="1"/>
      </p:scale>
      <p:origin x="0" y="0"/>
    </p:cViewPr>
  </p:notesTextViewPr>
  <p:notesViewPr>
    <p:cSldViewPr snapToGrid="0">
      <p:cViewPr varScale="1">
        <p:scale>
          <a:sx n="88" d="100"/>
          <a:sy n="88" d="100"/>
        </p:scale>
        <p:origin x="380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1B4FCDD-1390-4072-819F-1859A28414FA}" type="datetime1">
              <a:rPr lang="en-GB" smtClean="0"/>
              <a:t>06/07/2022</a:t>
            </a:fld>
            <a:endParaRPr lang="en-GB"/>
          </a:p>
        </p:txBody>
      </p:sp>
      <p:sp>
        <p:nvSpPr>
          <p:cNvPr id="4" name="Footer Placeholder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0D98A85-43CB-4CDC-8FF1-647F52B29F1B}" type="slidenum">
              <a:rPr lang="en-GB" smtClean="0"/>
              <a:t>‹#›</a:t>
            </a:fld>
            <a:endParaRPr lang="en-GB"/>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9FA184E-823A-41A9-9B5A-BE7C0380E3FD}" type="datetime1">
              <a:rPr lang="en-GB" noProof="0" smtClean="0"/>
              <a:t>06/07/2022</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F3B4569-3B6E-468D-B981-DA515F47BCE4}" type="slidenum">
              <a:rPr lang="en-GB" noProof="0" smtClean="0"/>
              <a:t>‹#›</a:t>
            </a:fld>
            <a:endParaRPr lang="en-GB" noProof="0"/>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F3B4569-3B6E-468D-B981-DA515F47BCE4}" type="slidenum">
              <a:rPr lang="en-GB" smtClean="0"/>
              <a:t>1</a:t>
            </a:fld>
            <a:endParaRPr lang="en-GB"/>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7/6/2022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8641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7/6/2022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18569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7/6/2022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3149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7/6/2022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12448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7/6/2022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2646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7/6/2022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8977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7/6/2022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9542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7/6/2022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9683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7/6/2022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0946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7/6/2022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0364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7/6/2022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7706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7/6/2022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41542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Blurry view of buildings">
            <a:extLst>
              <a:ext uri="{FF2B5EF4-FFF2-40B4-BE49-F238E27FC236}">
                <a16:creationId xmlns:a16="http://schemas.microsoft.com/office/drawing/2014/main" id="{AE8D2F4F-797A-0DBB-A9BD-BC92C4061901}"/>
              </a:ext>
            </a:extLst>
          </p:cNvPr>
          <p:cNvPicPr>
            <a:picLocks noChangeAspect="1"/>
          </p:cNvPicPr>
          <p:nvPr/>
        </p:nvPicPr>
        <p:blipFill rotWithShape="1">
          <a:blip r:embed="rId3">
            <a:alphaModFix amt="40000"/>
          </a:blip>
          <a:srcRect t="10508" r="6" b="4079"/>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a:xfrm>
            <a:off x="2562606" y="1122363"/>
            <a:ext cx="7063739" cy="2387600"/>
          </a:xfrm>
          <a:solidFill>
            <a:srgbClr val="ED7D31"/>
          </a:solidFill>
        </p:spPr>
        <p:txBody>
          <a:bodyPr rtlCol="0">
            <a:normAutofit/>
          </a:bodyPr>
          <a:lstStyle/>
          <a:p>
            <a:r>
              <a:rPr lang="en-GB" dirty="0"/>
              <a:t>Water Leakage Detection using IOT</a:t>
            </a:r>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a:xfrm>
            <a:off x="2562606" y="3602038"/>
            <a:ext cx="7063739" cy="1655762"/>
          </a:xfrm>
        </p:spPr>
        <p:txBody>
          <a:bodyPr vert="horz" lIns="91440" tIns="45720" rIns="91440" bIns="45720" rtlCol="0" anchor="t">
            <a:normAutofit/>
          </a:bodyPr>
          <a:lstStyle/>
          <a:p>
            <a:r>
              <a:rPr lang="en-GB" dirty="0">
                <a:solidFill>
                  <a:srgbClr val="FFFFFF"/>
                </a:solidFill>
                <a:cs typeface="Calibri"/>
              </a:rPr>
              <a:t>By</a:t>
            </a:r>
          </a:p>
          <a:p>
            <a:r>
              <a:rPr lang="en-GB" dirty="0">
                <a:solidFill>
                  <a:srgbClr val="FFFFFF"/>
                </a:solidFill>
                <a:cs typeface="Calibri"/>
              </a:rPr>
              <a:t> Rivin Cheria</a:t>
            </a:r>
          </a:p>
          <a:p>
            <a:r>
              <a:rPr lang="en-GB" dirty="0">
                <a:solidFill>
                  <a:srgbClr val="FFFFFF"/>
                </a:solidFill>
                <a:cs typeface="Calibri"/>
              </a:rPr>
              <a:t>S4 B</a:t>
            </a:r>
          </a:p>
        </p:txBody>
      </p:sp>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C9F3-0802-5777-EFA1-A5B6E129EB43}"/>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6E1DA282-CB10-512C-7719-8A5B8B945CD8}"/>
              </a:ext>
            </a:extLst>
          </p:cNvPr>
          <p:cNvSpPr>
            <a:spLocks noGrp="1"/>
          </p:cNvSpPr>
          <p:nvPr>
            <p:ph idx="1"/>
          </p:nvPr>
        </p:nvSpPr>
        <p:spPr/>
        <p:txBody>
          <a:bodyPr vert="horz" lIns="91440" tIns="45720" rIns="91440" bIns="45720" rtlCol="0" anchor="t">
            <a:normAutofit/>
          </a:bodyPr>
          <a:lstStyle/>
          <a:p>
            <a:r>
              <a:rPr lang="en-GB" dirty="0">
                <a:ea typeface="+mn-lt"/>
                <a:cs typeface="+mn-lt"/>
              </a:rPr>
              <a:t>The main goal of this project is to provide an autonomous system that prevents excessive water damage within a household. After working on this project, I better understand the difficulties people face when trying to create a product from scratch. The WLDS detects a water leak anywhere the user chooses to put it and alerts the user with a text message, in case of house vacancy. </a:t>
            </a:r>
          </a:p>
          <a:p>
            <a:pPr>
              <a:buClr>
                <a:srgbClr val="5B4883"/>
              </a:buClr>
            </a:pPr>
            <a:r>
              <a:rPr lang="en-GB" dirty="0">
                <a:cs typeface="Calibri"/>
              </a:rPr>
              <a:t>Monitor amount of water flowed through</a:t>
            </a:r>
          </a:p>
          <a:p>
            <a:pPr>
              <a:buClr>
                <a:srgbClr val="5B4883"/>
              </a:buClr>
            </a:pPr>
            <a:r>
              <a:rPr lang="en-GB" dirty="0">
                <a:cs typeface="Calibri"/>
              </a:rPr>
              <a:t>Very </a:t>
            </a:r>
            <a:r>
              <a:rPr lang="en-GB" dirty="0" err="1">
                <a:cs typeface="Calibri"/>
              </a:rPr>
              <a:t>helful</a:t>
            </a:r>
            <a:r>
              <a:rPr lang="en-GB" dirty="0">
                <a:cs typeface="Calibri"/>
              </a:rPr>
              <a:t> for </a:t>
            </a:r>
            <a:r>
              <a:rPr lang="en-GB" dirty="0" err="1">
                <a:cs typeface="Calibri"/>
              </a:rPr>
              <a:t>residence,muncipalities</a:t>
            </a:r>
            <a:r>
              <a:rPr lang="en-GB" dirty="0">
                <a:cs typeface="Calibri"/>
              </a:rPr>
              <a:t> etc</a:t>
            </a:r>
          </a:p>
        </p:txBody>
      </p:sp>
    </p:spTree>
    <p:extLst>
      <p:ext uri="{BB962C8B-B14F-4D97-AF65-F5344CB8AC3E}">
        <p14:creationId xmlns:p14="http://schemas.microsoft.com/office/powerpoint/2010/main" val="389593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BB0F-0B87-132E-6896-5AC8F4B0EE5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A805181-CC9F-06BC-F56C-8D962E6DFE88}"/>
              </a:ext>
            </a:extLst>
          </p:cNvPr>
          <p:cNvSpPr>
            <a:spLocks noGrp="1"/>
          </p:cNvSpPr>
          <p:nvPr>
            <p:ph idx="1"/>
          </p:nvPr>
        </p:nvSpPr>
        <p:spPr/>
        <p:txBody>
          <a:bodyPr vert="horz" lIns="91440" tIns="45720" rIns="91440" bIns="45720" rtlCol="0" anchor="t">
            <a:normAutofit/>
          </a:bodyPr>
          <a:lstStyle/>
          <a:p>
            <a:pPr marL="0" indent="0" algn="ctr">
              <a:buNone/>
            </a:pPr>
            <a:r>
              <a:rPr lang="en-GB" sz="6000" dirty="0">
                <a:cs typeface="Calibri"/>
              </a:rPr>
              <a:t>THANK YOU</a:t>
            </a:r>
            <a:endParaRPr lang="en-US">
              <a:cs typeface="Calibri"/>
            </a:endParaRPr>
          </a:p>
        </p:txBody>
      </p:sp>
    </p:spTree>
    <p:extLst>
      <p:ext uri="{BB962C8B-B14F-4D97-AF65-F5344CB8AC3E}">
        <p14:creationId xmlns:p14="http://schemas.microsoft.com/office/powerpoint/2010/main" val="41869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0A1-027B-89EE-9A9C-26B1BB11BE57}"/>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FBE052BF-FED5-20E0-38DC-A65B83D51E43}"/>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GB" dirty="0">
                <a:cs typeface="Calibri"/>
              </a:rPr>
              <a:t>Relevance of the topic</a:t>
            </a:r>
          </a:p>
          <a:p>
            <a:pPr marL="457200" indent="-457200">
              <a:buClr>
                <a:srgbClr val="5B4883"/>
              </a:buClr>
              <a:buAutoNum type="arabicPeriod"/>
            </a:pPr>
            <a:r>
              <a:rPr lang="en-GB" dirty="0">
                <a:cs typeface="Calibri"/>
              </a:rPr>
              <a:t>Description</a:t>
            </a:r>
          </a:p>
          <a:p>
            <a:pPr marL="457200" indent="-457200">
              <a:buClr>
                <a:srgbClr val="5B4883"/>
              </a:buClr>
              <a:buAutoNum type="arabicPeriod"/>
            </a:pPr>
            <a:r>
              <a:rPr lang="en-GB" dirty="0">
                <a:cs typeface="Calibri"/>
              </a:rPr>
              <a:t>Objectives of the study</a:t>
            </a:r>
          </a:p>
          <a:p>
            <a:pPr marL="457200" indent="-457200">
              <a:buClr>
                <a:srgbClr val="5B4883"/>
              </a:buClr>
              <a:buAutoNum type="arabicPeriod"/>
            </a:pPr>
            <a:r>
              <a:rPr lang="en-GB" dirty="0">
                <a:cs typeface="Calibri"/>
              </a:rPr>
              <a:t>Existing and Proposed Systems</a:t>
            </a:r>
          </a:p>
          <a:p>
            <a:pPr marL="457200" indent="-457200">
              <a:buClr>
                <a:srgbClr val="5B4883"/>
              </a:buClr>
              <a:buAutoNum type="arabicPeriod"/>
            </a:pPr>
            <a:r>
              <a:rPr lang="en-GB" dirty="0">
                <a:cs typeface="Calibri"/>
              </a:rPr>
              <a:t>Block Diagram</a:t>
            </a:r>
          </a:p>
          <a:p>
            <a:pPr marL="457200" indent="-457200">
              <a:buClr>
                <a:srgbClr val="5B4883"/>
              </a:buClr>
              <a:buAutoNum type="arabicPeriod"/>
            </a:pPr>
            <a:r>
              <a:rPr lang="en-GB" dirty="0">
                <a:cs typeface="Calibri"/>
              </a:rPr>
              <a:t>Flow Sensor</a:t>
            </a:r>
          </a:p>
          <a:p>
            <a:pPr marL="457200" indent="-457200">
              <a:buClr>
                <a:srgbClr val="5B4883"/>
              </a:buClr>
              <a:buAutoNum type="arabicPeriod"/>
            </a:pPr>
            <a:r>
              <a:rPr lang="en-GB" dirty="0">
                <a:cs typeface="Calibri"/>
              </a:rPr>
              <a:t>Future Scope</a:t>
            </a:r>
          </a:p>
          <a:p>
            <a:pPr marL="457200" indent="-457200">
              <a:buClr>
                <a:srgbClr val="5B4883"/>
              </a:buClr>
              <a:buAutoNum type="arabicPeriod"/>
            </a:pPr>
            <a:r>
              <a:rPr lang="en-GB" dirty="0">
                <a:cs typeface="Calibri"/>
              </a:rPr>
              <a:t>Conclusion</a:t>
            </a:r>
          </a:p>
          <a:p>
            <a:pPr marL="457200" indent="-457200">
              <a:buClr>
                <a:srgbClr val="5B4883"/>
              </a:buClr>
              <a:buAutoNum type="arabicPeriod"/>
            </a:pPr>
            <a:endParaRPr lang="en-GB" dirty="0">
              <a:cs typeface="Calibri"/>
            </a:endParaRPr>
          </a:p>
          <a:p>
            <a:pPr marL="457200" indent="-457200">
              <a:buClr>
                <a:srgbClr val="5B4883"/>
              </a:buClr>
              <a:buAutoNum type="arabicPeriod"/>
            </a:pPr>
            <a:endParaRPr lang="en-GB" dirty="0">
              <a:cs typeface="Calibri"/>
            </a:endParaRPr>
          </a:p>
          <a:p>
            <a:pPr marL="457200" indent="-457200">
              <a:buClr>
                <a:srgbClr val="5B4883"/>
              </a:buClr>
              <a:buAutoNum type="arabicPeriod"/>
            </a:pPr>
            <a:endParaRPr lang="en-GB" dirty="0">
              <a:cs typeface="Calibri"/>
            </a:endParaRPr>
          </a:p>
        </p:txBody>
      </p:sp>
    </p:spTree>
    <p:extLst>
      <p:ext uri="{BB962C8B-B14F-4D97-AF65-F5344CB8AC3E}">
        <p14:creationId xmlns:p14="http://schemas.microsoft.com/office/powerpoint/2010/main" val="2386133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D448-7861-BDF6-BE1C-C576198081E5}"/>
              </a:ext>
            </a:extLst>
          </p:cNvPr>
          <p:cNvSpPr>
            <a:spLocks noGrp="1"/>
          </p:cNvSpPr>
          <p:nvPr>
            <p:ph type="title"/>
          </p:nvPr>
        </p:nvSpPr>
        <p:spPr/>
        <p:txBody>
          <a:bodyPr/>
          <a:lstStyle/>
          <a:p>
            <a:r>
              <a:rPr lang="en-GB" dirty="0"/>
              <a:t>RELEVANCE</a:t>
            </a:r>
          </a:p>
        </p:txBody>
      </p:sp>
      <p:sp>
        <p:nvSpPr>
          <p:cNvPr id="3" name="Content Placeholder 2">
            <a:extLst>
              <a:ext uri="{FF2B5EF4-FFF2-40B4-BE49-F238E27FC236}">
                <a16:creationId xmlns:a16="http://schemas.microsoft.com/office/drawing/2014/main" id="{2623765F-F187-9460-236A-39B354425443}"/>
              </a:ext>
            </a:extLst>
          </p:cNvPr>
          <p:cNvSpPr>
            <a:spLocks noGrp="1"/>
          </p:cNvSpPr>
          <p:nvPr>
            <p:ph idx="1"/>
          </p:nvPr>
        </p:nvSpPr>
        <p:spPr/>
        <p:txBody>
          <a:bodyPr vert="horz" lIns="91440" tIns="45720" rIns="91440" bIns="45720" rtlCol="0" anchor="t">
            <a:normAutofit/>
          </a:bodyPr>
          <a:lstStyle/>
          <a:p>
            <a:pPr marL="342900" indent="-342900">
              <a:buClr>
                <a:srgbClr val="2D2441">
                  <a:lumMod val="75000"/>
                  <a:lumOff val="25000"/>
                </a:srgbClr>
              </a:buClr>
            </a:pPr>
            <a:r>
              <a:rPr lang="en-GB" dirty="0">
                <a:ea typeface="+mn-lt"/>
                <a:cs typeface="+mn-lt"/>
              </a:rPr>
              <a:t>With the growth of the world population, the demand of fresh water has increased causing serious problems in the field of water supply. Therefore, control of water has become a considerable issue today. Scientists, technicians, politicians, and generally, many other inhabitants of the planet become increasingly educated on the subject. The threat of pollution hovers over and limits water supplies. The shortage of this vital liquid requires great attention.</a:t>
            </a:r>
          </a:p>
          <a:p>
            <a:pPr marL="342900" indent="-342900">
              <a:buClr>
                <a:srgbClr val="5B4883"/>
              </a:buClr>
            </a:pPr>
            <a:endParaRPr lang="en-GB" dirty="0">
              <a:cs typeface="Calibri"/>
            </a:endParaRPr>
          </a:p>
          <a:p>
            <a:pPr marL="342900" indent="-342900">
              <a:buClr>
                <a:srgbClr val="5B4883"/>
              </a:buClr>
            </a:pPr>
            <a:endParaRPr lang="en-GB">
              <a:cs typeface="Calibri"/>
            </a:endParaRPr>
          </a:p>
        </p:txBody>
      </p:sp>
    </p:spTree>
    <p:extLst>
      <p:ext uri="{BB962C8B-B14F-4D97-AF65-F5344CB8AC3E}">
        <p14:creationId xmlns:p14="http://schemas.microsoft.com/office/powerpoint/2010/main" val="358250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246D-FB52-3876-43B7-13DC746F3944}"/>
              </a:ext>
            </a:extLst>
          </p:cNvPr>
          <p:cNvSpPr>
            <a:spLocks noGrp="1"/>
          </p:cNvSpPr>
          <p:nvPr>
            <p:ph type="title"/>
          </p:nvPr>
        </p:nvSpPr>
        <p:spPr/>
        <p:txBody>
          <a:bodyPr/>
          <a:lstStyle/>
          <a:p>
            <a:r>
              <a:rPr lang="en-GB" dirty="0"/>
              <a:t>DESCRIPTION</a:t>
            </a:r>
          </a:p>
        </p:txBody>
      </p:sp>
      <p:sp>
        <p:nvSpPr>
          <p:cNvPr id="3" name="Content Placeholder 2">
            <a:extLst>
              <a:ext uri="{FF2B5EF4-FFF2-40B4-BE49-F238E27FC236}">
                <a16:creationId xmlns:a16="http://schemas.microsoft.com/office/drawing/2014/main" id="{3D3BAA21-D023-8D5E-09A2-63E8E79E474E}"/>
              </a:ext>
            </a:extLst>
          </p:cNvPr>
          <p:cNvSpPr>
            <a:spLocks noGrp="1"/>
          </p:cNvSpPr>
          <p:nvPr>
            <p:ph idx="1"/>
          </p:nvPr>
        </p:nvSpPr>
        <p:spPr/>
        <p:txBody>
          <a:bodyPr vert="horz" lIns="91440" tIns="45720" rIns="91440" bIns="45720" rtlCol="0" anchor="t">
            <a:normAutofit/>
          </a:bodyPr>
          <a:lstStyle/>
          <a:p>
            <a:r>
              <a:rPr lang="en-GB" dirty="0">
                <a:ea typeface="+mn-lt"/>
                <a:cs typeface="+mn-lt"/>
              </a:rPr>
              <a:t>Here we create an IOT framework to combine the </a:t>
            </a:r>
            <a:r>
              <a:rPr lang="en-GB" dirty="0" err="1">
                <a:ea typeface="+mn-lt"/>
                <a:cs typeface="+mn-lt"/>
              </a:rPr>
              <a:t>electronicc</a:t>
            </a:r>
            <a:r>
              <a:rPr lang="en-GB" dirty="0">
                <a:ea typeface="+mn-lt"/>
                <a:cs typeface="+mn-lt"/>
              </a:rPr>
              <a:t> devices and </a:t>
            </a:r>
            <a:r>
              <a:rPr lang="en-GB" dirty="0" err="1">
                <a:ea typeface="+mn-lt"/>
                <a:cs typeface="+mn-lt"/>
              </a:rPr>
              <a:t>wifi</a:t>
            </a:r>
            <a:r>
              <a:rPr lang="en-GB" dirty="0">
                <a:ea typeface="+mn-lt"/>
                <a:cs typeface="+mn-lt"/>
              </a:rPr>
              <a:t> </a:t>
            </a:r>
            <a:r>
              <a:rPr lang="en-GB" dirty="0" err="1">
                <a:ea typeface="+mn-lt"/>
                <a:cs typeface="+mn-lt"/>
              </a:rPr>
              <a:t>medium.A</a:t>
            </a:r>
            <a:r>
              <a:rPr lang="en-GB" dirty="0">
                <a:ea typeface="+mn-lt"/>
                <a:cs typeface="+mn-lt"/>
              </a:rPr>
              <a:t> main pipe from the tank is divided into 2 regions. One region is for the proper flow and other region is for showing a water leakage. Here we use 2 Flow sensor in which one is placed in the main pipe and the second one is placed is placed in the other end. An impulse is generated by inducing the coil on the </a:t>
            </a:r>
            <a:r>
              <a:rPr lang="en-GB" dirty="0" err="1">
                <a:ea typeface="+mn-lt"/>
                <a:cs typeface="+mn-lt"/>
              </a:rPr>
              <a:t>mangnetic</a:t>
            </a:r>
            <a:r>
              <a:rPr lang="en-GB" dirty="0">
                <a:ea typeface="+mn-lt"/>
                <a:cs typeface="+mn-lt"/>
              </a:rPr>
              <a:t> field in which we compares the 2 signals. If they have same value no leakage and if they different value there is a leakage and alert the users.</a:t>
            </a:r>
          </a:p>
          <a:p>
            <a:pPr>
              <a:buClr>
                <a:srgbClr val="5B4883"/>
              </a:buClr>
            </a:pPr>
            <a:endParaRPr lang="en-GB" dirty="0">
              <a:cs typeface="Calibri"/>
            </a:endParaRPr>
          </a:p>
        </p:txBody>
      </p:sp>
    </p:spTree>
    <p:extLst>
      <p:ext uri="{BB962C8B-B14F-4D97-AF65-F5344CB8AC3E}">
        <p14:creationId xmlns:p14="http://schemas.microsoft.com/office/powerpoint/2010/main" val="309140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6844-39EE-D6A4-EAA4-A2836DC5D724}"/>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F2A90E01-CBC6-DCB9-8154-0A94CC530235}"/>
              </a:ext>
            </a:extLst>
          </p:cNvPr>
          <p:cNvSpPr>
            <a:spLocks noGrp="1"/>
          </p:cNvSpPr>
          <p:nvPr>
            <p:ph idx="1"/>
          </p:nvPr>
        </p:nvSpPr>
        <p:spPr/>
        <p:txBody>
          <a:bodyPr vert="horz" lIns="91440" tIns="45720" rIns="91440" bIns="45720" rtlCol="0" anchor="t">
            <a:normAutofit/>
          </a:bodyPr>
          <a:lstStyle/>
          <a:p>
            <a:r>
              <a:rPr lang="en-GB" dirty="0">
                <a:ea typeface="+mn-lt"/>
                <a:cs typeface="+mn-lt"/>
              </a:rPr>
              <a:t>This work focuses on the issue of distribution, more specifically, on the issue of “water leaks” in residential areas. Anyone who’s had a water heater, dishwasher or burst pipe disaster in their home knows how important early detection can be. Even those slow leaks that only cause </a:t>
            </a:r>
            <a:r>
              <a:rPr lang="en-GB" dirty="0" err="1">
                <a:ea typeface="+mn-lt"/>
                <a:cs typeface="+mn-lt"/>
              </a:rPr>
              <a:t>mold</a:t>
            </a:r>
            <a:r>
              <a:rPr lang="en-GB" dirty="0">
                <a:ea typeface="+mn-lt"/>
                <a:cs typeface="+mn-lt"/>
              </a:rPr>
              <a:t> damage require expenses to repair. The more water spilled (or splashed) the more money the repairs cost to residents. For this reason, it’s crucial to have some system installed in residences to detect water leaks. </a:t>
            </a:r>
          </a:p>
          <a:p>
            <a:pPr>
              <a:buClr>
                <a:srgbClr val="5B4883"/>
              </a:buClr>
            </a:pPr>
            <a:r>
              <a:rPr lang="en-GB" dirty="0">
                <a:cs typeface="Calibri"/>
              </a:rPr>
              <a:t>Also Saving Pure water for </a:t>
            </a:r>
            <a:r>
              <a:rPr lang="en-GB" dirty="0" err="1">
                <a:cs typeface="Calibri"/>
              </a:rPr>
              <a:t>For</a:t>
            </a:r>
            <a:r>
              <a:rPr lang="en-GB" dirty="0">
                <a:cs typeface="Calibri"/>
              </a:rPr>
              <a:t> Future</a:t>
            </a:r>
          </a:p>
        </p:txBody>
      </p:sp>
    </p:spTree>
    <p:extLst>
      <p:ext uri="{BB962C8B-B14F-4D97-AF65-F5344CB8AC3E}">
        <p14:creationId xmlns:p14="http://schemas.microsoft.com/office/powerpoint/2010/main" val="278446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0BEB-4AA1-05BD-C79A-17093822200E}"/>
              </a:ext>
            </a:extLst>
          </p:cNvPr>
          <p:cNvSpPr>
            <a:spLocks noGrp="1"/>
          </p:cNvSpPr>
          <p:nvPr>
            <p:ph type="title"/>
          </p:nvPr>
        </p:nvSpPr>
        <p:spPr/>
        <p:txBody>
          <a:bodyPr>
            <a:normAutofit fontScale="90000"/>
          </a:bodyPr>
          <a:lstStyle/>
          <a:p>
            <a:r>
              <a:rPr lang="en-GB" dirty="0"/>
              <a:t>EXISTING AND PROPOSED SYSTEMS</a:t>
            </a:r>
          </a:p>
        </p:txBody>
      </p:sp>
      <p:sp>
        <p:nvSpPr>
          <p:cNvPr id="3" name="Content Placeholder 2">
            <a:extLst>
              <a:ext uri="{FF2B5EF4-FFF2-40B4-BE49-F238E27FC236}">
                <a16:creationId xmlns:a16="http://schemas.microsoft.com/office/drawing/2014/main" id="{8D37F562-3045-BA33-3583-6DC3D9861BD4}"/>
              </a:ext>
            </a:extLst>
          </p:cNvPr>
          <p:cNvSpPr>
            <a:spLocks noGrp="1"/>
          </p:cNvSpPr>
          <p:nvPr>
            <p:ph idx="1"/>
          </p:nvPr>
        </p:nvSpPr>
        <p:spPr/>
        <p:txBody>
          <a:bodyPr vert="horz" lIns="91440" tIns="45720" rIns="91440" bIns="45720" rtlCol="0" anchor="t">
            <a:normAutofit/>
          </a:bodyPr>
          <a:lstStyle/>
          <a:p>
            <a:r>
              <a:rPr lang="en-GB" dirty="0">
                <a:ea typeface="+mn-lt"/>
                <a:cs typeface="+mn-lt"/>
              </a:rPr>
              <a:t>In the </a:t>
            </a:r>
            <a:r>
              <a:rPr lang="en-GB" dirty="0" err="1">
                <a:ea typeface="+mn-lt"/>
                <a:cs typeface="+mn-lt"/>
              </a:rPr>
              <a:t>Exsisting</a:t>
            </a:r>
            <a:r>
              <a:rPr lang="en-GB" dirty="0">
                <a:ea typeface="+mn-lt"/>
                <a:cs typeface="+mn-lt"/>
              </a:rPr>
              <a:t> system, we are unaware about the water leakage, and knows only when the tank is drained out completely or when we see any leakage. There can be </a:t>
            </a:r>
            <a:r>
              <a:rPr lang="en-GB" dirty="0" err="1">
                <a:ea typeface="+mn-lt"/>
                <a:cs typeface="+mn-lt"/>
              </a:rPr>
              <a:t>situvation</a:t>
            </a:r>
            <a:r>
              <a:rPr lang="en-GB" dirty="0">
                <a:ea typeface="+mn-lt"/>
                <a:cs typeface="+mn-lt"/>
              </a:rPr>
              <a:t> where it is difficult to find small leakages. This is will cause both the wastage of water as well as more consumption of power.</a:t>
            </a:r>
          </a:p>
          <a:p>
            <a:pPr>
              <a:buClr>
                <a:srgbClr val="5B4883"/>
              </a:buClr>
            </a:pPr>
            <a:r>
              <a:rPr lang="en-GB" dirty="0">
                <a:cs typeface="Calibri"/>
              </a:rPr>
              <a:t>In this proposed system,</a:t>
            </a:r>
            <a:r>
              <a:rPr lang="en-GB" dirty="0">
                <a:ea typeface="+mn-lt"/>
                <a:cs typeface="+mn-lt"/>
              </a:rPr>
              <a:t> IOT allowed water use monitoring and wastage control without awareness of humans</a:t>
            </a:r>
          </a:p>
          <a:p>
            <a:pPr>
              <a:buClr>
                <a:srgbClr val="5B4883"/>
              </a:buClr>
            </a:pPr>
            <a:r>
              <a:rPr lang="en-GB" dirty="0">
                <a:ea typeface="+mn-lt"/>
                <a:cs typeface="+mn-lt"/>
              </a:rPr>
              <a:t>Assist users in detecting water leakage</a:t>
            </a:r>
          </a:p>
          <a:p>
            <a:pPr>
              <a:buClr>
                <a:srgbClr val="5B4883"/>
              </a:buClr>
            </a:pPr>
            <a:r>
              <a:rPr lang="en-GB" dirty="0">
                <a:ea typeface="+mn-lt"/>
                <a:cs typeface="+mn-lt"/>
              </a:rPr>
              <a:t>Assist users in monitoring water flows through pipes </a:t>
            </a:r>
          </a:p>
          <a:p>
            <a:pPr>
              <a:buClr>
                <a:srgbClr val="5B4883"/>
              </a:buClr>
            </a:pPr>
            <a:r>
              <a:rPr lang="en-GB" dirty="0">
                <a:ea typeface="+mn-lt"/>
                <a:cs typeface="+mn-lt"/>
              </a:rPr>
              <a:t>Aid users to monitor water use on a regular, monthly and yearly basis </a:t>
            </a:r>
            <a:endParaRPr lang="en-GB" dirty="0">
              <a:cs typeface="Calibri"/>
            </a:endParaRPr>
          </a:p>
        </p:txBody>
      </p:sp>
    </p:spTree>
    <p:extLst>
      <p:ext uri="{BB962C8B-B14F-4D97-AF65-F5344CB8AC3E}">
        <p14:creationId xmlns:p14="http://schemas.microsoft.com/office/powerpoint/2010/main" val="2629620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1453-3292-97D0-6885-603323428C1E}"/>
              </a:ext>
            </a:extLst>
          </p:cNvPr>
          <p:cNvSpPr>
            <a:spLocks noGrp="1"/>
          </p:cNvSpPr>
          <p:nvPr>
            <p:ph type="title"/>
          </p:nvPr>
        </p:nvSpPr>
        <p:spPr/>
        <p:txBody>
          <a:bodyPr/>
          <a:lstStyle/>
          <a:p>
            <a:r>
              <a:rPr lang="en-GB" dirty="0"/>
              <a:t>Block Diagram</a:t>
            </a:r>
          </a:p>
        </p:txBody>
      </p:sp>
      <p:pic>
        <p:nvPicPr>
          <p:cNvPr id="4" name="Picture 4" descr="Diagram&#10;&#10;Description automatically generated">
            <a:extLst>
              <a:ext uri="{FF2B5EF4-FFF2-40B4-BE49-F238E27FC236}">
                <a16:creationId xmlns:a16="http://schemas.microsoft.com/office/drawing/2014/main" id="{49886BE1-5317-19F9-D533-37475461629E}"/>
              </a:ext>
            </a:extLst>
          </p:cNvPr>
          <p:cNvPicPr>
            <a:picLocks noGrp="1" noChangeAspect="1"/>
          </p:cNvPicPr>
          <p:nvPr>
            <p:ph idx="1"/>
          </p:nvPr>
        </p:nvPicPr>
        <p:blipFill>
          <a:blip r:embed="rId2"/>
          <a:stretch>
            <a:fillRect/>
          </a:stretch>
        </p:blipFill>
        <p:spPr>
          <a:xfrm>
            <a:off x="4568330" y="1825625"/>
            <a:ext cx="3076929" cy="4351338"/>
          </a:xfrm>
        </p:spPr>
      </p:pic>
    </p:spTree>
    <p:extLst>
      <p:ext uri="{BB962C8B-B14F-4D97-AF65-F5344CB8AC3E}">
        <p14:creationId xmlns:p14="http://schemas.microsoft.com/office/powerpoint/2010/main" val="191520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C0D0-E310-60DE-EDFE-E2A40D5D9D04}"/>
              </a:ext>
            </a:extLst>
          </p:cNvPr>
          <p:cNvSpPr>
            <a:spLocks noGrp="1"/>
          </p:cNvSpPr>
          <p:nvPr>
            <p:ph type="title"/>
          </p:nvPr>
        </p:nvSpPr>
        <p:spPr/>
        <p:txBody>
          <a:bodyPr/>
          <a:lstStyle/>
          <a:p>
            <a:r>
              <a:rPr lang="en-GB" dirty="0"/>
              <a:t>Flow Sensor</a:t>
            </a:r>
          </a:p>
        </p:txBody>
      </p:sp>
      <p:pic>
        <p:nvPicPr>
          <p:cNvPr id="4" name="Picture 4" descr="Diagram&#10;&#10;Description automatically generated">
            <a:extLst>
              <a:ext uri="{FF2B5EF4-FFF2-40B4-BE49-F238E27FC236}">
                <a16:creationId xmlns:a16="http://schemas.microsoft.com/office/drawing/2014/main" id="{E006DAF3-01DB-2FA5-7AE8-3C3882512DD9}"/>
              </a:ext>
            </a:extLst>
          </p:cNvPr>
          <p:cNvPicPr>
            <a:picLocks noGrp="1" noChangeAspect="1"/>
          </p:cNvPicPr>
          <p:nvPr>
            <p:ph idx="1"/>
          </p:nvPr>
        </p:nvPicPr>
        <p:blipFill>
          <a:blip r:embed="rId2"/>
          <a:stretch>
            <a:fillRect/>
          </a:stretch>
        </p:blipFill>
        <p:spPr>
          <a:xfrm>
            <a:off x="2534920" y="1996282"/>
            <a:ext cx="7143750" cy="4010025"/>
          </a:xfrm>
        </p:spPr>
      </p:pic>
    </p:spTree>
    <p:extLst>
      <p:ext uri="{BB962C8B-B14F-4D97-AF65-F5344CB8AC3E}">
        <p14:creationId xmlns:p14="http://schemas.microsoft.com/office/powerpoint/2010/main" val="408495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6772-BF58-A3C6-6E88-1379D39473A4}"/>
              </a:ext>
            </a:extLst>
          </p:cNvPr>
          <p:cNvSpPr>
            <a:spLocks noGrp="1"/>
          </p:cNvSpPr>
          <p:nvPr>
            <p:ph type="title"/>
          </p:nvPr>
        </p:nvSpPr>
        <p:spPr/>
        <p:txBody>
          <a:bodyPr/>
          <a:lstStyle/>
          <a:p>
            <a:r>
              <a:rPr lang="en-GB" dirty="0"/>
              <a:t>Future Scope</a:t>
            </a:r>
            <a:endParaRPr lang="en-US" dirty="0"/>
          </a:p>
        </p:txBody>
      </p:sp>
      <p:sp>
        <p:nvSpPr>
          <p:cNvPr id="3" name="Content Placeholder 2">
            <a:extLst>
              <a:ext uri="{FF2B5EF4-FFF2-40B4-BE49-F238E27FC236}">
                <a16:creationId xmlns:a16="http://schemas.microsoft.com/office/drawing/2014/main" id="{15182C35-19AB-6FD0-C369-8FC459B36443}"/>
              </a:ext>
            </a:extLst>
          </p:cNvPr>
          <p:cNvSpPr>
            <a:spLocks noGrp="1"/>
          </p:cNvSpPr>
          <p:nvPr>
            <p:ph idx="1"/>
          </p:nvPr>
        </p:nvSpPr>
        <p:spPr/>
        <p:txBody>
          <a:bodyPr vert="horz" lIns="91440" tIns="45720" rIns="91440" bIns="45720" rtlCol="0" anchor="t">
            <a:normAutofit/>
          </a:bodyPr>
          <a:lstStyle/>
          <a:p>
            <a:r>
              <a:rPr lang="en-GB" dirty="0">
                <a:cs typeface="Calibri"/>
              </a:rPr>
              <a:t>This mechanism can be improved with more sensors for large scale</a:t>
            </a:r>
          </a:p>
          <a:p>
            <a:pPr>
              <a:buClr>
                <a:srgbClr val="5B4883"/>
              </a:buClr>
            </a:pPr>
            <a:r>
              <a:rPr lang="en-GB" dirty="0">
                <a:ea typeface="+mn-lt"/>
                <a:cs typeface="+mn-lt"/>
              </a:rPr>
              <a:t>Also in our system we are notifying to one or two users only but in future with the help of satellite we can give preference of number many user and notify only that user which is within the specified area range and near our system </a:t>
            </a:r>
            <a:endParaRPr lang="en-GB" dirty="0">
              <a:cs typeface="Calibri"/>
            </a:endParaRPr>
          </a:p>
        </p:txBody>
      </p:sp>
    </p:spTree>
    <p:extLst>
      <p:ext uri="{BB962C8B-B14F-4D97-AF65-F5344CB8AC3E}">
        <p14:creationId xmlns:p14="http://schemas.microsoft.com/office/powerpoint/2010/main" val="416260751"/>
      </p:ext>
    </p:extLst>
  </p:cSld>
  <p:clrMapOvr>
    <a:masterClrMapping/>
  </p:clrMapOvr>
</p:sld>
</file>

<file path=ppt/theme/theme1.xml><?xml version="1.0" encoding="utf-8"?>
<a:theme xmlns:a="http://schemas.openxmlformats.org/drawingml/2006/main" name="ConfettiVTI">
  <a:themeElements>
    <a:clrScheme name="AnalogousFromLightSeedLeftStep">
      <a:dk1>
        <a:srgbClr val="000000"/>
      </a:dk1>
      <a:lt1>
        <a:srgbClr val="FFFFFF"/>
      </a:lt1>
      <a:dk2>
        <a:srgbClr val="2D2441"/>
      </a:dk2>
      <a:lt2>
        <a:srgbClr val="E2E3E8"/>
      </a:lt2>
      <a:accent1>
        <a:srgbClr val="ACA269"/>
      </a:accent1>
      <a:accent2>
        <a:srgbClr val="CF9567"/>
      </a:accent2>
      <a:accent3>
        <a:srgbClr val="D88684"/>
      </a:accent3>
      <a:accent4>
        <a:srgbClr val="CF6991"/>
      </a:accent4>
      <a:accent5>
        <a:srgbClr val="D884C8"/>
      </a:accent5>
      <a:accent6>
        <a:srgbClr val="B869CF"/>
      </a:accent6>
      <a:hlink>
        <a:srgbClr val="6973AE"/>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39BB0-53B8-40A5-8BB9-15D2ED1AEBC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3.xml><?xml version="1.0" encoding="utf-8"?>
<ds:datastoreItem xmlns:ds="http://schemas.openxmlformats.org/officeDocument/2006/customXml" ds:itemID="{1E480F86-A978-4060-BF60-56AAB322F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Atlas</Template>
  <TotalTime>0</TotalTime>
  <Words>1</Words>
  <Application>Microsoft Office PowerPoint</Application>
  <PresentationFormat>Widescreen</PresentationFormat>
  <Paragraphs>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ConfettiVTI</vt:lpstr>
      <vt:lpstr>Water Leakage Detection using IOT</vt:lpstr>
      <vt:lpstr>OUTLINE</vt:lpstr>
      <vt:lpstr>RELEVANCE</vt:lpstr>
      <vt:lpstr>DESCRIPTION</vt:lpstr>
      <vt:lpstr>OBJECTIVES</vt:lpstr>
      <vt:lpstr>EXISTING AND PROPOSED SYSTEMS</vt:lpstr>
      <vt:lpstr>Block Diagram</vt:lpstr>
      <vt:lpstr>Flow Sensor</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388</cp:revision>
  <dcterms:created xsi:type="dcterms:W3CDTF">2021-06-24T03:18:07Z</dcterms:created>
  <dcterms:modified xsi:type="dcterms:W3CDTF">2022-07-07T03:17:23Z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