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7"/>
  </p:notesMasterIdLst>
  <p:handoutMasterIdLst>
    <p:handoutMasterId r:id="rId18"/>
  </p:handoutMasterIdLst>
  <p:sldIdLst>
    <p:sldId id="312" r:id="rId5"/>
    <p:sldId id="304" r:id="rId6"/>
    <p:sldId id="282" r:id="rId7"/>
    <p:sldId id="314" r:id="rId8"/>
    <p:sldId id="315" r:id="rId9"/>
    <p:sldId id="322" r:id="rId10"/>
    <p:sldId id="319" r:id="rId11"/>
    <p:sldId id="316" r:id="rId12"/>
    <p:sldId id="323" r:id="rId13"/>
    <p:sldId id="320" r:id="rId14"/>
    <p:sldId id="318" r:id="rId15"/>
    <p:sldId id="297" r:id="rId1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35" autoAdjust="0"/>
    <p:restoredTop sz="95388" autoAdjust="0"/>
  </p:normalViewPr>
  <p:slideViewPr>
    <p:cSldViewPr snapToGrid="0" snapToObjects="1">
      <p:cViewPr varScale="1">
        <p:scale>
          <a:sx n="63" d="100"/>
          <a:sy n="63" d="100"/>
        </p:scale>
        <p:origin x="800" y="5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D2451-414D-23B5-AE48-D546693A9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7CAAD-3820-756D-0384-EA3F94BEA49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6B1CDCF-769F-1EC0-103C-E780FF2895B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0171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2A7D6-749B-1780-7597-619EA8D1EF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2A961B-DEFA-0A9B-7191-D37026FD5D2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02A3B84-A997-53CC-C2F8-2CDA9511CF8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88815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FDF00-4354-E2D2-3F92-17C595CD2B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7B40D2-A43E-7DF3-A7E7-D19AB6D821A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0762341-1185-96B1-1A16-33714994023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86927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15794-750A-10AB-DFD7-0D7E68352F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280C08-D4D9-F4DD-0DD0-1AF5676E35B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6CE9109-3754-E4F2-6070-49753B7EEA7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982910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901C4-B5BC-2556-03BA-3EA2C2C0E4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099932-01EF-1E80-EA3C-A6F2D0339E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298CD79-7893-E5B5-129B-D05A95F6C7B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93773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7F234-D702-BDB8-3F93-00279FE78A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1A088F-B847-0508-E48C-D734CC628D3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E4DA432-4810-19DE-A9E5-631CFDE129F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77623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1F047-CF2F-D331-72E3-11F24AFBBE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E93C6-B4B4-F197-FB31-745A2FAD442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11EDACA-C5BB-8EEB-E4C0-AFA8A397C65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927858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
            <a:ext cx="6392421" cy="6858000"/>
          </a:xfrm>
        </p:spPr>
        <p:txBody>
          <a:bodyPr anchor="ctr"/>
          <a:lstStyle/>
          <a:p>
            <a:pPr algn="ctr" rtl="0"/>
            <a:br>
              <a:rPr lang="en-CA" sz="2800" b="0" i="0" u="none" strike="noStrike" dirty="0">
                <a:solidFill>
                  <a:srgbClr val="355F91"/>
                </a:solidFill>
                <a:effectLst/>
                <a:latin typeface="Times New Roman" panose="02020603050405020304" pitchFamily="18" charset="0"/>
              </a:rPr>
            </a:br>
            <a:br>
              <a:rPr lang="en-CA" sz="2800" b="0" i="0" u="none" strike="noStrike" dirty="0">
                <a:solidFill>
                  <a:srgbClr val="355F91"/>
                </a:solidFill>
                <a:effectLst/>
                <a:latin typeface="+mn-lt"/>
              </a:rPr>
            </a:br>
            <a:br>
              <a:rPr lang="en-CA" sz="2800" b="0" i="0" u="none" strike="noStrike" dirty="0">
                <a:solidFill>
                  <a:srgbClr val="355F91"/>
                </a:solidFill>
                <a:effectLst/>
                <a:latin typeface="+mn-lt"/>
              </a:rPr>
            </a:br>
            <a:r>
              <a:rPr lang="en-CA" sz="2800" b="0" i="0" u="none" strike="noStrike" dirty="0">
                <a:solidFill>
                  <a:srgbClr val="355F91"/>
                </a:solidFill>
                <a:effectLst/>
                <a:latin typeface="+mn-lt"/>
              </a:rPr>
              <a:t>SOFE 3950U: Operating Systems</a:t>
            </a:r>
            <a:br>
              <a:rPr lang="en-CA" sz="2800" b="0" dirty="0">
                <a:effectLst/>
                <a:latin typeface="+mn-lt"/>
              </a:rPr>
            </a:br>
            <a:br>
              <a:rPr lang="en-CA" sz="2800" b="0" dirty="0">
                <a:effectLst/>
                <a:latin typeface="+mn-lt"/>
              </a:rPr>
            </a:br>
            <a:r>
              <a:rPr lang="en-CA" sz="2800" b="0" i="0" u="none" strike="noStrike" dirty="0">
                <a:solidFill>
                  <a:srgbClr val="355F91"/>
                </a:solidFill>
                <a:effectLst/>
                <a:latin typeface="+mn-lt"/>
              </a:rPr>
              <a:t>Tutorial #4: Jeopardy</a:t>
            </a:r>
            <a:br>
              <a:rPr lang="en-CA" sz="2800" b="0" dirty="0">
                <a:effectLst/>
                <a:latin typeface="+mn-lt"/>
              </a:rPr>
            </a:br>
            <a:br>
              <a:rPr lang="en-CA" sz="2800" b="0" dirty="0">
                <a:effectLst/>
                <a:latin typeface="+mn-lt"/>
              </a:rPr>
            </a:br>
            <a:r>
              <a:rPr lang="en-CA" sz="2800" b="0" i="0" u="none" strike="noStrike" dirty="0">
                <a:solidFill>
                  <a:srgbClr val="000000"/>
                </a:solidFill>
                <a:effectLst/>
                <a:latin typeface="+mn-lt"/>
              </a:rPr>
              <a:t>Tutorial CRN: 74027</a:t>
            </a:r>
            <a:br>
              <a:rPr lang="en-CA" sz="2800" b="0" dirty="0">
                <a:effectLst/>
                <a:latin typeface="+mn-lt"/>
              </a:rPr>
            </a:br>
            <a:r>
              <a:rPr lang="en-CA" sz="2800" b="0" i="0" u="none" strike="noStrike" dirty="0">
                <a:solidFill>
                  <a:srgbClr val="000000"/>
                </a:solidFill>
                <a:effectLst/>
                <a:latin typeface="+mn-lt"/>
              </a:rPr>
              <a:t> Tutorial Group 2</a:t>
            </a:r>
            <a:br>
              <a:rPr lang="en-CA" sz="2800" b="0" dirty="0">
                <a:effectLst/>
              </a:rPr>
            </a:br>
            <a:br>
              <a:rPr lang="en-CA" sz="2800" b="0" i="0" u="none" strike="noStrike" dirty="0">
                <a:solidFill>
                  <a:srgbClr val="355F91"/>
                </a:solidFill>
                <a:effectLst/>
                <a:latin typeface="Times New Roman" panose="02020603050405020304" pitchFamily="18" charset="0"/>
              </a:rPr>
            </a:br>
            <a:br>
              <a:rPr lang="en-CA" sz="2800" b="0" i="0" u="none" strike="noStrike" dirty="0">
                <a:solidFill>
                  <a:srgbClr val="355F91"/>
                </a:solidFill>
                <a:effectLst/>
                <a:latin typeface="Times New Roman" panose="02020603050405020304" pitchFamily="18" charset="0"/>
              </a:rPr>
            </a:br>
            <a:br>
              <a:rPr lang="en-CA" sz="2800" b="0" i="0" u="none" strike="noStrike" dirty="0">
                <a:solidFill>
                  <a:srgbClr val="355F91"/>
                </a:solidFill>
                <a:effectLst/>
                <a:latin typeface="Times New Roman" panose="02020603050405020304" pitchFamily="18" charset="0"/>
              </a:rPr>
            </a:br>
            <a:br>
              <a:rPr lang="en-CA" sz="2800" b="0" dirty="0">
                <a:effectLst/>
              </a:rPr>
            </a:br>
            <a:r>
              <a:rPr lang="en-CA" sz="1800" b="0" i="0" u="none" strike="noStrike" dirty="0">
                <a:solidFill>
                  <a:schemeClr val="bg1"/>
                </a:solidFill>
                <a:effectLst/>
                <a:latin typeface="Times New Roman" panose="02020603050405020304" pitchFamily="18" charset="0"/>
              </a:rPr>
              <a:t>Rivka Sagi                 100780926</a:t>
            </a:r>
            <a:br>
              <a:rPr lang="en-CA" sz="1800" b="0" dirty="0">
                <a:solidFill>
                  <a:schemeClr val="bg1"/>
                </a:solidFill>
                <a:effectLst/>
              </a:rPr>
            </a:br>
            <a:r>
              <a:rPr lang="en-CA" sz="1800" b="0" i="0" u="none" strike="noStrike" dirty="0">
                <a:solidFill>
                  <a:schemeClr val="bg1"/>
                </a:solidFill>
                <a:effectLst/>
                <a:latin typeface="Times New Roman" panose="02020603050405020304" pitchFamily="18" charset="0"/>
              </a:rPr>
              <a:t>Rhea Mathias               100825543</a:t>
            </a:r>
            <a:br>
              <a:rPr lang="en-CA" sz="1800" b="0" dirty="0">
                <a:solidFill>
                  <a:schemeClr val="bg1"/>
                </a:solidFill>
                <a:effectLst/>
              </a:rPr>
            </a:br>
            <a:r>
              <a:rPr lang="en-CA" sz="1800" b="0" i="0" u="none" strike="noStrike" dirty="0">
                <a:solidFill>
                  <a:schemeClr val="bg1"/>
                </a:solidFill>
                <a:effectLst/>
                <a:latin typeface="Times New Roman" panose="02020603050405020304" pitchFamily="18" charset="0"/>
              </a:rPr>
              <a:t>Julian </a:t>
            </a:r>
            <a:r>
              <a:rPr lang="en-CA" sz="1800" b="0" i="0" u="none" strike="noStrike" dirty="0" err="1">
                <a:solidFill>
                  <a:schemeClr val="bg1"/>
                </a:solidFill>
                <a:effectLst/>
                <a:latin typeface="Times New Roman" panose="02020603050405020304" pitchFamily="18" charset="0"/>
              </a:rPr>
              <a:t>Olano</a:t>
            </a:r>
            <a:r>
              <a:rPr lang="en-CA" sz="1800" b="0" i="0" u="none" strike="noStrike" dirty="0">
                <a:solidFill>
                  <a:schemeClr val="bg1"/>
                </a:solidFill>
                <a:effectLst/>
                <a:latin typeface="Times New Roman" panose="02020603050405020304" pitchFamily="18" charset="0"/>
              </a:rPr>
              <a:t> Medina   100855732</a:t>
            </a:r>
            <a:br>
              <a:rPr lang="en-CA" sz="1800" b="0" i="0" u="none" strike="noStrike" dirty="0">
                <a:solidFill>
                  <a:schemeClr val="bg1"/>
                </a:solidFill>
                <a:effectLst/>
                <a:latin typeface="Times New Roman" panose="02020603050405020304" pitchFamily="18" charset="0"/>
              </a:rPr>
            </a:br>
            <a:r>
              <a:rPr lang="en-CA" sz="1800" b="0" i="0" u="none" strike="noStrike" dirty="0">
                <a:solidFill>
                  <a:schemeClr val="bg1"/>
                </a:solidFill>
                <a:effectLst/>
                <a:latin typeface="Times New Roman" panose="02020603050405020304" pitchFamily="18" charset="0"/>
              </a:rPr>
              <a:t>Omokorede Olobayo 100875182</a:t>
            </a:r>
            <a:br>
              <a:rPr lang="en-CA" sz="2800" b="0" dirty="0">
                <a:effectLst/>
              </a:rPr>
            </a:br>
            <a:r>
              <a:rPr lang="en-CA" sz="2800" b="0" i="0" u="none" strike="noStrike" dirty="0">
                <a:solidFill>
                  <a:srgbClr val="000000"/>
                </a:solidFill>
                <a:effectLst/>
                <a:latin typeface="Times New Roman" panose="02020603050405020304" pitchFamily="18" charset="0"/>
              </a:rPr>
              <a:t>     </a:t>
            </a:r>
            <a:endParaRPr lang="en-US" sz="2800"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2E75F-6C01-4EA7-E8C4-79A0E1676A7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5E2B13-E999-3503-8E4C-F062DF03A28C}"/>
              </a:ext>
            </a:extLst>
          </p:cNvPr>
          <p:cNvSpPr>
            <a:spLocks noGrp="1"/>
          </p:cNvSpPr>
          <p:nvPr>
            <p:ph sz="half" idx="2"/>
          </p:nvPr>
        </p:nvSpPr>
        <p:spPr>
          <a:xfrm>
            <a:off x="1" y="4074694"/>
            <a:ext cx="6096000" cy="2310064"/>
          </a:xfrm>
        </p:spPr>
        <p:txBody>
          <a:bodyPr>
            <a:normAutofit/>
          </a:bodyPr>
          <a:lstStyle/>
          <a:p>
            <a:pPr rtl="0"/>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The tokenize() function is used to tokenize only the answer from the input by disregarding the “what is” or “who is” statement considering that the answer is only one word. To do so,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strtok</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is used to tokenize each word of the input by using a space as a delimiter.</a:t>
            </a:r>
            <a:endParaRPr lang="en-US" dirty="0">
              <a:latin typeface="Adobe Ming Std L" panose="02020300000000000000" pitchFamily="18" charset="-128"/>
              <a:ea typeface="Adobe Ming Std L" panose="02020300000000000000" pitchFamily="18" charset="-128"/>
            </a:endParaRPr>
          </a:p>
        </p:txBody>
      </p:sp>
      <p:sp>
        <p:nvSpPr>
          <p:cNvPr id="23" name="Slide Number Placeholder 22">
            <a:extLst>
              <a:ext uri="{FF2B5EF4-FFF2-40B4-BE49-F238E27FC236}">
                <a16:creationId xmlns:a16="http://schemas.microsoft.com/office/drawing/2014/main" id="{486ADF6C-2209-2EEA-6019-C7B9EDEEC6C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10</a:t>
            </a:fld>
            <a:endParaRPr lang="en-US" dirty="0">
              <a:latin typeface="Adobe Ming Std L" panose="02020300000000000000" pitchFamily="18" charset="-128"/>
              <a:ea typeface="Adobe Ming Std L" panose="02020300000000000000" pitchFamily="18" charset="-128"/>
            </a:endParaRPr>
          </a:p>
        </p:txBody>
      </p:sp>
      <p:pic>
        <p:nvPicPr>
          <p:cNvPr id="5122" name="Picture 2">
            <a:extLst>
              <a:ext uri="{FF2B5EF4-FFF2-40B4-BE49-F238E27FC236}">
                <a16:creationId xmlns:a16="http://schemas.microsoft.com/office/drawing/2014/main" id="{780FEFA0-3804-726C-9CD5-EBF773AED0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432134"/>
            <a:ext cx="5943600" cy="13430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2EC9EF01-9E60-652C-5A1F-C35257EB3550}"/>
              </a:ext>
            </a:extLst>
          </p:cNvPr>
          <p:cNvSpPr txBox="1">
            <a:spLocks/>
          </p:cNvSpPr>
          <p:nvPr/>
        </p:nvSpPr>
        <p:spPr>
          <a:xfrm>
            <a:off x="5943600" y="4885574"/>
            <a:ext cx="6096000" cy="2310064"/>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rtl="0"/>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The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show_results</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function is used to display the current player scoreboard by iterating through the player roster and comparing their score value by using the selection sort algorithm. </a:t>
            </a:r>
            <a:endParaRPr lang="en-US" b="0" dirty="0">
              <a:effectLst/>
              <a:latin typeface="Adobe Ming Std L" panose="02020300000000000000" pitchFamily="18" charset="-128"/>
              <a:ea typeface="Adobe Ming Std L" panose="02020300000000000000" pitchFamily="18" charset="-128"/>
            </a:endParaRPr>
          </a:p>
        </p:txBody>
      </p:sp>
      <p:sp>
        <p:nvSpPr>
          <p:cNvPr id="7" name="Content Placeholder 2">
            <a:extLst>
              <a:ext uri="{FF2B5EF4-FFF2-40B4-BE49-F238E27FC236}">
                <a16:creationId xmlns:a16="http://schemas.microsoft.com/office/drawing/2014/main" id="{B01E9139-61F0-5C45-D65B-73F31DF8FC70}"/>
              </a:ext>
            </a:extLst>
          </p:cNvPr>
          <p:cNvSpPr txBox="1">
            <a:spLocks/>
          </p:cNvSpPr>
          <p:nvPr/>
        </p:nvSpPr>
        <p:spPr>
          <a:xfrm>
            <a:off x="6104021" y="344903"/>
            <a:ext cx="6096000" cy="2310064"/>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Adobe Ming Std L" panose="02020300000000000000" pitchFamily="18" charset="-128"/>
              <a:ea typeface="Adobe Ming Std L" panose="02020300000000000000" pitchFamily="18" charset="-128"/>
            </a:endParaRPr>
          </a:p>
        </p:txBody>
      </p:sp>
      <p:sp>
        <p:nvSpPr>
          <p:cNvPr id="8" name="Content Placeholder 2">
            <a:extLst>
              <a:ext uri="{FF2B5EF4-FFF2-40B4-BE49-F238E27FC236}">
                <a16:creationId xmlns:a16="http://schemas.microsoft.com/office/drawing/2014/main" id="{99ECC6F8-A42D-C1A9-6DA7-F4854F7B1DC1}"/>
              </a:ext>
            </a:extLst>
          </p:cNvPr>
          <p:cNvSpPr txBox="1">
            <a:spLocks/>
          </p:cNvSpPr>
          <p:nvPr/>
        </p:nvSpPr>
        <p:spPr>
          <a:xfrm>
            <a:off x="152400" y="1190623"/>
            <a:ext cx="6096000" cy="618624"/>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Adobe Ming Std L" panose="02020300000000000000" pitchFamily="18" charset="-128"/>
                <a:ea typeface="Adobe Ming Std L" panose="02020300000000000000" pitchFamily="18" charset="-128"/>
              </a:rPr>
              <a:t>tokenize()</a:t>
            </a:r>
          </a:p>
        </p:txBody>
      </p:sp>
      <p:sp>
        <p:nvSpPr>
          <p:cNvPr id="9" name="Content Placeholder 2">
            <a:extLst>
              <a:ext uri="{FF2B5EF4-FFF2-40B4-BE49-F238E27FC236}">
                <a16:creationId xmlns:a16="http://schemas.microsoft.com/office/drawing/2014/main" id="{CE3DF399-DD64-0D09-89FC-7EAD2B5BAB06}"/>
              </a:ext>
            </a:extLst>
          </p:cNvPr>
          <p:cNvSpPr txBox="1">
            <a:spLocks/>
          </p:cNvSpPr>
          <p:nvPr/>
        </p:nvSpPr>
        <p:spPr>
          <a:xfrm>
            <a:off x="6408821" y="1191876"/>
            <a:ext cx="6096000" cy="618624"/>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a:latin typeface="Adobe Ming Std L" panose="02020300000000000000" pitchFamily="18" charset="-128"/>
                <a:ea typeface="Adobe Ming Std L" panose="02020300000000000000" pitchFamily="18" charset="-128"/>
              </a:rPr>
              <a:t>show_results</a:t>
            </a:r>
            <a:r>
              <a:rPr lang="en-US" sz="3600" b="1" dirty="0">
                <a:latin typeface="Adobe Ming Std L" panose="02020300000000000000" pitchFamily="18" charset="-128"/>
                <a:ea typeface="Adobe Ming Std L" panose="02020300000000000000" pitchFamily="18" charset="-128"/>
              </a:rPr>
              <a:t>()</a:t>
            </a:r>
          </a:p>
        </p:txBody>
      </p:sp>
      <p:pic>
        <p:nvPicPr>
          <p:cNvPr id="5128" name="Picture 8">
            <a:extLst>
              <a:ext uri="{FF2B5EF4-FFF2-40B4-BE49-F238E27FC236}">
                <a16:creationId xmlns:a16="http://schemas.microsoft.com/office/drawing/2014/main" id="{383A62C5-A86C-18D1-F656-436CE57D0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04021" y="1810500"/>
            <a:ext cx="594360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3573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BC33D-7D30-667E-9E21-0F7777BBA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6310C-5AE0-8666-77E4-C15AF293A64D}"/>
              </a:ext>
            </a:extLst>
          </p:cNvPr>
          <p:cNvSpPr>
            <a:spLocks noGrp="1"/>
          </p:cNvSpPr>
          <p:nvPr>
            <p:ph type="title"/>
          </p:nvPr>
        </p:nvSpPr>
        <p:spPr>
          <a:xfrm>
            <a:off x="914400" y="1057274"/>
            <a:ext cx="6583680" cy="1531357"/>
          </a:xfrm>
        </p:spPr>
        <p:txBody>
          <a:bodyPr/>
          <a:lstStyle/>
          <a:p>
            <a:r>
              <a:rPr lang="en-US" dirty="0">
                <a:latin typeface="Adobe Ming Std L" panose="02020300000000000000" pitchFamily="18" charset="-128"/>
                <a:ea typeface="Adobe Ming Std L" panose="02020300000000000000" pitchFamily="18" charset="-128"/>
              </a:rPr>
              <a:t>conclusion</a:t>
            </a:r>
          </a:p>
        </p:txBody>
      </p:sp>
      <p:sp>
        <p:nvSpPr>
          <p:cNvPr id="3" name="Content Placeholder 2">
            <a:extLst>
              <a:ext uri="{FF2B5EF4-FFF2-40B4-BE49-F238E27FC236}">
                <a16:creationId xmlns:a16="http://schemas.microsoft.com/office/drawing/2014/main" id="{B6819041-5CDD-60EC-6811-7C2CD3026FC5}"/>
              </a:ext>
            </a:extLst>
          </p:cNvPr>
          <p:cNvSpPr>
            <a:spLocks noGrp="1"/>
          </p:cNvSpPr>
          <p:nvPr>
            <p:ph idx="1"/>
          </p:nvPr>
        </p:nvSpPr>
        <p:spPr>
          <a:xfrm>
            <a:off x="914400" y="2834640"/>
            <a:ext cx="6583680" cy="3207344"/>
          </a:xfrm>
        </p:spPr>
        <p:txBody>
          <a:bodyPr>
            <a:normAutofit/>
          </a:bodyPr>
          <a:lstStyle/>
          <a:p>
            <a:r>
              <a:rPr lang="en-US" b="0" i="0" u="none" strike="noStrike" dirty="0">
                <a:solidFill>
                  <a:srgbClr val="000000"/>
                </a:solidFill>
                <a:effectLst/>
                <a:latin typeface="Adobe Ming Std L" panose="02020300000000000000" pitchFamily="18" charset="-128"/>
                <a:ea typeface="Adobe Ming Std L" panose="02020300000000000000" pitchFamily="18" charset="-128"/>
              </a:rPr>
              <a:t>We were able to successfully create a functional Jeopardy game in C. We structured the program with multiple source files so as to allow four players to compete, keep track of their scores, and then determine a winner based on the highest points earned.</a:t>
            </a:r>
            <a:endParaRPr lang="en-US" dirty="0">
              <a:latin typeface="Adobe Ming Std L" panose="02020300000000000000" pitchFamily="18" charset="-128"/>
              <a:ea typeface="Adobe Ming Std L" panose="02020300000000000000" pitchFamily="18" charset="-128"/>
            </a:endParaRPr>
          </a:p>
        </p:txBody>
      </p:sp>
      <p:sp>
        <p:nvSpPr>
          <p:cNvPr id="4" name="Slide Number Placeholder 3">
            <a:extLst>
              <a:ext uri="{FF2B5EF4-FFF2-40B4-BE49-F238E27FC236}">
                <a16:creationId xmlns:a16="http://schemas.microsoft.com/office/drawing/2014/main" id="{CE70AD2D-C8AC-A00D-7EAC-18BD47D89B55}"/>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11</a:t>
            </a:fld>
            <a:endParaRPr lang="en-US"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176581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sz="4800" dirty="0">
                <a:latin typeface="Adobe Ming Std L" panose="02020300000000000000" pitchFamily="18" charset="-128"/>
                <a:ea typeface="Adobe Ming Std L" panose="02020300000000000000" pitchFamily="18" charset="-128"/>
              </a:rPr>
              <a:t>Thank </a:t>
            </a:r>
            <a:br>
              <a:rPr lang="en-US" sz="4800" dirty="0">
                <a:latin typeface="Adobe Ming Std L" panose="02020300000000000000" pitchFamily="18" charset="-128"/>
                <a:ea typeface="Adobe Ming Std L" panose="02020300000000000000" pitchFamily="18" charset="-128"/>
              </a:rPr>
            </a:br>
            <a:r>
              <a:rPr lang="en-US" sz="4800" dirty="0">
                <a:latin typeface="Adobe Ming Std L" panose="02020300000000000000" pitchFamily="18" charset="-128"/>
                <a:ea typeface="Adobe Ming Std L" panose="02020300000000000000" pitchFamily="18" charset="-128"/>
              </a:rPr>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normAutofit/>
          </a:bodyPr>
          <a:lstStyle/>
          <a:p>
            <a:pPr rtl="0"/>
            <a:r>
              <a:rPr lang="en-US" dirty="0">
                <a:solidFill>
                  <a:schemeClr val="tx1"/>
                </a:solidFill>
                <a:latin typeface="Adobe Ming Std L" panose="02020300000000000000" pitchFamily="18" charset="-128"/>
                <a:ea typeface="Adobe Ming Std L" panose="02020300000000000000" pitchFamily="18" charset="-128"/>
              </a:rPr>
              <a:t>Rivka Sagi</a:t>
            </a:r>
          </a:p>
          <a:p>
            <a:pPr rtl="0"/>
            <a:r>
              <a:rPr lang="en-US" dirty="0">
                <a:solidFill>
                  <a:schemeClr val="tx1"/>
                </a:solidFill>
                <a:latin typeface="Adobe Ming Std L" panose="02020300000000000000" pitchFamily="18" charset="-128"/>
                <a:ea typeface="Adobe Ming Std L" panose="02020300000000000000" pitchFamily="18" charset="-128"/>
              </a:rPr>
              <a:t>Rhea Matthias</a:t>
            </a:r>
          </a:p>
          <a:p>
            <a:pPr rtl="0"/>
            <a:r>
              <a:rPr lang="en-US" dirty="0">
                <a:solidFill>
                  <a:schemeClr val="tx1"/>
                </a:solidFill>
                <a:latin typeface="Adobe Ming Std L" panose="02020300000000000000" pitchFamily="18" charset="-128"/>
                <a:ea typeface="Adobe Ming Std L" panose="02020300000000000000" pitchFamily="18" charset="-128"/>
              </a:rPr>
              <a:t>Julian </a:t>
            </a:r>
            <a:r>
              <a:rPr lang="en-US" dirty="0" err="1">
                <a:solidFill>
                  <a:schemeClr val="tx1"/>
                </a:solidFill>
                <a:latin typeface="Adobe Ming Std L" panose="02020300000000000000" pitchFamily="18" charset="-128"/>
                <a:ea typeface="Adobe Ming Std L" panose="02020300000000000000" pitchFamily="18" charset="-128"/>
              </a:rPr>
              <a:t>Olano</a:t>
            </a:r>
            <a:r>
              <a:rPr lang="en-US" dirty="0">
                <a:solidFill>
                  <a:schemeClr val="tx1"/>
                </a:solidFill>
                <a:latin typeface="Adobe Ming Std L" panose="02020300000000000000" pitchFamily="18" charset="-128"/>
                <a:ea typeface="Adobe Ming Std L" panose="02020300000000000000" pitchFamily="18" charset="-128"/>
              </a:rPr>
              <a:t> Medina</a:t>
            </a:r>
          </a:p>
          <a:p>
            <a:pPr rtl="0"/>
            <a:r>
              <a:rPr lang="en-US" dirty="0">
                <a:solidFill>
                  <a:schemeClr val="tx1"/>
                </a:solidFill>
                <a:latin typeface="Adobe Ming Std L" panose="02020300000000000000" pitchFamily="18" charset="-128"/>
                <a:ea typeface="Adobe Ming Std L" panose="02020300000000000000" pitchFamily="18" charset="-128"/>
              </a:rPr>
              <a:t>Omokorede Olobayo </a:t>
            </a:r>
          </a:p>
          <a:p>
            <a:pPr algn="ctr" rtl="0"/>
            <a:endParaRPr lang="en-US"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latin typeface="Adobe Ming Std L" panose="02020300000000000000" pitchFamily="18" charset="-128"/>
                <a:ea typeface="Adobe Ming Std L" panose="02020300000000000000" pitchFamily="18" charset="-128"/>
              </a:rPr>
              <a:t>introduction</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dirty="0">
                <a:latin typeface="Adobe Ming Std L" panose="02020300000000000000" pitchFamily="18" charset="-128"/>
                <a:ea typeface="Adobe Ming Std L" panose="02020300000000000000" pitchFamily="18" charset="-128"/>
              </a:rPr>
              <a:t>Overview of the project: Creating a command-line Jeopardy game in C.</a:t>
            </a:r>
          </a:p>
          <a:p>
            <a:pPr>
              <a:buFont typeface="Arial" panose="020B0604020202020204" pitchFamily="34" charset="0"/>
              <a:buChar char="•"/>
            </a:pPr>
            <a:endParaRPr lang="en-US" dirty="0">
              <a:latin typeface="Adobe Ming Std L" panose="02020300000000000000" pitchFamily="18" charset="-128"/>
              <a:ea typeface="Adobe Ming Std L" panose="02020300000000000000" pitchFamily="18" charset="-128"/>
            </a:endParaRP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The game supports four players, tracks scores, and determines a winner.</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2</a:t>
            </a:fld>
            <a:endParaRPr lang="en-US"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CA" b="1" dirty="0">
                <a:latin typeface="Adobe Ming Std L" panose="02020300000000000000" pitchFamily="18" charset="-128"/>
                <a:ea typeface="Adobe Ming Std L" panose="02020300000000000000" pitchFamily="18" charset="-128"/>
              </a:rPr>
              <a:t>How the Game Works</a:t>
            </a:r>
            <a:endParaRPr lang="en-CA" dirty="0">
              <a:latin typeface="Adobe Ming Std L" panose="02020300000000000000" pitchFamily="18" charset="-128"/>
              <a:ea typeface="Adobe Ming Std L" panose="02020300000000000000" pitchFamily="18" charset="-128"/>
            </a:endParaRP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969434"/>
          </a:xfrm>
        </p:spPr>
        <p:txBody>
          <a:bodyPr>
            <a:normAutofit/>
          </a:bodyPr>
          <a:lstStyle/>
          <a:p>
            <a:endParaRPr lang="en-US" dirty="0">
              <a:latin typeface="Adobe Ming Std L" panose="02020300000000000000" pitchFamily="18" charset="-128"/>
              <a:ea typeface="Adobe Ming Std L" panose="02020300000000000000" pitchFamily="18" charset="-128"/>
            </a:endParaRP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Players enter their names.</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Categories and dollar values are displayed.</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Players select a question; program ensures it's available.</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The question is displayed; players must answer in the form of </a:t>
            </a:r>
            <a:r>
              <a:rPr lang="en-US" b="1" dirty="0">
                <a:latin typeface="Adobe Ming Std L" panose="02020300000000000000" pitchFamily="18" charset="-128"/>
                <a:ea typeface="Adobe Ming Std L" panose="02020300000000000000" pitchFamily="18" charset="-128"/>
              </a:rPr>
              <a:t>"What is"</a:t>
            </a:r>
            <a:r>
              <a:rPr lang="en-US" dirty="0">
                <a:latin typeface="Adobe Ming Std L" panose="02020300000000000000" pitchFamily="18" charset="-128"/>
                <a:ea typeface="Adobe Ming Std L" panose="02020300000000000000" pitchFamily="18" charset="-128"/>
              </a:rPr>
              <a:t> or </a:t>
            </a:r>
            <a:r>
              <a:rPr lang="en-US" b="1" dirty="0">
                <a:latin typeface="Adobe Ming Std L" panose="02020300000000000000" pitchFamily="18" charset="-128"/>
                <a:ea typeface="Adobe Ming Std L" panose="02020300000000000000" pitchFamily="18" charset="-128"/>
              </a:rPr>
              <a:t>"Who is"</a:t>
            </a:r>
            <a:r>
              <a:rPr lang="en-US" dirty="0">
                <a:latin typeface="Adobe Ming Std L" panose="02020300000000000000" pitchFamily="18" charset="-128"/>
                <a:ea typeface="Adobe Ming Std L" panose="02020300000000000000" pitchFamily="18" charset="-128"/>
              </a:rPr>
              <a:t>.</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Correct answers earn points; incorrect answers don’t.</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The game continues until all questions are answered.</a:t>
            </a:r>
          </a:p>
          <a:p>
            <a:pPr>
              <a:buFont typeface="Arial" panose="020B0604020202020204" pitchFamily="34" charset="0"/>
              <a:buChar char="•"/>
            </a:pPr>
            <a:r>
              <a:rPr lang="en-US" dirty="0">
                <a:latin typeface="Adobe Ming Std L" panose="02020300000000000000" pitchFamily="18" charset="-128"/>
                <a:ea typeface="Adobe Ming Std L" panose="02020300000000000000" pitchFamily="18" charset="-128"/>
              </a:rPr>
              <a:t>The player with the highest score wins.</a:t>
            </a:r>
          </a:p>
          <a:p>
            <a:endParaRPr lang="en-US" dirty="0">
              <a:latin typeface="Adobe Ming Std L" panose="02020300000000000000" pitchFamily="18" charset="-128"/>
              <a:ea typeface="Adobe Ming Std L" panose="02020300000000000000" pitchFamily="18" charset="-128"/>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3</a:t>
            </a:fld>
            <a:endParaRPr lang="en-US"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9" y="1057274"/>
            <a:ext cx="7043617" cy="2520217"/>
          </a:xfrm>
        </p:spPr>
        <p:txBody>
          <a:bodyPr/>
          <a:lstStyle/>
          <a:p>
            <a:r>
              <a:rPr lang="en-US" dirty="0" err="1">
                <a:latin typeface="Adobe Ming Std L" panose="02020300000000000000" pitchFamily="18" charset="-128"/>
                <a:ea typeface="Adobe Ming Std L" panose="02020300000000000000" pitchFamily="18" charset="-128"/>
              </a:rPr>
              <a:t>Players.c</a:t>
            </a:r>
            <a:r>
              <a:rPr lang="en-US" dirty="0">
                <a:latin typeface="Adobe Ming Std L" panose="02020300000000000000" pitchFamily="18" charset="-128"/>
                <a:ea typeface="Adobe Ming Std L" panose="02020300000000000000" pitchFamily="18" charset="-128"/>
              </a:rPr>
              <a:t> and </a:t>
            </a:r>
            <a:r>
              <a:rPr lang="en-US" dirty="0" err="1">
                <a:latin typeface="Adobe Ming Std L" panose="02020300000000000000" pitchFamily="18" charset="-128"/>
                <a:ea typeface="Adobe Ming Std L" panose="02020300000000000000" pitchFamily="18" charset="-128"/>
              </a:rPr>
              <a:t>players.h</a:t>
            </a:r>
            <a:endParaRPr lang="en-US" dirty="0">
              <a:latin typeface="Adobe Ming Std L" panose="02020300000000000000" pitchFamily="18" charset="-128"/>
              <a:ea typeface="Adobe Ming Std L" panose="02020300000000000000" pitchFamily="18" charset="-128"/>
            </a:endParaRP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4</a:t>
            </a:fld>
            <a:endParaRPr lang="en-US" dirty="0">
              <a:latin typeface="Adobe Ming Std L" panose="02020300000000000000" pitchFamily="18" charset="-128"/>
              <a:ea typeface="Adobe Ming Std L" panose="02020300000000000000" pitchFamily="18" charset="-128"/>
            </a:endParaRPr>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4364808" y="3808750"/>
            <a:ext cx="7043618" cy="2233233"/>
          </a:xfrm>
        </p:spPr>
        <p:txBody>
          <a:bodyPr>
            <a:normAutofit/>
          </a:bodyPr>
          <a:lstStyle/>
          <a:p>
            <a:pPr rtl="0" fontAlgn="base"/>
            <a:r>
              <a:rPr lang="en-US" dirty="0">
                <a:solidFill>
                  <a:srgbClr val="000000"/>
                </a:solidFill>
                <a:latin typeface="Adobe Ming Std L" panose="02020300000000000000" pitchFamily="18" charset="-128"/>
                <a:ea typeface="Adobe Ming Std L" panose="02020300000000000000" pitchFamily="18" charset="-128"/>
              </a:rPr>
              <a:t>D</a:t>
            </a:r>
            <a:r>
              <a:rPr lang="en-US" b="0" i="0" u="none" strike="noStrike" dirty="0">
                <a:solidFill>
                  <a:srgbClr val="000000"/>
                </a:solidFill>
                <a:effectLst/>
                <a:latin typeface="Adobe Ming Std L" panose="02020300000000000000" pitchFamily="18" charset="-128"/>
                <a:ea typeface="Adobe Ming Std L" panose="02020300000000000000" pitchFamily="18" charset="-128"/>
              </a:rPr>
              <a:t>eals with the player initialization and keeps track of both the player roster and the points associated with each player</a:t>
            </a:r>
          </a:p>
        </p:txBody>
      </p:sp>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C7391-F07F-45E9-5922-52766433326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726B03-D92E-6DE4-8584-28B7BEDF717B}"/>
              </a:ext>
            </a:extLst>
          </p:cNvPr>
          <p:cNvSpPr>
            <a:spLocks noGrp="1"/>
          </p:cNvSpPr>
          <p:nvPr>
            <p:ph idx="1"/>
          </p:nvPr>
        </p:nvSpPr>
        <p:spPr>
          <a:xfrm>
            <a:off x="49155" y="3573379"/>
            <a:ext cx="5779168" cy="1800726"/>
          </a:xfrm>
        </p:spPr>
        <p:txBody>
          <a:bodyPr>
            <a:normAutofit fontScale="92500" lnSpcReduction="10000"/>
          </a:bodyPr>
          <a:lstStyle/>
          <a:p>
            <a:pPr>
              <a:buFont typeface="Arial" panose="020B0604020202020204" pitchFamily="34" charset="0"/>
              <a:buChar char="•"/>
            </a:pP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The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player_exists</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function checks if a player’s name matches a list of existing players by looping through the names and by using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strncasecmp</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to compare the player’s name (case insensitive) to the list, it returns true if the name exists or returns false if it does not.</a:t>
            </a:r>
            <a:endParaRPr lang="en-US" dirty="0">
              <a:latin typeface="Adobe Ming Std L" panose="02020300000000000000" pitchFamily="18" charset="-128"/>
              <a:ea typeface="Adobe Ming Std L" panose="02020300000000000000" pitchFamily="18" charset="-128"/>
            </a:endParaRPr>
          </a:p>
        </p:txBody>
      </p:sp>
      <p:sp>
        <p:nvSpPr>
          <p:cNvPr id="4" name="Slide Number Placeholder 3">
            <a:extLst>
              <a:ext uri="{FF2B5EF4-FFF2-40B4-BE49-F238E27FC236}">
                <a16:creationId xmlns:a16="http://schemas.microsoft.com/office/drawing/2014/main" id="{DFBAB647-5ED2-7C7F-6B2D-7B9000C44DF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5</a:t>
            </a:fld>
            <a:endParaRPr lang="en-US" dirty="0">
              <a:latin typeface="Adobe Ming Std L" panose="02020300000000000000" pitchFamily="18" charset="-128"/>
              <a:ea typeface="Adobe Ming Std L" panose="02020300000000000000" pitchFamily="18" charset="-128"/>
            </a:endParaRPr>
          </a:p>
        </p:txBody>
      </p:sp>
      <p:pic>
        <p:nvPicPr>
          <p:cNvPr id="3074" name="Picture 2">
            <a:extLst>
              <a:ext uri="{FF2B5EF4-FFF2-40B4-BE49-F238E27FC236}">
                <a16:creationId xmlns:a16="http://schemas.microsoft.com/office/drawing/2014/main" id="{4145C66D-28FF-0E00-D94B-3E8B393300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55" y="1146985"/>
            <a:ext cx="5779168" cy="195417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0ADE57A-FDD2-0AE1-E047-91F898282B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1568" y="1123698"/>
            <a:ext cx="6211277" cy="200074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457D03E-B090-0F79-F8A9-258032166079}"/>
              </a:ext>
            </a:extLst>
          </p:cNvPr>
          <p:cNvSpPr txBox="1">
            <a:spLocks/>
          </p:cNvSpPr>
          <p:nvPr/>
        </p:nvSpPr>
        <p:spPr>
          <a:xfrm>
            <a:off x="5980723" y="3573379"/>
            <a:ext cx="6211277" cy="1800726"/>
          </a:xfrm>
          <a:prstGeom prst="rect">
            <a:avLst/>
          </a:prstGeom>
        </p:spPr>
        <p:txBody>
          <a:bodyPr vert="horz" lIns="91440" tIns="0" rIns="91440" bIns="0" rtlCol="0">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The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update_score</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function updates a player's score by looping through the list of players to find a player’s name (using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strncasecmp</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and once the name is found, it updates that player's score. </a:t>
            </a:r>
            <a:endParaRPr lang="en-US" dirty="0">
              <a:latin typeface="Adobe Ming Std L" panose="02020300000000000000" pitchFamily="18" charset="-128"/>
              <a:ea typeface="Adobe Ming Std L" panose="02020300000000000000" pitchFamily="18" charset="-128"/>
            </a:endParaRPr>
          </a:p>
        </p:txBody>
      </p:sp>
      <p:sp>
        <p:nvSpPr>
          <p:cNvPr id="8" name="Content Placeholder 2">
            <a:extLst>
              <a:ext uri="{FF2B5EF4-FFF2-40B4-BE49-F238E27FC236}">
                <a16:creationId xmlns:a16="http://schemas.microsoft.com/office/drawing/2014/main" id="{8B0E745A-4CFE-7404-22AD-A94A8F823D48}"/>
              </a:ext>
            </a:extLst>
          </p:cNvPr>
          <p:cNvSpPr txBox="1">
            <a:spLocks/>
          </p:cNvSpPr>
          <p:nvPr/>
        </p:nvSpPr>
        <p:spPr>
          <a:xfrm>
            <a:off x="6096000" y="323346"/>
            <a:ext cx="5779168" cy="1800726"/>
          </a:xfrm>
          <a:prstGeom prst="rect">
            <a:avLst/>
          </a:prstGeom>
        </p:spPr>
        <p:txBody>
          <a:bodyPr vert="horz" lIns="91440" tIns="0" rIns="91440" bIns="0" rtlCol="0">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i="0" u="none" strike="noStrike" dirty="0" err="1">
                <a:solidFill>
                  <a:srgbClr val="000000"/>
                </a:solidFill>
                <a:effectLst/>
                <a:latin typeface="Adobe Ming Std L" panose="02020300000000000000" pitchFamily="18" charset="-128"/>
                <a:ea typeface="Adobe Ming Std L" panose="02020300000000000000" pitchFamily="18" charset="-128"/>
              </a:rPr>
              <a:t>update_score</a:t>
            </a:r>
            <a:r>
              <a:rPr lang="en-US" sz="3200" b="1" i="0" u="none" strike="noStrike" dirty="0">
                <a:solidFill>
                  <a:srgbClr val="000000"/>
                </a:solidFill>
                <a:effectLst/>
                <a:latin typeface="Adobe Ming Std L" panose="02020300000000000000" pitchFamily="18" charset="-128"/>
                <a:ea typeface="Adobe Ming Std L" panose="02020300000000000000" pitchFamily="18" charset="-128"/>
              </a:rPr>
              <a:t>()</a:t>
            </a:r>
            <a:endParaRPr lang="en-US" sz="3200" b="1" dirty="0">
              <a:latin typeface="Adobe Ming Std L" panose="02020300000000000000" pitchFamily="18" charset="-128"/>
              <a:ea typeface="Adobe Ming Std L" panose="02020300000000000000" pitchFamily="18" charset="-128"/>
            </a:endParaRPr>
          </a:p>
        </p:txBody>
      </p:sp>
      <p:sp>
        <p:nvSpPr>
          <p:cNvPr id="9" name="Content Placeholder 2">
            <a:extLst>
              <a:ext uri="{FF2B5EF4-FFF2-40B4-BE49-F238E27FC236}">
                <a16:creationId xmlns:a16="http://schemas.microsoft.com/office/drawing/2014/main" id="{B522E626-C992-6E29-B7A7-9FDF05B344ED}"/>
              </a:ext>
            </a:extLst>
          </p:cNvPr>
          <p:cNvSpPr txBox="1">
            <a:spLocks/>
          </p:cNvSpPr>
          <p:nvPr/>
        </p:nvSpPr>
        <p:spPr>
          <a:xfrm>
            <a:off x="253178" y="301859"/>
            <a:ext cx="5779168" cy="1800726"/>
          </a:xfrm>
          <a:prstGeom prst="rect">
            <a:avLst/>
          </a:prstGeom>
        </p:spPr>
        <p:txBody>
          <a:bodyPr vert="horz" lIns="91440" tIns="0" rIns="91440" bIns="0" rtlCol="0">
            <a:normAutofit/>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err="1">
                <a:solidFill>
                  <a:srgbClr val="000000"/>
                </a:solidFill>
                <a:latin typeface="Adobe Ming Std L" panose="02020300000000000000" pitchFamily="18" charset="-128"/>
                <a:ea typeface="Adobe Ming Std L" panose="02020300000000000000" pitchFamily="18" charset="-128"/>
              </a:rPr>
              <a:t>player_exists</a:t>
            </a:r>
            <a:r>
              <a:rPr lang="en-US" sz="3200" b="1" dirty="0">
                <a:solidFill>
                  <a:srgbClr val="000000"/>
                </a:solidFill>
                <a:latin typeface="Adobe Ming Std L" panose="02020300000000000000" pitchFamily="18" charset="-128"/>
                <a:ea typeface="Adobe Ming Std L" panose="02020300000000000000" pitchFamily="18" charset="-128"/>
              </a:rPr>
              <a:t>() </a:t>
            </a:r>
            <a:endParaRPr lang="en-US" sz="3200" b="1"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2864393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A1E57-C33B-DB3E-8654-30119D385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24164-92FF-F82C-A64E-7EA6E196102B}"/>
              </a:ext>
            </a:extLst>
          </p:cNvPr>
          <p:cNvSpPr>
            <a:spLocks noGrp="1"/>
          </p:cNvSpPr>
          <p:nvPr>
            <p:ph type="title"/>
          </p:nvPr>
        </p:nvSpPr>
        <p:spPr>
          <a:xfrm>
            <a:off x="4382410" y="1057274"/>
            <a:ext cx="7043617" cy="2520217"/>
          </a:xfrm>
        </p:spPr>
        <p:txBody>
          <a:bodyPr/>
          <a:lstStyle/>
          <a:p>
            <a:r>
              <a:rPr lang="en-US" dirty="0" err="1">
                <a:latin typeface="Adobe Ming Std L" panose="02020300000000000000" pitchFamily="18" charset="-128"/>
                <a:ea typeface="Adobe Ming Std L" panose="02020300000000000000" pitchFamily="18" charset="-128"/>
              </a:rPr>
              <a:t>questions.c</a:t>
            </a:r>
            <a:r>
              <a:rPr lang="en-US" dirty="0">
                <a:latin typeface="Adobe Ming Std L" panose="02020300000000000000" pitchFamily="18" charset="-128"/>
                <a:ea typeface="Adobe Ming Std L" panose="02020300000000000000" pitchFamily="18" charset="-128"/>
              </a:rPr>
              <a:t> and </a:t>
            </a:r>
            <a:r>
              <a:rPr lang="en-US" dirty="0" err="1">
                <a:latin typeface="Adobe Ming Std L" panose="02020300000000000000" pitchFamily="18" charset="-128"/>
                <a:ea typeface="Adobe Ming Std L" panose="02020300000000000000" pitchFamily="18" charset="-128"/>
              </a:rPr>
              <a:t>questions.h</a:t>
            </a:r>
            <a:endParaRPr lang="en-US" dirty="0">
              <a:latin typeface="Adobe Ming Std L" panose="02020300000000000000" pitchFamily="18" charset="-128"/>
              <a:ea typeface="Adobe Ming Std L" panose="02020300000000000000" pitchFamily="18" charset="-128"/>
            </a:endParaRPr>
          </a:p>
        </p:txBody>
      </p:sp>
      <p:sp>
        <p:nvSpPr>
          <p:cNvPr id="3" name="Slide Number Placeholder 2">
            <a:extLst>
              <a:ext uri="{FF2B5EF4-FFF2-40B4-BE49-F238E27FC236}">
                <a16:creationId xmlns:a16="http://schemas.microsoft.com/office/drawing/2014/main" id="{CF820DC1-09D5-C4B6-B52E-4DEBBD53ABF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6</a:t>
            </a:fld>
            <a:endParaRPr lang="en-US" dirty="0">
              <a:latin typeface="Adobe Ming Std L" panose="02020300000000000000" pitchFamily="18" charset="-128"/>
              <a:ea typeface="Adobe Ming Std L" panose="02020300000000000000" pitchFamily="18" charset="-128"/>
            </a:endParaRPr>
          </a:p>
        </p:txBody>
      </p:sp>
      <p:sp>
        <p:nvSpPr>
          <p:cNvPr id="4" name="Content Placeholder 3">
            <a:extLst>
              <a:ext uri="{FF2B5EF4-FFF2-40B4-BE49-F238E27FC236}">
                <a16:creationId xmlns:a16="http://schemas.microsoft.com/office/drawing/2014/main" id="{E3228534-05AC-FADE-FBAB-B3556C655673}"/>
              </a:ext>
            </a:extLst>
          </p:cNvPr>
          <p:cNvSpPr>
            <a:spLocks noGrp="1"/>
          </p:cNvSpPr>
          <p:nvPr>
            <p:ph idx="11"/>
          </p:nvPr>
        </p:nvSpPr>
        <p:spPr>
          <a:xfrm>
            <a:off x="4364808" y="3808750"/>
            <a:ext cx="7043618" cy="2233233"/>
          </a:xfrm>
        </p:spPr>
        <p:txBody>
          <a:bodyPr/>
          <a:lstStyle/>
          <a:p>
            <a:pPr rtl="0" fontAlgn="base"/>
            <a:r>
              <a:rPr lang="en-US" sz="1800" dirty="0">
                <a:solidFill>
                  <a:srgbClr val="000000"/>
                </a:solidFill>
                <a:latin typeface="Adobe Ming Std L" panose="02020300000000000000" pitchFamily="18" charset="-128"/>
                <a:ea typeface="Adobe Ming Std L" panose="02020300000000000000" pitchFamily="18" charset="-128"/>
              </a:rPr>
              <a:t>D</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eals with all the functionalities related with the questions such as creating the categories, points and the questions themselves. There are also functions that create the question grid with their values displayed along with showing which questions were already answered</a:t>
            </a:r>
          </a:p>
        </p:txBody>
      </p:sp>
    </p:spTree>
    <p:extLst>
      <p:ext uri="{BB962C8B-B14F-4D97-AF65-F5344CB8AC3E}">
        <p14:creationId xmlns:p14="http://schemas.microsoft.com/office/powerpoint/2010/main" val="138866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49076-5392-7AB7-6A27-79ADAF3BF4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A9A769-C65E-C727-81B2-2BA02C33E751}"/>
              </a:ext>
            </a:extLst>
          </p:cNvPr>
          <p:cNvSpPr>
            <a:spLocks noGrp="1"/>
          </p:cNvSpPr>
          <p:nvPr>
            <p:ph sz="half" idx="2"/>
          </p:nvPr>
        </p:nvSpPr>
        <p:spPr>
          <a:xfrm>
            <a:off x="0" y="4463277"/>
            <a:ext cx="6096000" cy="1597067"/>
          </a:xfrm>
        </p:spPr>
        <p:txBody>
          <a:bodyPr>
            <a:normAutofit/>
          </a:bodyPr>
          <a:lstStyle/>
          <a:p>
            <a:r>
              <a:rPr lang="en-US" sz="1800" i="0" u="none" strike="noStrike" dirty="0">
                <a:solidFill>
                  <a:schemeClr val="tx1"/>
                </a:solidFill>
                <a:effectLst/>
                <a:latin typeface="Adobe Ming Std L" panose="02020300000000000000" pitchFamily="18" charset="-128"/>
                <a:ea typeface="Adobe Ming Std L" panose="02020300000000000000" pitchFamily="18" charset="-128"/>
              </a:rPr>
              <a:t>The </a:t>
            </a:r>
            <a:r>
              <a:rPr lang="en-US" sz="1800" i="0" u="none" strike="noStrike" dirty="0" err="1">
                <a:solidFill>
                  <a:schemeClr val="tx1"/>
                </a:solidFill>
                <a:effectLst/>
                <a:latin typeface="Adobe Ming Std L" panose="02020300000000000000" pitchFamily="18" charset="-128"/>
                <a:ea typeface="Adobe Ming Std L" panose="02020300000000000000" pitchFamily="18" charset="-128"/>
              </a:rPr>
              <a:t>initialize_game</a:t>
            </a:r>
            <a:r>
              <a:rPr lang="en-US" sz="1800" i="0" u="none" strike="noStrike" dirty="0">
                <a:solidFill>
                  <a:schemeClr val="tx1"/>
                </a:solidFill>
                <a:effectLst/>
                <a:latin typeface="Adobe Ming Std L" panose="02020300000000000000" pitchFamily="18" charset="-128"/>
                <a:ea typeface="Adobe Ming Std L" panose="02020300000000000000" pitchFamily="18" charset="-128"/>
              </a:rPr>
              <a:t>() code creates an array of question structs to hold the questions and then assigns the category, question, answer, value, and answered status to the structs initialized in the array.</a:t>
            </a:r>
            <a:endParaRPr lang="en-US" dirty="0">
              <a:solidFill>
                <a:schemeClr val="tx1"/>
              </a:solidFill>
              <a:latin typeface="Adobe Ming Std L" panose="02020300000000000000" pitchFamily="18" charset="-128"/>
              <a:ea typeface="Adobe Ming Std L" panose="02020300000000000000" pitchFamily="18" charset="-128"/>
            </a:endParaRPr>
          </a:p>
        </p:txBody>
      </p:sp>
      <p:sp>
        <p:nvSpPr>
          <p:cNvPr id="23" name="Slide Number Placeholder 22">
            <a:extLst>
              <a:ext uri="{FF2B5EF4-FFF2-40B4-BE49-F238E27FC236}">
                <a16:creationId xmlns:a16="http://schemas.microsoft.com/office/drawing/2014/main" id="{9670407F-CC7A-A559-D6E8-EAFB475998B2}"/>
              </a:ext>
            </a:extLst>
          </p:cNvPr>
          <p:cNvSpPr>
            <a:spLocks noGrp="1"/>
          </p:cNvSpPr>
          <p:nvPr>
            <p:ph type="sldNum" sz="quarter" idx="10"/>
          </p:nvPr>
        </p:nvSpPr>
        <p:spPr>
          <a:xfrm>
            <a:off x="10358437" y="457199"/>
            <a:ext cx="1067589" cy="471489"/>
          </a:xfrm>
        </p:spPr>
        <p:txBody>
          <a:bodyPr/>
          <a:lstStyle/>
          <a:p>
            <a:fld id="{48F63A3B-78C7-47BE-AE5E-E10140E04643}" type="slidenum">
              <a:rPr lang="en-US" b="1" smtClean="0">
                <a:solidFill>
                  <a:schemeClr val="tx1"/>
                </a:solidFill>
                <a:latin typeface="Adobe Ming Std L" panose="02020300000000000000" pitchFamily="18" charset="-128"/>
                <a:ea typeface="Adobe Ming Std L" panose="02020300000000000000" pitchFamily="18" charset="-128"/>
              </a:rPr>
              <a:pPr/>
              <a:t>7</a:t>
            </a:fld>
            <a:endParaRPr lang="en-US" b="1" dirty="0">
              <a:solidFill>
                <a:schemeClr val="tx1"/>
              </a:solidFill>
              <a:latin typeface="Adobe Ming Std L" panose="02020300000000000000" pitchFamily="18" charset="-128"/>
              <a:ea typeface="Adobe Ming Std L" panose="02020300000000000000" pitchFamily="18" charset="-128"/>
            </a:endParaRPr>
          </a:p>
        </p:txBody>
      </p:sp>
      <p:sp>
        <p:nvSpPr>
          <p:cNvPr id="6" name="Content Placeholder 2">
            <a:extLst>
              <a:ext uri="{FF2B5EF4-FFF2-40B4-BE49-F238E27FC236}">
                <a16:creationId xmlns:a16="http://schemas.microsoft.com/office/drawing/2014/main" id="{0F51909E-22FC-9DB5-9805-DAA8D96BB116}"/>
              </a:ext>
            </a:extLst>
          </p:cNvPr>
          <p:cNvSpPr txBox="1">
            <a:spLocks/>
          </p:cNvSpPr>
          <p:nvPr/>
        </p:nvSpPr>
        <p:spPr>
          <a:xfrm>
            <a:off x="5980527" y="4463277"/>
            <a:ext cx="6096000" cy="2394722"/>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i="0" u="none" strike="noStrike" dirty="0">
                <a:solidFill>
                  <a:schemeClr val="tx1"/>
                </a:solidFill>
                <a:effectLst/>
                <a:latin typeface="Adobe Ming Std L" panose="02020300000000000000" pitchFamily="18" charset="-128"/>
                <a:ea typeface="Adobe Ming Std L" panose="02020300000000000000" pitchFamily="18" charset="-128"/>
              </a:rPr>
              <a:t>The </a:t>
            </a:r>
            <a:r>
              <a:rPr lang="en-US" sz="1800" i="0" u="none" strike="noStrike" dirty="0" err="1">
                <a:solidFill>
                  <a:schemeClr val="tx1"/>
                </a:solidFill>
                <a:effectLst/>
                <a:latin typeface="Adobe Ming Std L" panose="02020300000000000000" pitchFamily="18" charset="-128"/>
                <a:ea typeface="Adobe Ming Std L" panose="02020300000000000000" pitchFamily="18" charset="-128"/>
              </a:rPr>
              <a:t>valid_answer</a:t>
            </a:r>
            <a:r>
              <a:rPr lang="en-US" sz="1800" i="0" u="none" strike="noStrike" dirty="0">
                <a:solidFill>
                  <a:schemeClr val="tx1"/>
                </a:solidFill>
                <a:effectLst/>
                <a:latin typeface="Adobe Ming Std L" panose="02020300000000000000" pitchFamily="18" charset="-128"/>
                <a:ea typeface="Adobe Ming Std L" panose="02020300000000000000" pitchFamily="18" charset="-128"/>
              </a:rPr>
              <a:t>() code finds the relevant question in the array by searching for the category and the question value. It then compares the provided answer with the correct answer, returning true if the answer is correct and false if not.</a:t>
            </a:r>
            <a:endParaRPr lang="en-US" dirty="0">
              <a:solidFill>
                <a:schemeClr val="tx1"/>
              </a:solidFill>
              <a:latin typeface="Adobe Ming Std L" panose="02020300000000000000" pitchFamily="18" charset="-128"/>
              <a:ea typeface="Adobe Ming Std L" panose="02020300000000000000" pitchFamily="18" charset="-128"/>
            </a:endParaRPr>
          </a:p>
        </p:txBody>
      </p:sp>
      <p:pic>
        <p:nvPicPr>
          <p:cNvPr id="6146" name="Picture 2">
            <a:extLst>
              <a:ext uri="{FF2B5EF4-FFF2-40B4-BE49-F238E27FC236}">
                <a16:creationId xmlns:a16="http://schemas.microsoft.com/office/drawing/2014/main" id="{BF6C614E-F209-DE96-6A16-993DA8628C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309687"/>
            <a:ext cx="5828126" cy="297180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8F144248-B878-8CA7-BE7D-2E2C18E635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309688"/>
            <a:ext cx="62484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657B803C-65F2-A2ED-A7A6-EDD72FFDD955}"/>
              </a:ext>
            </a:extLst>
          </p:cNvPr>
          <p:cNvSpPr txBox="1">
            <a:spLocks/>
          </p:cNvSpPr>
          <p:nvPr/>
        </p:nvSpPr>
        <p:spPr>
          <a:xfrm>
            <a:off x="0" y="673077"/>
            <a:ext cx="6096000" cy="471490"/>
          </a:xfrm>
          <a:prstGeom prst="rect">
            <a:avLst/>
          </a:prstGeom>
        </p:spPr>
        <p:txBody>
          <a:bodyPr vert="horz" lIns="91440" tIns="0" rIns="91440" bIns="0" rtlCol="0">
            <a:no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a:solidFill>
                  <a:schemeClr val="tx1"/>
                </a:solidFill>
                <a:latin typeface="Adobe Ming Std L" panose="02020300000000000000" pitchFamily="18" charset="-128"/>
                <a:ea typeface="Adobe Ming Std L" panose="02020300000000000000" pitchFamily="18" charset="-128"/>
              </a:rPr>
              <a:t>initialize_game</a:t>
            </a:r>
            <a:r>
              <a:rPr lang="en-US" sz="3600" b="1" dirty="0">
                <a:solidFill>
                  <a:schemeClr val="tx1"/>
                </a:solidFill>
                <a:latin typeface="Adobe Ming Std L" panose="02020300000000000000" pitchFamily="18" charset="-128"/>
                <a:ea typeface="Adobe Ming Std L" panose="02020300000000000000" pitchFamily="18" charset="-128"/>
              </a:rPr>
              <a:t>()</a:t>
            </a:r>
          </a:p>
        </p:txBody>
      </p:sp>
      <p:sp>
        <p:nvSpPr>
          <p:cNvPr id="8" name="Content Placeholder 2">
            <a:extLst>
              <a:ext uri="{FF2B5EF4-FFF2-40B4-BE49-F238E27FC236}">
                <a16:creationId xmlns:a16="http://schemas.microsoft.com/office/drawing/2014/main" id="{0AE38C7E-C344-1019-32BC-327D9459B85D}"/>
              </a:ext>
            </a:extLst>
          </p:cNvPr>
          <p:cNvSpPr txBox="1">
            <a:spLocks/>
          </p:cNvSpPr>
          <p:nvPr/>
        </p:nvSpPr>
        <p:spPr>
          <a:xfrm>
            <a:off x="5943600" y="582182"/>
            <a:ext cx="6096000" cy="471490"/>
          </a:xfrm>
          <a:prstGeom prst="rect">
            <a:avLst/>
          </a:prstGeom>
        </p:spPr>
        <p:txBody>
          <a:bodyPr vert="horz" lIns="91440" tIns="0" rIns="91440" bIns="0" rtlCol="0">
            <a:no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err="1">
                <a:solidFill>
                  <a:schemeClr val="tx1"/>
                </a:solidFill>
                <a:latin typeface="Adobe Ming Std L" panose="02020300000000000000" pitchFamily="18" charset="-128"/>
                <a:ea typeface="Adobe Ming Std L" panose="02020300000000000000" pitchFamily="18" charset="-128"/>
              </a:rPr>
              <a:t>valid_answer</a:t>
            </a:r>
            <a:r>
              <a:rPr lang="en-US" sz="3600" b="1" dirty="0">
                <a:solidFill>
                  <a:schemeClr val="tx1"/>
                </a:solidFill>
                <a:latin typeface="Adobe Ming Std L" panose="02020300000000000000" pitchFamily="18" charset="-128"/>
                <a:ea typeface="Adobe Ming Std L" panose="02020300000000000000" pitchFamily="18" charset="-128"/>
              </a:rPr>
              <a:t>()</a:t>
            </a:r>
          </a:p>
        </p:txBody>
      </p:sp>
    </p:spTree>
    <p:extLst>
      <p:ext uri="{BB962C8B-B14F-4D97-AF65-F5344CB8AC3E}">
        <p14:creationId xmlns:p14="http://schemas.microsoft.com/office/powerpoint/2010/main" val="1524146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B27EC-255E-560D-18B6-1370C0EF27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C1F93A-EC32-4DAB-5D2E-D8C6B8669AA5}"/>
              </a:ext>
            </a:extLst>
          </p:cNvPr>
          <p:cNvSpPr>
            <a:spLocks noGrp="1"/>
          </p:cNvSpPr>
          <p:nvPr>
            <p:ph idx="1"/>
          </p:nvPr>
        </p:nvSpPr>
        <p:spPr>
          <a:xfrm>
            <a:off x="2547486" y="4477878"/>
            <a:ext cx="6583680" cy="1687179"/>
          </a:xfrm>
        </p:spPr>
        <p:txBody>
          <a:bodyPr>
            <a:normAutofit/>
          </a:bodyPr>
          <a:lstStyle/>
          <a:p>
            <a:pPr>
              <a:buFont typeface="Arial" panose="020B0604020202020204" pitchFamily="34" charset="0"/>
              <a:buChar char="•"/>
            </a:pP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The </a:t>
            </a:r>
            <a:r>
              <a:rPr lang="en-US" sz="1800" b="0" i="0" u="none" strike="noStrike" dirty="0" err="1">
                <a:solidFill>
                  <a:srgbClr val="000000"/>
                </a:solidFill>
                <a:effectLst/>
                <a:latin typeface="Adobe Ming Std L" panose="02020300000000000000" pitchFamily="18" charset="-128"/>
                <a:ea typeface="Adobe Ming Std L" panose="02020300000000000000" pitchFamily="18" charset="-128"/>
              </a:rPr>
              <a:t>already_answered</a:t>
            </a:r>
            <a:r>
              <a:rPr lang="en-US" sz="1800" b="0" i="0" u="none" strike="noStrike" dirty="0">
                <a:solidFill>
                  <a:srgbClr val="000000"/>
                </a:solidFill>
                <a:effectLst/>
                <a:latin typeface="Adobe Ming Std L" panose="02020300000000000000" pitchFamily="18" charset="-128"/>
                <a:ea typeface="Adobe Ming Std L" panose="02020300000000000000" pitchFamily="18" charset="-128"/>
              </a:rPr>
              <a:t>() code finds the relevant question in the array by searching for the category and the question value. It then returns the answered status of the question, whether it has already been answered or not.</a:t>
            </a:r>
            <a:endParaRPr lang="en-US" dirty="0">
              <a:latin typeface="Adobe Ming Std L" panose="02020300000000000000" pitchFamily="18" charset="-128"/>
              <a:ea typeface="Adobe Ming Std L" panose="02020300000000000000" pitchFamily="18" charset="-128"/>
            </a:endParaRPr>
          </a:p>
        </p:txBody>
      </p:sp>
      <p:sp>
        <p:nvSpPr>
          <p:cNvPr id="4" name="Slide Number Placeholder 3">
            <a:extLst>
              <a:ext uri="{FF2B5EF4-FFF2-40B4-BE49-F238E27FC236}">
                <a16:creationId xmlns:a16="http://schemas.microsoft.com/office/drawing/2014/main" id="{6DCEA126-B41D-32F6-0576-8AB292EC0808}"/>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8</a:t>
            </a:fld>
            <a:endParaRPr lang="en-US" dirty="0">
              <a:latin typeface="Adobe Ming Std L" panose="02020300000000000000" pitchFamily="18" charset="-128"/>
              <a:ea typeface="Adobe Ming Std L" panose="02020300000000000000" pitchFamily="18" charset="-128"/>
            </a:endParaRPr>
          </a:p>
        </p:txBody>
      </p:sp>
      <p:pic>
        <p:nvPicPr>
          <p:cNvPr id="8196" name="Picture 4">
            <a:extLst>
              <a:ext uri="{FF2B5EF4-FFF2-40B4-BE49-F238E27FC236}">
                <a16:creationId xmlns:a16="http://schemas.microsoft.com/office/drawing/2014/main" id="{107381CB-3230-265D-8843-68310BEA2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237" y="1019150"/>
            <a:ext cx="9575994" cy="320734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B3662219-F8F1-E958-6C30-C0042845D436}"/>
              </a:ext>
            </a:extLst>
          </p:cNvPr>
          <p:cNvSpPr txBox="1">
            <a:spLocks/>
          </p:cNvSpPr>
          <p:nvPr/>
        </p:nvSpPr>
        <p:spPr>
          <a:xfrm>
            <a:off x="3820533" y="239541"/>
            <a:ext cx="4037585" cy="1056449"/>
          </a:xfrm>
          <a:prstGeom prst="rect">
            <a:avLst/>
          </a:prstGeom>
        </p:spPr>
        <p:txBody>
          <a:bodyPr vert="horz" lIns="91440" tIns="0" rIns="91440" bIns="0" rtlCol="0">
            <a:normAutofit fontScale="92500"/>
          </a:bodyPr>
          <a:lstStyle>
            <a:lvl1pPr marL="0" indent="0" algn="l" defTabSz="914400" rtl="0" eaLnBrk="1" latinLnBrk="0" hangingPunct="1">
              <a:lnSpc>
                <a:spcPct val="150000"/>
              </a:lnSpc>
              <a:spcBef>
                <a:spcPts val="0"/>
              </a:spcBef>
              <a:buFont typeface="Arial" panose="020B0604020202020204" pitchFamily="34" charset="0"/>
              <a:buNone/>
              <a:defRPr sz="2400" kern="1200">
                <a:solidFill>
                  <a:schemeClr val="accent6"/>
                </a:solidFill>
                <a:latin typeface="+mn-lt"/>
                <a:ea typeface="+mn-ea"/>
                <a:cs typeface="+mn-cs"/>
              </a:defRPr>
            </a:lvl1pPr>
            <a:lvl2pPr marL="347472" indent="-347472" algn="l" defTabSz="914400" rtl="0" eaLnBrk="1" latinLnBrk="0" hangingPunct="1">
              <a:lnSpc>
                <a:spcPct val="150000"/>
              </a:lnSpc>
              <a:spcBef>
                <a:spcPts val="0"/>
              </a:spcBef>
              <a:buFont typeface="Arial" panose="020B0604020202020204" pitchFamily="34" charset="0"/>
              <a:buChar char="•"/>
              <a:defRPr sz="2000" kern="1200">
                <a:solidFill>
                  <a:schemeClr val="accent6"/>
                </a:solidFill>
                <a:latin typeface="+mn-lt"/>
                <a:ea typeface="+mn-ea"/>
                <a:cs typeface="+mn-cs"/>
              </a:defRPr>
            </a:lvl2pPr>
            <a:lvl3pPr marL="685800" indent="-347472" algn="l" defTabSz="914400" rtl="0" eaLnBrk="1" latinLnBrk="0" hangingPunct="1">
              <a:lnSpc>
                <a:spcPct val="150000"/>
              </a:lnSpc>
              <a:spcBef>
                <a:spcPts val="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b="1" i="0" u="none" strike="noStrike" dirty="0" err="1">
                <a:solidFill>
                  <a:srgbClr val="000000"/>
                </a:solidFill>
                <a:effectLst/>
                <a:latin typeface="Adobe Ming Std L" panose="02020300000000000000" pitchFamily="18" charset="-128"/>
                <a:ea typeface="Adobe Ming Std L" panose="02020300000000000000" pitchFamily="18" charset="-128"/>
              </a:rPr>
              <a:t>already_answered</a:t>
            </a:r>
            <a:r>
              <a:rPr lang="en-US" sz="3600" b="1" i="0" u="none" strike="noStrike" dirty="0">
                <a:solidFill>
                  <a:srgbClr val="000000"/>
                </a:solidFill>
                <a:effectLst/>
                <a:latin typeface="Adobe Ming Std L" panose="02020300000000000000" pitchFamily="18" charset="-128"/>
                <a:ea typeface="Adobe Ming Std L" panose="02020300000000000000" pitchFamily="18" charset="-128"/>
              </a:rPr>
              <a:t>()</a:t>
            </a:r>
            <a:endParaRPr lang="en-US" sz="3600" b="1" dirty="0">
              <a:latin typeface="Adobe Ming Std L" panose="02020300000000000000" pitchFamily="18" charset="-128"/>
              <a:ea typeface="Adobe Ming Std L" panose="02020300000000000000" pitchFamily="18" charset="-128"/>
            </a:endParaRPr>
          </a:p>
        </p:txBody>
      </p:sp>
    </p:spTree>
    <p:extLst>
      <p:ext uri="{BB962C8B-B14F-4D97-AF65-F5344CB8AC3E}">
        <p14:creationId xmlns:p14="http://schemas.microsoft.com/office/powerpoint/2010/main" val="1663457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2E11C-2A4A-9BFC-4059-040126499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C60647-79E7-A0C8-DB2E-FB1AE086AA7D}"/>
              </a:ext>
            </a:extLst>
          </p:cNvPr>
          <p:cNvSpPr>
            <a:spLocks noGrp="1"/>
          </p:cNvSpPr>
          <p:nvPr>
            <p:ph type="title"/>
          </p:nvPr>
        </p:nvSpPr>
        <p:spPr>
          <a:xfrm>
            <a:off x="4364809" y="1057274"/>
            <a:ext cx="7043617" cy="2520217"/>
          </a:xfrm>
        </p:spPr>
        <p:txBody>
          <a:bodyPr/>
          <a:lstStyle/>
          <a:p>
            <a:r>
              <a:rPr lang="en-US" dirty="0" err="1">
                <a:latin typeface="Adobe Ming Std L" panose="02020300000000000000" pitchFamily="18" charset="-128"/>
                <a:ea typeface="Adobe Ming Std L" panose="02020300000000000000" pitchFamily="18" charset="-128"/>
              </a:rPr>
              <a:t>jeopardy.c</a:t>
            </a:r>
            <a:r>
              <a:rPr lang="en-US" dirty="0">
                <a:latin typeface="Adobe Ming Std L" panose="02020300000000000000" pitchFamily="18" charset="-128"/>
                <a:ea typeface="Adobe Ming Std L" panose="02020300000000000000" pitchFamily="18" charset="-128"/>
              </a:rPr>
              <a:t> and </a:t>
            </a:r>
            <a:r>
              <a:rPr lang="en-US" dirty="0" err="1">
                <a:latin typeface="Adobe Ming Std L" panose="02020300000000000000" pitchFamily="18" charset="-128"/>
                <a:ea typeface="Adobe Ming Std L" panose="02020300000000000000" pitchFamily="18" charset="-128"/>
              </a:rPr>
              <a:t>jeopardy.h</a:t>
            </a:r>
            <a:endParaRPr lang="en-US" dirty="0">
              <a:latin typeface="Adobe Ming Std L" panose="02020300000000000000" pitchFamily="18" charset="-128"/>
              <a:ea typeface="Adobe Ming Std L" panose="02020300000000000000" pitchFamily="18" charset="-128"/>
            </a:endParaRPr>
          </a:p>
        </p:txBody>
      </p:sp>
      <p:sp>
        <p:nvSpPr>
          <p:cNvPr id="3" name="Slide Number Placeholder 2">
            <a:extLst>
              <a:ext uri="{FF2B5EF4-FFF2-40B4-BE49-F238E27FC236}">
                <a16:creationId xmlns:a16="http://schemas.microsoft.com/office/drawing/2014/main" id="{1E9326DD-850E-CAF8-D1D6-B7A187D2D6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latin typeface="Adobe Ming Std L" panose="02020300000000000000" pitchFamily="18" charset="-128"/>
                <a:ea typeface="Adobe Ming Std L" panose="02020300000000000000" pitchFamily="18" charset="-128"/>
              </a:rPr>
              <a:pPr/>
              <a:t>9</a:t>
            </a:fld>
            <a:endParaRPr lang="en-US" dirty="0">
              <a:latin typeface="Adobe Ming Std L" panose="02020300000000000000" pitchFamily="18" charset="-128"/>
              <a:ea typeface="Adobe Ming Std L" panose="02020300000000000000" pitchFamily="18" charset="-128"/>
            </a:endParaRPr>
          </a:p>
        </p:txBody>
      </p:sp>
      <p:sp>
        <p:nvSpPr>
          <p:cNvPr id="4" name="Content Placeholder 3">
            <a:extLst>
              <a:ext uri="{FF2B5EF4-FFF2-40B4-BE49-F238E27FC236}">
                <a16:creationId xmlns:a16="http://schemas.microsoft.com/office/drawing/2014/main" id="{F24B1A50-28BF-2F16-A895-F716394F0748}"/>
              </a:ext>
            </a:extLst>
          </p:cNvPr>
          <p:cNvSpPr>
            <a:spLocks noGrp="1"/>
          </p:cNvSpPr>
          <p:nvPr>
            <p:ph idx="11"/>
          </p:nvPr>
        </p:nvSpPr>
        <p:spPr>
          <a:xfrm>
            <a:off x="4364808" y="3808750"/>
            <a:ext cx="7043618" cy="2233233"/>
          </a:xfrm>
        </p:spPr>
        <p:txBody>
          <a:bodyPr>
            <a:normAutofit/>
          </a:bodyPr>
          <a:lstStyle/>
          <a:p>
            <a:pPr rtl="0" fontAlgn="base"/>
            <a:r>
              <a:rPr lang="en-US" dirty="0">
                <a:solidFill>
                  <a:srgbClr val="000000"/>
                </a:solidFill>
                <a:latin typeface="Adobe Ming Std L" panose="02020300000000000000" pitchFamily="18" charset="-128"/>
                <a:ea typeface="Adobe Ming Std L" panose="02020300000000000000" pitchFamily="18" charset="-128"/>
              </a:rPr>
              <a:t>U</a:t>
            </a:r>
            <a:r>
              <a:rPr lang="en-US" b="0" i="0" u="none" strike="noStrike" dirty="0">
                <a:solidFill>
                  <a:srgbClr val="000000"/>
                </a:solidFill>
                <a:effectLst/>
                <a:latin typeface="Adobe Ming Std L" panose="02020300000000000000" pitchFamily="18" charset="-128"/>
                <a:ea typeface="Adobe Ming Std L" panose="02020300000000000000" pitchFamily="18" charset="-128"/>
              </a:rPr>
              <a:t>ses the main() function to render inputs from users as well as tokenize the inputs and display the results of each round.</a:t>
            </a:r>
          </a:p>
        </p:txBody>
      </p:sp>
    </p:spTree>
    <p:extLst>
      <p:ext uri="{BB962C8B-B14F-4D97-AF65-F5344CB8AC3E}">
        <p14:creationId xmlns:p14="http://schemas.microsoft.com/office/powerpoint/2010/main" val="87801016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{45A44728-B125-43B4-AFFD-D1D2BF080CC3}tf78438558_win32</Template>
  <TotalTime>57</TotalTime>
  <Words>665</Words>
  <Application>Microsoft Office PowerPoint</Application>
  <PresentationFormat>Widescreen</PresentationFormat>
  <Paragraphs>51</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Adobe Ming Std L</vt:lpstr>
      <vt:lpstr>Arial</vt:lpstr>
      <vt:lpstr>Arial Black</vt:lpstr>
      <vt:lpstr>Calibri</vt:lpstr>
      <vt:lpstr>Sabon Next LT</vt:lpstr>
      <vt:lpstr>Times New Roman</vt:lpstr>
      <vt:lpstr>Custom</vt:lpstr>
      <vt:lpstr>   SOFE 3950U: Operating Systems  Tutorial #4: Jeopardy  Tutorial CRN: 74027  Tutorial Group 2     Rivka Sagi                 100780926 Rhea Mathias               100825543 Julian Olano Medina   100855732 Omokorede Olobayo 100875182      </vt:lpstr>
      <vt:lpstr>introduction</vt:lpstr>
      <vt:lpstr>How the Game Works</vt:lpstr>
      <vt:lpstr>Players.c and players.h</vt:lpstr>
      <vt:lpstr>PowerPoint Presentation</vt:lpstr>
      <vt:lpstr>questions.c and questions.h</vt:lpstr>
      <vt:lpstr>PowerPoint Presentation</vt:lpstr>
      <vt:lpstr>PowerPoint Presentation</vt:lpstr>
      <vt:lpstr>jeopardy.c and jeopardy.h</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Omokorede Olobayo</dc:creator>
  <cp:lastModifiedBy>Omokorede Olobayo</cp:lastModifiedBy>
  <cp:revision>1</cp:revision>
  <dcterms:created xsi:type="dcterms:W3CDTF">2025-02-11T00:17:59Z</dcterms:created>
  <dcterms:modified xsi:type="dcterms:W3CDTF">2025-02-11T01:15:47Z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