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6" r:id="rId7"/>
    <p:sldId id="267" r:id="rId8"/>
    <p:sldId id="268" r:id="rId9"/>
    <p:sldId id="263" r:id="rId10"/>
    <p:sldId id="262" r:id="rId11"/>
    <p:sldId id="269" r:id="rId12"/>
    <p:sldId id="264" r:id="rId13"/>
    <p:sldId id="261" r:id="rId14"/>
    <p:sldId id="265" r:id="rId15"/>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6814B30-91DA-4BFE-89EA-01B4F4D4CDC3}" type="datetimeFigureOut">
              <a:rPr lang="uk-UA" smtClean="0"/>
              <a:t>26.09.2020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168673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6814B30-91DA-4BFE-89EA-01B4F4D4CDC3}" type="datetimeFigureOut">
              <a:rPr lang="uk-UA" smtClean="0"/>
              <a:t>26.09.2020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3772757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6814B30-91DA-4BFE-89EA-01B4F4D4CDC3}" type="datetimeFigureOut">
              <a:rPr lang="uk-UA" smtClean="0"/>
              <a:t>26.09.2020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2166984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6814B30-91DA-4BFE-89EA-01B4F4D4CDC3}" type="datetimeFigureOut">
              <a:rPr lang="uk-UA" smtClean="0"/>
              <a:t>26.09.2020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E628196-4322-43CF-87E8-18BAF0A60D96}" type="slidenum">
              <a:rPr lang="uk-UA" smtClean="0"/>
              <a:t>‹#›</a:t>
            </a:fld>
            <a:endParaRPr lang="uk-U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83485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6814B30-91DA-4BFE-89EA-01B4F4D4CDC3}" type="datetimeFigureOut">
              <a:rPr lang="uk-UA" smtClean="0"/>
              <a:t>26.09.2020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2092176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814B30-91DA-4BFE-89EA-01B4F4D4CDC3}" type="datetimeFigureOut">
              <a:rPr lang="uk-UA" smtClean="0"/>
              <a:t>26.09.2020</a:t>
            </a:fld>
            <a:endParaRPr lang="uk-UA"/>
          </a:p>
        </p:txBody>
      </p:sp>
      <p:sp>
        <p:nvSpPr>
          <p:cNvPr id="4"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2058468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814B30-91DA-4BFE-89EA-01B4F4D4CDC3}" type="datetimeFigureOut">
              <a:rPr lang="uk-UA" smtClean="0"/>
              <a:t>26.09.2020</a:t>
            </a:fld>
            <a:endParaRPr lang="uk-UA"/>
          </a:p>
        </p:txBody>
      </p:sp>
      <p:sp>
        <p:nvSpPr>
          <p:cNvPr id="4"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3197801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6814B30-91DA-4BFE-89EA-01B4F4D4CDC3}" type="datetimeFigureOut">
              <a:rPr lang="uk-UA" smtClean="0"/>
              <a:t>26.09.2020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1611960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6814B30-91DA-4BFE-89EA-01B4F4D4CDC3}" type="datetimeFigureOut">
              <a:rPr lang="uk-UA" smtClean="0"/>
              <a:t>26.09.2020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1013154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6814B30-91DA-4BFE-89EA-01B4F4D4CDC3}" type="datetimeFigureOut">
              <a:rPr lang="uk-UA" smtClean="0"/>
              <a:t>26.09.2020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316643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6814B30-91DA-4BFE-89EA-01B4F4D4CDC3}" type="datetimeFigureOut">
              <a:rPr lang="uk-UA" smtClean="0"/>
              <a:t>26.09.2020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379884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6814B30-91DA-4BFE-89EA-01B4F4D4CDC3}" type="datetimeFigureOut">
              <a:rPr lang="uk-UA" smtClean="0"/>
              <a:t>26.09.2020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403031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6814B30-91DA-4BFE-89EA-01B4F4D4CDC3}" type="datetimeFigureOut">
              <a:rPr lang="uk-UA" smtClean="0"/>
              <a:t>26.09.2020</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261426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6814B30-91DA-4BFE-89EA-01B4F4D4CDC3}" type="datetimeFigureOut">
              <a:rPr lang="uk-UA" smtClean="0"/>
              <a:t>26.09.2020</a:t>
            </a:fld>
            <a:endParaRPr lang="uk-UA"/>
          </a:p>
        </p:txBody>
      </p:sp>
      <p:sp>
        <p:nvSpPr>
          <p:cNvPr id="5" name="Footer Placeholder 3"/>
          <p:cNvSpPr>
            <a:spLocks noGrp="1"/>
          </p:cNvSpPr>
          <p:nvPr>
            <p:ph type="ftr" sz="quarter" idx="11"/>
          </p:nvPr>
        </p:nvSpPr>
        <p:spPr/>
        <p:txBody>
          <a:bodyPr/>
          <a:lstStyle/>
          <a:p>
            <a:endParaRPr lang="uk-UA"/>
          </a:p>
        </p:txBody>
      </p:sp>
      <p:sp>
        <p:nvSpPr>
          <p:cNvPr id="6" name="Slide Number Placeholder 4"/>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154627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814B30-91DA-4BFE-89EA-01B4F4D4CDC3}" type="datetimeFigureOut">
              <a:rPr lang="uk-UA" smtClean="0"/>
              <a:t>26.09.2020</a:t>
            </a:fld>
            <a:endParaRPr lang="uk-UA"/>
          </a:p>
        </p:txBody>
      </p:sp>
      <p:sp>
        <p:nvSpPr>
          <p:cNvPr id="5" name="Footer Placeholder 2"/>
          <p:cNvSpPr>
            <a:spLocks noGrp="1"/>
          </p:cNvSpPr>
          <p:nvPr>
            <p:ph type="ftr" sz="quarter" idx="11"/>
          </p:nvPr>
        </p:nvSpPr>
        <p:spPr/>
        <p:txBody>
          <a:bodyPr/>
          <a:lstStyle/>
          <a:p>
            <a:endParaRPr lang="uk-UA"/>
          </a:p>
        </p:txBody>
      </p:sp>
      <p:sp>
        <p:nvSpPr>
          <p:cNvPr id="6" name="Slide Number Placeholder 3"/>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361159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6814B30-91DA-4BFE-89EA-01B4F4D4CDC3}" type="datetimeFigureOut">
              <a:rPr lang="uk-UA" smtClean="0"/>
              <a:t>26.09.2020</a:t>
            </a:fld>
            <a:endParaRPr lang="uk-UA"/>
          </a:p>
        </p:txBody>
      </p:sp>
      <p:sp>
        <p:nvSpPr>
          <p:cNvPr id="5" name="Footer Placeholder 5"/>
          <p:cNvSpPr>
            <a:spLocks noGrp="1"/>
          </p:cNvSpPr>
          <p:nvPr>
            <p:ph type="ftr" sz="quarter" idx="11"/>
          </p:nvPr>
        </p:nvSpPr>
        <p:spPr/>
        <p:txBody>
          <a:bodyPr/>
          <a:lstStyle/>
          <a:p>
            <a:endParaRPr lang="uk-UA"/>
          </a:p>
        </p:txBody>
      </p:sp>
      <p:sp>
        <p:nvSpPr>
          <p:cNvPr id="6" name="Slide Number Placeholder 6"/>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116788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6814B30-91DA-4BFE-89EA-01B4F4D4CDC3}" type="datetimeFigureOut">
              <a:rPr lang="uk-UA" smtClean="0"/>
              <a:t>26.09.2020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AE628196-4322-43CF-87E8-18BAF0A60D96}" type="slidenum">
              <a:rPr lang="uk-UA" smtClean="0"/>
              <a:t>‹#›</a:t>
            </a:fld>
            <a:endParaRPr lang="uk-UA"/>
          </a:p>
        </p:txBody>
      </p:sp>
    </p:spTree>
    <p:extLst>
      <p:ext uri="{BB962C8B-B14F-4D97-AF65-F5344CB8AC3E}">
        <p14:creationId xmlns:p14="http://schemas.microsoft.com/office/powerpoint/2010/main" val="171280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814B30-91DA-4BFE-89EA-01B4F4D4CDC3}" type="datetimeFigureOut">
              <a:rPr lang="uk-UA" smtClean="0"/>
              <a:t>26.09.2020</a:t>
            </a:fld>
            <a:endParaRPr lang="uk-U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uk-U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628196-4322-43CF-87E8-18BAF0A60D96}" type="slidenum">
              <a:rPr lang="uk-UA" smtClean="0"/>
              <a:t>‹#›</a:t>
            </a:fld>
            <a:endParaRPr lang="uk-UA"/>
          </a:p>
        </p:txBody>
      </p:sp>
    </p:spTree>
    <p:extLst>
      <p:ext uri="{BB962C8B-B14F-4D97-AF65-F5344CB8AC3E}">
        <p14:creationId xmlns:p14="http://schemas.microsoft.com/office/powerpoint/2010/main" val="18056626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meter.apache.org/usermanual/component_reference.html#Include_Controller" TargetMode="External"/><Relationship Id="rId2" Type="http://schemas.openxmlformats.org/officeDocument/2006/relationships/hyperlink" Target="https://jmeter.apache.org/usermanual/component_reference.html#Module_Controller"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uk.wikipedia.org/w/index.php?title=Apache_Jakarta&amp;action=edit&amp;redlink=1" TargetMode="External"/><Relationship Id="rId2" Type="http://schemas.openxmlformats.org/officeDocument/2006/relationships/hyperlink" Target="https://uk.wikipedia.org/wiki/Apache_Software_Foundation" TargetMode="Externa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hyperlink" Target="https://uk.wikipedia.org/wiki/JDBC" TargetMode="External"/><Relationship Id="rId4" Type="http://schemas.openxmlformats.org/officeDocument/2006/relationships/hyperlink" Target="https://uk.wikipedia.org/wiki/%D0%92%D0%B5%D0%B1-%D0%B7%D0%B0%D1%81%D1%82%D0%BE%D1%81%D1%83%D0%BD%D0%BE%D0%B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91" y="1414397"/>
            <a:ext cx="10682975" cy="3629341"/>
          </a:xfrm>
          <a:prstGeom prst="rect">
            <a:avLst/>
          </a:prstGeom>
        </p:spPr>
      </p:pic>
    </p:spTree>
    <p:extLst>
      <p:ext uri="{BB962C8B-B14F-4D97-AF65-F5344CB8AC3E}">
        <p14:creationId xmlns:p14="http://schemas.microsoft.com/office/powerpoint/2010/main" val="913403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424160" cy="2656114"/>
          </a:xfrm>
        </p:spPr>
        <p:txBody>
          <a:bodyPr/>
          <a:lstStyle/>
          <a:p>
            <a:pPr fontAlgn="base"/>
            <a:r>
              <a:rPr lang="en-US" sz="2000" b="1" dirty="0">
                <a:solidFill>
                  <a:schemeClr val="tx1">
                    <a:lumMod val="95000"/>
                  </a:schemeClr>
                </a:solidFill>
              </a:rPr>
              <a:t>Timers</a:t>
            </a:r>
            <a:r>
              <a:rPr lang="en-US" sz="2000" dirty="0">
                <a:solidFill>
                  <a:schemeClr val="tx1">
                    <a:lumMod val="95000"/>
                  </a:schemeClr>
                </a:solidFill>
              </a:rPr>
              <a:t/>
            </a:r>
            <a:br>
              <a:rPr lang="en-US" sz="2000" dirty="0">
                <a:solidFill>
                  <a:schemeClr val="tx1">
                    <a:lumMod val="95000"/>
                  </a:schemeClr>
                </a:solidFill>
              </a:rPr>
            </a:br>
            <a:r>
              <a:rPr lang="uk-UA" sz="2000" dirty="0">
                <a:solidFill>
                  <a:schemeClr val="tx1">
                    <a:lumMod val="95000"/>
                  </a:schemeClr>
                </a:solidFill>
              </a:rPr>
              <a:t>А ось це ось хитрі штуки. Потрібні для контролю навантаження. Як не парадоксально, але вони по суті уповільнюють навантаження. </a:t>
            </a:r>
            <a:r>
              <a:rPr lang="en-US" sz="2000" dirty="0">
                <a:solidFill>
                  <a:schemeClr val="tx1">
                    <a:lumMod val="95000"/>
                  </a:schemeClr>
                </a:solidFill>
              </a:rPr>
              <a:t>Thread Group </a:t>
            </a:r>
            <a:r>
              <a:rPr lang="uk-UA" sz="2000" dirty="0">
                <a:solidFill>
                  <a:schemeClr val="tx1">
                    <a:lumMod val="95000"/>
                  </a:schemeClr>
                </a:solidFill>
              </a:rPr>
              <a:t>генерує це навантаження в міру своїх сил, а таймери їх обмежують. </a:t>
            </a:r>
            <a:r>
              <a:rPr lang="en-US" sz="2000" dirty="0">
                <a:solidFill>
                  <a:schemeClr val="tx1">
                    <a:lumMod val="95000"/>
                  </a:schemeClr>
                </a:solidFill>
              </a:rPr>
              <a:t>Constant Timer, </a:t>
            </a:r>
            <a:r>
              <a:rPr lang="uk-UA" sz="2000" dirty="0">
                <a:solidFill>
                  <a:schemeClr val="tx1">
                    <a:lumMod val="95000"/>
                  </a:schemeClr>
                </a:solidFill>
              </a:rPr>
              <a:t>наприклад, вставляє певну постійну затримку між запитами. А </a:t>
            </a:r>
            <a:r>
              <a:rPr lang="en-US" sz="2000" dirty="0">
                <a:solidFill>
                  <a:schemeClr val="tx1">
                    <a:lumMod val="95000"/>
                  </a:schemeClr>
                </a:solidFill>
              </a:rPr>
              <a:t>Constant Throughput Timer </a:t>
            </a:r>
            <a:r>
              <a:rPr lang="uk-UA" sz="2000" dirty="0">
                <a:solidFill>
                  <a:schemeClr val="tx1">
                    <a:lumMod val="95000"/>
                  </a:schemeClr>
                </a:solidFill>
              </a:rPr>
              <a:t>дозволить домогтися точного навантаження в певну кількість запитів за певний час і </a:t>
            </a:r>
            <a:r>
              <a:rPr lang="uk-UA" sz="2000" dirty="0" err="1">
                <a:solidFill>
                  <a:schemeClr val="tx1">
                    <a:lumMod val="95000"/>
                  </a:schemeClr>
                </a:solidFill>
              </a:rPr>
              <a:t>т.д</a:t>
            </a:r>
            <a:r>
              <a:rPr lang="uk-UA" sz="2000" dirty="0">
                <a:solidFill>
                  <a:schemeClr val="tx1">
                    <a:lumMod val="95000"/>
                  </a:schemeClr>
                </a:solidFill>
              </a:rPr>
              <a:t>.</a:t>
            </a:r>
            <a:br>
              <a:rPr lang="uk-UA" sz="2000" dirty="0">
                <a:solidFill>
                  <a:schemeClr val="tx1">
                    <a:lumMod val="95000"/>
                  </a:schemeClr>
                </a:solidFill>
              </a:rPr>
            </a:br>
            <a:endParaRPr lang="uk-UA" sz="2000" dirty="0">
              <a:solidFill>
                <a:schemeClr val="tx1">
                  <a:lumMod val="95000"/>
                </a:schemeClr>
              </a:solidFill>
            </a:endParaRP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888" y="2367029"/>
            <a:ext cx="5487166" cy="3915321"/>
          </a:xfrm>
        </p:spPr>
      </p:pic>
    </p:spTree>
    <p:extLst>
      <p:ext uri="{BB962C8B-B14F-4D97-AF65-F5344CB8AC3E}">
        <p14:creationId xmlns:p14="http://schemas.microsoft.com/office/powerpoint/2010/main" val="3338027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0432869" cy="2124891"/>
          </a:xfrm>
        </p:spPr>
        <p:txBody>
          <a:bodyPr/>
          <a:lstStyle/>
          <a:p>
            <a:r>
              <a:rPr lang="en-US" sz="2000" b="1" i="1" dirty="0"/>
              <a:t>Test </a:t>
            </a:r>
            <a:r>
              <a:rPr lang="en-US" sz="2000" b="1" i="1" dirty="0" smtClean="0"/>
              <a:t>Fragments</a:t>
            </a:r>
            <a:br>
              <a:rPr lang="en-US" sz="2000" b="1" i="1" dirty="0" smtClean="0"/>
            </a:br>
            <a:r>
              <a:rPr lang="en-US" sz="2000" dirty="0"/>
              <a:t>Test </a:t>
            </a:r>
            <a:r>
              <a:rPr lang="en-US" sz="2000" dirty="0" smtClean="0"/>
              <a:t>Fragment </a:t>
            </a:r>
            <a:r>
              <a:rPr lang="ru-RU" sz="2000" dirty="0" err="1"/>
              <a:t>елемент</a:t>
            </a:r>
            <a:r>
              <a:rPr lang="ru-RU" sz="2000" dirty="0"/>
              <a:t> </a:t>
            </a:r>
            <a:r>
              <a:rPr lang="ru-RU" sz="2000" dirty="0" err="1" smtClean="0"/>
              <a:t>це</a:t>
            </a:r>
            <a:r>
              <a:rPr lang="ru-RU" sz="2000" dirty="0" smtClean="0"/>
              <a:t> </a:t>
            </a:r>
            <a:r>
              <a:rPr lang="ru-RU" sz="2000" dirty="0" err="1"/>
              <a:t>спеціальний</a:t>
            </a:r>
            <a:r>
              <a:rPr lang="ru-RU" sz="2000" dirty="0"/>
              <a:t> тип контролера, </a:t>
            </a:r>
            <a:r>
              <a:rPr lang="ru-RU" sz="2000" dirty="0" err="1"/>
              <a:t>який</a:t>
            </a:r>
            <a:r>
              <a:rPr lang="ru-RU" sz="2000" dirty="0"/>
              <a:t> </a:t>
            </a:r>
            <a:r>
              <a:rPr lang="ru-RU" sz="2000" dirty="0" err="1"/>
              <a:t>існує</a:t>
            </a:r>
            <a:r>
              <a:rPr lang="ru-RU" sz="2000" dirty="0"/>
              <a:t> </a:t>
            </a:r>
            <a:r>
              <a:rPr lang="uk-UA" sz="2000" dirty="0" smtClean="0"/>
              <a:t>в</a:t>
            </a:r>
            <a:r>
              <a:rPr lang="en-US" sz="2000" dirty="0"/>
              <a:t> Test Plan tree </a:t>
            </a:r>
            <a:r>
              <a:rPr lang="ru-RU" sz="2000" dirty="0"/>
              <a:t>на тому ж </a:t>
            </a:r>
            <a:r>
              <a:rPr lang="ru-RU" sz="2000" dirty="0" err="1"/>
              <a:t>рівні</a:t>
            </a:r>
            <a:r>
              <a:rPr lang="ru-RU" sz="2000" dirty="0"/>
              <a:t>, </a:t>
            </a:r>
            <a:r>
              <a:rPr lang="ru-RU" sz="2000" dirty="0" err="1"/>
              <a:t>що</a:t>
            </a:r>
            <a:r>
              <a:rPr lang="ru-RU" sz="2000" dirty="0"/>
              <a:t> </a:t>
            </a:r>
            <a:r>
              <a:rPr lang="ru-RU" sz="2000" dirty="0" smtClean="0"/>
              <a:t>і</a:t>
            </a:r>
            <a:r>
              <a:rPr lang="en-US" sz="2000" dirty="0" smtClean="0"/>
              <a:t> </a:t>
            </a:r>
            <a:r>
              <a:rPr lang="en-US" sz="2000" dirty="0"/>
              <a:t>Thread </a:t>
            </a:r>
            <a:r>
              <a:rPr lang="en-US" sz="2000" dirty="0" smtClean="0"/>
              <a:t>Group.</a:t>
            </a:r>
            <a:r>
              <a:rPr lang="en-US" sz="2000" dirty="0"/>
              <a:t> </a:t>
            </a:r>
            <a:r>
              <a:rPr lang="uk-UA" sz="2000" dirty="0" smtClean="0"/>
              <a:t>Це </a:t>
            </a:r>
            <a:r>
              <a:rPr lang="uk-UA" sz="2000" dirty="0"/>
              <a:t>відрізняється </a:t>
            </a:r>
            <a:r>
              <a:rPr lang="uk-UA" sz="2000" dirty="0" smtClean="0"/>
              <a:t>від</a:t>
            </a:r>
            <a:r>
              <a:rPr lang="en-US" sz="2000" dirty="0"/>
              <a:t> Thread </a:t>
            </a:r>
            <a:r>
              <a:rPr lang="en-US" sz="2000" dirty="0" smtClean="0"/>
              <a:t>Group </a:t>
            </a:r>
            <a:r>
              <a:rPr lang="ru-RU" sz="2000" dirty="0"/>
              <a:t>в тому, </a:t>
            </a:r>
            <a:r>
              <a:rPr lang="ru-RU" sz="2000" dirty="0" err="1"/>
              <a:t>що</a:t>
            </a:r>
            <a:r>
              <a:rPr lang="ru-RU" sz="2000" dirty="0"/>
              <a:t> </a:t>
            </a:r>
            <a:r>
              <a:rPr lang="ru-RU" sz="2000" dirty="0" err="1"/>
              <a:t>він</a:t>
            </a:r>
            <a:r>
              <a:rPr lang="ru-RU" sz="2000" dirty="0"/>
              <a:t> не </a:t>
            </a:r>
            <a:r>
              <a:rPr lang="ru-RU" sz="2000" dirty="0" err="1"/>
              <a:t>виконується</a:t>
            </a:r>
            <a:r>
              <a:rPr lang="ru-RU" sz="2000" dirty="0"/>
              <a:t>, </a:t>
            </a:r>
            <a:r>
              <a:rPr lang="ru-RU" sz="2000" dirty="0" err="1"/>
              <a:t>якщо</a:t>
            </a:r>
            <a:r>
              <a:rPr lang="ru-RU" sz="2000" dirty="0"/>
              <a:t> на </a:t>
            </a:r>
            <a:r>
              <a:rPr lang="ru-RU" sz="2000" dirty="0" err="1"/>
              <a:t>нього</a:t>
            </a:r>
            <a:r>
              <a:rPr lang="ru-RU" sz="2000" dirty="0"/>
              <a:t> не </a:t>
            </a:r>
            <a:r>
              <a:rPr lang="ru-RU" sz="2000" dirty="0" err="1"/>
              <a:t>посилається</a:t>
            </a:r>
            <a:r>
              <a:rPr lang="ru-RU" sz="2000" dirty="0"/>
              <a:t> </a:t>
            </a:r>
            <a:r>
              <a:rPr lang="ru-RU" sz="2000" dirty="0" err="1" smtClean="0"/>
              <a:t>жоден</a:t>
            </a:r>
            <a:r>
              <a:rPr lang="en-US" sz="2000" dirty="0" smtClean="0"/>
              <a:t> </a:t>
            </a:r>
            <a:r>
              <a:rPr lang="en-US" sz="2000" dirty="0" smtClean="0">
                <a:hlinkClick r:id="rId2"/>
              </a:rPr>
              <a:t>Module </a:t>
            </a:r>
            <a:r>
              <a:rPr lang="uk-UA" sz="2000" dirty="0" smtClean="0">
                <a:hlinkClick r:id="rId2"/>
              </a:rPr>
              <a:t>С</a:t>
            </a:r>
            <a:r>
              <a:rPr lang="en-US" sz="2000" dirty="0" err="1" smtClean="0">
                <a:hlinkClick r:id="rId2"/>
              </a:rPr>
              <a:t>ontroller</a:t>
            </a:r>
            <a:r>
              <a:rPr lang="en-US" sz="2000" dirty="0"/>
              <a:t> </a:t>
            </a:r>
            <a:r>
              <a:rPr lang="uk-UA" sz="2000" dirty="0" smtClean="0"/>
              <a:t>або</a:t>
            </a:r>
            <a:r>
              <a:rPr lang="en-US" sz="2000" dirty="0"/>
              <a:t> </a:t>
            </a:r>
            <a:r>
              <a:rPr lang="en-US" sz="2000" dirty="0" err="1" smtClean="0">
                <a:hlinkClick r:id="rId3"/>
              </a:rPr>
              <a:t>Include_Controller</a:t>
            </a:r>
            <a:r>
              <a:rPr lang="en-US" sz="2000" dirty="0" smtClean="0"/>
              <a:t>.</a:t>
            </a:r>
            <a:r>
              <a:rPr lang="en-US" sz="2000" b="1" i="1" dirty="0"/>
              <a:t/>
            </a:r>
            <a:br>
              <a:rPr lang="en-US" sz="2000" b="1" i="1" dirty="0"/>
            </a:br>
            <a:endParaRPr lang="uk-UA" sz="2000" i="1" dirty="0"/>
          </a:p>
        </p:txBody>
      </p:sp>
      <p:pic>
        <p:nvPicPr>
          <p:cNvPr id="6" name="Объект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069" y="2149990"/>
            <a:ext cx="4753638" cy="4001058"/>
          </a:xfrm>
        </p:spPr>
      </p:pic>
    </p:spTree>
    <p:extLst>
      <p:ext uri="{BB962C8B-B14F-4D97-AF65-F5344CB8AC3E}">
        <p14:creationId xmlns:p14="http://schemas.microsoft.com/office/powerpoint/2010/main" val="71768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797" y="125127"/>
            <a:ext cx="10270693" cy="1694964"/>
          </a:xfrm>
        </p:spPr>
        <p:txBody>
          <a:bodyPr/>
          <a:lstStyle/>
          <a:p>
            <a:pPr fontAlgn="base"/>
            <a:r>
              <a:rPr lang="en-US" sz="2000" b="1" dirty="0">
                <a:solidFill>
                  <a:schemeClr val="tx1">
                    <a:lumMod val="95000"/>
                  </a:schemeClr>
                </a:solidFill>
              </a:rPr>
              <a:t>Configuration elements </a:t>
            </a:r>
            <a:r>
              <a:rPr lang="en-US" sz="2000" dirty="0">
                <a:solidFill>
                  <a:schemeClr val="tx1">
                    <a:lumMod val="95000"/>
                  </a:schemeClr>
                </a:solidFill>
              </a:rPr>
              <a:t/>
            </a:r>
            <a:br>
              <a:rPr lang="en-US" sz="2000" dirty="0">
                <a:solidFill>
                  <a:schemeClr val="tx1">
                    <a:lumMod val="95000"/>
                  </a:schemeClr>
                </a:solidFill>
              </a:rPr>
            </a:br>
            <a:r>
              <a:rPr lang="en-US" sz="2000" dirty="0">
                <a:solidFill>
                  <a:schemeClr val="tx1">
                    <a:lumMod val="95000"/>
                  </a:schemeClr>
                </a:solidFill>
              </a:rPr>
              <a:t>Configuration elements — </a:t>
            </a:r>
            <a:r>
              <a:rPr lang="uk-UA" sz="2000" dirty="0">
                <a:solidFill>
                  <a:schemeClr val="tx1">
                    <a:lumMod val="95000"/>
                  </a:schemeClr>
                </a:solidFill>
              </a:rPr>
              <a:t>дозволять більш </a:t>
            </a:r>
            <a:r>
              <a:rPr lang="uk-UA" sz="2000" dirty="0" err="1">
                <a:solidFill>
                  <a:schemeClr val="tx1">
                    <a:lumMod val="95000"/>
                  </a:schemeClr>
                </a:solidFill>
              </a:rPr>
              <a:t>гнучко</a:t>
            </a:r>
            <a:r>
              <a:rPr lang="uk-UA" sz="2000" dirty="0">
                <a:solidFill>
                  <a:schemeClr val="tx1">
                    <a:lumMod val="95000"/>
                  </a:schemeClr>
                </a:solidFill>
              </a:rPr>
              <a:t> налаштувати тест-план. Наприклад підготувати змінні котрі знадобляться в процесі тесту, або ж перевизначити заголовки запитів (</a:t>
            </a:r>
            <a:r>
              <a:rPr lang="en-US" sz="2000" dirty="0">
                <a:solidFill>
                  <a:schemeClr val="tx1">
                    <a:lumMod val="95000"/>
                  </a:schemeClr>
                </a:solidFill>
              </a:rPr>
              <a:t>HTTP Header Manager).</a:t>
            </a:r>
            <a:br>
              <a:rPr lang="en-US" sz="2000" dirty="0">
                <a:solidFill>
                  <a:schemeClr val="tx1">
                    <a:lumMod val="95000"/>
                  </a:schemeClr>
                </a:solidFill>
              </a:rPr>
            </a:br>
            <a:r>
              <a:rPr lang="uk-UA" sz="2000" dirty="0">
                <a:solidFill>
                  <a:schemeClr val="tx1">
                    <a:lumMod val="95000"/>
                  </a:schemeClr>
                </a:solidFill>
              </a:rPr>
              <a:t>Кілька часто використовуваних </a:t>
            </a:r>
            <a:r>
              <a:rPr lang="en-US" sz="2000" dirty="0">
                <a:solidFill>
                  <a:schemeClr val="tx1">
                    <a:lumMod val="95000"/>
                  </a:schemeClr>
                </a:solidFill>
              </a:rPr>
              <a:t>Configuration elements </a:t>
            </a:r>
            <a:r>
              <a:rPr lang="uk-UA" sz="2000" dirty="0">
                <a:solidFill>
                  <a:schemeClr val="tx1">
                    <a:lumMod val="95000"/>
                  </a:schemeClr>
                </a:solidFill>
              </a:rPr>
              <a:t>в </a:t>
            </a:r>
            <a:r>
              <a:rPr lang="en-US" sz="2000" dirty="0" err="1">
                <a:solidFill>
                  <a:schemeClr val="tx1">
                    <a:lumMod val="95000"/>
                  </a:schemeClr>
                </a:solidFill>
              </a:rPr>
              <a:t>JMeter</a:t>
            </a:r>
            <a:r>
              <a:rPr lang="en-US" sz="2000" dirty="0">
                <a:solidFill>
                  <a:schemeClr val="tx1">
                    <a:lumMod val="95000"/>
                  </a:schemeClr>
                </a:solidFill>
              </a:rPr>
              <a:t/>
            </a:r>
            <a:br>
              <a:rPr lang="en-US" sz="2000" dirty="0">
                <a:solidFill>
                  <a:schemeClr val="tx1">
                    <a:lumMod val="95000"/>
                  </a:schemeClr>
                </a:solidFill>
              </a:rPr>
            </a:br>
            <a:endParaRPr lang="uk-UA" sz="2000" dirty="0">
              <a:solidFill>
                <a:schemeClr val="tx1">
                  <a:lumMod val="95000"/>
                </a:schemeClr>
              </a:solidFill>
            </a:endParaRP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428" y="1820091"/>
            <a:ext cx="4956337" cy="4882850"/>
          </a:xfrm>
        </p:spPr>
      </p:pic>
    </p:spTree>
    <p:extLst>
      <p:ext uri="{BB962C8B-B14F-4D97-AF65-F5344CB8AC3E}">
        <p14:creationId xmlns:p14="http://schemas.microsoft.com/office/powerpoint/2010/main" val="105422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0258" y="94103"/>
            <a:ext cx="9846188" cy="2326880"/>
          </a:xfrm>
        </p:spPr>
        <p:txBody>
          <a:bodyPr/>
          <a:lstStyle/>
          <a:p>
            <a:pPr fontAlgn="base"/>
            <a:r>
              <a:rPr lang="en-US" sz="2400" b="1" dirty="0">
                <a:solidFill>
                  <a:schemeClr val="tx1">
                    <a:lumMod val="95000"/>
                  </a:schemeClr>
                </a:solidFill>
              </a:rPr>
              <a:t>Listeners</a:t>
            </a:r>
            <a:r>
              <a:rPr lang="en-US" sz="2400" dirty="0">
                <a:solidFill>
                  <a:schemeClr val="tx1">
                    <a:lumMod val="95000"/>
                  </a:schemeClr>
                </a:solidFill>
              </a:rPr>
              <a:t/>
            </a:r>
            <a:br>
              <a:rPr lang="en-US" sz="2400" dirty="0">
                <a:solidFill>
                  <a:schemeClr val="tx1">
                    <a:lumMod val="95000"/>
                  </a:schemeClr>
                </a:solidFill>
              </a:rPr>
            </a:br>
            <a:r>
              <a:rPr lang="en-US" sz="2400" dirty="0" err="1">
                <a:solidFill>
                  <a:schemeClr val="tx1">
                    <a:lumMod val="95000"/>
                  </a:schemeClr>
                </a:solidFill>
              </a:rPr>
              <a:t>Listeners</a:t>
            </a:r>
            <a:r>
              <a:rPr lang="en-US" sz="2400" dirty="0">
                <a:solidFill>
                  <a:schemeClr val="tx1">
                    <a:lumMod val="95000"/>
                  </a:schemeClr>
                </a:solidFill>
              </a:rPr>
              <a:t> </a:t>
            </a:r>
            <a:r>
              <a:rPr lang="uk-UA" sz="2400" dirty="0">
                <a:solidFill>
                  <a:schemeClr val="tx1">
                    <a:lumMod val="95000"/>
                  </a:schemeClr>
                </a:solidFill>
              </a:rPr>
              <a:t>ці штуки надають доступ до результатів тестів. </a:t>
            </a:r>
            <a:r>
              <a:rPr lang="en-US" sz="2400" dirty="0">
                <a:solidFill>
                  <a:schemeClr val="tx1">
                    <a:lumMod val="95000"/>
                  </a:schemeClr>
                </a:solidFill>
              </a:rPr>
              <a:t>Listeners </a:t>
            </a:r>
            <a:r>
              <a:rPr lang="uk-UA" sz="2400" dirty="0">
                <a:solidFill>
                  <a:schemeClr val="tx1">
                    <a:lumMod val="95000"/>
                  </a:schemeClr>
                </a:solidFill>
              </a:rPr>
              <a:t>зчитують результати, і відображають їх в зручному для перегляду вигляді. Є графіки, є в дерева запитів і відповідей. Власне на будь-який смак як то кажуть</a:t>
            </a:r>
            <a:br>
              <a:rPr lang="uk-UA" sz="2400" dirty="0">
                <a:solidFill>
                  <a:schemeClr val="tx1">
                    <a:lumMod val="95000"/>
                  </a:schemeClr>
                </a:solidFill>
              </a:rPr>
            </a:br>
            <a:endParaRPr lang="uk-UA" sz="2400" dirty="0">
              <a:solidFill>
                <a:schemeClr val="tx1">
                  <a:lumMod val="95000"/>
                </a:schemeClr>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7108" y="2125581"/>
            <a:ext cx="5196035" cy="4453745"/>
          </a:xfrm>
        </p:spPr>
      </p:pic>
    </p:spTree>
    <p:extLst>
      <p:ext uri="{BB962C8B-B14F-4D97-AF65-F5344CB8AC3E}">
        <p14:creationId xmlns:p14="http://schemas.microsoft.com/office/powerpoint/2010/main" val="2220175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Заголовок 1"/>
          <p:cNvSpPr>
            <a:spLocks noGrp="1"/>
          </p:cNvSpPr>
          <p:nvPr>
            <p:ph type="title"/>
          </p:nvPr>
        </p:nvSpPr>
        <p:spPr>
          <a:xfrm>
            <a:off x="0" y="90292"/>
            <a:ext cx="3425217" cy="588977"/>
          </a:xfrm>
        </p:spPr>
        <p:txBody>
          <a:bodyPr/>
          <a:lstStyle/>
          <a:p>
            <a:r>
              <a:rPr lang="uk-UA" sz="2800" b="1" i="1" u="sng" dirty="0" smtClean="0">
                <a:solidFill>
                  <a:schemeClr val="accent1"/>
                </a:solidFill>
              </a:rPr>
              <a:t>Бояр Олександр</a:t>
            </a:r>
            <a:endParaRPr lang="uk-UA" sz="2800" b="1" i="1" u="sng" dirty="0">
              <a:solidFill>
                <a:schemeClr val="accent1"/>
              </a:solidFill>
            </a:endParaRPr>
          </a:p>
        </p:txBody>
      </p:sp>
    </p:spTree>
    <p:extLst>
      <p:ext uri="{BB962C8B-B14F-4D97-AF65-F5344CB8AC3E}">
        <p14:creationId xmlns:p14="http://schemas.microsoft.com/office/powerpoint/2010/main" val="3810074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44476" y="539130"/>
            <a:ext cx="8825659" cy="3416300"/>
          </a:xfrm>
        </p:spPr>
        <p:txBody>
          <a:bodyPr/>
          <a:lstStyle/>
          <a:p>
            <a:r>
              <a:rPr lang="en-US" b="1" i="1" dirty="0">
                <a:solidFill>
                  <a:schemeClr val="tx1">
                    <a:lumMod val="95000"/>
                  </a:schemeClr>
                </a:solidFill>
              </a:rPr>
              <a:t>Apache </a:t>
            </a:r>
            <a:r>
              <a:rPr lang="en-US" b="1" i="1" dirty="0" err="1">
                <a:solidFill>
                  <a:schemeClr val="tx1">
                    <a:lumMod val="95000"/>
                  </a:schemeClr>
                </a:solidFill>
              </a:rPr>
              <a:t>JMeter</a:t>
            </a:r>
            <a:r>
              <a:rPr lang="en-US" b="1" i="1" dirty="0">
                <a:solidFill>
                  <a:schemeClr val="tx1">
                    <a:lumMod val="95000"/>
                  </a:schemeClr>
                </a:solidFill>
              </a:rPr>
              <a:t> — </a:t>
            </a:r>
            <a:r>
              <a:rPr lang="uk-UA" b="1" i="1" dirty="0">
                <a:solidFill>
                  <a:schemeClr val="tx1">
                    <a:lumMod val="95000"/>
                  </a:schemeClr>
                </a:solidFill>
              </a:rPr>
              <a:t>інструмент для проведення навантажувального тестування, що розробляється </a:t>
            </a:r>
            <a:r>
              <a:rPr lang="en-US" b="1" i="1" dirty="0">
                <a:solidFill>
                  <a:schemeClr val="tx1">
                    <a:lumMod val="95000"/>
                  </a:schemeClr>
                </a:solidFill>
                <a:hlinkClick r:id="rId2" tooltip="Apache Software Foundation"/>
              </a:rPr>
              <a:t>Apache Software Foundation</a:t>
            </a:r>
            <a:r>
              <a:rPr lang="en-US" b="1" i="1" dirty="0">
                <a:solidFill>
                  <a:schemeClr val="tx1">
                    <a:lumMod val="95000"/>
                  </a:schemeClr>
                </a:solidFill>
              </a:rPr>
              <a:t>, </a:t>
            </a:r>
            <a:r>
              <a:rPr lang="uk-UA" b="1" i="1" dirty="0" err="1">
                <a:solidFill>
                  <a:schemeClr val="tx1">
                    <a:lumMod val="95000"/>
                  </a:schemeClr>
                </a:solidFill>
              </a:rPr>
              <a:t>підпроекту</a:t>
            </a:r>
            <a:r>
              <a:rPr lang="uk-UA" b="1" i="1" dirty="0">
                <a:solidFill>
                  <a:schemeClr val="tx1">
                    <a:lumMod val="95000"/>
                  </a:schemeClr>
                </a:solidFill>
              </a:rPr>
              <a:t> </a:t>
            </a:r>
            <a:r>
              <a:rPr lang="en-US" b="1" i="1" dirty="0" smtClean="0">
                <a:solidFill>
                  <a:schemeClr val="tx1">
                    <a:lumMod val="95000"/>
                  </a:schemeClr>
                </a:solidFill>
                <a:hlinkClick r:id="rId3" tooltip="Apache Jakarta (ще не написана)"/>
              </a:rPr>
              <a:t>Jakarta</a:t>
            </a:r>
            <a:r>
              <a:rPr lang="en-US" b="1" i="1" dirty="0">
                <a:solidFill>
                  <a:schemeClr val="tx1">
                    <a:lumMod val="95000"/>
                  </a:schemeClr>
                </a:solidFill>
              </a:rPr>
              <a:t>. </a:t>
            </a:r>
            <a:r>
              <a:rPr lang="uk-UA" b="1" i="1" dirty="0">
                <a:solidFill>
                  <a:schemeClr val="tx1">
                    <a:lumMod val="95000"/>
                  </a:schemeClr>
                </a:solidFill>
              </a:rPr>
              <a:t>Хоча спочатку </a:t>
            </a:r>
            <a:r>
              <a:rPr lang="en-US" b="1" i="1" dirty="0" err="1">
                <a:solidFill>
                  <a:schemeClr val="tx1">
                    <a:lumMod val="95000"/>
                  </a:schemeClr>
                </a:solidFill>
              </a:rPr>
              <a:t>JMeter</a:t>
            </a:r>
            <a:r>
              <a:rPr lang="en-US" b="1" i="1" dirty="0">
                <a:solidFill>
                  <a:schemeClr val="tx1">
                    <a:lumMod val="95000"/>
                  </a:schemeClr>
                </a:solidFill>
              </a:rPr>
              <a:t> </a:t>
            </a:r>
            <a:r>
              <a:rPr lang="uk-UA" b="1" i="1" dirty="0">
                <a:solidFill>
                  <a:schemeClr val="tx1">
                    <a:lumMod val="95000"/>
                  </a:schemeClr>
                </a:solidFill>
              </a:rPr>
              <a:t>розроблявся як засіб тестування </a:t>
            </a:r>
            <a:r>
              <a:rPr lang="uk-UA" b="1" i="1" dirty="0">
                <a:solidFill>
                  <a:schemeClr val="tx1">
                    <a:lumMod val="95000"/>
                  </a:schemeClr>
                </a:solidFill>
                <a:hlinkClick r:id="rId4" tooltip="Веб-застосунок"/>
              </a:rPr>
              <a:t>веб-застосунків</a:t>
            </a:r>
            <a:r>
              <a:rPr lang="uk-UA" b="1" i="1" dirty="0">
                <a:solidFill>
                  <a:schemeClr val="tx1">
                    <a:lumMod val="95000"/>
                  </a:schemeClr>
                </a:solidFill>
              </a:rPr>
              <a:t>, натепер він здатний проводити навантажувальні тести для </a:t>
            </a:r>
            <a:r>
              <a:rPr lang="en-US" b="1" i="1" dirty="0">
                <a:solidFill>
                  <a:schemeClr val="tx1">
                    <a:lumMod val="95000"/>
                  </a:schemeClr>
                </a:solidFill>
                <a:hlinkClick r:id="rId5" tooltip="JDBC"/>
              </a:rPr>
              <a:t>JDBC</a:t>
            </a:r>
            <a:r>
              <a:rPr lang="en-US" b="1" i="1" dirty="0">
                <a:solidFill>
                  <a:schemeClr val="tx1">
                    <a:lumMod val="95000"/>
                  </a:schemeClr>
                </a:solidFill>
              </a:rPr>
              <a:t>-</a:t>
            </a:r>
            <a:r>
              <a:rPr lang="uk-UA" b="1" i="1" dirty="0" smtClean="0">
                <a:solidFill>
                  <a:schemeClr val="tx1">
                    <a:lumMod val="95000"/>
                  </a:schemeClr>
                </a:solidFill>
              </a:rPr>
              <a:t>з'єднань</a:t>
            </a:r>
            <a:r>
              <a:rPr lang="en-US" b="1" i="1" dirty="0" smtClean="0">
                <a:solidFill>
                  <a:schemeClr val="tx1">
                    <a:lumMod val="95000"/>
                  </a:schemeClr>
                </a:solidFill>
              </a:rPr>
              <a:t>.</a:t>
            </a:r>
            <a:endParaRPr lang="uk-UA" b="1" i="1" dirty="0">
              <a:solidFill>
                <a:schemeClr val="tx1">
                  <a:lumMod val="95000"/>
                </a:schemeClr>
              </a:solidFill>
            </a:endParaRPr>
          </a:p>
        </p:txBody>
      </p:sp>
      <p:pic>
        <p:nvPicPr>
          <p:cNvPr id="4" name="Рисунок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6702" y="2908552"/>
            <a:ext cx="6381205" cy="3230990"/>
          </a:xfrm>
          <a:prstGeom prst="rect">
            <a:avLst/>
          </a:prstGeom>
        </p:spPr>
      </p:pic>
    </p:spTree>
    <p:extLst>
      <p:ext uri="{BB962C8B-B14F-4D97-AF65-F5344CB8AC3E}">
        <p14:creationId xmlns:p14="http://schemas.microsoft.com/office/powerpoint/2010/main" val="2565345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72307" cy="6858000"/>
          </a:xfrm>
        </p:spPr>
      </p:pic>
    </p:spTree>
    <p:extLst>
      <p:ext uri="{BB962C8B-B14F-4D97-AF65-F5344CB8AC3E}">
        <p14:creationId xmlns:p14="http://schemas.microsoft.com/office/powerpoint/2010/main" val="3849348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0424160" cy="2638697"/>
          </a:xfrm>
        </p:spPr>
        <p:txBody>
          <a:bodyPr/>
          <a:lstStyle/>
          <a:p>
            <a:pPr fontAlgn="base"/>
            <a:r>
              <a:rPr lang="en-US" sz="2000" b="1" i="1" dirty="0"/>
              <a:t>Thread </a:t>
            </a:r>
            <a:r>
              <a:rPr lang="en-US" sz="2000" b="1" i="1" dirty="0" smtClean="0"/>
              <a:t>group</a:t>
            </a:r>
            <a:br>
              <a:rPr lang="en-US" sz="2000" b="1" i="1" dirty="0" smtClean="0"/>
            </a:br>
            <a:r>
              <a:rPr lang="en-US" sz="2000" dirty="0"/>
              <a:t>Thread </a:t>
            </a:r>
            <a:r>
              <a:rPr lang="en-US" sz="2000" dirty="0" smtClean="0"/>
              <a:t>group </a:t>
            </a:r>
            <a:r>
              <a:rPr lang="ru-RU" sz="2000" dirty="0" err="1"/>
              <a:t>елементи</a:t>
            </a:r>
            <a:r>
              <a:rPr lang="ru-RU" sz="2000" dirty="0"/>
              <a:t> є </a:t>
            </a:r>
            <a:r>
              <a:rPr lang="ru-RU" sz="2000" dirty="0" err="1"/>
              <a:t>початковими</a:t>
            </a:r>
            <a:r>
              <a:rPr lang="ru-RU" sz="2000" dirty="0"/>
              <a:t> пунктами будь-</a:t>
            </a:r>
            <a:r>
              <a:rPr lang="ru-RU" sz="2000" dirty="0" err="1"/>
              <a:t>якого</a:t>
            </a:r>
            <a:r>
              <a:rPr lang="ru-RU" sz="2000" dirty="0"/>
              <a:t> плану </a:t>
            </a:r>
            <a:r>
              <a:rPr lang="ru-RU" sz="2000" dirty="0" err="1"/>
              <a:t>випробувань</a:t>
            </a:r>
            <a:r>
              <a:rPr lang="ru-RU" sz="2000" dirty="0" smtClean="0"/>
              <a:t>.</a:t>
            </a:r>
            <a:r>
              <a:rPr lang="en-US" sz="2000" dirty="0" smtClean="0"/>
              <a:t> </a:t>
            </a:r>
            <a:r>
              <a:rPr lang="uk-UA" sz="2000" dirty="0" smtClean="0"/>
              <a:t>Всі </a:t>
            </a:r>
            <a:r>
              <a:rPr lang="en-US" sz="2000" dirty="0"/>
              <a:t>controllers </a:t>
            </a:r>
            <a:r>
              <a:rPr lang="uk-UA" sz="2000" dirty="0" smtClean="0"/>
              <a:t>та</a:t>
            </a:r>
            <a:r>
              <a:rPr lang="en-US" sz="2000" dirty="0" smtClean="0"/>
              <a:t> samplers</a:t>
            </a:r>
            <a:r>
              <a:rPr lang="uk-UA" sz="2000" dirty="0" smtClean="0"/>
              <a:t> повинні знаходитися в </a:t>
            </a:r>
            <a:r>
              <a:rPr lang="en-US" sz="2000" dirty="0"/>
              <a:t>Thread </a:t>
            </a:r>
            <a:r>
              <a:rPr lang="en-US" sz="2000" dirty="0" smtClean="0"/>
              <a:t>group.</a:t>
            </a:r>
            <a:r>
              <a:rPr lang="uk-UA" sz="2000" dirty="0" smtClean="0"/>
              <a:t/>
            </a:r>
            <a:br>
              <a:rPr lang="uk-UA" sz="2000" dirty="0" smtClean="0"/>
            </a:br>
            <a:r>
              <a:rPr lang="ru-RU" sz="2000" dirty="0" err="1"/>
              <a:t>Інші</a:t>
            </a:r>
            <a:r>
              <a:rPr lang="ru-RU" sz="2000" dirty="0"/>
              <a:t> </a:t>
            </a:r>
            <a:r>
              <a:rPr lang="ru-RU" sz="2000" dirty="0" err="1"/>
              <a:t>елементи</a:t>
            </a:r>
            <a:r>
              <a:rPr lang="ru-RU" sz="2000" dirty="0"/>
              <a:t>, напр. </a:t>
            </a:r>
            <a:r>
              <a:rPr lang="en-US" sz="2000" dirty="0"/>
              <a:t>Listeners</a:t>
            </a:r>
            <a:r>
              <a:rPr lang="ru-RU" sz="2000" dirty="0" smtClean="0"/>
              <a:t> </a:t>
            </a:r>
            <a:r>
              <a:rPr lang="ru-RU" sz="2000" dirty="0" err="1"/>
              <a:t>можуть</a:t>
            </a:r>
            <a:r>
              <a:rPr lang="ru-RU" sz="2000" dirty="0"/>
              <a:t> бути </a:t>
            </a:r>
            <a:r>
              <a:rPr lang="ru-RU" sz="2000" dirty="0" err="1"/>
              <a:t>розміщені</a:t>
            </a:r>
            <a:r>
              <a:rPr lang="ru-RU" sz="2000" dirty="0"/>
              <a:t> </a:t>
            </a:r>
            <a:r>
              <a:rPr lang="ru-RU" sz="2000" dirty="0" err="1"/>
              <a:t>безпосередньо</a:t>
            </a:r>
            <a:r>
              <a:rPr lang="ru-RU" sz="2000" dirty="0"/>
              <a:t> </a:t>
            </a:r>
            <a:r>
              <a:rPr lang="ru-RU" sz="2000" dirty="0" err="1"/>
              <a:t>під</a:t>
            </a:r>
            <a:r>
              <a:rPr lang="ru-RU" sz="2000" dirty="0"/>
              <a:t> планом </a:t>
            </a:r>
            <a:r>
              <a:rPr lang="ru-RU" sz="2000" dirty="0" err="1" smtClean="0"/>
              <a:t>випробувань</a:t>
            </a:r>
            <a:r>
              <a:rPr lang="en-US" sz="2000" dirty="0" smtClean="0"/>
              <a:t>, </a:t>
            </a:r>
            <a:r>
              <a:rPr lang="ru-RU" sz="2000" dirty="0"/>
              <a:t>у </a:t>
            </a:r>
            <a:r>
              <a:rPr lang="ru-RU" sz="2000" dirty="0" err="1"/>
              <a:t>цьому</a:t>
            </a:r>
            <a:r>
              <a:rPr lang="ru-RU" sz="2000" dirty="0"/>
              <a:t> </a:t>
            </a:r>
            <a:r>
              <a:rPr lang="ru-RU" sz="2000" dirty="0" err="1"/>
              <a:t>випадку</a:t>
            </a:r>
            <a:r>
              <a:rPr lang="ru-RU" sz="2000" dirty="0"/>
              <a:t> вони </a:t>
            </a:r>
            <a:r>
              <a:rPr lang="ru-RU" sz="2000" dirty="0" err="1"/>
              <a:t>застосовуватимуться</a:t>
            </a:r>
            <a:r>
              <a:rPr lang="ru-RU" sz="2000" dirty="0"/>
              <a:t> до </a:t>
            </a:r>
            <a:r>
              <a:rPr lang="ru-RU" sz="2000" dirty="0" err="1" smtClean="0"/>
              <a:t>всіх</a:t>
            </a:r>
            <a:r>
              <a:rPr lang="en-US" sz="2000" dirty="0" smtClean="0"/>
              <a:t> </a:t>
            </a:r>
            <a:r>
              <a:rPr lang="en-US" sz="2000" dirty="0"/>
              <a:t>Thread </a:t>
            </a:r>
            <a:r>
              <a:rPr lang="en-US" sz="2000" dirty="0" smtClean="0"/>
              <a:t>group. </a:t>
            </a:r>
            <a:r>
              <a:rPr lang="uk-UA" sz="2000" b="1" i="1" dirty="0">
                <a:solidFill>
                  <a:schemeClr val="tx1">
                    <a:lumMod val="95000"/>
                  </a:schemeClr>
                </a:solidFill>
              </a:rPr>
              <a:t/>
            </a:r>
            <a:br>
              <a:rPr lang="uk-UA" sz="2000" b="1" i="1" dirty="0">
                <a:solidFill>
                  <a:schemeClr val="tx1">
                    <a:lumMod val="95000"/>
                  </a:schemeClr>
                </a:solidFill>
              </a:rPr>
            </a:br>
            <a:endParaRPr lang="uk-UA" sz="2000" b="1" i="1" dirty="0">
              <a:solidFill>
                <a:schemeClr val="tx1">
                  <a:lumMod val="95000"/>
                </a:schemeClr>
              </a:solidFill>
            </a:endParaRP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8678" y="2718888"/>
            <a:ext cx="6753963" cy="3416300"/>
          </a:xfrm>
        </p:spPr>
      </p:pic>
    </p:spTree>
    <p:extLst>
      <p:ext uri="{BB962C8B-B14F-4D97-AF65-F5344CB8AC3E}">
        <p14:creationId xmlns:p14="http://schemas.microsoft.com/office/powerpoint/2010/main" val="1274607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0"/>
            <a:ext cx="10833462" cy="2993086"/>
          </a:xfrm>
        </p:spPr>
        <p:txBody>
          <a:bodyPr/>
          <a:lstStyle/>
          <a:p>
            <a:pPr fontAlgn="base"/>
            <a:r>
              <a:rPr lang="en-US" sz="1600" b="1" dirty="0">
                <a:solidFill>
                  <a:schemeClr val="tx1">
                    <a:lumMod val="95000"/>
                  </a:schemeClr>
                </a:solidFill>
              </a:rPr>
              <a:t>Samplers</a:t>
            </a:r>
            <a:r>
              <a:rPr lang="en-US" sz="1600" dirty="0">
                <a:solidFill>
                  <a:schemeClr val="tx1">
                    <a:lumMod val="95000"/>
                  </a:schemeClr>
                </a:solidFill>
              </a:rPr>
              <a:t/>
            </a:r>
            <a:br>
              <a:rPr lang="en-US" sz="1600" dirty="0">
                <a:solidFill>
                  <a:schemeClr val="tx1">
                    <a:lumMod val="95000"/>
                  </a:schemeClr>
                </a:solidFill>
              </a:rPr>
            </a:br>
            <a:r>
              <a:rPr lang="uk-UA" sz="1600" dirty="0">
                <a:solidFill>
                  <a:schemeClr val="tx1">
                    <a:lumMod val="95000"/>
                  </a:schemeClr>
                </a:solidFill>
              </a:rPr>
              <a:t>Як ми вже знаємо, </a:t>
            </a:r>
            <a:r>
              <a:rPr lang="en-US" sz="1600" dirty="0" err="1">
                <a:solidFill>
                  <a:schemeClr val="tx1">
                    <a:lumMod val="95000"/>
                  </a:schemeClr>
                </a:solidFill>
              </a:rPr>
              <a:t>JMeter</a:t>
            </a:r>
            <a:r>
              <a:rPr lang="en-US" sz="1600" dirty="0">
                <a:solidFill>
                  <a:schemeClr val="tx1">
                    <a:lumMod val="95000"/>
                  </a:schemeClr>
                </a:solidFill>
              </a:rPr>
              <a:t> </a:t>
            </a:r>
            <a:r>
              <a:rPr lang="uk-UA" sz="1600" dirty="0">
                <a:solidFill>
                  <a:schemeClr val="tx1">
                    <a:lumMod val="95000"/>
                  </a:schemeClr>
                </a:solidFill>
              </a:rPr>
              <a:t>підтримує тестування </a:t>
            </a:r>
            <a:r>
              <a:rPr lang="en-US" sz="1600" dirty="0">
                <a:solidFill>
                  <a:schemeClr val="tx1">
                    <a:lumMod val="95000"/>
                  </a:schemeClr>
                </a:solidFill>
              </a:rPr>
              <a:t>HTTP, FTP, JDBC </a:t>
            </a:r>
            <a:r>
              <a:rPr lang="uk-UA" sz="1600" dirty="0">
                <a:solidFill>
                  <a:schemeClr val="tx1">
                    <a:lumMod val="95000"/>
                  </a:schemeClr>
                </a:solidFill>
              </a:rPr>
              <a:t>та багатьох інших протоколів. За допомогою </a:t>
            </a:r>
            <a:r>
              <a:rPr lang="uk-UA" sz="1600" dirty="0" err="1">
                <a:solidFill>
                  <a:schemeClr val="tx1">
                    <a:lumMod val="95000"/>
                  </a:schemeClr>
                </a:solidFill>
              </a:rPr>
              <a:t>семплера</a:t>
            </a:r>
            <a:r>
              <a:rPr lang="uk-UA" sz="1600" dirty="0">
                <a:solidFill>
                  <a:schemeClr val="tx1">
                    <a:lumMod val="95000"/>
                  </a:schemeClr>
                </a:solidFill>
              </a:rPr>
              <a:t> ми вибираємо який саме запит повинен бути у користувача:</a:t>
            </a:r>
            <a:br>
              <a:rPr lang="uk-UA" sz="1600" dirty="0">
                <a:solidFill>
                  <a:schemeClr val="tx1">
                    <a:lumMod val="95000"/>
                  </a:schemeClr>
                </a:solidFill>
              </a:rPr>
            </a:br>
            <a:r>
              <a:rPr lang="en-US" sz="1600" b="1" dirty="0">
                <a:solidFill>
                  <a:schemeClr val="tx1">
                    <a:lumMod val="95000"/>
                  </a:schemeClr>
                </a:solidFill>
              </a:rPr>
              <a:t>FTP Request</a:t>
            </a:r>
            <a:r>
              <a:rPr lang="en-US" sz="1600" dirty="0">
                <a:solidFill>
                  <a:schemeClr val="tx1">
                    <a:lumMod val="95000"/>
                  </a:schemeClr>
                </a:solidFill>
              </a:rPr>
              <a:t> — </a:t>
            </a:r>
            <a:r>
              <a:rPr lang="uk-UA" sz="1600" dirty="0">
                <a:solidFill>
                  <a:schemeClr val="tx1">
                    <a:lumMod val="95000"/>
                  </a:schemeClr>
                </a:solidFill>
              </a:rPr>
              <a:t>цей контролер дозволяє відправляти запит </a:t>
            </a:r>
            <a:r>
              <a:rPr lang="en-US" sz="1600" dirty="0">
                <a:solidFill>
                  <a:schemeClr val="tx1">
                    <a:lumMod val="95000"/>
                  </a:schemeClr>
                </a:solidFill>
              </a:rPr>
              <a:t>FTP “</a:t>
            </a:r>
            <a:r>
              <a:rPr lang="uk-UA" sz="1600" dirty="0">
                <a:solidFill>
                  <a:schemeClr val="tx1">
                    <a:lumMod val="95000"/>
                  </a:schemeClr>
                </a:solidFill>
              </a:rPr>
              <a:t>відправити файл” або “завантажити файл” на </a:t>
            </a:r>
            <a:r>
              <a:rPr lang="en-US" sz="1600" dirty="0">
                <a:solidFill>
                  <a:schemeClr val="tx1">
                    <a:lumMod val="95000"/>
                  </a:schemeClr>
                </a:solidFill>
              </a:rPr>
              <a:t>FTP-</a:t>
            </a:r>
            <a:r>
              <a:rPr lang="uk-UA" sz="1600" dirty="0">
                <a:solidFill>
                  <a:schemeClr val="tx1">
                    <a:lumMod val="95000"/>
                  </a:schemeClr>
                </a:solidFill>
              </a:rPr>
              <a:t>сервер.</a:t>
            </a:r>
            <a:br>
              <a:rPr lang="uk-UA" sz="1600" dirty="0">
                <a:solidFill>
                  <a:schemeClr val="tx1">
                    <a:lumMod val="95000"/>
                  </a:schemeClr>
                </a:solidFill>
              </a:rPr>
            </a:br>
            <a:r>
              <a:rPr lang="en-US" sz="1600" b="1" dirty="0">
                <a:solidFill>
                  <a:schemeClr val="tx1">
                    <a:lumMod val="95000"/>
                  </a:schemeClr>
                </a:solidFill>
              </a:rPr>
              <a:t>HTTP Request</a:t>
            </a:r>
            <a:r>
              <a:rPr lang="en-US" sz="1600" dirty="0">
                <a:solidFill>
                  <a:schemeClr val="tx1">
                    <a:lumMod val="95000"/>
                  </a:schemeClr>
                </a:solidFill>
              </a:rPr>
              <a:t> — </a:t>
            </a:r>
            <a:r>
              <a:rPr lang="uk-UA" sz="1600" dirty="0">
                <a:solidFill>
                  <a:schemeClr val="tx1">
                    <a:lumMod val="95000"/>
                  </a:schemeClr>
                </a:solidFill>
              </a:rPr>
              <a:t>дозволяє надсилати запит </a:t>
            </a:r>
            <a:r>
              <a:rPr lang="en-US" sz="1600" dirty="0">
                <a:solidFill>
                  <a:schemeClr val="tx1">
                    <a:lumMod val="95000"/>
                  </a:schemeClr>
                </a:solidFill>
              </a:rPr>
              <a:t>HTTP / HTTPS </a:t>
            </a:r>
            <a:r>
              <a:rPr lang="uk-UA" sz="1600" dirty="0">
                <a:solidFill>
                  <a:schemeClr val="tx1">
                    <a:lumMod val="95000"/>
                  </a:schemeClr>
                </a:solidFill>
              </a:rPr>
              <a:t>на веб-сервер.</a:t>
            </a:r>
            <a:br>
              <a:rPr lang="uk-UA" sz="1600" dirty="0">
                <a:solidFill>
                  <a:schemeClr val="tx1">
                    <a:lumMod val="95000"/>
                  </a:schemeClr>
                </a:solidFill>
              </a:rPr>
            </a:br>
            <a:r>
              <a:rPr lang="en-US" sz="1600" b="1" dirty="0">
                <a:solidFill>
                  <a:schemeClr val="tx1">
                    <a:lumMod val="95000"/>
                  </a:schemeClr>
                </a:solidFill>
              </a:rPr>
              <a:t>JDBC Request</a:t>
            </a:r>
            <a:r>
              <a:rPr lang="en-US" sz="1600" dirty="0">
                <a:solidFill>
                  <a:schemeClr val="tx1">
                    <a:lumMod val="95000"/>
                  </a:schemeClr>
                </a:solidFill>
              </a:rPr>
              <a:t> — </a:t>
            </a:r>
            <a:r>
              <a:rPr lang="uk-UA" sz="1600" dirty="0">
                <a:solidFill>
                  <a:schemeClr val="tx1">
                    <a:lumMod val="95000"/>
                  </a:schemeClr>
                </a:solidFill>
              </a:rPr>
              <a:t>надсилає запит </a:t>
            </a:r>
            <a:r>
              <a:rPr lang="en-US" sz="1600" dirty="0">
                <a:solidFill>
                  <a:schemeClr val="tx1">
                    <a:lumMod val="95000"/>
                  </a:schemeClr>
                </a:solidFill>
              </a:rPr>
              <a:t>JDBC (SQL-</a:t>
            </a:r>
            <a:r>
              <a:rPr lang="uk-UA" sz="1600" dirty="0">
                <a:solidFill>
                  <a:schemeClr val="tx1">
                    <a:lumMod val="95000"/>
                  </a:schemeClr>
                </a:solidFill>
              </a:rPr>
              <a:t>запит) у базу даних.</a:t>
            </a:r>
            <a:br>
              <a:rPr lang="uk-UA" sz="1600" dirty="0">
                <a:solidFill>
                  <a:schemeClr val="tx1">
                    <a:lumMod val="95000"/>
                  </a:schemeClr>
                </a:solidFill>
              </a:rPr>
            </a:br>
            <a:r>
              <a:rPr lang="en-US" sz="1600" b="1" dirty="0">
                <a:solidFill>
                  <a:schemeClr val="tx1">
                    <a:lumMod val="95000"/>
                  </a:schemeClr>
                </a:solidFill>
              </a:rPr>
              <a:t>BSF Sampler</a:t>
            </a:r>
            <a:r>
              <a:rPr lang="en-US" sz="1600" dirty="0">
                <a:solidFill>
                  <a:schemeClr val="tx1">
                    <a:lumMod val="95000"/>
                  </a:schemeClr>
                </a:solidFill>
              </a:rPr>
              <a:t> — </a:t>
            </a:r>
            <a:r>
              <a:rPr lang="uk-UA" sz="1600" dirty="0">
                <a:solidFill>
                  <a:schemeClr val="tx1">
                    <a:lumMod val="95000"/>
                  </a:schemeClr>
                </a:solidFill>
              </a:rPr>
              <a:t>дозволяє писати зразок з використанням мови сценаріїв </a:t>
            </a:r>
            <a:r>
              <a:rPr lang="en-US" sz="1600" dirty="0">
                <a:solidFill>
                  <a:schemeClr val="tx1">
                    <a:lumMod val="95000"/>
                  </a:schemeClr>
                </a:solidFill>
              </a:rPr>
              <a:t>BSF.</a:t>
            </a:r>
            <a:br>
              <a:rPr lang="en-US" sz="1600" dirty="0">
                <a:solidFill>
                  <a:schemeClr val="tx1">
                    <a:lumMod val="95000"/>
                  </a:schemeClr>
                </a:solidFill>
              </a:rPr>
            </a:br>
            <a:r>
              <a:rPr lang="en-US" sz="1600" b="1" dirty="0">
                <a:solidFill>
                  <a:schemeClr val="tx1">
                    <a:lumMod val="95000"/>
                  </a:schemeClr>
                </a:solidFill>
              </a:rPr>
              <a:t>Access Log Sampler</a:t>
            </a:r>
            <a:r>
              <a:rPr lang="en-US" sz="1600" dirty="0">
                <a:solidFill>
                  <a:schemeClr val="tx1">
                    <a:lumMod val="95000"/>
                  </a:schemeClr>
                </a:solidFill>
              </a:rPr>
              <a:t> — </a:t>
            </a:r>
            <a:r>
              <a:rPr lang="uk-UA" sz="1600" dirty="0">
                <a:solidFill>
                  <a:schemeClr val="tx1">
                    <a:lumMod val="95000"/>
                  </a:schemeClr>
                </a:solidFill>
              </a:rPr>
              <a:t>дозволяє прочитати журнали доступу та створювати </a:t>
            </a:r>
            <a:r>
              <a:rPr lang="en-US" sz="1600" dirty="0">
                <a:solidFill>
                  <a:schemeClr val="tx1">
                    <a:lumMod val="95000"/>
                  </a:schemeClr>
                </a:solidFill>
              </a:rPr>
              <a:t>HTTP-</a:t>
            </a:r>
            <a:r>
              <a:rPr lang="uk-UA" sz="1600" dirty="0">
                <a:solidFill>
                  <a:schemeClr val="tx1">
                    <a:lumMod val="95000"/>
                  </a:schemeClr>
                </a:solidFill>
              </a:rPr>
              <a:t>запити. Журнал може бути зображенням, </a:t>
            </a:r>
            <a:r>
              <a:rPr lang="en-US" sz="1600" dirty="0">
                <a:solidFill>
                  <a:schemeClr val="tx1">
                    <a:lumMod val="95000"/>
                  </a:schemeClr>
                </a:solidFill>
              </a:rPr>
              <a:t>HTML, CSS …</a:t>
            </a:r>
            <a:br>
              <a:rPr lang="en-US" sz="1600" dirty="0">
                <a:solidFill>
                  <a:schemeClr val="tx1">
                    <a:lumMod val="95000"/>
                  </a:schemeClr>
                </a:solidFill>
              </a:rPr>
            </a:br>
            <a:r>
              <a:rPr lang="en-US" sz="1600" b="1" dirty="0" err="1">
                <a:solidFill>
                  <a:schemeClr val="tx1">
                    <a:lumMod val="95000"/>
                  </a:schemeClr>
                </a:solidFill>
              </a:rPr>
              <a:t>Sampleer</a:t>
            </a:r>
            <a:r>
              <a:rPr lang="en-US" sz="1600" b="1" dirty="0">
                <a:solidFill>
                  <a:schemeClr val="tx1">
                    <a:lumMod val="95000"/>
                  </a:schemeClr>
                </a:solidFill>
              </a:rPr>
              <a:t> SMTP </a:t>
            </a:r>
            <a:r>
              <a:rPr lang="en-US" sz="1600" dirty="0">
                <a:solidFill>
                  <a:schemeClr val="tx1">
                    <a:lumMod val="95000"/>
                  </a:schemeClr>
                </a:solidFill>
              </a:rPr>
              <a:t>— </a:t>
            </a:r>
            <a:r>
              <a:rPr lang="uk-UA" sz="1600" dirty="0">
                <a:solidFill>
                  <a:schemeClr val="tx1">
                    <a:lumMod val="95000"/>
                  </a:schemeClr>
                </a:solidFill>
              </a:rPr>
              <a:t>якщо хочете перевірити поштовий сервер, можете використовувати </a:t>
            </a:r>
            <a:r>
              <a:rPr lang="en-US" sz="1600" dirty="0">
                <a:solidFill>
                  <a:schemeClr val="tx1">
                    <a:lumMod val="95000"/>
                  </a:schemeClr>
                </a:solidFill>
              </a:rPr>
              <a:t>SMTP sampler. </a:t>
            </a:r>
            <a:r>
              <a:rPr lang="uk-UA" sz="1600" dirty="0">
                <a:solidFill>
                  <a:schemeClr val="tx1">
                    <a:lumMod val="95000"/>
                  </a:schemeClr>
                </a:solidFill>
              </a:rPr>
              <a:t>Цей </a:t>
            </a:r>
            <a:r>
              <a:rPr lang="en-US" sz="1600" dirty="0" err="1">
                <a:solidFill>
                  <a:schemeClr val="tx1">
                    <a:lumMod val="95000"/>
                  </a:schemeClr>
                </a:solidFill>
              </a:rPr>
              <a:t>Sampleer</a:t>
            </a:r>
            <a:r>
              <a:rPr lang="en-US" sz="1600" dirty="0">
                <a:solidFill>
                  <a:schemeClr val="tx1">
                    <a:lumMod val="95000"/>
                  </a:schemeClr>
                </a:solidFill>
              </a:rPr>
              <a:t> </a:t>
            </a:r>
            <a:r>
              <a:rPr lang="uk-UA" sz="1600" dirty="0">
                <a:solidFill>
                  <a:schemeClr val="tx1">
                    <a:lumMod val="95000"/>
                  </a:schemeClr>
                </a:solidFill>
              </a:rPr>
              <a:t>використовується для надсилання повідомлень електронної пошти за протоколом </a:t>
            </a:r>
            <a:r>
              <a:rPr lang="en-US" sz="1600" dirty="0">
                <a:solidFill>
                  <a:schemeClr val="tx1">
                    <a:lumMod val="95000"/>
                  </a:schemeClr>
                </a:solidFill>
              </a:rPr>
              <a:t>SMTP.</a:t>
            </a:r>
            <a:br>
              <a:rPr lang="en-US" sz="1600" dirty="0">
                <a:solidFill>
                  <a:schemeClr val="tx1">
                    <a:lumMod val="95000"/>
                  </a:schemeClr>
                </a:solidFill>
              </a:rPr>
            </a:br>
            <a:endParaRPr lang="uk-UA" sz="1600" dirty="0">
              <a:solidFill>
                <a:schemeClr val="tx1">
                  <a:lumMod val="95000"/>
                </a:schemeClr>
              </a:solidFill>
            </a:endParaRP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7267" y="2993086"/>
            <a:ext cx="4950380" cy="3882651"/>
          </a:xfrm>
        </p:spPr>
      </p:pic>
    </p:spTree>
    <p:extLst>
      <p:ext uri="{BB962C8B-B14F-4D97-AF65-F5344CB8AC3E}">
        <p14:creationId xmlns:p14="http://schemas.microsoft.com/office/powerpoint/2010/main" val="1945529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0424160" cy="1846217"/>
          </a:xfrm>
        </p:spPr>
        <p:txBody>
          <a:bodyPr/>
          <a:lstStyle/>
          <a:p>
            <a:r>
              <a:rPr lang="en-US" sz="2000" b="1" i="1" dirty="0">
                <a:solidFill>
                  <a:schemeClr val="tx1">
                    <a:lumMod val="95000"/>
                  </a:schemeClr>
                </a:solidFill>
              </a:rPr>
              <a:t>Logic Controllers</a:t>
            </a:r>
            <a:r>
              <a:rPr lang="uk-UA" sz="2000" dirty="0" smtClean="0">
                <a:solidFill>
                  <a:schemeClr val="tx1">
                    <a:lumMod val="95000"/>
                  </a:schemeClr>
                </a:solidFill>
              </a:rPr>
              <a:t/>
            </a:r>
            <a:br>
              <a:rPr lang="uk-UA" sz="2000" dirty="0" smtClean="0">
                <a:solidFill>
                  <a:schemeClr val="tx1">
                    <a:lumMod val="95000"/>
                  </a:schemeClr>
                </a:solidFill>
              </a:rPr>
            </a:br>
            <a:r>
              <a:rPr lang="en-US" sz="2000" dirty="0" smtClean="0">
                <a:solidFill>
                  <a:schemeClr val="tx1">
                    <a:lumMod val="95000"/>
                  </a:schemeClr>
                </a:solidFill>
              </a:rPr>
              <a:t>Logic Controllers</a:t>
            </a:r>
            <a:r>
              <a:rPr lang="uk-UA" sz="2000" dirty="0" smtClean="0">
                <a:solidFill>
                  <a:schemeClr val="tx1">
                    <a:lumMod val="95000"/>
                  </a:schemeClr>
                </a:solidFill>
              </a:rPr>
              <a:t> </a:t>
            </a:r>
            <a:r>
              <a:rPr lang="ru-RU" sz="2000" dirty="0" err="1" smtClean="0">
                <a:solidFill>
                  <a:schemeClr val="tx1">
                    <a:lumMod val="95000"/>
                  </a:schemeClr>
                </a:solidFill>
              </a:rPr>
              <a:t>дозволяє</a:t>
            </a:r>
            <a:r>
              <a:rPr lang="ru-RU" sz="2000" dirty="0" smtClean="0">
                <a:solidFill>
                  <a:schemeClr val="tx1">
                    <a:lumMod val="95000"/>
                  </a:schemeClr>
                </a:solidFill>
              </a:rPr>
              <a:t> </a:t>
            </a:r>
            <a:r>
              <a:rPr lang="ru-RU" sz="2000" dirty="0" err="1">
                <a:solidFill>
                  <a:schemeClr val="tx1">
                    <a:lumMod val="95000"/>
                  </a:schemeClr>
                </a:solidFill>
              </a:rPr>
              <a:t>налаштувати</a:t>
            </a:r>
            <a:r>
              <a:rPr lang="ru-RU" sz="2000" dirty="0">
                <a:solidFill>
                  <a:schemeClr val="tx1">
                    <a:lumMod val="95000"/>
                  </a:schemeClr>
                </a:solidFill>
              </a:rPr>
              <a:t> </a:t>
            </a:r>
            <a:r>
              <a:rPr lang="ru-RU" sz="2000" dirty="0" err="1">
                <a:solidFill>
                  <a:schemeClr val="tx1">
                    <a:lumMod val="95000"/>
                  </a:schemeClr>
                </a:solidFill>
              </a:rPr>
              <a:t>логіку</a:t>
            </a:r>
            <a:r>
              <a:rPr lang="ru-RU" sz="2000" dirty="0">
                <a:solidFill>
                  <a:schemeClr val="tx1">
                    <a:lumMod val="95000"/>
                  </a:schemeClr>
                </a:solidFill>
              </a:rPr>
              <a:t>, яку </a:t>
            </a:r>
            <a:r>
              <a:rPr lang="ru-RU" sz="2000" dirty="0" err="1">
                <a:solidFill>
                  <a:schemeClr val="tx1">
                    <a:lumMod val="95000"/>
                  </a:schemeClr>
                </a:solidFill>
              </a:rPr>
              <a:t>JMeter</a:t>
            </a:r>
            <a:r>
              <a:rPr lang="ru-RU" sz="2000" dirty="0">
                <a:solidFill>
                  <a:schemeClr val="tx1">
                    <a:lumMod val="95000"/>
                  </a:schemeClr>
                </a:solidFill>
              </a:rPr>
              <a:t> </a:t>
            </a:r>
            <a:r>
              <a:rPr lang="ru-RU" sz="2000" dirty="0" err="1">
                <a:solidFill>
                  <a:schemeClr val="tx1">
                    <a:lumMod val="95000"/>
                  </a:schemeClr>
                </a:solidFill>
              </a:rPr>
              <a:t>використовує</a:t>
            </a:r>
            <a:r>
              <a:rPr lang="ru-RU" sz="2000" dirty="0">
                <a:solidFill>
                  <a:schemeClr val="tx1">
                    <a:lumMod val="95000"/>
                  </a:schemeClr>
                </a:solidFill>
              </a:rPr>
              <a:t> для </a:t>
            </a:r>
            <a:r>
              <a:rPr lang="ru-RU" sz="2000" dirty="0" err="1">
                <a:solidFill>
                  <a:schemeClr val="tx1">
                    <a:lumMod val="95000"/>
                  </a:schemeClr>
                </a:solidFill>
              </a:rPr>
              <a:t>вирішення</a:t>
            </a:r>
            <a:r>
              <a:rPr lang="ru-RU" sz="2000" dirty="0">
                <a:solidFill>
                  <a:schemeClr val="tx1">
                    <a:lumMod val="95000"/>
                  </a:schemeClr>
                </a:solidFill>
              </a:rPr>
              <a:t>, коли </a:t>
            </a:r>
            <a:r>
              <a:rPr lang="ru-RU" sz="2000" dirty="0" err="1">
                <a:solidFill>
                  <a:schemeClr val="tx1">
                    <a:lumMod val="95000"/>
                  </a:schemeClr>
                </a:solidFill>
              </a:rPr>
              <a:t>надсилати</a:t>
            </a:r>
            <a:r>
              <a:rPr lang="ru-RU" sz="2000" dirty="0">
                <a:solidFill>
                  <a:schemeClr val="tx1">
                    <a:lumMod val="95000"/>
                  </a:schemeClr>
                </a:solidFill>
              </a:rPr>
              <a:t> </a:t>
            </a:r>
            <a:r>
              <a:rPr lang="ru-RU" sz="2000" dirty="0" err="1" smtClean="0">
                <a:solidFill>
                  <a:schemeClr val="tx1">
                    <a:lumMod val="95000"/>
                  </a:schemeClr>
                </a:solidFill>
              </a:rPr>
              <a:t>запити</a:t>
            </a:r>
            <a:r>
              <a:rPr lang="en-US" sz="2000" dirty="0">
                <a:solidFill>
                  <a:schemeClr val="tx1">
                    <a:lumMod val="95000"/>
                  </a:schemeClr>
                </a:solidFill>
              </a:rPr>
              <a:t>. Logic </a:t>
            </a:r>
            <a:r>
              <a:rPr lang="en-US" sz="2000" dirty="0" smtClean="0">
                <a:solidFill>
                  <a:schemeClr val="tx1">
                    <a:lumMod val="95000"/>
                  </a:schemeClr>
                </a:solidFill>
              </a:rPr>
              <a:t>Controllers</a:t>
            </a:r>
            <a:r>
              <a:rPr lang="uk-UA" sz="2000" dirty="0" smtClean="0">
                <a:solidFill>
                  <a:schemeClr val="tx1">
                    <a:lumMod val="95000"/>
                  </a:schemeClr>
                </a:solidFill>
              </a:rPr>
              <a:t> </a:t>
            </a:r>
            <a:r>
              <a:rPr lang="ru-RU" sz="2000" dirty="0" err="1" smtClean="0">
                <a:solidFill>
                  <a:schemeClr val="tx1">
                    <a:lumMod val="95000"/>
                  </a:schemeClr>
                </a:solidFill>
              </a:rPr>
              <a:t>може</a:t>
            </a:r>
            <a:r>
              <a:rPr lang="ru-RU" sz="2000" dirty="0" smtClean="0">
                <a:solidFill>
                  <a:schemeClr val="tx1">
                    <a:lumMod val="95000"/>
                  </a:schemeClr>
                </a:solidFill>
              </a:rPr>
              <a:t> </a:t>
            </a:r>
            <a:r>
              <a:rPr lang="ru-RU" sz="2000" dirty="0" err="1">
                <a:solidFill>
                  <a:schemeClr val="tx1">
                    <a:lumMod val="95000"/>
                  </a:schemeClr>
                </a:solidFill>
              </a:rPr>
              <a:t>змінити</a:t>
            </a:r>
            <a:r>
              <a:rPr lang="ru-RU" sz="2000" dirty="0">
                <a:solidFill>
                  <a:schemeClr val="tx1">
                    <a:lumMod val="95000"/>
                  </a:schemeClr>
                </a:solidFill>
              </a:rPr>
              <a:t> порядок </a:t>
            </a:r>
            <a:r>
              <a:rPr lang="ru-RU" sz="2000" dirty="0" err="1">
                <a:solidFill>
                  <a:schemeClr val="tx1">
                    <a:lumMod val="95000"/>
                  </a:schemeClr>
                </a:solidFill>
              </a:rPr>
              <a:t>запитів</a:t>
            </a:r>
            <a:r>
              <a:rPr lang="ru-RU" sz="2000" dirty="0">
                <a:solidFill>
                  <a:schemeClr val="tx1">
                    <a:lumMod val="95000"/>
                  </a:schemeClr>
                </a:solidFill>
              </a:rPr>
              <a:t>, </a:t>
            </a:r>
            <a:r>
              <a:rPr lang="ru-RU" sz="2000" dirty="0" err="1">
                <a:solidFill>
                  <a:schemeClr val="tx1">
                    <a:lumMod val="95000"/>
                  </a:schemeClr>
                </a:solidFill>
              </a:rPr>
              <a:t>що</a:t>
            </a:r>
            <a:r>
              <a:rPr lang="ru-RU" sz="2000" dirty="0">
                <a:solidFill>
                  <a:schemeClr val="tx1">
                    <a:lumMod val="95000"/>
                  </a:schemeClr>
                </a:solidFill>
              </a:rPr>
              <a:t> </a:t>
            </a:r>
            <a:r>
              <a:rPr lang="ru-RU" sz="2000" dirty="0" err="1">
                <a:solidFill>
                  <a:schemeClr val="tx1">
                    <a:lumMod val="95000"/>
                  </a:schemeClr>
                </a:solidFill>
              </a:rPr>
              <a:t>надходять</a:t>
            </a:r>
            <a:r>
              <a:rPr lang="ru-RU" sz="2000" dirty="0">
                <a:solidFill>
                  <a:schemeClr val="tx1">
                    <a:lumMod val="95000"/>
                  </a:schemeClr>
                </a:solidFill>
              </a:rPr>
              <a:t> </a:t>
            </a:r>
            <a:r>
              <a:rPr lang="ru-RU" sz="2000" dirty="0" err="1">
                <a:solidFill>
                  <a:schemeClr val="tx1">
                    <a:lumMod val="95000"/>
                  </a:schemeClr>
                </a:solidFill>
              </a:rPr>
              <a:t>від</a:t>
            </a:r>
            <a:r>
              <a:rPr lang="ru-RU" sz="2000" dirty="0">
                <a:solidFill>
                  <a:schemeClr val="tx1">
                    <a:lumMod val="95000"/>
                  </a:schemeClr>
                </a:solidFill>
              </a:rPr>
              <a:t> </a:t>
            </a:r>
            <a:r>
              <a:rPr lang="ru-RU" sz="2000" dirty="0" err="1">
                <a:solidFill>
                  <a:schemeClr val="tx1">
                    <a:lumMod val="95000"/>
                  </a:schemeClr>
                </a:solidFill>
              </a:rPr>
              <a:t>їхніх</a:t>
            </a:r>
            <a:r>
              <a:rPr lang="ru-RU" sz="2000" dirty="0">
                <a:solidFill>
                  <a:schemeClr val="tx1">
                    <a:lumMod val="95000"/>
                  </a:schemeClr>
                </a:solidFill>
              </a:rPr>
              <a:t> </a:t>
            </a:r>
            <a:r>
              <a:rPr lang="ru-RU" sz="2000" dirty="0" err="1">
                <a:solidFill>
                  <a:schemeClr val="tx1">
                    <a:lumMod val="95000"/>
                  </a:schemeClr>
                </a:solidFill>
              </a:rPr>
              <a:t>дочірніх</a:t>
            </a:r>
            <a:r>
              <a:rPr lang="ru-RU" sz="2000" dirty="0">
                <a:solidFill>
                  <a:schemeClr val="tx1">
                    <a:lumMod val="95000"/>
                  </a:schemeClr>
                </a:solidFill>
              </a:rPr>
              <a:t> </a:t>
            </a:r>
            <a:r>
              <a:rPr lang="ru-RU" sz="2000" dirty="0" err="1" smtClean="0">
                <a:solidFill>
                  <a:schemeClr val="tx1">
                    <a:lumMod val="95000"/>
                  </a:schemeClr>
                </a:solidFill>
              </a:rPr>
              <a:t>елементів</a:t>
            </a:r>
            <a:r>
              <a:rPr lang="en-US" sz="2000" dirty="0" smtClean="0">
                <a:solidFill>
                  <a:schemeClr val="tx1">
                    <a:lumMod val="95000"/>
                  </a:schemeClr>
                </a:solidFill>
              </a:rPr>
              <a:t>.</a:t>
            </a:r>
            <a:r>
              <a:rPr lang="uk-UA" sz="2000" dirty="0" smtClean="0">
                <a:solidFill>
                  <a:schemeClr val="tx1">
                    <a:lumMod val="95000"/>
                  </a:schemeClr>
                </a:solidFill>
              </a:rPr>
              <a:t> </a:t>
            </a:r>
            <a:r>
              <a:rPr lang="ru-RU" sz="2000" dirty="0">
                <a:solidFill>
                  <a:schemeClr val="tx1">
                    <a:lumMod val="95000"/>
                  </a:schemeClr>
                </a:solidFill>
              </a:rPr>
              <a:t>Вони </a:t>
            </a:r>
            <a:r>
              <a:rPr lang="ru-RU" sz="2000" dirty="0" err="1">
                <a:solidFill>
                  <a:schemeClr val="tx1">
                    <a:lumMod val="95000"/>
                  </a:schemeClr>
                </a:solidFill>
              </a:rPr>
              <a:t>можуть</a:t>
            </a:r>
            <a:r>
              <a:rPr lang="ru-RU" sz="2000" dirty="0">
                <a:solidFill>
                  <a:schemeClr val="tx1">
                    <a:lumMod val="95000"/>
                  </a:schemeClr>
                </a:solidFill>
              </a:rPr>
              <a:t> </a:t>
            </a:r>
            <a:r>
              <a:rPr lang="ru-RU" sz="2000" dirty="0" err="1">
                <a:solidFill>
                  <a:schemeClr val="tx1">
                    <a:lumMod val="95000"/>
                  </a:schemeClr>
                </a:solidFill>
              </a:rPr>
              <a:t>змінювати</a:t>
            </a:r>
            <a:r>
              <a:rPr lang="ru-RU" sz="2000" dirty="0">
                <a:solidFill>
                  <a:schemeClr val="tx1">
                    <a:lumMod val="95000"/>
                  </a:schemeClr>
                </a:solidFill>
              </a:rPr>
              <a:t> </a:t>
            </a:r>
            <a:r>
              <a:rPr lang="ru-RU" sz="2000" dirty="0" err="1">
                <a:solidFill>
                  <a:schemeClr val="tx1">
                    <a:lumMod val="95000"/>
                  </a:schemeClr>
                </a:solidFill>
              </a:rPr>
              <a:t>самі</a:t>
            </a:r>
            <a:r>
              <a:rPr lang="ru-RU" sz="2000" dirty="0">
                <a:solidFill>
                  <a:schemeClr val="tx1">
                    <a:lumMod val="95000"/>
                  </a:schemeClr>
                </a:solidFill>
              </a:rPr>
              <a:t> </a:t>
            </a:r>
            <a:r>
              <a:rPr lang="ru-RU" sz="2000" dirty="0" err="1">
                <a:solidFill>
                  <a:schemeClr val="tx1">
                    <a:lumMod val="95000"/>
                  </a:schemeClr>
                </a:solidFill>
              </a:rPr>
              <a:t>запити</a:t>
            </a:r>
            <a:r>
              <a:rPr lang="ru-RU" sz="2000" dirty="0">
                <a:solidFill>
                  <a:schemeClr val="tx1">
                    <a:lumMod val="95000"/>
                  </a:schemeClr>
                </a:solidFill>
              </a:rPr>
              <a:t>, </a:t>
            </a:r>
            <a:r>
              <a:rPr lang="ru-RU" sz="2000" dirty="0" err="1" smtClean="0">
                <a:solidFill>
                  <a:schemeClr val="tx1">
                    <a:lumMod val="95000"/>
                  </a:schemeClr>
                </a:solidFill>
              </a:rPr>
              <a:t>змушуючи</a:t>
            </a:r>
            <a:r>
              <a:rPr lang="ru-RU" sz="2000" dirty="0" smtClean="0">
                <a:solidFill>
                  <a:schemeClr val="tx1">
                    <a:lumMod val="95000"/>
                  </a:schemeClr>
                </a:solidFill>
              </a:rPr>
              <a:t> </a:t>
            </a:r>
            <a:r>
              <a:rPr lang="ru-RU" sz="2000" dirty="0" err="1">
                <a:solidFill>
                  <a:schemeClr val="tx1">
                    <a:lumMod val="95000"/>
                  </a:schemeClr>
                </a:solidFill>
              </a:rPr>
              <a:t>JMeter</a:t>
            </a:r>
            <a:r>
              <a:rPr lang="ru-RU" sz="2000" dirty="0">
                <a:solidFill>
                  <a:schemeClr val="tx1">
                    <a:lumMod val="95000"/>
                  </a:schemeClr>
                </a:solidFill>
              </a:rPr>
              <a:t> </a:t>
            </a:r>
            <a:r>
              <a:rPr lang="ru-RU" sz="2000" dirty="0" err="1">
                <a:solidFill>
                  <a:schemeClr val="tx1">
                    <a:lumMod val="95000"/>
                  </a:schemeClr>
                </a:solidFill>
              </a:rPr>
              <a:t>повторювати</a:t>
            </a:r>
            <a:r>
              <a:rPr lang="ru-RU" sz="2000" dirty="0">
                <a:solidFill>
                  <a:schemeClr val="tx1">
                    <a:lumMod val="95000"/>
                  </a:schemeClr>
                </a:solidFill>
              </a:rPr>
              <a:t> </a:t>
            </a:r>
            <a:r>
              <a:rPr lang="ru-RU" sz="2000" dirty="0" err="1" smtClean="0">
                <a:solidFill>
                  <a:schemeClr val="tx1">
                    <a:lumMod val="95000"/>
                  </a:schemeClr>
                </a:solidFill>
              </a:rPr>
              <a:t>їх</a:t>
            </a:r>
            <a:r>
              <a:rPr lang="en-US" sz="2000" dirty="0" smtClean="0">
                <a:solidFill>
                  <a:schemeClr val="tx1">
                    <a:lumMod val="95000"/>
                  </a:schemeClr>
                </a:solidFill>
              </a:rPr>
              <a:t>.</a:t>
            </a:r>
            <a:endParaRPr lang="uk-UA" sz="2000" dirty="0">
              <a:solidFill>
                <a:schemeClr val="tx1">
                  <a:lumMod val="95000"/>
                </a:schemeClr>
              </a:solidFill>
            </a:endParaRPr>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805" y="2164279"/>
            <a:ext cx="5306165" cy="3972479"/>
          </a:xfrm>
        </p:spPr>
      </p:pic>
    </p:spTree>
    <p:extLst>
      <p:ext uri="{BB962C8B-B14F-4D97-AF65-F5344CB8AC3E}">
        <p14:creationId xmlns:p14="http://schemas.microsoft.com/office/powerpoint/2010/main" val="526036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0"/>
            <a:ext cx="10432869" cy="2052918"/>
          </a:xfrm>
        </p:spPr>
        <p:txBody>
          <a:bodyPr/>
          <a:lstStyle/>
          <a:p>
            <a:r>
              <a:rPr lang="en-US" sz="2000" b="1" i="1" dirty="0"/>
              <a:t>Pre-Processor </a:t>
            </a:r>
            <a:r>
              <a:rPr lang="en-US" sz="2000" b="1" i="1" dirty="0" smtClean="0"/>
              <a:t>Elements</a:t>
            </a:r>
            <a:r>
              <a:rPr lang="uk-UA" sz="2000" b="1" dirty="0"/>
              <a:t/>
            </a:r>
            <a:br>
              <a:rPr lang="uk-UA" sz="2000" b="1" dirty="0"/>
            </a:br>
            <a:r>
              <a:rPr lang="en-US" sz="2000" dirty="0" smtClean="0"/>
              <a:t>Pre-Processor executes</a:t>
            </a:r>
            <a:r>
              <a:rPr lang="uk-UA" sz="2000" dirty="0"/>
              <a:t> виконує певну дію до </a:t>
            </a:r>
            <a:r>
              <a:rPr lang="en-US" sz="2000" dirty="0" smtClean="0"/>
              <a:t>Sampler Request</a:t>
            </a:r>
            <a:r>
              <a:rPr lang="uk-UA" sz="2000" dirty="0"/>
              <a:t> </a:t>
            </a:r>
            <a:r>
              <a:rPr lang="uk-UA" sz="2000" dirty="0" err="1" smtClean="0"/>
              <a:t>виконуєтся</a:t>
            </a:r>
            <a:r>
              <a:rPr lang="uk-UA" sz="2000" dirty="0" smtClean="0"/>
              <a:t>.</a:t>
            </a:r>
            <a:br>
              <a:rPr lang="uk-UA" sz="2000" dirty="0" smtClean="0"/>
            </a:br>
            <a:r>
              <a:rPr lang="uk-UA" sz="2000" dirty="0" smtClean="0"/>
              <a:t>Якщо </a:t>
            </a:r>
            <a:r>
              <a:rPr lang="en-US" sz="2000" dirty="0" smtClean="0"/>
              <a:t>Pre-Processor</a:t>
            </a:r>
            <a:r>
              <a:rPr lang="uk-UA" sz="2000" dirty="0" smtClean="0"/>
              <a:t> </a:t>
            </a:r>
            <a:r>
              <a:rPr lang="uk-UA" sz="2000" dirty="0" err="1" smtClean="0"/>
              <a:t>приєднений</a:t>
            </a:r>
            <a:r>
              <a:rPr lang="uk-UA" sz="2000" dirty="0" smtClean="0"/>
              <a:t> до елементів </a:t>
            </a:r>
            <a:r>
              <a:rPr lang="en-US" sz="2000" dirty="0" smtClean="0"/>
              <a:t>Sampler</a:t>
            </a:r>
            <a:r>
              <a:rPr lang="uk-UA" sz="2000" dirty="0" smtClean="0"/>
              <a:t> </a:t>
            </a:r>
            <a:r>
              <a:rPr lang="ru-RU" sz="2000" dirty="0" err="1"/>
              <a:t>тоді</a:t>
            </a:r>
            <a:r>
              <a:rPr lang="ru-RU" sz="2000" dirty="0"/>
              <a:t> </a:t>
            </a:r>
            <a:r>
              <a:rPr lang="ru-RU" sz="2000" dirty="0" err="1"/>
              <a:t>він</a:t>
            </a:r>
            <a:r>
              <a:rPr lang="ru-RU" sz="2000" dirty="0"/>
              <a:t> буде </a:t>
            </a:r>
            <a:r>
              <a:rPr lang="ru-RU" sz="2000" dirty="0" err="1"/>
              <a:t>виконаний</a:t>
            </a:r>
            <a:r>
              <a:rPr lang="ru-RU" sz="2000" dirty="0"/>
              <a:t> </a:t>
            </a:r>
            <a:r>
              <a:rPr lang="ru-RU" sz="2000" dirty="0" err="1"/>
              <a:t>безпосередньо</a:t>
            </a:r>
            <a:r>
              <a:rPr lang="ru-RU" sz="2000" dirty="0"/>
              <a:t> </a:t>
            </a:r>
            <a:r>
              <a:rPr lang="ru-RU" sz="2000" dirty="0" smtClean="0"/>
              <a:t>перед </a:t>
            </a:r>
            <a:r>
              <a:rPr lang="en-US" sz="2000" dirty="0" smtClean="0"/>
              <a:t>sampler.</a:t>
            </a:r>
            <a:r>
              <a:rPr lang="uk-UA" sz="2000" dirty="0" smtClean="0"/>
              <a:t> </a:t>
            </a:r>
            <a:r>
              <a:rPr lang="en-US" sz="2000" dirty="0" smtClean="0"/>
              <a:t>Pre-Processor</a:t>
            </a:r>
            <a:r>
              <a:rPr lang="uk-UA" sz="2000" dirty="0" smtClean="0"/>
              <a:t> </a:t>
            </a:r>
            <a:r>
              <a:rPr lang="ru-RU" sz="2000" dirty="0" err="1"/>
              <a:t>найчастіше</a:t>
            </a:r>
            <a:r>
              <a:rPr lang="ru-RU" sz="2000" dirty="0"/>
              <a:t> </a:t>
            </a:r>
            <a:r>
              <a:rPr lang="ru-RU" sz="2000" dirty="0" err="1"/>
              <a:t>використовується</a:t>
            </a:r>
            <a:r>
              <a:rPr lang="ru-RU" sz="2000" dirty="0"/>
              <a:t> для </a:t>
            </a:r>
            <a:r>
              <a:rPr lang="ru-RU" sz="2000" dirty="0" err="1"/>
              <a:t>зміни</a:t>
            </a:r>
            <a:r>
              <a:rPr lang="ru-RU" sz="2000" dirty="0"/>
              <a:t> </a:t>
            </a:r>
            <a:r>
              <a:rPr lang="ru-RU" sz="2000" dirty="0" err="1" smtClean="0"/>
              <a:t>налаштувань</a:t>
            </a:r>
            <a:r>
              <a:rPr lang="ru-RU" sz="2000" dirty="0" smtClean="0"/>
              <a:t> </a:t>
            </a:r>
            <a:r>
              <a:rPr lang="en-US" sz="2000" dirty="0"/>
              <a:t>Sample </a:t>
            </a:r>
            <a:r>
              <a:rPr lang="en-US" sz="2000" dirty="0" smtClean="0"/>
              <a:t>Request</a:t>
            </a:r>
            <a:r>
              <a:rPr lang="uk-UA" sz="2000" dirty="0"/>
              <a:t> безпосередньо перед його </a:t>
            </a:r>
            <a:r>
              <a:rPr lang="uk-UA" sz="2000" dirty="0" smtClean="0"/>
              <a:t>запуском</a:t>
            </a:r>
            <a:r>
              <a:rPr lang="en-US" sz="2000" dirty="0" smtClean="0"/>
              <a:t>, </a:t>
            </a:r>
            <a:r>
              <a:rPr lang="uk-UA" sz="2000" dirty="0"/>
              <a:t>або для оновлення </a:t>
            </a:r>
            <a:r>
              <a:rPr lang="uk-UA" sz="2000" dirty="0" smtClean="0"/>
              <a:t>змінних</a:t>
            </a:r>
            <a:r>
              <a:rPr lang="en-US" sz="2000" dirty="0" smtClean="0"/>
              <a:t>.</a:t>
            </a:r>
            <a:endParaRPr lang="uk-UA" sz="2000"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775" y="1983709"/>
            <a:ext cx="5601482" cy="4020111"/>
          </a:xfrm>
        </p:spPr>
      </p:pic>
    </p:spTree>
    <p:extLst>
      <p:ext uri="{BB962C8B-B14F-4D97-AF65-F5344CB8AC3E}">
        <p14:creationId xmlns:p14="http://schemas.microsoft.com/office/powerpoint/2010/main" val="397129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415451" cy="2052918"/>
          </a:xfrm>
        </p:spPr>
        <p:txBody>
          <a:bodyPr/>
          <a:lstStyle/>
          <a:p>
            <a:r>
              <a:rPr lang="en-US" sz="2000" b="1" i="1" dirty="0"/>
              <a:t>Post-Processor Elements</a:t>
            </a:r>
            <a:br>
              <a:rPr lang="en-US" sz="2000" b="1" i="1" dirty="0"/>
            </a:br>
            <a:r>
              <a:rPr lang="en-US" sz="2000" dirty="0" smtClean="0"/>
              <a:t>Post-Processor</a:t>
            </a:r>
            <a:r>
              <a:rPr lang="uk-UA" sz="2000" dirty="0"/>
              <a:t> виконує якусь дію </a:t>
            </a:r>
            <a:r>
              <a:rPr lang="uk-UA" sz="2000" dirty="0" smtClean="0"/>
              <a:t>після</a:t>
            </a:r>
            <a:r>
              <a:rPr lang="en-US" sz="2000" dirty="0"/>
              <a:t> </a:t>
            </a:r>
            <a:r>
              <a:rPr lang="uk-UA" sz="2000" dirty="0" smtClean="0"/>
              <a:t>дії </a:t>
            </a:r>
            <a:r>
              <a:rPr lang="en-US" sz="2000" dirty="0" smtClean="0"/>
              <a:t>Sampler Request. </a:t>
            </a:r>
            <a:r>
              <a:rPr lang="uk-UA" sz="2000" dirty="0" smtClean="0"/>
              <a:t>Якщо </a:t>
            </a:r>
            <a:r>
              <a:rPr lang="en-US" sz="2000" dirty="0" smtClean="0"/>
              <a:t>Post-Processor</a:t>
            </a:r>
            <a:r>
              <a:rPr lang="uk-UA" sz="2000" dirty="0"/>
              <a:t> додається </a:t>
            </a:r>
            <a:r>
              <a:rPr lang="uk-UA" sz="2000" dirty="0" smtClean="0"/>
              <a:t>до </a:t>
            </a:r>
            <a:r>
              <a:rPr lang="en-US" sz="2000" dirty="0" smtClean="0"/>
              <a:t>Sampler</a:t>
            </a:r>
            <a:r>
              <a:rPr lang="uk-UA" sz="2000" dirty="0" smtClean="0"/>
              <a:t> елементу</a:t>
            </a:r>
            <a:r>
              <a:rPr lang="en-US" sz="2000" dirty="0" smtClean="0"/>
              <a:t>, </a:t>
            </a:r>
            <a:r>
              <a:rPr lang="ru-RU" sz="2000" dirty="0" err="1"/>
              <a:t>тоді</a:t>
            </a:r>
            <a:r>
              <a:rPr lang="ru-RU" sz="2000" dirty="0"/>
              <a:t> </a:t>
            </a:r>
            <a:r>
              <a:rPr lang="ru-RU" sz="2000" dirty="0" err="1"/>
              <a:t>він</a:t>
            </a:r>
            <a:r>
              <a:rPr lang="ru-RU" sz="2000" dirty="0"/>
              <a:t> буде </a:t>
            </a:r>
            <a:r>
              <a:rPr lang="ru-RU" sz="2000" dirty="0" err="1"/>
              <a:t>виконуватися</a:t>
            </a:r>
            <a:r>
              <a:rPr lang="ru-RU" sz="2000" dirty="0"/>
              <a:t> </a:t>
            </a:r>
            <a:r>
              <a:rPr lang="ru-RU" sz="2000" dirty="0" err="1"/>
              <a:t>відразу</a:t>
            </a:r>
            <a:r>
              <a:rPr lang="ru-RU" sz="2000" dirty="0"/>
              <a:t> </a:t>
            </a:r>
            <a:r>
              <a:rPr lang="ru-RU" sz="2000" dirty="0" err="1"/>
              <a:t>після</a:t>
            </a:r>
            <a:r>
              <a:rPr lang="ru-RU" sz="2000" dirty="0"/>
              <a:t> запуску </a:t>
            </a:r>
            <a:r>
              <a:rPr lang="ru-RU" sz="2000" dirty="0" err="1"/>
              <a:t>цього</a:t>
            </a:r>
            <a:r>
              <a:rPr lang="ru-RU" sz="2000" dirty="0"/>
              <a:t> </a:t>
            </a:r>
            <a:r>
              <a:rPr lang="ru-RU" sz="2000" dirty="0" err="1" smtClean="0"/>
              <a:t>елемента</a:t>
            </a:r>
            <a:r>
              <a:rPr lang="en-US" sz="2000" dirty="0" smtClean="0"/>
              <a:t> Sampler. </a:t>
            </a:r>
            <a:r>
              <a:rPr lang="en-US" sz="2000" dirty="0"/>
              <a:t>Post-Processor </a:t>
            </a:r>
            <a:r>
              <a:rPr lang="ru-RU" sz="2000" dirty="0"/>
              <a:t> </a:t>
            </a:r>
            <a:r>
              <a:rPr lang="ru-RU" sz="2000" dirty="0" err="1"/>
              <a:t>найчастіше</a:t>
            </a:r>
            <a:r>
              <a:rPr lang="ru-RU" sz="2000" dirty="0"/>
              <a:t> </a:t>
            </a:r>
            <a:r>
              <a:rPr lang="ru-RU" sz="2000" dirty="0" err="1"/>
              <a:t>використовується</a:t>
            </a:r>
            <a:r>
              <a:rPr lang="ru-RU" sz="2000" dirty="0"/>
              <a:t> для </a:t>
            </a:r>
            <a:r>
              <a:rPr lang="ru-RU" sz="2000" dirty="0" err="1"/>
              <a:t>обробки</a:t>
            </a:r>
            <a:r>
              <a:rPr lang="ru-RU" sz="2000" dirty="0"/>
              <a:t> </a:t>
            </a:r>
            <a:r>
              <a:rPr lang="ru-RU" sz="2000" dirty="0" err="1"/>
              <a:t>даних</a:t>
            </a:r>
            <a:r>
              <a:rPr lang="ru-RU" sz="2000" dirty="0"/>
              <a:t> </a:t>
            </a:r>
            <a:r>
              <a:rPr lang="ru-RU" sz="2000" dirty="0" err="1"/>
              <a:t>відповідей</a:t>
            </a:r>
            <a:r>
              <a:rPr lang="ru-RU" sz="2000" dirty="0"/>
              <a:t>, часто для </a:t>
            </a:r>
            <a:r>
              <a:rPr lang="ru-RU" sz="2000" dirty="0" err="1"/>
              <a:t>вилучення</a:t>
            </a:r>
            <a:r>
              <a:rPr lang="ru-RU" sz="2000" dirty="0"/>
              <a:t> з них </a:t>
            </a:r>
            <a:r>
              <a:rPr lang="ru-RU" sz="2000" dirty="0" err="1"/>
              <a:t>значень</a:t>
            </a:r>
            <a:r>
              <a:rPr lang="ru-RU" sz="2000" dirty="0" smtClean="0"/>
              <a:t>.</a:t>
            </a:r>
            <a:r>
              <a:rPr lang="en-US" sz="2000" dirty="0" smtClean="0"/>
              <a:t> </a:t>
            </a:r>
            <a:endParaRPr lang="uk-UA" sz="2000" b="1" i="1"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3305" y="2178569"/>
            <a:ext cx="5487166" cy="3943900"/>
          </a:xfrm>
        </p:spPr>
      </p:pic>
    </p:spTree>
    <p:extLst>
      <p:ext uri="{BB962C8B-B14F-4D97-AF65-F5344CB8AC3E}">
        <p14:creationId xmlns:p14="http://schemas.microsoft.com/office/powerpoint/2010/main" val="848741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0"/>
            <a:ext cx="10441577" cy="2847703"/>
          </a:xfrm>
        </p:spPr>
        <p:txBody>
          <a:bodyPr/>
          <a:lstStyle/>
          <a:p>
            <a:pPr fontAlgn="base"/>
            <a:r>
              <a:rPr lang="en-US" sz="2000" b="1" dirty="0">
                <a:solidFill>
                  <a:schemeClr val="tx1">
                    <a:lumMod val="95000"/>
                  </a:schemeClr>
                </a:solidFill>
              </a:rPr>
              <a:t>Assertion</a:t>
            </a:r>
            <a:r>
              <a:rPr lang="en-US" sz="2000" dirty="0">
                <a:solidFill>
                  <a:schemeClr val="tx1">
                    <a:lumMod val="95000"/>
                  </a:schemeClr>
                </a:solidFill>
              </a:rPr>
              <a:t/>
            </a:r>
            <a:br>
              <a:rPr lang="en-US" sz="2000" dirty="0">
                <a:solidFill>
                  <a:schemeClr val="tx1">
                    <a:lumMod val="95000"/>
                  </a:schemeClr>
                </a:solidFill>
              </a:rPr>
            </a:br>
            <a:r>
              <a:rPr lang="uk-UA" sz="2000" dirty="0">
                <a:solidFill>
                  <a:schemeClr val="tx1">
                    <a:lumMod val="95000"/>
                  </a:schemeClr>
                </a:solidFill>
              </a:rPr>
              <a:t>Можна здогадатися, що ці елементи служать, як і при автоматизованому тестуванні, для перевірки чого небудь шляхом порівняння.</a:t>
            </a:r>
            <a:br>
              <a:rPr lang="uk-UA" sz="2000" dirty="0">
                <a:solidFill>
                  <a:schemeClr val="tx1">
                    <a:lumMod val="95000"/>
                  </a:schemeClr>
                </a:solidFill>
              </a:rPr>
            </a:br>
            <a:r>
              <a:rPr lang="uk-UA" sz="2000" dirty="0">
                <a:solidFill>
                  <a:schemeClr val="tx1">
                    <a:lumMod val="95000"/>
                  </a:schemeClr>
                </a:solidFill>
              </a:rPr>
              <a:t>Отже, якщо Вам потрібно буде перевірити, що саме прийшло у відповіді, </a:t>
            </a:r>
            <a:r>
              <a:rPr lang="en-US" sz="2000" dirty="0">
                <a:solidFill>
                  <a:schemeClr val="tx1">
                    <a:lumMod val="95000"/>
                  </a:schemeClr>
                </a:solidFill>
              </a:rPr>
              <a:t>assertion — </a:t>
            </a:r>
            <a:r>
              <a:rPr lang="uk-UA" sz="2000" dirty="0">
                <a:solidFill>
                  <a:schemeClr val="tx1">
                    <a:lumMod val="95000"/>
                  </a:schemeClr>
                </a:solidFill>
              </a:rPr>
              <a:t>те що треба (</a:t>
            </a:r>
            <a:r>
              <a:rPr lang="en-US" sz="2000" dirty="0">
                <a:solidFill>
                  <a:schemeClr val="tx1">
                    <a:lumMod val="95000"/>
                  </a:schemeClr>
                </a:solidFill>
              </a:rPr>
              <a:t>Add ➡ Assertion ➡  Response Assertion). </a:t>
            </a:r>
            <a:r>
              <a:rPr lang="uk-UA" sz="2000" dirty="0">
                <a:solidFill>
                  <a:schemeClr val="tx1">
                    <a:lumMod val="95000"/>
                  </a:schemeClr>
                </a:solidFill>
              </a:rPr>
              <a:t>Або якщо бажаєте переконається, що відповідь отримана протягом певного часу (</a:t>
            </a:r>
            <a:r>
              <a:rPr lang="en-US" sz="2000" dirty="0">
                <a:solidFill>
                  <a:schemeClr val="tx1">
                    <a:lumMod val="95000"/>
                  </a:schemeClr>
                </a:solidFill>
              </a:rPr>
              <a:t>Duration Assertion). </a:t>
            </a:r>
            <a:r>
              <a:rPr lang="uk-UA" sz="2000" dirty="0">
                <a:solidFill>
                  <a:schemeClr val="tx1">
                    <a:lumMod val="95000"/>
                  </a:schemeClr>
                </a:solidFill>
              </a:rPr>
              <a:t>Перегляд результату перевірки: </a:t>
            </a:r>
            <a:r>
              <a:rPr lang="en-US" sz="2000" dirty="0">
                <a:solidFill>
                  <a:schemeClr val="tx1">
                    <a:lumMod val="95000"/>
                  </a:schemeClr>
                </a:solidFill>
              </a:rPr>
              <a:t>Add  ➡ Listener  ➡ Assertion Result</a:t>
            </a:r>
            <a:br>
              <a:rPr lang="en-US" sz="2000" dirty="0">
                <a:solidFill>
                  <a:schemeClr val="tx1">
                    <a:lumMod val="95000"/>
                  </a:schemeClr>
                </a:solidFill>
              </a:rPr>
            </a:br>
            <a:endParaRPr lang="uk-UA" sz="2000" dirty="0">
              <a:solidFill>
                <a:schemeClr val="tx1">
                  <a:lumMod val="95000"/>
                </a:schemeClr>
              </a:solidFill>
            </a:endParaRP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836" y="2480916"/>
            <a:ext cx="5391902" cy="4001058"/>
          </a:xfrm>
        </p:spPr>
      </p:pic>
    </p:spTree>
    <p:extLst>
      <p:ext uri="{BB962C8B-B14F-4D97-AF65-F5344CB8AC3E}">
        <p14:creationId xmlns:p14="http://schemas.microsoft.com/office/powerpoint/2010/main" val="39739842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431</TotalTime>
  <Words>20</Words>
  <Application>Microsoft Office PowerPoint</Application>
  <PresentationFormat>Широкоэкранный</PresentationFormat>
  <Paragraphs>12</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Century Gothic</vt:lpstr>
      <vt:lpstr>Wingdings 3</vt:lpstr>
      <vt:lpstr>Ион</vt:lpstr>
      <vt:lpstr>Презентация PowerPoint</vt:lpstr>
      <vt:lpstr>Презентация PowerPoint</vt:lpstr>
      <vt:lpstr>Презентация PowerPoint</vt:lpstr>
      <vt:lpstr>Thread group Thread group елементи є початковими пунктами будь-якого плану випробувань. Всі controllers та samplers повинні знаходитися в Thread group. Інші елементи, напр. Listeners можуть бути розміщені безпосередньо під планом випробувань, у цьому випадку вони застосовуватимуться до всіх Thread group.  </vt:lpstr>
      <vt:lpstr>Samplers Як ми вже знаємо, JMeter підтримує тестування HTTP, FTP, JDBC та багатьох інших протоколів. За допомогою семплера ми вибираємо який саме запит повинен бути у користувача: FTP Request — цей контролер дозволяє відправляти запит FTP “відправити файл” або “завантажити файл” на FTP-сервер. HTTP Request — дозволяє надсилати запит HTTP / HTTPS на веб-сервер. JDBC Request — надсилає запит JDBC (SQL-запит) у базу даних. BSF Sampler — дозволяє писати зразок з використанням мови сценаріїв BSF. Access Log Sampler — дозволяє прочитати журнали доступу та створювати HTTP-запити. Журнал може бути зображенням, HTML, CSS … Sampleer SMTP — якщо хочете перевірити поштовий сервер, можете використовувати SMTP sampler. Цей Sampleer використовується для надсилання повідомлень електронної пошти за протоколом SMTP. </vt:lpstr>
      <vt:lpstr>Logic Controllers Logic Controllers дозволяє налаштувати логіку, яку JMeter використовує для вирішення, коли надсилати запити. Logic Controllers може змінити порядок запитів, що надходять від їхніх дочірніх елементів. Вони можуть змінювати самі запити, змушуючи JMeter повторювати їх.</vt:lpstr>
      <vt:lpstr>Pre-Processor Elements Pre-Processor executes виконує певну дію до Sampler Request виконуєтся. Якщо Pre-Processor приєднений до елементів Sampler тоді він буде виконаний безпосередньо перед sampler. Pre-Processor найчастіше використовується для зміни налаштувань Sample Request безпосередньо перед його запуском, або для оновлення змінних.</vt:lpstr>
      <vt:lpstr>Post-Processor Elements Post-Processor виконує якусь дію після дії Sampler Request. Якщо Post-Processor додається до Sampler елементу, тоді він буде виконуватися відразу після запуску цього елемента Sampler. Post-Processor  найчастіше використовується для обробки даних відповідей, часто для вилучення з них значень. </vt:lpstr>
      <vt:lpstr>Assertion Можна здогадатися, що ці елементи служать, як і при автоматизованому тестуванні, для перевірки чого небудь шляхом порівняння. Отже, якщо Вам потрібно буде перевірити, що саме прийшло у відповіді, assertion — те що треба (Add ➡ Assertion ➡  Response Assertion). Або якщо бажаєте переконається, що відповідь отримана протягом певного часу (Duration Assertion). Перегляд результату перевірки: Add  ➡ Listener  ➡ Assertion Result </vt:lpstr>
      <vt:lpstr>Timers А ось це ось хитрі штуки. Потрібні для контролю навантаження. Як не парадоксально, але вони по суті уповільнюють навантаження. Thread Group генерує це навантаження в міру своїх сил, а таймери їх обмежують. Constant Timer, наприклад, вставляє певну постійну затримку між запитами. А Constant Throughput Timer дозволить домогтися точного навантаження в певну кількість запитів за певний час і т.д. </vt:lpstr>
      <vt:lpstr>Test Fragments Test Fragment елемент це спеціальний тип контролера, який існує в Test Plan tree на тому ж рівні, що і Thread Group. Це відрізняється від Thread Group в тому, що він не виконується, якщо на нього не посилається жоден Module Сontroller або Include_Controller. </vt:lpstr>
      <vt:lpstr>Configuration elements  Configuration elements — дозволять більш гнучко налаштувати тест-план. Наприклад підготувати змінні котрі знадобляться в процесі тесту, або ж перевизначити заголовки запитів (HTTP Header Manager). Кілька часто використовуваних Configuration elements в JMeter </vt:lpstr>
      <vt:lpstr>Listeners Listeners ці штуки надають доступ до результатів тестів. Listeners зчитують результати, і відображають їх в зручному для перегляду вигляді. Є графіки, є в дерева запитів і відповідей. Власне на будь-який смак як то кажуть </vt:lpstr>
      <vt:lpstr>Бояр Олександр</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Magic</dc:creator>
  <cp:lastModifiedBy>Magic</cp:lastModifiedBy>
  <cp:revision>22</cp:revision>
  <dcterms:created xsi:type="dcterms:W3CDTF">2020-09-25T16:58:54Z</dcterms:created>
  <dcterms:modified xsi:type="dcterms:W3CDTF">2020-09-26T18:24:58Z</dcterms:modified>
</cp:coreProperties>
</file>