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1"/>
  </p:sldMasterIdLst>
  <p:sldIdLst>
    <p:sldId id="256" r:id="rId2"/>
    <p:sldId id="257" r:id="rId3"/>
    <p:sldId id="259" r:id="rId4"/>
    <p:sldId id="260" r:id="rId5"/>
    <p:sldId id="262" r:id="rId6"/>
    <p:sldId id="264" r:id="rId7"/>
    <p:sldId id="265" r:id="rId8"/>
    <p:sldId id="258" r:id="rId9"/>
    <p:sldId id="261" r:id="rId10"/>
    <p:sldId id="263" r:id="rId11"/>
    <p:sldId id="266" r:id="rId12"/>
    <p:sldId id="270" r:id="rId13"/>
    <p:sldId id="267" r:id="rId14"/>
    <p:sldId id="271" r:id="rId15"/>
    <p:sldId id="272" r:id="rId16"/>
    <p:sldId id="273" r:id="rId17"/>
    <p:sldId id="274" r:id="rId18"/>
    <p:sldId id="275" r:id="rId19"/>
    <p:sldId id="268" r:id="rId20"/>
    <p:sldId id="276" r:id="rId21"/>
    <p:sldId id="277" r:id="rId22"/>
    <p:sldId id="269" r:id="rId23"/>
    <p:sldId id="278" r:id="rId24"/>
    <p:sldId id="279" r:id="rId25"/>
    <p:sldId id="288" r:id="rId26"/>
    <p:sldId id="290" r:id="rId27"/>
    <p:sldId id="280" r:id="rId28"/>
    <p:sldId id="281" r:id="rId29"/>
    <p:sldId id="282" r:id="rId30"/>
    <p:sldId id="283" r:id="rId31"/>
    <p:sldId id="284" r:id="rId32"/>
    <p:sldId id="285" r:id="rId33"/>
    <p:sldId id="287" r:id="rId34"/>
    <p:sldId id="291" r:id="rId35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0C6277-E4E3-A585-AEBB-35681B453320}" v="100" dt="2024-01-17T08:49:12.7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71CC9-B530-0A45-E2E0-1C0B0D524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326FB9-33D8-1F57-21A8-DC1329F8F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E9BFD-9778-1479-8360-9628ADCA5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D30C-2B40-4126-87FA-FE3CBA908C4E}" type="datetimeFigureOut">
              <a:rPr lang="en-KE" smtClean="0"/>
              <a:t>01/17/2024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8866E-F405-BA85-C350-C0C22293C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83796-F0BA-8D6A-F0A0-74AF0BC7A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11B6-D5F7-4330-98C7-1CDD1844F48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657522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99049-03DE-1B58-DC1C-AC02E1189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09716A-733E-9C79-2BF4-C2B99E0E7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A0F3C-7E94-0F14-D453-F7DE7BCFB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D30C-2B40-4126-87FA-FE3CBA908C4E}" type="datetimeFigureOut">
              <a:rPr lang="en-KE" smtClean="0"/>
              <a:t>01/17/2024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96350-A617-9AFD-BAD6-B376F9CF8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7B241-9A58-646D-7F6B-AB5952FFC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11B6-D5F7-4330-98C7-1CDD1844F48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687680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F7F446-4769-58B8-0BD6-BB9BF7CFD4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DDB80D-10A6-1125-1170-01D1AFA12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105D2-3BA4-07CF-122F-41887E89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D30C-2B40-4126-87FA-FE3CBA908C4E}" type="datetimeFigureOut">
              <a:rPr lang="en-KE" smtClean="0"/>
              <a:t>01/17/2024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E5DA9-A1C0-E54C-EA88-116053E08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FD61E-6830-737D-E840-F76DB9F49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11B6-D5F7-4330-98C7-1CDD1844F48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740081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B8487-3109-865F-0783-844B3D33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FF2F-DE68-4C7B-57B6-BE6EF3181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ECC3E-38F9-90E1-1A67-947CC4EF1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D30C-2B40-4126-87FA-FE3CBA908C4E}" type="datetimeFigureOut">
              <a:rPr lang="en-KE" smtClean="0"/>
              <a:t>01/17/2024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FB6EE-4491-FD30-EA91-0601C42E0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70236-C29B-907D-A61B-AF23FC8FA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11B6-D5F7-4330-98C7-1CDD1844F48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600499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E04CE-DB4A-2EA0-6D43-EBAC56014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E0202-8B84-DC11-6828-88031D70F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BA45B-AB41-4C76-B440-EA254AEBD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D30C-2B40-4126-87FA-FE3CBA908C4E}" type="datetimeFigureOut">
              <a:rPr lang="en-KE" smtClean="0"/>
              <a:t>01/17/2024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B879D-CA94-F72B-8504-6A3F42815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5F6AF-A27F-F48C-E52C-A615234BA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11B6-D5F7-4330-98C7-1CDD1844F48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08904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0F6-6F2A-70C7-6AB1-6CAE0B34E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6FE6C-E7DB-FBF0-2CF5-FF2C9AF6E3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1358F9-4518-4BE8-6428-D3010C6BD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6C258-8CA2-9F43-7A39-AE18560FD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D30C-2B40-4126-87FA-FE3CBA908C4E}" type="datetimeFigureOut">
              <a:rPr lang="en-KE" smtClean="0"/>
              <a:t>01/17/2024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DE8AE-E9BE-F14F-00A7-8E76E89F1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FE7C2-50A9-89B0-162A-0A760EF85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11B6-D5F7-4330-98C7-1CDD1844F48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359860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7CC94-87A7-0FE0-11FC-7995617D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5484B-830F-85F2-AEED-BB6448E03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5E9687-BE3D-19E1-6C2D-AA4D29C1D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BEFE0E-C61C-2C95-8310-6081E627BC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AFA7DB-2E19-B9A9-2383-FD82FAB35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233D6B-52AB-2DE9-A03E-D5A36E0BD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D30C-2B40-4126-87FA-FE3CBA908C4E}" type="datetimeFigureOut">
              <a:rPr lang="en-KE" smtClean="0"/>
              <a:t>01/17/2024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B2B459-2FFB-37C7-25D2-E5E20F797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3F2718-C0A8-95FC-F11D-BCABA9AF3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11B6-D5F7-4330-98C7-1CDD1844F48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05845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F7AD8-56E4-E65F-E63B-73D952332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C62051-6DD0-23C2-B624-74134A093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D30C-2B40-4126-87FA-FE3CBA908C4E}" type="datetimeFigureOut">
              <a:rPr lang="en-KE" smtClean="0"/>
              <a:t>01/17/2024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42A916-76FF-BA37-435E-4B3E5D19B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890B2C-9AA4-2BCA-FCAA-385BDEE54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11B6-D5F7-4330-98C7-1CDD1844F48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534979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9AF7AF-1287-248C-EFD0-1F645D3A0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D30C-2B40-4126-87FA-FE3CBA908C4E}" type="datetimeFigureOut">
              <a:rPr lang="en-KE" smtClean="0"/>
              <a:t>01/17/2024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03A4B3-90F5-023E-3CEE-54E5547C1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5923FA-A87F-9AE1-A2C5-14D1E0836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11B6-D5F7-4330-98C7-1CDD1844F48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705683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9689C-3CF9-DAFF-0B8B-7D5243FEF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370D0-2541-C553-53D5-21503574E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9344A2-F4C5-47E6-E6B2-67C3AE23B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D5657-3BEF-2241-0467-A3CC6427B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D30C-2B40-4126-87FA-FE3CBA908C4E}" type="datetimeFigureOut">
              <a:rPr lang="en-KE" smtClean="0"/>
              <a:t>01/17/2024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150E8-A67D-F052-3EB8-C523D3615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44B0D-E386-391B-941D-E1CEAD37B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11B6-D5F7-4330-98C7-1CDD1844F48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079267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A244F-AEA6-395F-AEF3-089C21C91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33A7D9-A48D-FBF2-9DED-28C412313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D0C72-D065-DA86-35FB-CE90D4838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204D6-E10E-869F-EAAA-24C2C060B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D30C-2B40-4126-87FA-FE3CBA908C4E}" type="datetimeFigureOut">
              <a:rPr lang="en-KE" smtClean="0"/>
              <a:t>01/17/2024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2BD7B-9E74-911F-00B4-C8C5EC43D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AB31C-49E6-DA64-207B-43FF2B84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11B6-D5F7-4330-98C7-1CDD1844F48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542315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79A338-FF1F-8F91-97B5-502212B71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C3788-FC5D-9C23-B655-8A03D250F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F2D43-4310-565F-35E2-7CDBE0BC94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3D30C-2B40-4126-87FA-FE3CBA908C4E}" type="datetimeFigureOut">
              <a:rPr lang="en-KE" smtClean="0"/>
              <a:t>01/17/2024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9A3FE-D8B3-0314-CA06-2FCF1B75F4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9C22D-56BB-9464-0755-8387F8EFA1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611B6-D5F7-4330-98C7-1CDD1844F48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764813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software.hixie.ch/utilities/js/live-dom-viewer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avascript.info/dom-nodes#interaction-with-consol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Global_attributes/clas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API/Document/querySelector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javascript.info/browser-environment#dom-document-object-mode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javascript.info/dom-nodes#an-example-of-the-dom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avascript.info/dom-nodes#autocorrecti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DBDDE-F5ED-8405-F248-5119B674C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DOM AND EVENT LISTENERS</a:t>
            </a:r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007778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4C644-97F1-AA9E-8468-6802D0FE1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TREE STRUCTURE OF DOM (NO SPACES)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3C000-7F62-BC0B-32F8-1A28E895F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900"/>
            <a:ext cx="10515600" cy="4691063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solidFill>
                  <a:srgbClr val="313130"/>
                </a:solidFill>
                <a:latin typeface="Consolas" panose="020B0609020204030204" pitchFamily="49" charset="0"/>
              </a:rPr>
              <a:t>&lt;!DOCTYPE HTML&gt; 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&lt;html&gt;&lt;head&gt;&lt;title&gt;</a:t>
            </a:r>
            <a:r>
              <a:rPr lang="en-US">
                <a:solidFill>
                  <a:srgbClr val="313130"/>
                </a:solidFill>
                <a:latin typeface="Consolas" panose="020B0609020204030204" pitchFamily="49" charset="0"/>
              </a:rPr>
              <a:t>About elk</a:t>
            </a:r>
            <a:r>
              <a:rPr lang="en-US">
                <a:latin typeface="Consolas" panose="020B0609020204030204" pitchFamily="49" charset="0"/>
              </a:rPr>
              <a:t>&lt;/title&gt;&lt;/head&gt;&lt;body&gt;</a:t>
            </a:r>
            <a:r>
              <a:rPr lang="en-US">
                <a:solidFill>
                  <a:srgbClr val="313130"/>
                </a:solidFill>
                <a:latin typeface="Consolas" panose="020B0609020204030204" pitchFamily="49" charset="0"/>
              </a:rPr>
              <a:t>The truth about elk.</a:t>
            </a:r>
            <a:r>
              <a:rPr lang="en-US">
                <a:latin typeface="Consolas" panose="020B0609020204030204" pitchFamily="49" charset="0"/>
              </a:rPr>
              <a:t>&lt;/body&gt;&lt;/html&gt;</a:t>
            </a:r>
          </a:p>
          <a:p>
            <a:pPr marL="0" indent="0">
              <a:buNone/>
            </a:pPr>
            <a:endParaRPr lang="en-K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0096DE-6953-994B-DEEB-ED4853463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11462"/>
            <a:ext cx="9311640" cy="404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516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0630D-3CEF-75EC-160C-83D1F355E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VIEWING THE DOM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9EC2-1878-9C9D-3BEE-256AEF953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1. USE THE LIVE DOM VIEWER</a:t>
            </a:r>
          </a:p>
          <a:p>
            <a:r>
              <a:rPr lang="en-US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Live DOM Viewer</a:t>
            </a:r>
            <a:endParaRPr lang="en-US"/>
          </a:p>
          <a:p>
            <a:r>
              <a:rPr lang="en-US">
                <a:hlinkClick r:id="rId2"/>
              </a:rPr>
              <a:t>http://software.hixie.ch/utilities/js/live-dom-viewer/</a:t>
            </a:r>
            <a:endParaRPr lang="en-US"/>
          </a:p>
          <a:p>
            <a:pPr marL="0" indent="0">
              <a:buNone/>
            </a:pPr>
            <a:r>
              <a:rPr lang="en-US"/>
              <a:t>2. </a:t>
            </a:r>
            <a:r>
              <a:rPr lang="en-US">
                <a:solidFill>
                  <a:srgbClr val="313130"/>
                </a:solidFill>
                <a:latin typeface="BlinkMacSystemFont"/>
              </a:rPr>
              <a:t>use the browser developer tools. </a:t>
            </a:r>
          </a:p>
          <a:p>
            <a:pPr marL="0" indent="0">
              <a:buNone/>
            </a:pPr>
            <a:r>
              <a:rPr lang="en-US">
                <a:solidFill>
                  <a:srgbClr val="313130"/>
                </a:solidFill>
                <a:latin typeface="BlinkMacSystemFont"/>
              </a:rPr>
              <a:t>	</a:t>
            </a:r>
            <a:r>
              <a:rPr lang="en-US" b="1">
                <a:solidFill>
                  <a:srgbClr val="313130"/>
                </a:solidFill>
                <a:latin typeface="BlinkMacSystemFont"/>
              </a:rPr>
              <a:t>THEN switch to Elements tab</a:t>
            </a:r>
          </a:p>
          <a:p>
            <a:pPr marL="0" indent="0">
              <a:buNone/>
            </a:pPr>
            <a:r>
              <a:rPr lang="en-US" b="1">
                <a:solidFill>
                  <a:srgbClr val="313130"/>
                </a:solidFill>
                <a:latin typeface="BlinkMacSystemFont"/>
              </a:rPr>
              <a:t>NB </a:t>
            </a:r>
            <a:r>
              <a:rPr lang="en-US">
                <a:solidFill>
                  <a:srgbClr val="313130"/>
                </a:solidFill>
                <a:latin typeface="BlinkMacSystemFont"/>
              </a:rPr>
              <a:t>The DOM structure in developer tools is simplified.</a:t>
            </a:r>
          </a:p>
          <a:p>
            <a:pPr marL="0" indent="0">
              <a:buNone/>
            </a:pPr>
            <a:r>
              <a:rPr lang="en-US" b="1">
                <a:solidFill>
                  <a:srgbClr val="313130"/>
                </a:solidFill>
                <a:latin typeface="BlinkMacSystemFont"/>
              </a:rPr>
              <a:t>3. </a:t>
            </a:r>
            <a:r>
              <a:rPr lang="en-US">
                <a:solidFill>
                  <a:srgbClr val="313130"/>
                </a:solidFill>
                <a:latin typeface="BlinkMacSystemFont"/>
              </a:rPr>
              <a:t>Right click on a webpage and select “inspect”</a:t>
            </a:r>
            <a:endParaRPr lang="en-KE" b="1"/>
          </a:p>
        </p:txBody>
      </p:sp>
    </p:spTree>
    <p:extLst>
      <p:ext uri="{BB962C8B-B14F-4D97-AF65-F5344CB8AC3E}">
        <p14:creationId xmlns:p14="http://schemas.microsoft.com/office/powerpoint/2010/main" val="936645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B88F5-0A24-4CC9-E279-2979B446D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>
                <a:solidFill>
                  <a:srgbClr val="031B4E"/>
                </a:solidFill>
                <a:latin typeface="Epilogue"/>
              </a:rPr>
              <a:t>How To Access Elements in the DOM</a:t>
            </a:r>
            <a:br>
              <a:rPr lang="en-US" b="1">
                <a:solidFill>
                  <a:srgbClr val="031B4E"/>
                </a:solidFill>
                <a:latin typeface="Epilogue"/>
              </a:rPr>
            </a:br>
            <a:endParaRPr lang="en-KE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04B8E4B-C851-BC18-7F1B-3F397D64B7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8463936"/>
              </p:ext>
            </p:extLst>
          </p:nvPr>
        </p:nvGraphicFramePr>
        <p:xfrm>
          <a:off x="838200" y="1690688"/>
          <a:ext cx="10515600" cy="246888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119390448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6035182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300344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u="sng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Gets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u="sng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Selector Syntax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u="sng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Method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9012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#demo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getElementById</a:t>
                      </a:r>
                      <a:r>
                        <a:rPr lang="en-US" dirty="0">
                          <a:effectLst/>
                        </a:rPr>
                        <a:t>("demo")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9285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Class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.demo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getElementsByClassName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3711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Tag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demo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getElementsByTagName</a:t>
                      </a:r>
                      <a:r>
                        <a:rPr lang="en-US" dirty="0">
                          <a:effectLst/>
                        </a:rPr>
                        <a:t>("article")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9705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Selector (single)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KE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querySelector</a:t>
                      </a:r>
                      <a:r>
                        <a:rPr lang="en-US" dirty="0">
                          <a:effectLst/>
                        </a:rPr>
                        <a:t>("#demo-query")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357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Selector (all)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KE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querySelectorAll</a:t>
                      </a:r>
                      <a:r>
                        <a:rPr lang="en-US" dirty="0">
                          <a:effectLst/>
                        </a:rPr>
                        <a:t>(".demo-query-all")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094633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CC2F2C6-A2FC-C48F-469D-3F6E3C8A53A5}"/>
              </a:ext>
            </a:extLst>
          </p:cNvPr>
          <p:cNvSpPr txBox="1"/>
          <p:nvPr/>
        </p:nvSpPr>
        <p:spPr>
          <a:xfrm>
            <a:off x="838200" y="4183380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CONSIDER THE EXAMPLES BELOW</a:t>
            </a:r>
          </a:p>
          <a:p>
            <a:r>
              <a:rPr lang="en-US" sz="2400"/>
              <a:t>&lt;div id="demo"&gt;</a:t>
            </a:r>
            <a:r>
              <a:rPr lang="en-US" sz="2400" b="1"/>
              <a:t>Access me by ID</a:t>
            </a:r>
            <a:r>
              <a:rPr lang="en-US" sz="2400"/>
              <a:t>&lt;/div&gt;</a:t>
            </a:r>
          </a:p>
          <a:p>
            <a:r>
              <a:rPr lang="en-US" sz="2400"/>
              <a:t>&lt;div class="demo"&gt;</a:t>
            </a:r>
            <a:r>
              <a:rPr lang="en-US" sz="2400" b="1"/>
              <a:t>Access me by class (1)&lt;/</a:t>
            </a:r>
            <a:r>
              <a:rPr lang="en-US" sz="2400"/>
              <a:t>div&gt;</a:t>
            </a:r>
          </a:p>
          <a:p>
            <a:r>
              <a:rPr lang="en-US" sz="2400"/>
              <a:t>&lt;article&gt;</a:t>
            </a:r>
            <a:r>
              <a:rPr lang="en-US" sz="2400" b="1"/>
              <a:t>Access me by tag (1)&lt;/</a:t>
            </a:r>
            <a:r>
              <a:rPr lang="en-US" sz="2400"/>
              <a:t>article&gt;</a:t>
            </a:r>
          </a:p>
          <a:p>
            <a:r>
              <a:rPr lang="en-US" sz="2400"/>
              <a:t>&lt;div id="demo-query"&gt;</a:t>
            </a:r>
            <a:r>
              <a:rPr lang="en-US" sz="2400" b="1"/>
              <a:t>Access me by query</a:t>
            </a:r>
            <a:r>
              <a:rPr lang="en-US" sz="2400"/>
              <a:t>&lt;/div&gt;</a:t>
            </a:r>
          </a:p>
          <a:p>
            <a:r>
              <a:rPr lang="en-US" sz="2400"/>
              <a:t>&lt;div class="demo-query-all"&gt;</a:t>
            </a:r>
            <a:r>
              <a:rPr lang="en-US" sz="2400" b="1"/>
              <a:t>Access me by query all (1)&lt;/</a:t>
            </a:r>
            <a:r>
              <a:rPr lang="en-US" sz="2400"/>
              <a:t>div&gt;</a:t>
            </a:r>
            <a:endParaRPr lang="en-KE" sz="2400"/>
          </a:p>
        </p:txBody>
      </p:sp>
    </p:spTree>
    <p:extLst>
      <p:ext uri="{BB962C8B-B14F-4D97-AF65-F5344CB8AC3E}">
        <p14:creationId xmlns:p14="http://schemas.microsoft.com/office/powerpoint/2010/main" val="678161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81DBF-232A-5F43-C673-5A771C2D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>
                <a:solidFill>
                  <a:srgbClr val="666666"/>
                </a:solidFill>
                <a:latin typeface="BlinkMacSystemFont"/>
                <a:hlinkClick r:id="rId2"/>
              </a:rPr>
              <a:t>Interaction with console</a:t>
            </a:r>
            <a:br>
              <a:rPr lang="en-US" b="1">
                <a:solidFill>
                  <a:srgbClr val="313130"/>
                </a:solidFill>
                <a:latin typeface="BlinkMacSystemFont"/>
              </a:rPr>
            </a:b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7B1CF-D615-DF8F-55F1-CD1D72558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8720"/>
            <a:ext cx="10515600" cy="4988243"/>
          </a:xfrm>
        </p:spPr>
        <p:txBody>
          <a:bodyPr>
            <a:normAutofit fontScale="92500" lnSpcReduction="10000"/>
          </a:bodyPr>
          <a:lstStyle/>
          <a:p>
            <a:r>
              <a:rPr lang="en-US" sz="3600">
                <a:solidFill>
                  <a:srgbClr val="313130"/>
                </a:solidFill>
                <a:latin typeface="BlinkMacSystemFont"/>
              </a:rPr>
              <a:t>As we work the DOM, we also may want to apply JavaScript to it.</a:t>
            </a:r>
          </a:p>
          <a:p>
            <a:r>
              <a:rPr lang="en-US" sz="3600">
                <a:solidFill>
                  <a:srgbClr val="313130"/>
                </a:solidFill>
                <a:latin typeface="BlinkMacSystemFont"/>
              </a:rPr>
              <a:t>The last selected element is available as </a:t>
            </a:r>
            <a:r>
              <a:rPr lang="en-US" sz="3600"/>
              <a:t>$0</a:t>
            </a:r>
            <a:endParaRPr lang="en-US" sz="3600">
              <a:solidFill>
                <a:srgbClr val="313130"/>
              </a:solidFill>
              <a:latin typeface="BlinkMacSystemFont"/>
            </a:endParaRPr>
          </a:p>
          <a:p>
            <a:r>
              <a:rPr lang="en-US" sz="3600">
                <a:solidFill>
                  <a:srgbClr val="313130"/>
                </a:solidFill>
                <a:latin typeface="BlinkMacSystemFont"/>
              </a:rPr>
              <a:t>We can run commands on them.</a:t>
            </a:r>
          </a:p>
          <a:p>
            <a:pPr marL="0" indent="0">
              <a:buNone/>
            </a:pPr>
            <a:r>
              <a:rPr lang="en-US" sz="3600">
                <a:solidFill>
                  <a:srgbClr val="313130"/>
                </a:solidFill>
                <a:latin typeface="BlinkMacSystemFont"/>
              </a:rPr>
              <a:t> For instance, </a:t>
            </a:r>
          </a:p>
          <a:p>
            <a:pPr marL="0" indent="0">
              <a:buNone/>
            </a:pPr>
            <a:r>
              <a:rPr lang="en-US" sz="3600">
                <a:solidFill>
                  <a:srgbClr val="313130"/>
                </a:solidFill>
                <a:latin typeface="BlinkMacSystemFont"/>
              </a:rPr>
              <a:t>$0.style.background = 'red’ //makes the selected list item red</a:t>
            </a:r>
          </a:p>
          <a:p>
            <a:r>
              <a:rPr lang="en-US" sz="3600"/>
              <a:t>Changes made are temporary ,will be lost every time the browser is reopened</a:t>
            </a:r>
            <a:br>
              <a:rPr lang="en-US"/>
            </a:br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31079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5763B-1D9E-48B4-CEA7-8D365DF13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>
                <a:solidFill>
                  <a:srgbClr val="4D5B7C"/>
                </a:solidFill>
                <a:latin typeface="Epilogue"/>
              </a:rPr>
              <a:t>Accessing Elements by ID</a:t>
            </a:r>
            <a:br>
              <a:rPr lang="en-US" b="1">
                <a:solidFill>
                  <a:srgbClr val="4D5B7C"/>
                </a:solidFill>
                <a:latin typeface="Epilogue"/>
              </a:rPr>
            </a:b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AE915-C1DC-D4FF-8D99-4DF83659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>
                <a:solidFill>
                  <a:srgbClr val="4D5B7C"/>
                </a:solidFill>
                <a:latin typeface="Inter"/>
              </a:rPr>
              <a:t>In order to be accessed by ID, the HTML element must have an </a:t>
            </a:r>
            <a:r>
              <a:rPr lang="en-US"/>
              <a:t>id</a:t>
            </a:r>
            <a:r>
              <a:rPr lang="en-US">
                <a:solidFill>
                  <a:srgbClr val="4D5B7C"/>
                </a:solidFill>
                <a:latin typeface="Inter"/>
              </a:rPr>
              <a:t> attribute</a:t>
            </a:r>
          </a:p>
          <a:p>
            <a:r>
              <a:rPr lang="en-US" err="1">
                <a:solidFill>
                  <a:srgbClr val="4D5B7C"/>
                </a:solidFill>
                <a:latin typeface="Inter"/>
              </a:rPr>
              <a:t>E.g</a:t>
            </a:r>
            <a:r>
              <a:rPr lang="en-US">
                <a:solidFill>
                  <a:srgbClr val="4D5B7C"/>
                </a:solidFill>
                <a:latin typeface="Inter"/>
              </a:rPr>
              <a:t> 	</a:t>
            </a:r>
          </a:p>
          <a:p>
            <a:r>
              <a:rPr lang="en-US"/>
              <a:t>&lt;div id="demo"&gt;Access me by ID&lt;/div&gt;</a:t>
            </a:r>
          </a:p>
          <a:p>
            <a:r>
              <a:rPr lang="en-US" b="1" i="1" err="1"/>
              <a:t>document.getElementById</a:t>
            </a:r>
            <a:r>
              <a:rPr lang="en-US" b="1" i="1"/>
              <a:t>(); </a:t>
            </a:r>
            <a:r>
              <a:rPr lang="en-US"/>
              <a:t>method is used in this case</a:t>
            </a:r>
          </a:p>
          <a:p>
            <a:pPr marL="0" indent="0">
              <a:buNone/>
            </a:pPr>
            <a:r>
              <a:rPr lang="en-US" err="1"/>
              <a:t>Eg</a:t>
            </a:r>
            <a:r>
              <a:rPr lang="en-US"/>
              <a:t>  	const </a:t>
            </a:r>
            <a:r>
              <a:rPr lang="en-US" err="1"/>
              <a:t>demoId</a:t>
            </a:r>
            <a:r>
              <a:rPr lang="en-US"/>
              <a:t> = </a:t>
            </a:r>
            <a:r>
              <a:rPr lang="en-US" err="1"/>
              <a:t>document.getElementById</a:t>
            </a:r>
            <a:r>
              <a:rPr lang="en-US"/>
              <a:t>('demo’);</a:t>
            </a:r>
          </a:p>
          <a:p>
            <a:pPr marL="0" indent="0">
              <a:buNone/>
            </a:pPr>
            <a:r>
              <a:rPr lang="en-US"/>
              <a:t>	console.log(</a:t>
            </a:r>
            <a:r>
              <a:rPr lang="en-US" err="1"/>
              <a:t>demoId</a:t>
            </a:r>
            <a:r>
              <a:rPr lang="en-US"/>
              <a:t>);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err="1"/>
              <a:t>demoId.style.border</a:t>
            </a:r>
            <a:r>
              <a:rPr lang="en-US"/>
              <a:t> = '1px solid purple';</a:t>
            </a:r>
          </a:p>
          <a:p>
            <a:pPr marL="0" indent="0">
              <a:buNone/>
            </a:pPr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092909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B5971-EDB1-2E04-7614-6E2282BF9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>
                <a:solidFill>
                  <a:srgbClr val="4D5B7C"/>
                </a:solidFill>
                <a:latin typeface="Epilogue"/>
              </a:rPr>
              <a:t>Accessing Elements by Class</a:t>
            </a:r>
            <a:br>
              <a:rPr lang="en-US" b="1">
                <a:solidFill>
                  <a:srgbClr val="4D5B7C"/>
                </a:solidFill>
                <a:latin typeface="Epilogue"/>
              </a:rPr>
            </a:b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EA680-0F7F-F944-DB91-045B24155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33963"/>
          </a:xfrm>
        </p:spPr>
        <p:txBody>
          <a:bodyPr>
            <a:normAutofit lnSpcReduction="10000"/>
          </a:bodyPr>
          <a:lstStyle/>
          <a:p>
            <a:r>
              <a:rPr lang="en-US">
                <a:solidFill>
                  <a:srgbClr val="4D5B7C"/>
                </a:solidFill>
                <a:latin typeface="Inter"/>
              </a:rPr>
              <a:t>The</a:t>
            </a:r>
            <a:r>
              <a:rPr lang="en-US">
                <a:latin typeface="Inter"/>
              </a:rPr>
              <a:t> </a:t>
            </a:r>
            <a:r>
              <a:rPr lang="en-US">
                <a:latin typeface="Inte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class</a:t>
            </a:r>
            <a:r>
              <a:rPr lang="en-US">
                <a:latin typeface="Inter"/>
              </a:rPr>
              <a:t> </a:t>
            </a:r>
            <a:r>
              <a:rPr lang="en-US">
                <a:solidFill>
                  <a:srgbClr val="4D5B7C"/>
                </a:solidFill>
                <a:latin typeface="Inter"/>
              </a:rPr>
              <a:t>attribute is used to access one or more specific elements in the DOM.</a:t>
            </a:r>
            <a:r>
              <a:rPr lang="en-US"/>
              <a:t> </a:t>
            </a:r>
          </a:p>
          <a:p>
            <a:r>
              <a:rPr lang="en-US" err="1"/>
              <a:t>document.getElementByClassName</a:t>
            </a:r>
            <a:r>
              <a:rPr lang="en-US"/>
              <a:t>(); method is used</a:t>
            </a:r>
          </a:p>
          <a:p>
            <a:r>
              <a:rPr lang="en-US" err="1"/>
              <a:t>eg</a:t>
            </a:r>
            <a:endParaRPr lang="en-US"/>
          </a:p>
          <a:p>
            <a:pPr marL="0" indent="0">
              <a:buNone/>
            </a:pPr>
            <a:r>
              <a:rPr lang="en-US"/>
              <a:t>&lt;div class="demo"&gt;Access me by class (1)&lt;/div&gt; </a:t>
            </a:r>
          </a:p>
          <a:p>
            <a:pPr marL="0" indent="0">
              <a:buNone/>
            </a:pPr>
            <a:r>
              <a:rPr lang="en-US"/>
              <a:t>&lt;div class="demo“&gt;Access me by class (2)&lt;/div&gt;</a:t>
            </a:r>
          </a:p>
          <a:p>
            <a:pPr marL="0" indent="0">
              <a:buNone/>
            </a:pPr>
            <a:r>
              <a:rPr lang="pt-BR"/>
              <a:t>const demoClass = document.getElementsByClassName('demo’);</a:t>
            </a:r>
          </a:p>
          <a:p>
            <a:pPr marL="0" indent="0">
              <a:buNone/>
            </a:pPr>
            <a:r>
              <a:rPr lang="pt-BR"/>
              <a:t>//since it has a number of objects with same class(use array approach)</a:t>
            </a:r>
          </a:p>
          <a:p>
            <a:pPr marL="0" indent="0">
              <a:buNone/>
            </a:pPr>
            <a:r>
              <a:rPr lang="en-US"/>
              <a:t>for (</a:t>
            </a:r>
            <a:r>
              <a:rPr lang="en-US" err="1"/>
              <a:t>i</a:t>
            </a:r>
            <a:r>
              <a:rPr lang="en-US"/>
              <a:t> = 0; </a:t>
            </a:r>
            <a:r>
              <a:rPr lang="en-US" err="1"/>
              <a:t>i</a:t>
            </a:r>
            <a:r>
              <a:rPr lang="en-US"/>
              <a:t> &lt; </a:t>
            </a:r>
            <a:r>
              <a:rPr lang="en-US" err="1"/>
              <a:t>demoClass.length</a:t>
            </a:r>
            <a:r>
              <a:rPr lang="en-US"/>
              <a:t>; </a:t>
            </a:r>
            <a:r>
              <a:rPr lang="en-US" err="1"/>
              <a:t>i</a:t>
            </a:r>
            <a:r>
              <a:rPr lang="en-US"/>
              <a:t>++) { 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err="1"/>
              <a:t>demoClass</a:t>
            </a:r>
            <a:r>
              <a:rPr lang="en-US"/>
              <a:t>[</a:t>
            </a:r>
            <a:r>
              <a:rPr lang="en-US" err="1"/>
              <a:t>i</a:t>
            </a:r>
            <a:r>
              <a:rPr lang="en-US"/>
              <a:t>].</a:t>
            </a:r>
            <a:r>
              <a:rPr lang="en-US" err="1"/>
              <a:t>style.border</a:t>
            </a:r>
            <a:r>
              <a:rPr lang="en-US"/>
              <a:t> = '1px solid orange'; </a:t>
            </a:r>
          </a:p>
          <a:p>
            <a:pPr marL="0" indent="0">
              <a:buNone/>
            </a:pPr>
            <a:r>
              <a:rPr lang="en-US"/>
              <a:t>}</a:t>
            </a:r>
          </a:p>
          <a:p>
            <a:pPr marL="0" indent="0">
              <a:buNone/>
            </a:pPr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686372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B73B6-0E19-DDCE-8F4D-7900EF09C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>
                <a:solidFill>
                  <a:srgbClr val="4D5B7C"/>
                </a:solidFill>
                <a:latin typeface="Epilogue"/>
              </a:rPr>
              <a:t>Accessing Elements by Tag</a:t>
            </a:r>
            <a:br>
              <a:rPr lang="en-US" b="1">
                <a:solidFill>
                  <a:srgbClr val="4D5B7C"/>
                </a:solidFill>
                <a:latin typeface="Epilogue"/>
              </a:rPr>
            </a:b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320FC-28CE-F98C-F33F-AF21D9DBF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>
                <a:solidFill>
                  <a:srgbClr val="4D5B7C"/>
                </a:solidFill>
                <a:latin typeface="Inter"/>
              </a:rPr>
              <a:t>A less specific way to access multiple elements on the page would be by its HTML tag name</a:t>
            </a:r>
          </a:p>
          <a:p>
            <a:r>
              <a:rPr lang="en-US" err="1"/>
              <a:t>document.getElementsByTagName</a:t>
            </a:r>
            <a:r>
              <a:rPr lang="en-US"/>
              <a:t>(); is used</a:t>
            </a:r>
          </a:p>
          <a:p>
            <a:r>
              <a:rPr lang="en-US" err="1"/>
              <a:t>Eg</a:t>
            </a:r>
            <a:r>
              <a:rPr lang="en-US"/>
              <a:t> having	&lt;article&gt;Access me by tag (1)&lt;/article&gt;</a:t>
            </a:r>
          </a:p>
          <a:p>
            <a:pPr marL="0" indent="0">
              <a:buNone/>
            </a:pPr>
            <a:r>
              <a:rPr lang="en-US"/>
              <a:t>		&lt;article&gt;Access me by tag (2)&lt;/article&gt;</a:t>
            </a:r>
          </a:p>
          <a:p>
            <a:pPr marL="0" indent="0">
              <a:buNone/>
            </a:pPr>
            <a:r>
              <a:rPr lang="en-US"/>
              <a:t>const </a:t>
            </a:r>
            <a:r>
              <a:rPr lang="en-US" err="1"/>
              <a:t>demoTag</a:t>
            </a:r>
            <a:r>
              <a:rPr lang="en-US"/>
              <a:t> = </a:t>
            </a:r>
            <a:r>
              <a:rPr lang="en-US" err="1"/>
              <a:t>document.getElementsByTagName</a:t>
            </a:r>
            <a:r>
              <a:rPr lang="en-US"/>
              <a:t>('article'); </a:t>
            </a:r>
          </a:p>
          <a:p>
            <a:pPr marL="0" indent="0">
              <a:buNone/>
            </a:pPr>
            <a:r>
              <a:rPr lang="en-US"/>
              <a:t>for (</a:t>
            </a:r>
            <a:r>
              <a:rPr lang="en-US" err="1"/>
              <a:t>i</a:t>
            </a:r>
            <a:r>
              <a:rPr lang="en-US"/>
              <a:t> = 0; </a:t>
            </a:r>
            <a:r>
              <a:rPr lang="en-US" err="1"/>
              <a:t>i</a:t>
            </a:r>
            <a:r>
              <a:rPr lang="en-US"/>
              <a:t> &lt; </a:t>
            </a:r>
            <a:r>
              <a:rPr lang="en-US" err="1"/>
              <a:t>demoTag.length</a:t>
            </a:r>
            <a:r>
              <a:rPr lang="en-US"/>
              <a:t>; </a:t>
            </a:r>
            <a:r>
              <a:rPr lang="en-US" err="1"/>
              <a:t>i</a:t>
            </a:r>
            <a:r>
              <a:rPr lang="en-US"/>
              <a:t>++) { </a:t>
            </a:r>
          </a:p>
          <a:p>
            <a:pPr marL="0" indent="0">
              <a:buNone/>
            </a:pPr>
            <a:r>
              <a:rPr lang="en-US" err="1"/>
              <a:t>demoTag</a:t>
            </a:r>
            <a:r>
              <a:rPr lang="en-US"/>
              <a:t>[</a:t>
            </a:r>
            <a:r>
              <a:rPr lang="en-US" err="1"/>
              <a:t>i</a:t>
            </a:r>
            <a:r>
              <a:rPr lang="en-US"/>
              <a:t>].</a:t>
            </a:r>
            <a:r>
              <a:rPr lang="en-US" err="1"/>
              <a:t>style.border</a:t>
            </a:r>
            <a:r>
              <a:rPr lang="en-US"/>
              <a:t> = '1px solid blue'; </a:t>
            </a:r>
          </a:p>
          <a:p>
            <a:pPr marL="0" indent="0">
              <a:buNone/>
            </a:pPr>
            <a:r>
              <a:rPr lang="en-US"/>
              <a:t>}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25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DE0E4-2407-1155-1341-57BC3001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>
                <a:solidFill>
                  <a:srgbClr val="4D5B7C"/>
                </a:solidFill>
                <a:latin typeface="Epilogue"/>
              </a:rPr>
              <a:t>Query Selectors</a:t>
            </a:r>
            <a:br>
              <a:rPr lang="en-US" b="1">
                <a:solidFill>
                  <a:srgbClr val="4D5B7C"/>
                </a:solidFill>
                <a:latin typeface="Epilogue"/>
              </a:rPr>
            </a:b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8F841-70FD-5F5A-1CEB-17B1F6859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Syntax 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err="1"/>
              <a:t>document.querySelector</a:t>
            </a:r>
            <a:r>
              <a:rPr lang="en-US"/>
              <a:t>(); 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err="1"/>
              <a:t>document.querySelectorAll</a:t>
            </a:r>
            <a:r>
              <a:rPr lang="en-US"/>
              <a:t>();</a:t>
            </a:r>
          </a:p>
          <a:p>
            <a:pPr marL="0" indent="0">
              <a:buNone/>
            </a:pPr>
            <a:r>
              <a:rPr lang="en-US"/>
              <a:t>To access a single element, you can use the </a:t>
            </a:r>
            <a:r>
              <a:rPr lang="en-US" err="1">
                <a:hlinkClick r:id="rId2"/>
              </a:rPr>
              <a:t>querySelector</a:t>
            </a:r>
            <a:r>
              <a:rPr lang="en-US">
                <a:hlinkClick r:id="rId2"/>
              </a:rPr>
              <a:t>()</a:t>
            </a:r>
            <a:r>
              <a:rPr lang="en-US"/>
              <a:t> method</a:t>
            </a:r>
          </a:p>
          <a:p>
            <a:pPr marL="0" indent="0">
              <a:buNone/>
            </a:pPr>
            <a:r>
              <a:rPr lang="en-US" err="1"/>
              <a:t>Eg</a:t>
            </a:r>
            <a:r>
              <a:rPr lang="en-US"/>
              <a:t>  &lt;div id="demo-query"&gt;Access me by query&lt;/div&gt;</a:t>
            </a:r>
          </a:p>
          <a:p>
            <a:pPr marL="0" indent="0">
              <a:buNone/>
            </a:pPr>
            <a:r>
              <a:rPr lang="en-US"/>
              <a:t>//Selector to an id is #</a:t>
            </a:r>
          </a:p>
          <a:p>
            <a:pPr marL="0" indent="0">
              <a:buNone/>
            </a:pPr>
            <a:r>
              <a:rPr lang="en-US" i="1"/>
              <a:t>const </a:t>
            </a:r>
            <a:r>
              <a:rPr lang="en-US" i="1" err="1"/>
              <a:t>demoQuery</a:t>
            </a:r>
            <a:r>
              <a:rPr lang="en-US" i="1"/>
              <a:t> = </a:t>
            </a:r>
            <a:r>
              <a:rPr lang="en-US" i="1" err="1"/>
              <a:t>document.querySelector</a:t>
            </a:r>
            <a:r>
              <a:rPr lang="en-US" i="1"/>
              <a:t>('#demo-query’);</a:t>
            </a:r>
          </a:p>
          <a:p>
            <a:pPr marL="0" indent="0">
              <a:buNone/>
            </a:pPr>
            <a:r>
              <a:rPr lang="en-US" err="1"/>
              <a:t>demoQuery.style.border</a:t>
            </a:r>
            <a:r>
              <a:rPr lang="en-US"/>
              <a:t> = '1px solid red';</a:t>
            </a:r>
            <a:endParaRPr lang="en-US" i="1"/>
          </a:p>
          <a:p>
            <a:pPr marL="0" indent="0">
              <a:buNone/>
            </a:pPr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176914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AC472-57CA-4EEC-FEB1-6F35B5958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document</a:t>
            </a:r>
            <a:r>
              <a:rPr lang="en-US" err="1">
                <a:solidFill>
                  <a:srgbClr val="EFF2FB"/>
                </a:solidFill>
              </a:rPr>
              <a:t>.</a:t>
            </a:r>
            <a:r>
              <a:rPr lang="en-US" err="1">
                <a:solidFill>
                  <a:srgbClr val="FF4084"/>
                </a:solidFill>
              </a:rPr>
              <a:t>querySelectorAll</a:t>
            </a:r>
            <a:r>
              <a:rPr lang="en-US">
                <a:solidFill>
                  <a:srgbClr val="EFF2FB"/>
                </a:solidFill>
              </a:rPr>
              <a:t>();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1A57D-6359-3ED3-2744-62212C76F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4D5B7C"/>
                </a:solidFill>
                <a:latin typeface="Inter"/>
              </a:rPr>
              <a:t>The selector for a </a:t>
            </a:r>
            <a:r>
              <a:rPr lang="en-US"/>
              <a:t>class</a:t>
            </a:r>
            <a:r>
              <a:rPr lang="en-US">
                <a:solidFill>
                  <a:srgbClr val="4D5B7C"/>
                </a:solidFill>
                <a:latin typeface="Inter"/>
              </a:rPr>
              <a:t> attribute is a period or full stop (</a:t>
            </a:r>
            <a:r>
              <a:rPr lang="en-US"/>
              <a:t>.</a:t>
            </a:r>
            <a:r>
              <a:rPr lang="en-US">
                <a:solidFill>
                  <a:srgbClr val="4D5B7C"/>
                </a:solidFill>
                <a:latin typeface="Inter"/>
              </a:rPr>
              <a:t>)</a:t>
            </a:r>
          </a:p>
          <a:p>
            <a:r>
              <a:rPr lang="en-US" err="1">
                <a:solidFill>
                  <a:srgbClr val="4D5B7C"/>
                </a:solidFill>
                <a:latin typeface="Inter"/>
              </a:rPr>
              <a:t>Eg</a:t>
            </a:r>
            <a:r>
              <a:rPr lang="en-US">
                <a:solidFill>
                  <a:srgbClr val="4D5B7C"/>
                </a:solidFill>
                <a:latin typeface="Inter"/>
              </a:rPr>
              <a:t> 	</a:t>
            </a:r>
            <a:r>
              <a:rPr lang="en-US"/>
              <a:t>&lt;div class="demo-query-all"&gt;Access me by query all (1)&lt;/div&gt;</a:t>
            </a:r>
          </a:p>
          <a:p>
            <a:pPr marL="0" indent="0">
              <a:buNone/>
            </a:pPr>
            <a:r>
              <a:rPr lang="en-US"/>
              <a:t> 	&lt;div class="demo-query-all"&gt;Access me by query all (2)&lt;/div&gt;</a:t>
            </a:r>
          </a:p>
          <a:p>
            <a:pPr marL="0" indent="0">
              <a:buNone/>
            </a:pPr>
            <a:r>
              <a:rPr lang="en-US" b="1" i="1"/>
              <a:t>const </a:t>
            </a:r>
            <a:r>
              <a:rPr lang="en-US" b="1" i="1" err="1"/>
              <a:t>demoQueryAll</a:t>
            </a:r>
            <a:r>
              <a:rPr lang="en-US" b="1" i="1"/>
              <a:t> = </a:t>
            </a:r>
            <a:r>
              <a:rPr lang="en-US" b="1" i="1" err="1"/>
              <a:t>document.querySelectorAll</a:t>
            </a:r>
            <a:r>
              <a:rPr lang="en-US" b="1" i="1"/>
              <a:t>('.demo-query-all'); </a:t>
            </a:r>
          </a:p>
          <a:p>
            <a:pPr marL="0" indent="0">
              <a:buNone/>
            </a:pPr>
            <a:r>
              <a:rPr lang="en-US">
                <a:solidFill>
                  <a:srgbClr val="4D5B7C"/>
                </a:solidFill>
                <a:latin typeface="Inter"/>
              </a:rPr>
              <a:t>Using the </a:t>
            </a:r>
            <a:r>
              <a:rPr lang="en-US" err="1"/>
              <a:t>forEach</a:t>
            </a:r>
            <a:r>
              <a:rPr lang="en-US"/>
              <a:t>()</a:t>
            </a:r>
            <a:r>
              <a:rPr lang="en-US">
                <a:solidFill>
                  <a:srgbClr val="4D5B7C"/>
                </a:solidFill>
                <a:latin typeface="Inter"/>
              </a:rPr>
              <a:t> method, you can apply the color </a:t>
            </a:r>
            <a:r>
              <a:rPr lang="en-US"/>
              <a:t>green</a:t>
            </a:r>
            <a:r>
              <a:rPr lang="en-US">
                <a:solidFill>
                  <a:srgbClr val="4D5B7C"/>
                </a:solidFill>
                <a:latin typeface="Inter"/>
              </a:rPr>
              <a:t> to the </a:t>
            </a:r>
            <a:r>
              <a:rPr lang="en-US"/>
              <a:t>border</a:t>
            </a:r>
            <a:r>
              <a:rPr lang="en-US">
                <a:solidFill>
                  <a:srgbClr val="4D5B7C"/>
                </a:solidFill>
                <a:latin typeface="Inter"/>
              </a:rPr>
              <a:t> property of all matching elements.</a:t>
            </a:r>
            <a:br>
              <a:rPr lang="en-US"/>
            </a:br>
            <a:r>
              <a:rPr lang="en-US" b="1" i="1" err="1"/>
              <a:t>demoQueryAll.forEach</a:t>
            </a:r>
            <a:r>
              <a:rPr lang="en-US" b="1" i="1"/>
              <a:t>(</a:t>
            </a:r>
            <a:r>
              <a:rPr lang="en-US" b="1" i="1" err="1"/>
              <a:t>el</a:t>
            </a:r>
            <a:r>
              <a:rPr lang="en-US" b="1" i="1"/>
              <a:t> =&gt; { </a:t>
            </a:r>
          </a:p>
          <a:p>
            <a:pPr marL="0" indent="0">
              <a:buNone/>
            </a:pPr>
            <a:r>
              <a:rPr lang="en-US" b="1" i="1" err="1"/>
              <a:t>el.style.border</a:t>
            </a:r>
            <a:r>
              <a:rPr lang="en-US" b="1" i="1"/>
              <a:t> = '1px solid green'; </a:t>
            </a:r>
          </a:p>
          <a:p>
            <a:pPr marL="0" indent="0">
              <a:buNone/>
            </a:pPr>
            <a:r>
              <a:rPr lang="en-US" b="1" i="1"/>
              <a:t>});</a:t>
            </a:r>
          </a:p>
          <a:p>
            <a:pPr marL="0" indent="0">
              <a:buNone/>
            </a:pPr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336527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954E3-3E84-ED99-B286-887378F42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>
                <a:solidFill>
                  <a:srgbClr val="4D5B7C"/>
                </a:solidFill>
                <a:latin typeface="Epilogue"/>
              </a:rPr>
              <a:t>Modifying the DOM with Events</a:t>
            </a:r>
            <a:br>
              <a:rPr lang="en-US" b="1">
                <a:solidFill>
                  <a:srgbClr val="4D5B7C"/>
                </a:solidFill>
                <a:latin typeface="Epilogue"/>
              </a:rPr>
            </a:b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F9598-EE93-C50D-0644-24884B06B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>
                <a:solidFill>
                  <a:srgbClr val="4D5B7C"/>
                </a:solidFill>
                <a:latin typeface="Inter"/>
              </a:rPr>
              <a:t>An </a:t>
            </a:r>
            <a:r>
              <a:rPr lang="en-US" sz="3600" b="1">
                <a:solidFill>
                  <a:srgbClr val="4D5B7C"/>
                </a:solidFill>
                <a:latin typeface="Inter"/>
              </a:rPr>
              <a:t>event</a:t>
            </a:r>
            <a:r>
              <a:rPr lang="en-US" sz="3600">
                <a:solidFill>
                  <a:srgbClr val="4D5B7C"/>
                </a:solidFill>
                <a:latin typeface="Inter"/>
              </a:rPr>
              <a:t> in JavaScript is an action the user has taken.</a:t>
            </a:r>
          </a:p>
          <a:p>
            <a:r>
              <a:rPr lang="en-US" sz="3600">
                <a:solidFill>
                  <a:srgbClr val="4D5B7C"/>
                </a:solidFill>
                <a:latin typeface="Inter"/>
              </a:rPr>
              <a:t>When the user 	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600">
                <a:solidFill>
                  <a:srgbClr val="4D5B7C"/>
                </a:solidFill>
                <a:latin typeface="Inter"/>
              </a:rPr>
              <a:t>			submits a form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600">
                <a:solidFill>
                  <a:srgbClr val="4D5B7C"/>
                </a:solidFill>
                <a:latin typeface="Inter"/>
              </a:rPr>
              <a:t>			clicks on an element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600">
                <a:solidFill>
                  <a:srgbClr val="4D5B7C"/>
                </a:solidFill>
                <a:latin typeface="Inter"/>
              </a:rPr>
              <a:t>			presses a specific key on the keyboard </a:t>
            </a:r>
          </a:p>
          <a:p>
            <a:pPr marL="0" indent="0">
              <a:buNone/>
            </a:pPr>
            <a:r>
              <a:rPr lang="en-US" sz="3600">
                <a:solidFill>
                  <a:srgbClr val="4D5B7C"/>
                </a:solidFill>
                <a:latin typeface="Inter"/>
              </a:rPr>
              <a:t>these are all types of events. </a:t>
            </a:r>
          </a:p>
        </p:txBody>
      </p:sp>
    </p:spTree>
    <p:extLst>
      <p:ext uri="{BB962C8B-B14F-4D97-AF65-F5344CB8AC3E}">
        <p14:creationId xmlns:p14="http://schemas.microsoft.com/office/powerpoint/2010/main" val="36984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7B34C-6BF8-6C4B-DDC4-EF5014279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u="sng">
                <a:solidFill>
                  <a:srgbClr val="666666"/>
                </a:solidFill>
                <a:effectLst/>
                <a:latin typeface="BlinkMacSystemFont"/>
                <a:hlinkClick r:id="rId2"/>
              </a:rPr>
              <a:t>DOM (Document Object Model)</a:t>
            </a:r>
            <a:br>
              <a:rPr lang="en-US" b="1" i="0">
                <a:solidFill>
                  <a:srgbClr val="313130"/>
                </a:solidFill>
                <a:effectLst/>
                <a:latin typeface="BlinkMacSystemFont"/>
              </a:rPr>
            </a:b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9C838-DA25-0F86-F7D3-8C7795C9D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496538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b="0" i="0" dirty="0">
                <a:solidFill>
                  <a:srgbClr val="313130"/>
                </a:solidFill>
                <a:effectLst/>
                <a:latin typeface="BlinkMacSystemFont"/>
              </a:rPr>
              <a:t> Represents all page content as objects that can be modified.</a:t>
            </a:r>
          </a:p>
          <a:p>
            <a:r>
              <a:rPr lang="en-US" sz="3200" dirty="0">
                <a:solidFill>
                  <a:srgbClr val="313130"/>
                </a:solidFill>
                <a:latin typeface="BlinkMacSystemFont"/>
              </a:rPr>
              <a:t> </a:t>
            </a:r>
            <a:r>
              <a:rPr lang="en-US" sz="3200" b="0" i="0" dirty="0">
                <a:solidFill>
                  <a:srgbClr val="313130"/>
                </a:solidFill>
                <a:effectLst/>
                <a:latin typeface="BlinkMacSystemFont"/>
              </a:rPr>
              <a:t>The 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</a:t>
            </a:r>
            <a:r>
              <a:rPr lang="en-US" sz="3200" b="1" dirty="0">
                <a:solidFill>
                  <a:srgbClr val="3131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linkMacSystemFont"/>
              </a:rPr>
              <a:t> object </a:t>
            </a:r>
            <a:r>
              <a:rPr lang="en-US" sz="3200" b="0" i="0" dirty="0">
                <a:solidFill>
                  <a:srgbClr val="313130"/>
                </a:solidFill>
                <a:effectLst/>
                <a:latin typeface="BlinkMacSystemFont"/>
              </a:rPr>
              <a:t>is the main “entry point” to the page. We can change or create anything on the page using it.</a:t>
            </a:r>
          </a:p>
          <a:p>
            <a:r>
              <a:rPr lang="en-US" sz="3200" b="0" i="0" dirty="0">
                <a:solidFill>
                  <a:srgbClr val="313130"/>
                </a:solidFill>
                <a:effectLst/>
                <a:latin typeface="BlinkMacSystemFont"/>
              </a:rPr>
              <a:t>For instance:</a:t>
            </a:r>
          </a:p>
          <a:p>
            <a:pPr marL="457200" lvl="1" indent="0">
              <a:buNone/>
            </a:pPr>
            <a:r>
              <a:rPr lang="en-US" sz="3200" b="0" i="0" dirty="0">
                <a:effectLst/>
                <a:latin typeface="Consolas"/>
              </a:rPr>
              <a:t>// change the background color to red</a:t>
            </a:r>
            <a:r>
              <a:rPr lang="en-US" sz="3200" b="0" i="0" dirty="0">
                <a:solidFill>
                  <a:srgbClr val="313130"/>
                </a:solidFill>
                <a:effectLst/>
                <a:latin typeface="Consolas"/>
              </a:rPr>
              <a:t> </a:t>
            </a:r>
            <a:r>
              <a:rPr lang="en-US" sz="3200" b="0" i="1" u="sng" err="1">
                <a:solidFill>
                  <a:srgbClr val="313130"/>
                </a:solidFill>
                <a:effectLst/>
                <a:latin typeface="Consolas"/>
              </a:rPr>
              <a:t>document</a:t>
            </a:r>
            <a:r>
              <a:rPr lang="en-US" sz="3200" b="0" i="1" err="1">
                <a:effectLst/>
                <a:latin typeface="Consolas"/>
              </a:rPr>
              <a:t>.</a:t>
            </a:r>
            <a:r>
              <a:rPr lang="en-US" sz="3200" b="0" i="1" err="1">
                <a:solidFill>
                  <a:srgbClr val="313130"/>
                </a:solidFill>
                <a:effectLst/>
                <a:latin typeface="Consolas"/>
              </a:rPr>
              <a:t>body</a:t>
            </a:r>
            <a:r>
              <a:rPr lang="en-US" sz="3200" b="0" i="1" err="1">
                <a:effectLst/>
                <a:latin typeface="Consolas"/>
              </a:rPr>
              <a:t>.</a:t>
            </a:r>
            <a:r>
              <a:rPr lang="en-US" sz="3200" b="0" i="1" err="1">
                <a:solidFill>
                  <a:srgbClr val="313130"/>
                </a:solidFill>
                <a:effectLst/>
                <a:latin typeface="Consolas"/>
              </a:rPr>
              <a:t>style</a:t>
            </a:r>
            <a:r>
              <a:rPr lang="en-US" sz="3200" b="0" i="1" err="1">
                <a:effectLst/>
                <a:latin typeface="Consolas"/>
              </a:rPr>
              <a:t>.</a:t>
            </a:r>
            <a:r>
              <a:rPr lang="en-US" sz="3200" b="0" i="1" err="1">
                <a:solidFill>
                  <a:srgbClr val="313130"/>
                </a:solidFill>
                <a:effectLst/>
                <a:latin typeface="Consolas"/>
              </a:rPr>
              <a:t>background</a:t>
            </a:r>
            <a:r>
              <a:rPr lang="en-US" sz="3200" b="0" i="1" dirty="0">
                <a:solidFill>
                  <a:srgbClr val="313130"/>
                </a:solidFill>
                <a:effectLst/>
                <a:latin typeface="Consolas"/>
              </a:rPr>
              <a:t> </a:t>
            </a:r>
            <a:r>
              <a:rPr lang="en-US" sz="3200" b="0" i="1" dirty="0">
                <a:effectLst/>
                <a:latin typeface="Consolas"/>
              </a:rPr>
              <a:t>=</a:t>
            </a:r>
            <a:r>
              <a:rPr lang="en-US" sz="3200" b="0" i="1" dirty="0">
                <a:solidFill>
                  <a:srgbClr val="313130"/>
                </a:solidFill>
                <a:effectLst/>
                <a:latin typeface="Consolas"/>
              </a:rPr>
              <a:t> </a:t>
            </a:r>
            <a:r>
              <a:rPr lang="en-US" sz="3200" b="0" i="1" dirty="0">
                <a:effectLst/>
                <a:latin typeface="Consolas"/>
              </a:rPr>
              <a:t>"red";</a:t>
            </a:r>
            <a:endParaRPr lang="en-US" sz="3200" i="1" dirty="0">
              <a:solidFill>
                <a:srgbClr val="31313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93020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61AAB-743C-9168-C8FC-F9AA701AD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 OF EVENTS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D7D53-F645-01C5-BB7B-9C3AF30A7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u="sng">
                <a:solidFill>
                  <a:srgbClr val="4D5B7C"/>
                </a:solidFill>
                <a:latin typeface="Inter"/>
              </a:rPr>
              <a:t>MOUSE EVENTS</a:t>
            </a:r>
          </a:p>
          <a:p>
            <a:r>
              <a:rPr lang="en-US" sz="3600">
                <a:solidFill>
                  <a:srgbClr val="4D5B7C"/>
                </a:solidFill>
                <a:latin typeface="Inter"/>
              </a:rPr>
              <a:t>Mouse events are among the most frequently used events</a:t>
            </a:r>
          </a:p>
          <a:p>
            <a:r>
              <a:rPr lang="en-US" sz="3600">
                <a:solidFill>
                  <a:srgbClr val="4D5B7C"/>
                </a:solidFill>
                <a:latin typeface="Inter"/>
              </a:rPr>
              <a:t>They refer to events that involve clicking buttons on the mouse or hovering and moving the mouse pointer. </a:t>
            </a:r>
          </a:p>
          <a:p>
            <a:r>
              <a:rPr lang="en-US" sz="3600">
                <a:solidFill>
                  <a:srgbClr val="4D5B7C"/>
                </a:solidFill>
                <a:latin typeface="Inter"/>
              </a:rPr>
              <a:t>These events also correspond to the equivalent action on a touch device.</a:t>
            </a:r>
            <a:endParaRPr lang="en-KE" sz="3600"/>
          </a:p>
        </p:txBody>
      </p:sp>
    </p:spTree>
    <p:extLst>
      <p:ext uri="{BB962C8B-B14F-4D97-AF65-F5344CB8AC3E}">
        <p14:creationId xmlns:p14="http://schemas.microsoft.com/office/powerpoint/2010/main" val="4213761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BF13D-32BA-DEE7-6BEF-CAEA9A823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CONTINUED…</a:t>
            </a:r>
            <a:endParaRPr lang="en-KE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3A18A43-7AE9-752A-211D-1D77FB71C0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2433248"/>
              </p:ext>
            </p:extLst>
          </p:nvPr>
        </p:nvGraphicFramePr>
        <p:xfrm>
          <a:off x="838200" y="1690688"/>
          <a:ext cx="10515600" cy="3990528"/>
        </p:xfrm>
        <a:graphic>
          <a:graphicData uri="http://schemas.openxmlformats.org/drawingml/2006/table">
            <a:tbl>
              <a:tblPr/>
              <a:tblGrid>
                <a:gridCol w="3705665">
                  <a:extLst>
                    <a:ext uri="{9D8B030D-6E8A-4147-A177-3AD203B41FA5}">
                      <a16:colId xmlns:a16="http://schemas.microsoft.com/office/drawing/2014/main" val="2197016654"/>
                    </a:ext>
                  </a:extLst>
                </a:gridCol>
                <a:gridCol w="6809935">
                  <a:extLst>
                    <a:ext uri="{9D8B030D-6E8A-4147-A177-3AD203B41FA5}">
                      <a16:colId xmlns:a16="http://schemas.microsoft.com/office/drawing/2014/main" val="2822307182"/>
                    </a:ext>
                  </a:extLst>
                </a:gridCol>
              </a:tblGrid>
              <a:tr h="525192"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</a:rPr>
                        <a:t>Event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</a:rPr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8568266"/>
                  </a:ext>
                </a:extLst>
              </a:tr>
              <a:tr h="919086"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</a:rPr>
                        <a:t>click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</a:rPr>
                        <a:t>Fires when the mouse is pressed and released on an element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7041747"/>
                  </a:ext>
                </a:extLst>
              </a:tr>
              <a:tr h="525192">
                <a:tc>
                  <a:txBody>
                    <a:bodyPr/>
                    <a:lstStyle/>
                    <a:p>
                      <a:r>
                        <a:rPr lang="en-US" sz="2800" err="1">
                          <a:effectLst/>
                        </a:rPr>
                        <a:t>dblclick</a:t>
                      </a:r>
                      <a:endParaRPr lang="en-US" sz="280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</a:rPr>
                        <a:t>Fires when an element is clicked twice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5443188"/>
                  </a:ext>
                </a:extLst>
              </a:tr>
              <a:tr h="525192"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</a:rPr>
                        <a:t>mouseenter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</a:rPr>
                        <a:t>Fires when a pointer enters an element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1877407"/>
                  </a:ext>
                </a:extLst>
              </a:tr>
              <a:tr h="525192"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</a:rPr>
                        <a:t>mouseleave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</a:rPr>
                        <a:t>Fires when a pointer leaves an element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5469439"/>
                  </a:ext>
                </a:extLst>
              </a:tr>
              <a:tr h="525192"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</a:rPr>
                        <a:t>mousemove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</a:rPr>
                        <a:t>Fires every time a pointer moves inside an element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3337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070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9A1D7-399A-70A6-501F-DD6570079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EXAMPLE OF MOUSE EVENT </a:t>
            </a:r>
            <a:endParaRPr lang="en-KE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DFCC7-8760-F8ED-0A01-B6CAE2B4C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1440180"/>
            <a:ext cx="11475720" cy="473678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Create an html document </a:t>
            </a:r>
            <a:endParaRPr lang="en-US"/>
          </a:p>
          <a:p>
            <a:r>
              <a:rPr lang="en-US" dirty="0"/>
              <a:t>In it create a button </a:t>
            </a:r>
            <a:r>
              <a:rPr lang="en-US" dirty="0" err="1"/>
              <a:t>e.g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&lt;button id="</a:t>
            </a:r>
            <a:r>
              <a:rPr lang="en-US" dirty="0" err="1"/>
              <a:t>changeBackground</a:t>
            </a:r>
            <a:r>
              <a:rPr lang="en-US" dirty="0"/>
              <a:t>"&gt;Change Background Color&lt;/button&gt;</a:t>
            </a:r>
            <a:endParaRPr lang="en-US" dirty="0">
              <a:cs typeface="Calibri"/>
            </a:endParaRPr>
          </a:p>
          <a:p>
            <a:r>
              <a:rPr lang="en-US" dirty="0"/>
              <a:t>Create </a:t>
            </a:r>
            <a:r>
              <a:rPr lang="en-US" b="1" dirty="0"/>
              <a:t>scripts.js </a:t>
            </a:r>
            <a:r>
              <a:rPr lang="en-US" dirty="0"/>
              <a:t>and link it to your html</a:t>
            </a:r>
            <a:endParaRPr lang="en-US" dirty="0">
              <a:cs typeface="Calibri"/>
            </a:endParaRPr>
          </a:p>
          <a:p>
            <a:r>
              <a:rPr lang="en-US" dirty="0"/>
              <a:t>In </a:t>
            </a:r>
            <a:r>
              <a:rPr lang="en-US" dirty="0" err="1"/>
              <a:t>js</a:t>
            </a:r>
            <a:r>
              <a:rPr lang="en-US" dirty="0"/>
              <a:t> assign your button to a variable </a:t>
            </a:r>
            <a:r>
              <a:rPr lang="en-US" dirty="0" err="1"/>
              <a:t>i.e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let button = </a:t>
            </a:r>
            <a:r>
              <a:rPr lang="en-US" dirty="0" err="1"/>
              <a:t>document.getElementById</a:t>
            </a:r>
            <a:r>
              <a:rPr lang="en-US" dirty="0"/>
              <a:t>('</a:t>
            </a:r>
            <a:r>
              <a:rPr lang="en-US" dirty="0" err="1"/>
              <a:t>changeBackground</a:t>
            </a:r>
            <a:r>
              <a:rPr lang="en-US" dirty="0"/>
              <a:t>’);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D5B7C"/>
                </a:solidFill>
                <a:latin typeface="Inter"/>
              </a:rPr>
              <a:t>Using the </a:t>
            </a:r>
            <a:r>
              <a:rPr lang="en-US" b="1" dirty="0" err="1"/>
              <a:t>addEventListener</a:t>
            </a:r>
            <a:r>
              <a:rPr lang="en-US" b="1" dirty="0"/>
              <a:t>()</a:t>
            </a:r>
            <a:r>
              <a:rPr lang="en-US" dirty="0">
                <a:solidFill>
                  <a:srgbClr val="4D5B7C"/>
                </a:solidFill>
                <a:latin typeface="Inter"/>
              </a:rPr>
              <a:t> method, we will tell the button to listen for a click, and perform a function once clicked.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button.addEventListener</a:t>
            </a:r>
            <a:r>
              <a:rPr lang="en-US" dirty="0"/>
              <a:t>('click', () =&gt; { 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D5B7C"/>
                </a:solidFill>
                <a:latin typeface="Inter"/>
              </a:rPr>
              <a:t>	</a:t>
            </a:r>
            <a:r>
              <a:rPr lang="en-US" dirty="0" err="1"/>
              <a:t>document.body.style.backgroundColor</a:t>
            </a:r>
            <a:r>
              <a:rPr lang="en-US" dirty="0"/>
              <a:t> = ‘green';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/>
              <a:t> });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6508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28552-740C-1729-A286-735DD5E20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4D5B7C"/>
                </a:solidFill>
                <a:latin typeface="Epilogue"/>
              </a:rPr>
              <a:t>Form Events</a:t>
            </a:r>
            <a:br>
              <a:rPr lang="en-US" b="1">
                <a:solidFill>
                  <a:srgbClr val="4D5B7C"/>
                </a:solidFill>
                <a:latin typeface="Epilogue"/>
              </a:rPr>
            </a:b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ECA20-F1F4-604E-5E00-0C55B1755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Form events are actions that pertain to forms, such as </a:t>
            </a:r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  <a:r>
              <a:rPr lang="en-US"/>
              <a:t> elements being selected or unselected, and forms being submitted.</a:t>
            </a:r>
          </a:p>
          <a:p>
            <a:pPr marL="0" indent="0">
              <a:buNone/>
            </a:pPr>
            <a:endParaRPr lang="en-KE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DCE43F2-AA02-A8FD-FBBA-798FC775A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615669"/>
              </p:ext>
            </p:extLst>
          </p:nvPr>
        </p:nvGraphicFramePr>
        <p:xfrm>
          <a:off x="838200" y="3132614"/>
          <a:ext cx="10515600" cy="2804160"/>
        </p:xfrm>
        <a:graphic>
          <a:graphicData uri="http://schemas.openxmlformats.org/drawingml/2006/table">
            <a:tbl>
              <a:tblPr/>
              <a:tblGrid>
                <a:gridCol w="2225040">
                  <a:extLst>
                    <a:ext uri="{9D8B030D-6E8A-4147-A177-3AD203B41FA5}">
                      <a16:colId xmlns:a16="http://schemas.microsoft.com/office/drawing/2014/main" val="2223286752"/>
                    </a:ext>
                  </a:extLst>
                </a:gridCol>
                <a:gridCol w="8290560">
                  <a:extLst>
                    <a:ext uri="{9D8B030D-6E8A-4147-A177-3AD203B41FA5}">
                      <a16:colId xmlns:a16="http://schemas.microsoft.com/office/drawing/2014/main" val="16857667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</a:rPr>
                        <a:t>Event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</a:rPr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00146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</a:rPr>
                        <a:t>submit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</a:rPr>
                        <a:t>Fires when a form is submitted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9098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</a:rPr>
                        <a:t>focus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</a:rPr>
                        <a:t>Fires when an element (such as an input) receives focus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0668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</a:rPr>
                        <a:t>blur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</a:rPr>
                        <a:t>Fires when an element loses focus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9874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8841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94F50-F99F-B2E4-8E0A-7549A3B39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CONTINUED…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1EE5F-A2CB-5744-BB0B-B21F1CBA9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i="1">
                <a:solidFill>
                  <a:srgbClr val="4D5B7C"/>
                </a:solidFill>
                <a:latin typeface="Inter"/>
              </a:rPr>
              <a:t>Focus</a:t>
            </a:r>
            <a:r>
              <a:rPr lang="en-US" sz="3200">
                <a:solidFill>
                  <a:srgbClr val="4D5B7C"/>
                </a:solidFill>
                <a:latin typeface="Inter"/>
              </a:rPr>
              <a:t> is achieved when an element is selected, for example, through a mouse click or navigating to it via the </a:t>
            </a:r>
            <a:r>
              <a:rPr lang="en-US" sz="3200"/>
              <a:t>TAB</a:t>
            </a:r>
            <a:r>
              <a:rPr lang="en-US" sz="3200">
                <a:solidFill>
                  <a:srgbClr val="4D5B7C"/>
                </a:solidFill>
                <a:latin typeface="Inter"/>
              </a:rPr>
              <a:t> key.</a:t>
            </a:r>
          </a:p>
          <a:p>
            <a:r>
              <a:rPr lang="en-US" sz="3200">
                <a:solidFill>
                  <a:srgbClr val="4D5B7C"/>
                </a:solidFill>
                <a:latin typeface="Inter"/>
              </a:rPr>
              <a:t>JavaScript is often used to submit forms and send the values through to a backend language. </a:t>
            </a:r>
          </a:p>
          <a:p>
            <a:r>
              <a:rPr lang="en-US" sz="3200">
                <a:solidFill>
                  <a:srgbClr val="4D5B7C"/>
                </a:solidFill>
                <a:latin typeface="Inter"/>
              </a:rPr>
              <a:t>The advantage of using JavaScript to send forms is that it does not require a page reload to submit the form</a:t>
            </a:r>
          </a:p>
          <a:p>
            <a:r>
              <a:rPr lang="en-US" sz="3200">
                <a:solidFill>
                  <a:srgbClr val="4D5B7C"/>
                </a:solidFill>
                <a:latin typeface="Inter"/>
              </a:rPr>
              <a:t>JavaScript can be used to validate required input fields.</a:t>
            </a:r>
            <a:endParaRPr lang="en-KE" sz="3200"/>
          </a:p>
        </p:txBody>
      </p:sp>
    </p:spTree>
    <p:extLst>
      <p:ext uri="{BB962C8B-B14F-4D97-AF65-F5344CB8AC3E}">
        <p14:creationId xmlns:p14="http://schemas.microsoft.com/office/powerpoint/2010/main" val="76691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92C84-A2EE-201F-992D-75E17831B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FORM EVENT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F007A-4610-3C01-2A74-99F2BA45E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6612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>
                <a:latin typeface="Consolas" panose="020B0609020204030204" pitchFamily="49" charset="0"/>
              </a:rPr>
              <a:t>&lt;form </a:t>
            </a:r>
            <a:r>
              <a:rPr lang="en-US" sz="3200" err="1">
                <a:latin typeface="Consolas" panose="020B0609020204030204" pitchFamily="49" charset="0"/>
              </a:rPr>
              <a:t>onsubmit</a:t>
            </a:r>
            <a:r>
              <a:rPr lang="en-US" sz="32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3200">
                <a:latin typeface="Consolas" panose="020B0609020204030204" pitchFamily="49" charset="0"/>
              </a:rPr>
              <a:t>"alert('submit!');return false"&gt;</a:t>
            </a:r>
            <a:r>
              <a:rPr lang="en-US" sz="3200">
                <a:solidFill>
                  <a:srgbClr val="313130"/>
                </a:solidFill>
                <a:latin typeface="Consolas" panose="020B0609020204030204" pitchFamily="49" charset="0"/>
              </a:rPr>
              <a:t> 	First: Enter in the input field </a:t>
            </a:r>
          </a:p>
          <a:p>
            <a:pPr marL="0" indent="0">
              <a:buNone/>
            </a:pPr>
            <a:r>
              <a:rPr lang="en-US" sz="3200">
                <a:latin typeface="Consolas" panose="020B0609020204030204" pitchFamily="49" charset="0"/>
              </a:rPr>
              <a:t>	&lt;input type</a:t>
            </a:r>
            <a:r>
              <a:rPr lang="en-US" sz="32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3200">
                <a:latin typeface="Consolas" panose="020B0609020204030204" pitchFamily="49" charset="0"/>
              </a:rPr>
              <a:t>"text" value</a:t>
            </a:r>
            <a:r>
              <a:rPr lang="en-US" sz="32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3200">
                <a:latin typeface="Consolas" panose="020B0609020204030204" pitchFamily="49" charset="0"/>
              </a:rPr>
              <a:t>"text"&gt;&lt;</a:t>
            </a:r>
            <a:r>
              <a:rPr lang="en-US" sz="3200" err="1">
                <a:latin typeface="Consolas" panose="020B0609020204030204" pitchFamily="49" charset="0"/>
              </a:rPr>
              <a:t>br</a:t>
            </a:r>
            <a:r>
              <a:rPr lang="en-US" sz="3200">
                <a:latin typeface="Consolas" panose="020B0609020204030204" pitchFamily="49" charset="0"/>
              </a:rPr>
              <a:t>&gt;</a:t>
            </a:r>
            <a:r>
              <a:rPr lang="en-US" sz="3200">
                <a:solidFill>
                  <a:srgbClr val="31313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3200">
                <a:solidFill>
                  <a:srgbClr val="313130"/>
                </a:solidFill>
                <a:latin typeface="Consolas" panose="020B0609020204030204" pitchFamily="49" charset="0"/>
              </a:rPr>
              <a:t>	Second: Click "submit": </a:t>
            </a:r>
          </a:p>
          <a:p>
            <a:pPr marL="0" indent="0">
              <a:buNone/>
            </a:pPr>
            <a:r>
              <a:rPr lang="en-US" sz="3200">
                <a:latin typeface="Consolas" panose="020B0609020204030204" pitchFamily="49" charset="0"/>
              </a:rPr>
              <a:t>	&lt;input type</a:t>
            </a:r>
            <a:r>
              <a:rPr lang="en-US" sz="32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3200">
                <a:latin typeface="Consolas" panose="020B0609020204030204" pitchFamily="49" charset="0"/>
              </a:rPr>
              <a:t>"submit" value</a:t>
            </a:r>
            <a:r>
              <a:rPr lang="en-US" sz="32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3200">
                <a:latin typeface="Consolas" panose="020B0609020204030204" pitchFamily="49" charset="0"/>
              </a:rPr>
              <a:t>"Submit"&gt;</a:t>
            </a:r>
            <a:r>
              <a:rPr lang="en-US" sz="3200">
                <a:solidFill>
                  <a:srgbClr val="31313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3200">
                <a:latin typeface="Consolas" panose="020B0609020204030204" pitchFamily="49" charset="0"/>
              </a:rPr>
              <a:t>&lt;/form&gt;</a:t>
            </a:r>
          </a:p>
          <a:p>
            <a:pPr marL="0" indent="0">
              <a:buNone/>
            </a:pPr>
            <a:endParaRPr lang="en-KE" sz="3200"/>
          </a:p>
        </p:txBody>
      </p:sp>
    </p:spTree>
    <p:extLst>
      <p:ext uri="{BB962C8B-B14F-4D97-AF65-F5344CB8AC3E}">
        <p14:creationId xmlns:p14="http://schemas.microsoft.com/office/powerpoint/2010/main" val="17304835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7AEDC-CBC8-1DDF-324A-4BE2228B8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2 ON FOCUS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DB58B-354F-7220-41BC-325413944A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/>
              <a:t>&lt;!doctype html&gt;</a:t>
            </a:r>
          </a:p>
          <a:p>
            <a:pPr marL="0" indent="0">
              <a:buNone/>
            </a:pPr>
            <a:r>
              <a:rPr lang="en-US"/>
              <a:t>&lt;html&gt;</a:t>
            </a:r>
          </a:p>
          <a:p>
            <a:pPr marL="0" indent="0">
              <a:buNone/>
            </a:pPr>
            <a:r>
              <a:rPr lang="en-US"/>
              <a:t>&lt;body&gt;</a:t>
            </a:r>
          </a:p>
          <a:p>
            <a:pPr marL="0" indent="0">
              <a:buNone/>
            </a:pPr>
            <a:r>
              <a:rPr lang="en-US"/>
              <a:t>&lt;p&gt;Click on the input field to set focus.&lt;/p&gt;</a:t>
            </a:r>
          </a:p>
          <a:p>
            <a:pPr marL="0" indent="0">
              <a:buNone/>
            </a:pPr>
            <a:r>
              <a:rPr lang="en-US"/>
              <a:t>    &lt;input type="text" id="my-input"&gt;</a:t>
            </a:r>
          </a:p>
          <a:p>
            <a:pPr marL="0" indent="0">
              <a:buNone/>
            </a:pPr>
            <a:r>
              <a:rPr lang="en-US"/>
              <a:t>    &lt;script&gt;</a:t>
            </a:r>
          </a:p>
          <a:p>
            <a:pPr marL="0" indent="0">
              <a:buNone/>
            </a:pPr>
            <a:r>
              <a:rPr lang="en-US"/>
              <a:t>      var </a:t>
            </a:r>
            <a:r>
              <a:rPr lang="en-US" err="1"/>
              <a:t>myInput</a:t>
            </a:r>
            <a:r>
              <a:rPr lang="en-US"/>
              <a:t> = </a:t>
            </a:r>
            <a:r>
              <a:rPr lang="en-US" err="1"/>
              <a:t>document.querySelector</a:t>
            </a:r>
            <a:r>
              <a:rPr lang="en-US"/>
              <a:t>('#my-input');</a:t>
            </a:r>
          </a:p>
          <a:p>
            <a:pPr marL="0" indent="0">
              <a:buNone/>
            </a:pP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85B807-A28B-5701-748F-D756D48B5D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myInput.addEventListener</a:t>
            </a:r>
            <a:r>
              <a:rPr lang="en-US" dirty="0"/>
              <a:t>('focus', function() {</a:t>
            </a:r>
          </a:p>
          <a:p>
            <a:pPr marL="0" indent="0">
              <a:buNone/>
            </a:pPr>
            <a:r>
              <a:rPr lang="en-US" dirty="0"/>
              <a:t>console.log(You focused on me.');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/>
              <a:t>      });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/>
              <a:t>    &lt;/script&gt;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/>
              <a:t>  &lt;/body&gt;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/>
              <a:t>&lt;/html&gt;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0993400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FB9F3-D325-AFC7-C23B-B82D91417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4D5B7C"/>
                </a:solidFill>
                <a:latin typeface="Epilogue"/>
              </a:rPr>
              <a:t>Keyboard Events</a:t>
            </a:r>
            <a:br>
              <a:rPr lang="en-US" b="1">
                <a:solidFill>
                  <a:srgbClr val="4D5B7C"/>
                </a:solidFill>
                <a:latin typeface="Epilogue"/>
              </a:rPr>
            </a:b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1AE99-2B3F-7B6F-4EFF-1655CE3E9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4D5B7C"/>
                </a:solidFill>
                <a:latin typeface="Inter"/>
              </a:rPr>
              <a:t>Keyboard events are used for handling keyboard actions, such as pressing a key, lifting a key, and holding down a key.</a:t>
            </a:r>
          </a:p>
          <a:p>
            <a:pPr marL="0" indent="0">
              <a:buNone/>
            </a:pPr>
            <a:endParaRPr lang="en-KE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58F28CC-8D23-7A51-6BD0-9766C1E715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410381"/>
              </p:ext>
            </p:extLst>
          </p:nvPr>
        </p:nvGraphicFramePr>
        <p:xfrm>
          <a:off x="838200" y="3269774"/>
          <a:ext cx="10515600" cy="2560320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960663764"/>
                    </a:ext>
                  </a:extLst>
                </a:gridCol>
                <a:gridCol w="8153400">
                  <a:extLst>
                    <a:ext uri="{9D8B030D-6E8A-4147-A177-3AD203B41FA5}">
                      <a16:colId xmlns:a16="http://schemas.microsoft.com/office/drawing/2014/main" val="13609450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3600" b="1" u="sng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Event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1" u="sng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913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3600" err="1">
                          <a:effectLst/>
                        </a:rPr>
                        <a:t>keydown</a:t>
                      </a:r>
                      <a:endParaRPr lang="en-US" sz="360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>
                          <a:effectLst/>
                        </a:rPr>
                        <a:t>Fires once when a key is pressed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2951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3600" err="1">
                          <a:effectLst/>
                        </a:rPr>
                        <a:t>keyup</a:t>
                      </a:r>
                      <a:endParaRPr lang="en-US" sz="360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>
                          <a:effectLst/>
                        </a:rPr>
                        <a:t>Fires once when a key is released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1121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3600">
                          <a:effectLst/>
                        </a:rPr>
                        <a:t>keypress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>
                          <a:effectLst/>
                        </a:rPr>
                        <a:t>Fires continuously while a key is pressed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6809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55745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F0EC-9F16-50B7-65B2-AB8ED3697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DIFFERENCE BETWEEN THE EVENTS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002C8-A739-8A7E-4B30-1A62B67AC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err="1"/>
              <a:t>keydown</a:t>
            </a:r>
            <a:r>
              <a:rPr lang="en-US" sz="4400">
                <a:solidFill>
                  <a:srgbClr val="4D5B7C"/>
                </a:solidFill>
                <a:latin typeface="Inter"/>
              </a:rPr>
              <a:t> and </a:t>
            </a:r>
            <a:r>
              <a:rPr lang="en-US" sz="4400"/>
              <a:t>keypress</a:t>
            </a:r>
            <a:r>
              <a:rPr lang="en-US" sz="4400">
                <a:solidFill>
                  <a:srgbClr val="4D5B7C"/>
                </a:solidFill>
                <a:latin typeface="Inter"/>
              </a:rPr>
              <a:t> events do not access all the exact same keys</a:t>
            </a:r>
          </a:p>
          <a:p>
            <a:r>
              <a:rPr lang="en-US" sz="4400" err="1"/>
              <a:t>keydown</a:t>
            </a:r>
            <a:r>
              <a:rPr lang="en-US" sz="4400">
                <a:solidFill>
                  <a:srgbClr val="4D5B7C"/>
                </a:solidFill>
                <a:latin typeface="Inter"/>
              </a:rPr>
              <a:t> will acknowledge every key that is pressed</a:t>
            </a:r>
          </a:p>
          <a:p>
            <a:r>
              <a:rPr lang="en-US" sz="4400"/>
              <a:t>keypress</a:t>
            </a:r>
            <a:r>
              <a:rPr lang="en-US" sz="4400">
                <a:solidFill>
                  <a:srgbClr val="4D5B7C"/>
                </a:solidFill>
                <a:latin typeface="Inter"/>
              </a:rPr>
              <a:t> will omit keys that do not produce a character, such as </a:t>
            </a:r>
            <a:r>
              <a:rPr lang="en-US" sz="4400"/>
              <a:t>SHIFT</a:t>
            </a:r>
            <a:r>
              <a:rPr lang="en-US" sz="4400">
                <a:solidFill>
                  <a:srgbClr val="4D5B7C"/>
                </a:solidFill>
                <a:latin typeface="Inter"/>
              </a:rPr>
              <a:t>, </a:t>
            </a:r>
            <a:r>
              <a:rPr lang="en-US" sz="4400"/>
              <a:t>ALT</a:t>
            </a:r>
            <a:r>
              <a:rPr lang="en-US" sz="4400">
                <a:solidFill>
                  <a:srgbClr val="4D5B7C"/>
                </a:solidFill>
                <a:latin typeface="Inter"/>
              </a:rPr>
              <a:t>, or </a:t>
            </a:r>
            <a:r>
              <a:rPr lang="en-US" sz="4400"/>
              <a:t>DELETE</a:t>
            </a:r>
            <a:r>
              <a:rPr lang="en-US" sz="4400">
                <a:solidFill>
                  <a:srgbClr val="4D5B7C"/>
                </a:solidFill>
                <a:latin typeface="Inter"/>
              </a:rPr>
              <a:t>.</a:t>
            </a:r>
            <a:endParaRPr lang="en-KE" sz="4400"/>
          </a:p>
        </p:txBody>
      </p:sp>
    </p:spTree>
    <p:extLst>
      <p:ext uri="{BB962C8B-B14F-4D97-AF65-F5344CB8AC3E}">
        <p14:creationId xmlns:p14="http://schemas.microsoft.com/office/powerpoint/2010/main" val="36918501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78B30-B20A-B020-9257-E08DE71E9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365125"/>
            <a:ext cx="10873740" cy="1325563"/>
          </a:xfrm>
        </p:spPr>
        <p:txBody>
          <a:bodyPr/>
          <a:lstStyle/>
          <a:p>
            <a:r>
              <a:rPr lang="en-US"/>
              <a:t>PROPERTIES FOR ACCESSING INDIVIDUAL KEYS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88014-A0B3-9833-700C-EA93798B4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740"/>
            <a:ext cx="10515600" cy="482822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4D5B7C"/>
                </a:solidFill>
                <a:latin typeface="Inter"/>
              </a:rPr>
              <a:t>Two properties that pertain to keyboard objects include </a:t>
            </a:r>
            <a:r>
              <a:rPr lang="en-US" sz="4000" b="1"/>
              <a:t>key</a:t>
            </a:r>
            <a:r>
              <a:rPr lang="en-US" sz="4000">
                <a:solidFill>
                  <a:srgbClr val="4D5B7C"/>
                </a:solidFill>
                <a:latin typeface="Inter"/>
              </a:rPr>
              <a:t> and </a:t>
            </a:r>
            <a:r>
              <a:rPr lang="en-US" sz="4000" b="1"/>
              <a:t>code</a:t>
            </a:r>
            <a:r>
              <a:rPr lang="en-US" sz="4000" b="1">
                <a:solidFill>
                  <a:srgbClr val="4D5B7C"/>
                </a:solidFill>
                <a:latin typeface="Inter"/>
              </a:rPr>
              <a:t>.</a:t>
            </a:r>
          </a:p>
          <a:p>
            <a:r>
              <a:rPr lang="en-US" sz="4000" b="1" err="1">
                <a:solidFill>
                  <a:srgbClr val="4D5B7C"/>
                </a:solidFill>
                <a:latin typeface="Inter"/>
              </a:rPr>
              <a:t>Eg</a:t>
            </a:r>
            <a:r>
              <a:rPr lang="en-US" sz="4000" b="1">
                <a:solidFill>
                  <a:srgbClr val="4D5B7C"/>
                </a:solidFill>
                <a:latin typeface="Inter"/>
              </a:rPr>
              <a:t> </a:t>
            </a:r>
            <a:r>
              <a:rPr lang="en-US" sz="4000">
                <a:solidFill>
                  <a:srgbClr val="4D5B7C"/>
                </a:solidFill>
                <a:latin typeface="Inter"/>
              </a:rPr>
              <a:t>if the user presses the letter </a:t>
            </a:r>
            <a:r>
              <a:rPr lang="en-US" sz="4000"/>
              <a:t>a</a:t>
            </a:r>
            <a:r>
              <a:rPr lang="en-US" sz="4000">
                <a:solidFill>
                  <a:srgbClr val="4D5B7C"/>
                </a:solidFill>
                <a:latin typeface="Inter"/>
              </a:rPr>
              <a:t> key on their keyboard, the following properties pertaining to that key will surface:</a:t>
            </a:r>
          </a:p>
          <a:p>
            <a:pPr marL="0" indent="0">
              <a:buNone/>
            </a:pPr>
            <a:endParaRPr lang="en-KE" sz="4000" b="1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9D85992-947D-E078-33F7-3CC463ED3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421765"/>
              </p:ext>
            </p:extLst>
          </p:nvPr>
        </p:nvGraphicFramePr>
        <p:xfrm>
          <a:off x="838200" y="4412774"/>
          <a:ext cx="10515600" cy="1737360"/>
        </p:xfrm>
        <a:graphic>
          <a:graphicData uri="http://schemas.openxmlformats.org/drawingml/2006/table">
            <a:tbl>
              <a:tblPr/>
              <a:tblGrid>
                <a:gridCol w="1699260">
                  <a:extLst>
                    <a:ext uri="{9D8B030D-6E8A-4147-A177-3AD203B41FA5}">
                      <a16:colId xmlns:a16="http://schemas.microsoft.com/office/drawing/2014/main" val="4236070657"/>
                    </a:ext>
                  </a:extLst>
                </a:gridCol>
                <a:gridCol w="5006340">
                  <a:extLst>
                    <a:ext uri="{9D8B030D-6E8A-4147-A177-3AD203B41FA5}">
                      <a16:colId xmlns:a16="http://schemas.microsoft.com/office/drawing/2014/main" val="331069332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982076965"/>
                    </a:ext>
                  </a:extLst>
                </a:gridCol>
              </a:tblGrid>
              <a:tr h="441854"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</a:rPr>
                        <a:t>PROPERTY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</a:rPr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</a:rPr>
                        <a:t>EXAMPLE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014904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key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Represents the character 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6705112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code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Represents the physical key being pressed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err="1">
                          <a:effectLst/>
                        </a:rPr>
                        <a:t>KeyA</a:t>
                      </a:r>
                      <a:endParaRPr lang="en-US" sz="240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035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5000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1CEE4-12FC-FBAD-EB16-E14892EBF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u="sng">
                <a:solidFill>
                  <a:srgbClr val="666666"/>
                </a:solidFill>
                <a:effectLst/>
                <a:latin typeface="BlinkMacSystemFont"/>
                <a:hlinkClick r:id="rId2"/>
              </a:rPr>
              <a:t>An example of the DOM</a:t>
            </a:r>
            <a:br>
              <a:rPr lang="en-US" b="1" i="0">
                <a:solidFill>
                  <a:srgbClr val="313130"/>
                </a:solidFill>
                <a:effectLst/>
                <a:latin typeface="BlinkMacSystemFont"/>
              </a:rPr>
            </a:b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64EA7-0790-A956-8948-7E8336367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5860"/>
            <a:ext cx="10515600" cy="50111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313130"/>
                </a:solidFill>
                <a:effectLst/>
                <a:latin typeface="Consolas"/>
              </a:rPr>
              <a:t>&lt;!DOCTYPE HTML&gt;</a:t>
            </a:r>
            <a:r>
              <a:rPr lang="en-US" b="1" dirty="0">
                <a:solidFill>
                  <a:srgbClr val="313130"/>
                </a:solidFill>
                <a:latin typeface="Consolas"/>
              </a:rPr>
              <a:t> </a:t>
            </a:r>
            <a:endParaRPr lang="en-US" b="1" i="0">
              <a:solidFill>
                <a:srgbClr val="31313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i="0" dirty="0">
                <a:effectLst/>
                <a:latin typeface="Consolas"/>
              </a:rPr>
              <a:t>&lt;html&gt;</a:t>
            </a:r>
            <a:r>
              <a:rPr lang="en-US" b="1" dirty="0">
                <a:solidFill>
                  <a:srgbClr val="313130"/>
                </a:solidFill>
                <a:latin typeface="Consolas"/>
              </a:rPr>
              <a:t> </a:t>
            </a:r>
            <a:endParaRPr lang="en-US" dirty="0"/>
          </a:p>
          <a:p>
            <a:pPr marL="0" indent="0">
              <a:buNone/>
            </a:pPr>
            <a:r>
              <a:rPr lang="en-US" b="1" i="0" dirty="0">
                <a:effectLst/>
                <a:latin typeface="Consolas"/>
              </a:rPr>
              <a:t>&lt;head&gt;</a:t>
            </a:r>
            <a:r>
              <a:rPr lang="en-US" b="1" dirty="0">
                <a:solidFill>
                  <a:srgbClr val="313130"/>
                </a:solidFill>
                <a:latin typeface="Consolas"/>
              </a:rPr>
              <a:t> </a:t>
            </a:r>
            <a:endParaRPr lang="en-US" b="1" i="0" dirty="0">
              <a:solidFill>
                <a:srgbClr val="31313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13130"/>
                </a:solidFill>
                <a:latin typeface="Consolas"/>
              </a:rPr>
              <a:t>	</a:t>
            </a:r>
            <a:r>
              <a:rPr lang="en-US" b="1" i="0" dirty="0">
                <a:effectLst/>
                <a:latin typeface="Consolas"/>
              </a:rPr>
              <a:t>&lt;title&gt;</a:t>
            </a:r>
            <a:r>
              <a:rPr lang="en-US" b="1" i="0" dirty="0">
                <a:solidFill>
                  <a:srgbClr val="313130"/>
                </a:solidFill>
                <a:effectLst/>
                <a:latin typeface="Consolas"/>
              </a:rPr>
              <a:t>About elk</a:t>
            </a:r>
            <a:r>
              <a:rPr lang="en-US" b="1" i="0" dirty="0">
                <a:effectLst/>
                <a:latin typeface="Consolas"/>
              </a:rPr>
              <a:t>&lt;/title&gt;</a:t>
            </a:r>
            <a:r>
              <a:rPr lang="en-US" b="1" dirty="0">
                <a:solidFill>
                  <a:srgbClr val="313130"/>
                </a:solidFill>
                <a:latin typeface="Consolas"/>
              </a:rPr>
              <a:t> </a:t>
            </a:r>
            <a:endParaRPr lang="en-US" b="1" i="0" dirty="0">
              <a:solidFill>
                <a:srgbClr val="31313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i="0" dirty="0">
                <a:effectLst/>
                <a:latin typeface="Consolas"/>
              </a:rPr>
              <a:t>&lt;/head&gt;</a:t>
            </a:r>
            <a:r>
              <a:rPr lang="en-US" b="1" dirty="0">
                <a:solidFill>
                  <a:srgbClr val="313130"/>
                </a:solidFill>
                <a:latin typeface="Consolas"/>
              </a:rPr>
              <a:t> </a:t>
            </a:r>
            <a:endParaRPr lang="en-US" b="1" i="0" dirty="0">
              <a:solidFill>
                <a:srgbClr val="31313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i="0" dirty="0">
                <a:effectLst/>
                <a:latin typeface="Consolas"/>
              </a:rPr>
              <a:t>&lt;body&gt;</a:t>
            </a:r>
            <a:r>
              <a:rPr lang="en-US" b="1" dirty="0">
                <a:solidFill>
                  <a:srgbClr val="313130"/>
                </a:solidFill>
                <a:latin typeface="Consolas"/>
              </a:rPr>
              <a:t> </a:t>
            </a:r>
            <a:endParaRPr lang="en-US" b="1" i="0" dirty="0">
              <a:solidFill>
                <a:srgbClr val="31313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313130"/>
                </a:solidFill>
                <a:effectLst/>
                <a:latin typeface="Consolas"/>
              </a:rPr>
              <a:t>	The truth about elk.</a:t>
            </a:r>
            <a:r>
              <a:rPr lang="en-US" b="1" dirty="0">
                <a:solidFill>
                  <a:srgbClr val="313130"/>
                </a:solidFill>
                <a:latin typeface="Consolas"/>
              </a:rPr>
              <a:t> </a:t>
            </a:r>
            <a:endParaRPr lang="en-US" b="1" i="0" dirty="0">
              <a:solidFill>
                <a:srgbClr val="31313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i="0" dirty="0">
                <a:effectLst/>
                <a:latin typeface="Consolas"/>
              </a:rPr>
              <a:t>&lt;/body&gt;</a:t>
            </a:r>
            <a:r>
              <a:rPr lang="en-US" b="1" dirty="0">
                <a:solidFill>
                  <a:srgbClr val="313130"/>
                </a:solidFill>
                <a:latin typeface="Consolas"/>
              </a:rPr>
              <a:t> </a:t>
            </a:r>
            <a:endParaRPr lang="en-US" b="1" i="0" dirty="0">
              <a:solidFill>
                <a:srgbClr val="31313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i="0" dirty="0">
                <a:effectLst/>
                <a:latin typeface="Consolas"/>
              </a:rPr>
              <a:t>&lt;/html&gt;</a:t>
            </a:r>
            <a:endParaRPr lang="en-KE" b="1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668468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191D0-1C4C-8BF0-6466-96C6D37AF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CONTINUED…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D8F97-EB3C-BD46-99A0-2DF517CE8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>
                <a:solidFill>
                  <a:srgbClr val="4D5B7C"/>
                </a:solidFill>
                <a:latin typeface="Inter"/>
              </a:rPr>
              <a:t>The </a:t>
            </a:r>
            <a:r>
              <a:rPr lang="en-US" sz="3600"/>
              <a:t>key</a:t>
            </a:r>
            <a:r>
              <a:rPr lang="en-US" sz="3600">
                <a:solidFill>
                  <a:srgbClr val="4D5B7C"/>
                </a:solidFill>
                <a:latin typeface="Inter"/>
              </a:rPr>
              <a:t> property is the name of the character, which can change</a:t>
            </a:r>
          </a:p>
          <a:p>
            <a:r>
              <a:rPr lang="en-US" sz="3600" err="1">
                <a:solidFill>
                  <a:srgbClr val="4D5B7C"/>
                </a:solidFill>
                <a:latin typeface="Inter"/>
              </a:rPr>
              <a:t>E.g</a:t>
            </a:r>
            <a:r>
              <a:rPr lang="en-US" sz="3600">
                <a:solidFill>
                  <a:srgbClr val="4D5B7C"/>
                </a:solidFill>
                <a:latin typeface="Inter"/>
              </a:rPr>
              <a:t> pressing </a:t>
            </a:r>
            <a:r>
              <a:rPr lang="en-US" sz="3600"/>
              <a:t>a</a:t>
            </a:r>
            <a:r>
              <a:rPr lang="en-US" sz="3600">
                <a:solidFill>
                  <a:srgbClr val="4D5B7C"/>
                </a:solidFill>
                <a:latin typeface="Inter"/>
              </a:rPr>
              <a:t> with </a:t>
            </a:r>
            <a:r>
              <a:rPr lang="en-US" sz="3600"/>
              <a:t>SHIFT</a:t>
            </a:r>
            <a:r>
              <a:rPr lang="en-US" sz="3600">
                <a:solidFill>
                  <a:srgbClr val="4D5B7C"/>
                </a:solidFill>
                <a:latin typeface="Inter"/>
              </a:rPr>
              <a:t> would result in a </a:t>
            </a:r>
            <a:r>
              <a:rPr lang="en-US" sz="3600"/>
              <a:t>key</a:t>
            </a:r>
            <a:r>
              <a:rPr lang="en-US" sz="3600">
                <a:solidFill>
                  <a:srgbClr val="4D5B7C"/>
                </a:solidFill>
                <a:latin typeface="Inter"/>
              </a:rPr>
              <a:t> of </a:t>
            </a:r>
            <a:r>
              <a:rPr lang="en-US" sz="3600"/>
              <a:t>A</a:t>
            </a:r>
          </a:p>
          <a:p>
            <a:endParaRPr lang="en-KE" sz="3600"/>
          </a:p>
        </p:txBody>
      </p:sp>
    </p:spTree>
    <p:extLst>
      <p:ext uri="{BB962C8B-B14F-4D97-AF65-F5344CB8AC3E}">
        <p14:creationId xmlns:p14="http://schemas.microsoft.com/office/powerpoint/2010/main" val="8954858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3205E-7906-065F-CC69-8A009EC4C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KEY EVENTS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9968F-BEF4-7199-83F3-14F6D3DED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4D5B7C"/>
                </a:solidFill>
                <a:latin typeface="Inter"/>
              </a:rPr>
              <a:t> </a:t>
            </a:r>
            <a:r>
              <a:rPr lang="en-US" sz="3600">
                <a:solidFill>
                  <a:srgbClr val="4D5B7C"/>
                </a:solidFill>
                <a:latin typeface="Inter"/>
              </a:rPr>
              <a:t>Create a basic HTML file with </a:t>
            </a:r>
            <a:r>
              <a:rPr lang="en-US" sz="3600"/>
              <a:t>&lt;p&gt;</a:t>
            </a:r>
            <a:r>
              <a:rPr lang="en-US" sz="3600">
                <a:solidFill>
                  <a:srgbClr val="4D5B7C"/>
                </a:solidFill>
                <a:latin typeface="Inter"/>
              </a:rPr>
              <a:t> tags and load it into a browser.</a:t>
            </a:r>
          </a:p>
          <a:p>
            <a:r>
              <a:rPr lang="en-US" sz="3600" err="1">
                <a:solidFill>
                  <a:srgbClr val="4D5B7C"/>
                </a:solidFill>
                <a:latin typeface="Inter"/>
              </a:rPr>
              <a:t>i.e</a:t>
            </a:r>
            <a:r>
              <a:rPr lang="en-US" sz="3600">
                <a:solidFill>
                  <a:srgbClr val="4D5B7C"/>
                </a:solidFill>
                <a:latin typeface="Inter"/>
              </a:rPr>
              <a:t> </a:t>
            </a:r>
          </a:p>
          <a:p>
            <a:pPr marL="0" indent="0">
              <a:buNone/>
            </a:pPr>
            <a:r>
              <a:rPr lang="en-US" sz="3600">
                <a:solidFill>
                  <a:srgbClr val="4D5B7C"/>
                </a:solidFill>
                <a:latin typeface="Inter"/>
              </a:rPr>
              <a:t>	&lt;body&gt;</a:t>
            </a:r>
          </a:p>
          <a:p>
            <a:pPr marL="0" indent="0">
              <a:buNone/>
            </a:pPr>
            <a:r>
              <a:rPr lang="en-US" sz="3600">
                <a:solidFill>
                  <a:srgbClr val="4D5B7C"/>
                </a:solidFill>
                <a:latin typeface="Inter"/>
              </a:rPr>
              <a:t>		&lt;p&gt; &lt;/p&gt;</a:t>
            </a:r>
          </a:p>
          <a:p>
            <a:pPr marL="0" indent="0">
              <a:buNone/>
            </a:pPr>
            <a:r>
              <a:rPr lang="en-US" sz="3600">
                <a:solidFill>
                  <a:srgbClr val="4D5B7C"/>
                </a:solidFill>
                <a:latin typeface="Inter"/>
              </a:rPr>
              <a:t>	&lt;/body&gt;</a:t>
            </a:r>
            <a:endParaRPr lang="en-KE" sz="3600"/>
          </a:p>
        </p:txBody>
      </p:sp>
    </p:spTree>
    <p:extLst>
      <p:ext uri="{BB962C8B-B14F-4D97-AF65-F5344CB8AC3E}">
        <p14:creationId xmlns:p14="http://schemas.microsoft.com/office/powerpoint/2010/main" val="649826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45C48-C26C-298C-1838-8542ABEF3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A JS FILE REFERENCING TO THE SELECTOR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33864-9BD5-DECE-13C8-E15EF5DD6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err="1"/>
              <a:t>document.addEventListener</a:t>
            </a:r>
            <a:r>
              <a:rPr lang="en-US"/>
              <a:t>('</a:t>
            </a:r>
            <a:r>
              <a:rPr lang="en-US" err="1"/>
              <a:t>keydown</a:t>
            </a:r>
            <a:r>
              <a:rPr lang="en-US"/>
              <a:t>', event =&gt; { </a:t>
            </a:r>
          </a:p>
          <a:p>
            <a:pPr marL="0" indent="0">
              <a:buNone/>
            </a:pPr>
            <a:r>
              <a:rPr lang="en-US"/>
              <a:t>	var element = </a:t>
            </a:r>
            <a:r>
              <a:rPr lang="en-US" err="1"/>
              <a:t>document.querySelector</a:t>
            </a:r>
            <a:r>
              <a:rPr lang="en-US"/>
              <a:t>('p’); </a:t>
            </a:r>
          </a:p>
          <a:p>
            <a:pPr marL="0" indent="0">
              <a:buNone/>
            </a:pPr>
            <a:r>
              <a:rPr lang="en-US"/>
              <a:t>// Set variables for </a:t>
            </a:r>
            <a:r>
              <a:rPr lang="en-US" err="1"/>
              <a:t>keydown</a:t>
            </a:r>
            <a:r>
              <a:rPr lang="en-US"/>
              <a:t> codes </a:t>
            </a:r>
          </a:p>
          <a:p>
            <a:pPr marL="0" indent="0">
              <a:buNone/>
            </a:pPr>
            <a:r>
              <a:rPr lang="en-US"/>
              <a:t>var a = '</a:t>
            </a:r>
            <a:r>
              <a:rPr lang="en-US" err="1"/>
              <a:t>KeyA</a:t>
            </a:r>
            <a:r>
              <a:rPr lang="en-US"/>
              <a:t>’; </a:t>
            </a:r>
          </a:p>
          <a:p>
            <a:pPr marL="0" indent="0">
              <a:buNone/>
            </a:pPr>
            <a:r>
              <a:rPr lang="en-US"/>
              <a:t>var s = '</a:t>
            </a:r>
            <a:r>
              <a:rPr lang="en-US" err="1"/>
              <a:t>KeyS</a:t>
            </a:r>
            <a:r>
              <a:rPr lang="en-US"/>
              <a:t>’; </a:t>
            </a:r>
          </a:p>
          <a:p>
            <a:pPr marL="0" indent="0">
              <a:buNone/>
            </a:pPr>
            <a:r>
              <a:rPr lang="en-US"/>
              <a:t>var d = '</a:t>
            </a:r>
            <a:r>
              <a:rPr lang="en-US" err="1"/>
              <a:t>KeyD</a:t>
            </a:r>
            <a:r>
              <a:rPr lang="en-US"/>
              <a:t>’; </a:t>
            </a:r>
          </a:p>
          <a:p>
            <a:pPr marL="0" indent="0">
              <a:buNone/>
            </a:pPr>
            <a:r>
              <a:rPr lang="en-US"/>
              <a:t>var w = '</a:t>
            </a:r>
            <a:r>
              <a:rPr lang="en-US" err="1"/>
              <a:t>KeyW</a:t>
            </a:r>
            <a:r>
              <a:rPr lang="en-US"/>
              <a:t>’; </a:t>
            </a:r>
            <a:br>
              <a:rPr lang="en-US"/>
            </a:br>
            <a:endParaRPr lang="en-US"/>
          </a:p>
          <a:p>
            <a:pPr marL="0" indent="0">
              <a:buNone/>
            </a:pPr>
            <a:r>
              <a:rPr lang="en-US"/>
              <a:t>//CONTINUED NEXT SLIDE</a:t>
            </a:r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5182827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AD337-9E20-D903-857A-10308A4D6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CONTINUED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33594-DBAA-DB24-515F-7F007CD946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// Set a direction for each code </a:t>
            </a:r>
          </a:p>
          <a:p>
            <a:pPr marL="0" indent="0">
              <a:buNone/>
            </a:pPr>
            <a:r>
              <a:rPr lang="en-US"/>
              <a:t>switch (</a:t>
            </a:r>
            <a:r>
              <a:rPr lang="en-US" err="1"/>
              <a:t>event.code</a:t>
            </a:r>
            <a:r>
              <a:rPr lang="en-US"/>
              <a:t>) { </a:t>
            </a:r>
          </a:p>
          <a:p>
            <a:pPr marL="0" indent="0">
              <a:buNone/>
            </a:pPr>
            <a:r>
              <a:rPr lang="en-US"/>
              <a:t>case a: 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err="1"/>
              <a:t>element.textContent</a:t>
            </a:r>
            <a:r>
              <a:rPr lang="en-US"/>
              <a:t> = 'Left’;</a:t>
            </a:r>
          </a:p>
          <a:p>
            <a:pPr marL="0" indent="0">
              <a:buNone/>
            </a:pPr>
            <a:r>
              <a:rPr lang="en-US"/>
              <a:t>	break; </a:t>
            </a:r>
          </a:p>
          <a:p>
            <a:pPr marL="0" indent="0">
              <a:buNone/>
            </a:pPr>
            <a:r>
              <a:rPr lang="en-US"/>
              <a:t>case s: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err="1"/>
              <a:t>element.textContent</a:t>
            </a:r>
            <a:r>
              <a:rPr lang="en-US"/>
              <a:t> = 'Down’; </a:t>
            </a:r>
          </a:p>
          <a:p>
            <a:pPr marL="0" indent="0">
              <a:buNone/>
            </a:pPr>
            <a:r>
              <a:rPr lang="en-US"/>
              <a:t>	break;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E8D370-D073-745D-B0E0-C9E5CD9C16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/>
              <a:t>case d: 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err="1"/>
              <a:t>element.textContent</a:t>
            </a:r>
            <a:r>
              <a:rPr lang="en-US"/>
              <a:t> = 'Right’; </a:t>
            </a:r>
          </a:p>
          <a:p>
            <a:pPr marL="0" indent="0">
              <a:buNone/>
            </a:pPr>
            <a:r>
              <a:rPr lang="en-US"/>
              <a:t>	break; </a:t>
            </a:r>
          </a:p>
          <a:p>
            <a:pPr marL="0" indent="0">
              <a:buNone/>
            </a:pPr>
            <a:r>
              <a:rPr lang="en-US"/>
              <a:t>case w: 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err="1"/>
              <a:t>element.textContent</a:t>
            </a:r>
            <a:r>
              <a:rPr lang="en-US"/>
              <a:t> = 'Up’; </a:t>
            </a:r>
          </a:p>
          <a:p>
            <a:pPr marL="0" indent="0">
              <a:buNone/>
            </a:pPr>
            <a:r>
              <a:rPr lang="en-US"/>
              <a:t>break;</a:t>
            </a:r>
          </a:p>
          <a:p>
            <a:pPr marL="0" indent="0">
              <a:buNone/>
            </a:pPr>
            <a:r>
              <a:rPr lang="en-US"/>
              <a:t> }</a:t>
            </a:r>
          </a:p>
          <a:p>
            <a:pPr marL="0" indent="0">
              <a:buNone/>
            </a:pPr>
            <a:r>
              <a:rPr lang="en-US"/>
              <a:t> });</a:t>
            </a:r>
            <a:endParaRPr lang="en-KE"/>
          </a:p>
          <a:p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2461477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922BF-8825-8B6C-7C0D-686FADEDF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5425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QUESTIONS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531B-8FA9-2999-9BA7-E4AA4C576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DOM TREE STRUCTURE</a:t>
            </a:r>
            <a:endParaRPr lang="en-KE" b="1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D8B732-2942-A53E-5D38-A4CEADF21B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04114"/>
            <a:ext cx="8404860" cy="4988761"/>
          </a:xfrm>
        </p:spPr>
      </p:pic>
    </p:spTree>
    <p:extLst>
      <p:ext uri="{BB962C8B-B14F-4D97-AF65-F5344CB8AC3E}">
        <p14:creationId xmlns:p14="http://schemas.microsoft.com/office/powerpoint/2010/main" val="1070553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E10CF-2AF7-0C91-0D0D-2598E69E3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CONTINUED…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DB694-6926-E3FF-953C-E591EF15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solidFill>
                  <a:srgbClr val="313130"/>
                </a:solidFill>
                <a:latin typeface="BlinkMacSystemFont"/>
              </a:rPr>
              <a:t>NOTE: </a:t>
            </a:r>
            <a:r>
              <a:rPr lang="en-US">
                <a:solidFill>
                  <a:srgbClr val="313130"/>
                </a:solidFill>
                <a:latin typeface="BlinkMacSystemFont"/>
              </a:rPr>
              <a:t>Spaces and newlines are totally valid characters, like letters and digits.</a:t>
            </a:r>
          </a:p>
          <a:p>
            <a:pPr marL="0" indent="0" algn="ctr">
              <a:buNone/>
            </a:pPr>
            <a:r>
              <a:rPr lang="en-US">
                <a:solidFill>
                  <a:srgbClr val="313130"/>
                </a:solidFill>
                <a:latin typeface="BlinkMacSystemFont"/>
              </a:rPr>
              <a:t>TOP LEVEL EXECUTIONS IN DOM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rgbClr val="313130"/>
                </a:solidFill>
                <a:latin typeface="BlinkMacSystemFont"/>
              </a:rPr>
              <a:t>Spaces and newlines before </a:t>
            </a:r>
            <a:r>
              <a:rPr lang="en-US"/>
              <a:t>&lt;head&gt;</a:t>
            </a:r>
            <a:r>
              <a:rPr lang="en-US">
                <a:solidFill>
                  <a:srgbClr val="313130"/>
                </a:solidFill>
                <a:latin typeface="BlinkMacSystemFont"/>
              </a:rPr>
              <a:t> are ignored</a:t>
            </a:r>
          </a:p>
          <a:p>
            <a:pPr marL="514350" indent="-514350">
              <a:buAutoNum type="arabicPeriod"/>
            </a:pPr>
            <a:r>
              <a:rPr lang="en-US">
                <a:solidFill>
                  <a:srgbClr val="313130"/>
                </a:solidFill>
                <a:latin typeface="BlinkMacSystemFont"/>
              </a:rPr>
              <a:t>If we put something after &lt;/body&gt;, then that is automatically moved inside the body, at the end, as the HTML spec requires that all content must be inside &lt;body&gt;. </a:t>
            </a:r>
          </a:p>
        </p:txBody>
      </p:sp>
    </p:spTree>
    <p:extLst>
      <p:ext uri="{BB962C8B-B14F-4D97-AF65-F5344CB8AC3E}">
        <p14:creationId xmlns:p14="http://schemas.microsoft.com/office/powerpoint/2010/main" val="1594277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F5595-7377-D4FA-B056-9F4CD57B4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SOME FEATURES OF DOM</a:t>
            </a:r>
            <a:endParaRPr lang="en-KE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7FD0C-C5F1-48D6-84B9-6F11AD9D7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>
                <a:solidFill>
                  <a:srgbClr val="666666"/>
                </a:solidFill>
                <a:latin typeface="BlinkMacSystemFont"/>
                <a:hlinkClick r:id="rId2"/>
              </a:rPr>
              <a:t>Autocorrection</a:t>
            </a:r>
            <a:endParaRPr lang="en-US" b="1" u="sng">
              <a:solidFill>
                <a:srgbClr val="666666"/>
              </a:solidFill>
              <a:latin typeface="BlinkMacSystemFont"/>
            </a:endParaRPr>
          </a:p>
          <a:p>
            <a:pPr marL="0" indent="0">
              <a:buNone/>
            </a:pPr>
            <a:r>
              <a:rPr lang="en-US">
                <a:solidFill>
                  <a:srgbClr val="313130"/>
                </a:solidFill>
                <a:latin typeface="BlinkMacSystemFont"/>
              </a:rPr>
              <a:t>If the browser encounters malformed HTML, it automatically corrects it when making the DOM.</a:t>
            </a:r>
          </a:p>
          <a:p>
            <a:pPr marL="0" indent="0">
              <a:buNone/>
            </a:pPr>
            <a:r>
              <a:rPr lang="en-US" b="1" err="1">
                <a:solidFill>
                  <a:srgbClr val="313130"/>
                </a:solidFill>
                <a:latin typeface="BlinkMacSystemFont"/>
              </a:rPr>
              <a:t>E.g</a:t>
            </a:r>
            <a:r>
              <a:rPr lang="en-US">
                <a:solidFill>
                  <a:srgbClr val="313130"/>
                </a:solidFill>
                <a:latin typeface="BlinkMacSystemFont"/>
              </a:rPr>
              <a:t> the top tag is always </a:t>
            </a:r>
            <a:r>
              <a:rPr lang="en-US"/>
              <a:t>&lt;html&gt;</a:t>
            </a:r>
            <a:r>
              <a:rPr lang="en-US">
                <a:solidFill>
                  <a:srgbClr val="313130"/>
                </a:solidFill>
                <a:latin typeface="BlinkMacSystemFont"/>
              </a:rPr>
              <a:t>. Even if it doesn’t exist in the document, it will exist in the DOM, because the browser will create it.</a:t>
            </a:r>
            <a:endParaRPr lang="en-US" b="1">
              <a:solidFill>
                <a:srgbClr val="313130"/>
              </a:solidFill>
              <a:latin typeface="BlinkMacSystemFont"/>
            </a:endParaRPr>
          </a:p>
          <a:p>
            <a:r>
              <a:rPr lang="en-US" b="1">
                <a:solidFill>
                  <a:srgbClr val="0070C0"/>
                </a:solidFill>
                <a:latin typeface="BlinkMacSystemFont"/>
              </a:rPr>
              <a:t>Tables always have </a:t>
            </a:r>
            <a:r>
              <a:rPr lang="en-US">
                <a:solidFill>
                  <a:srgbClr val="0070C0"/>
                </a:solidFill>
              </a:rPr>
              <a:t>&lt;</a:t>
            </a:r>
            <a:r>
              <a:rPr lang="en-US" err="1">
                <a:solidFill>
                  <a:srgbClr val="0070C0"/>
                </a:solidFill>
              </a:rPr>
              <a:t>tbody</a:t>
            </a:r>
            <a:r>
              <a:rPr lang="en-US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r>
              <a:rPr lang="en-US"/>
              <a:t>HTML text always omits the &lt;</a:t>
            </a:r>
            <a:r>
              <a:rPr lang="en-US" err="1"/>
              <a:t>tbody</a:t>
            </a:r>
            <a:r>
              <a:rPr lang="en-US"/>
              <a:t>&gt; tag but DOM will always include it in its structure </a:t>
            </a:r>
            <a:r>
              <a:rPr lang="en-US" err="1"/>
              <a:t>i.e</a:t>
            </a:r>
            <a:r>
              <a:rPr lang="en-US"/>
              <a:t> after &lt;table&gt; but before &lt;tr&gt;</a:t>
            </a:r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092412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24A1-3297-036E-8057-40A1A07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NODE TYPES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48EC4-3051-FF0E-7184-3D08ED443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latin typeface="BlinkMacSystemFont"/>
              </a:rPr>
              <a:t>Others are</a:t>
            </a:r>
            <a:endParaRPr lang="en-US"/>
          </a:p>
          <a:p>
            <a:pPr marL="0" indent="0">
              <a:buNone/>
            </a:pPr>
            <a:r>
              <a:rPr lang="en-US" b="1" u="sng">
                <a:latin typeface="BlinkMacSystemFont"/>
              </a:rPr>
              <a:t>1. COMMENTS</a:t>
            </a:r>
          </a:p>
          <a:p>
            <a:pPr marL="0" indent="0">
              <a:buNone/>
            </a:pPr>
            <a:r>
              <a:rPr lang="en-US">
                <a:latin typeface="BlinkMacSystemFont"/>
              </a:rPr>
              <a:t>This node type will appear with the text node, it’s a rule that if something is in HTML then it also must be in the DOM tree</a:t>
            </a:r>
          </a:p>
          <a:p>
            <a:pPr marL="0" indent="0">
              <a:buNone/>
            </a:pPr>
            <a:r>
              <a:rPr lang="en-US">
                <a:latin typeface="BlinkMacSystemFont"/>
              </a:rPr>
              <a:t>2. </a:t>
            </a:r>
            <a:r>
              <a:rPr lang="en-US" b="1" u="sng">
                <a:latin typeface="BlinkMacSystemFont"/>
              </a:rPr>
              <a:t>&lt;!DOCTYPE…&gt;</a:t>
            </a:r>
          </a:p>
          <a:p>
            <a:pPr marL="0" indent="0">
              <a:buNone/>
            </a:pPr>
            <a:r>
              <a:rPr lang="en-US">
                <a:solidFill>
                  <a:srgbClr val="313130"/>
                </a:solidFill>
                <a:latin typeface="BlinkMacSystemFont"/>
              </a:rPr>
              <a:t>It’s in the DOM tree right before </a:t>
            </a:r>
            <a:r>
              <a:rPr lang="en-US"/>
              <a:t>&lt;html&gt;</a:t>
            </a:r>
          </a:p>
          <a:p>
            <a:pPr marL="0" indent="0">
              <a:buNone/>
            </a:pPr>
            <a:r>
              <a:rPr lang="en-US"/>
              <a:t>3. </a:t>
            </a:r>
            <a:r>
              <a:rPr lang="en-US" b="1" u="sng"/>
              <a:t>Document object</a:t>
            </a:r>
          </a:p>
          <a:p>
            <a:pPr marL="0" indent="0">
              <a:buNone/>
            </a:pPr>
            <a:r>
              <a:rPr lang="en-US"/>
              <a:t>Forms the entry point into DOM</a:t>
            </a:r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54366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2BC3A-5BA0-3C26-39CC-441C7D5D0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5055"/>
          </a:xfrm>
        </p:spPr>
        <p:txBody>
          <a:bodyPr>
            <a:noAutofit/>
          </a:bodyPr>
          <a:lstStyle/>
          <a:p>
            <a:r>
              <a:rPr lang="en-US" sz="6000" b="1">
                <a:solidFill>
                  <a:srgbClr val="313130"/>
                </a:solidFill>
                <a:effectLst/>
                <a:latin typeface="BlinkMacSystemFont"/>
              </a:rPr>
              <a:t>DOM tree</a:t>
            </a:r>
            <a:br>
              <a:rPr lang="en-US" sz="6000" b="1">
                <a:solidFill>
                  <a:srgbClr val="313130"/>
                </a:solidFill>
                <a:effectLst/>
                <a:latin typeface="BlinkMacSystemFont"/>
              </a:rPr>
            </a:br>
            <a:endParaRPr lang="en-KE" sz="6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4B5C1-C4C5-CC53-EBD7-2D0258266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2652"/>
            <a:ext cx="10515600" cy="54067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0" i="0">
                <a:solidFill>
                  <a:srgbClr val="313130"/>
                </a:solidFill>
                <a:effectLst/>
                <a:latin typeface="BlinkMacSystemFont"/>
              </a:rPr>
              <a:t>The backbone of an HTML document is tags.</a:t>
            </a:r>
          </a:p>
          <a:p>
            <a:r>
              <a:rPr lang="en-US" sz="3600" b="0" i="0">
                <a:solidFill>
                  <a:srgbClr val="313130"/>
                </a:solidFill>
                <a:effectLst/>
                <a:latin typeface="BlinkMacSystemFont"/>
              </a:rPr>
              <a:t>According to the (DOM),</a:t>
            </a:r>
            <a:r>
              <a:rPr lang="en-US" sz="3600">
                <a:solidFill>
                  <a:srgbClr val="313130"/>
                </a:solidFill>
                <a:latin typeface="BlinkMacSystemFont"/>
              </a:rPr>
              <a:t> </a:t>
            </a:r>
            <a:r>
              <a:rPr lang="en-US" sz="3600" b="0" i="0">
                <a:solidFill>
                  <a:srgbClr val="313130"/>
                </a:solidFill>
                <a:effectLst/>
                <a:latin typeface="BlinkMacSystemFont"/>
              </a:rPr>
              <a:t> every HTML tag is an object.</a:t>
            </a:r>
          </a:p>
          <a:p>
            <a:r>
              <a:rPr lang="en-US" sz="3600" b="0" i="0">
                <a:solidFill>
                  <a:srgbClr val="313130"/>
                </a:solidFill>
                <a:effectLst/>
                <a:latin typeface="BlinkMacSystemFont"/>
              </a:rPr>
              <a:t>Nested tags are “children” of the enclosing one</a:t>
            </a:r>
          </a:p>
          <a:p>
            <a:r>
              <a:rPr lang="en-US" sz="3600" b="0" i="0">
                <a:solidFill>
                  <a:srgbClr val="313130"/>
                </a:solidFill>
                <a:effectLst/>
                <a:latin typeface="BlinkMacSystemFont"/>
              </a:rPr>
              <a:t>The text inside a tag is an object as well.</a:t>
            </a:r>
          </a:p>
          <a:p>
            <a:r>
              <a:rPr lang="en-US" sz="3600" b="0" i="0">
                <a:solidFill>
                  <a:srgbClr val="313130"/>
                </a:solidFill>
                <a:effectLst/>
                <a:latin typeface="BlinkMacSystemFont"/>
              </a:rPr>
              <a:t>All these objects are accessible using JavaScript, and we can use them to modify the page.</a:t>
            </a:r>
          </a:p>
          <a:p>
            <a:r>
              <a:rPr lang="en-US" sz="3600" b="0" i="0">
                <a:solidFill>
                  <a:srgbClr val="313130"/>
                </a:solidFill>
                <a:effectLst/>
                <a:latin typeface="BlinkMacSystemFont"/>
              </a:rPr>
              <a:t>For example, </a:t>
            </a:r>
            <a:r>
              <a:rPr lang="en-US" sz="3600" b="1" u="sng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document.body</a:t>
            </a:r>
            <a:r>
              <a:rPr lang="en-US" sz="3600" b="1" i="0" u="sng">
                <a:solidFill>
                  <a:srgbClr val="3131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linkMacSystemFont"/>
              </a:rPr>
              <a:t> </a:t>
            </a:r>
            <a:r>
              <a:rPr lang="en-US" sz="3600" b="0" i="0">
                <a:solidFill>
                  <a:srgbClr val="313130"/>
                </a:solidFill>
                <a:effectLst/>
                <a:latin typeface="BlinkMacSystemFont"/>
              </a:rPr>
              <a:t>is the object representing the </a:t>
            </a:r>
            <a:r>
              <a:rPr lang="en-US" sz="3600"/>
              <a:t>&lt;body&gt;</a:t>
            </a:r>
            <a:r>
              <a:rPr lang="en-US" sz="3600" b="0" i="0">
                <a:solidFill>
                  <a:srgbClr val="313130"/>
                </a:solidFill>
                <a:effectLst/>
                <a:latin typeface="BlinkMacSystemFont"/>
              </a:rPr>
              <a:t> tag.</a:t>
            </a:r>
          </a:p>
        </p:txBody>
      </p:sp>
    </p:spTree>
    <p:extLst>
      <p:ext uri="{BB962C8B-B14F-4D97-AF65-F5344CB8AC3E}">
        <p14:creationId xmlns:p14="http://schemas.microsoft.com/office/powerpoint/2010/main" val="1449856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F5B32-3D53-B1DB-4E56-AA6C6BA68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CONTINUED…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18B83-DE13-F734-9B13-A6ACB4F62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313130"/>
                </a:solidFill>
                <a:latin typeface="BlinkMacSystemFont"/>
              </a:rPr>
              <a:t>Tags are </a:t>
            </a:r>
            <a:r>
              <a:rPr lang="en-US" b="1" i="1">
                <a:solidFill>
                  <a:srgbClr val="313130"/>
                </a:solidFill>
                <a:latin typeface="BlinkMacSystemFont"/>
              </a:rPr>
              <a:t>element nodes</a:t>
            </a:r>
            <a:r>
              <a:rPr lang="en-US" b="1">
                <a:solidFill>
                  <a:srgbClr val="313130"/>
                </a:solidFill>
                <a:latin typeface="BlinkMacSystemFont"/>
              </a:rPr>
              <a:t> </a:t>
            </a:r>
            <a:r>
              <a:rPr lang="en-US">
                <a:solidFill>
                  <a:srgbClr val="313130"/>
                </a:solidFill>
                <a:latin typeface="BlinkMacSystemFont"/>
              </a:rPr>
              <a:t>(or just elements) and form the tree structure: </a:t>
            </a:r>
            <a:r>
              <a:rPr lang="en-US"/>
              <a:t>&lt;html&gt;</a:t>
            </a:r>
            <a:r>
              <a:rPr lang="en-US">
                <a:solidFill>
                  <a:srgbClr val="313130"/>
                </a:solidFill>
                <a:latin typeface="BlinkMacSystemFont"/>
              </a:rPr>
              <a:t> is at the root, then </a:t>
            </a:r>
            <a:r>
              <a:rPr lang="en-US"/>
              <a:t>&lt;head&gt;</a:t>
            </a:r>
            <a:r>
              <a:rPr lang="en-US">
                <a:solidFill>
                  <a:srgbClr val="313130"/>
                </a:solidFill>
                <a:latin typeface="BlinkMacSystemFont"/>
              </a:rPr>
              <a:t> and </a:t>
            </a:r>
            <a:r>
              <a:rPr lang="en-US"/>
              <a:t>&lt;body&gt;</a:t>
            </a:r>
            <a:r>
              <a:rPr lang="en-US">
                <a:solidFill>
                  <a:srgbClr val="313130"/>
                </a:solidFill>
                <a:latin typeface="BlinkMacSystemFont"/>
              </a:rPr>
              <a:t> are its children</a:t>
            </a:r>
          </a:p>
          <a:p>
            <a:r>
              <a:rPr lang="en-US">
                <a:solidFill>
                  <a:srgbClr val="313130"/>
                </a:solidFill>
                <a:latin typeface="BlinkMacSystemFont"/>
              </a:rPr>
              <a:t>The text inside elements forms </a:t>
            </a:r>
            <a:r>
              <a:rPr lang="en-US" i="1">
                <a:solidFill>
                  <a:srgbClr val="313130"/>
                </a:solidFill>
                <a:latin typeface="BlinkMacSystemFont"/>
              </a:rPr>
              <a:t>text nodes</a:t>
            </a:r>
            <a:r>
              <a:rPr lang="en-US">
                <a:solidFill>
                  <a:srgbClr val="313130"/>
                </a:solidFill>
                <a:latin typeface="BlinkMacSystemFont"/>
              </a:rPr>
              <a:t>, labelled as </a:t>
            </a:r>
            <a:r>
              <a:rPr lang="en-US"/>
              <a:t>#text</a:t>
            </a:r>
          </a:p>
          <a:p>
            <a:r>
              <a:rPr lang="en-US">
                <a:solidFill>
                  <a:srgbClr val="313130"/>
                </a:solidFill>
                <a:latin typeface="BlinkMacSystemFont"/>
              </a:rPr>
              <a:t>A text node contains only a string. It may not have children and is always a leaf of the tree.</a:t>
            </a:r>
          </a:p>
          <a:p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218333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34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DOM AND EVENT LISTENERS</vt:lpstr>
      <vt:lpstr>DOM (Document Object Model) </vt:lpstr>
      <vt:lpstr>An example of the DOM </vt:lpstr>
      <vt:lpstr>DOM TREE STRUCTURE</vt:lpstr>
      <vt:lpstr>CONTINUED…</vt:lpstr>
      <vt:lpstr>SOME FEATURES OF DOM</vt:lpstr>
      <vt:lpstr>OTHER NODE TYPES</vt:lpstr>
      <vt:lpstr>DOM tree </vt:lpstr>
      <vt:lpstr>CONTINUED…</vt:lpstr>
      <vt:lpstr>TREE STRUCTURE OF DOM (NO SPACES)</vt:lpstr>
      <vt:lpstr>VIEWING THE DOM</vt:lpstr>
      <vt:lpstr>How To Access Elements in the DOM </vt:lpstr>
      <vt:lpstr>Interaction with console </vt:lpstr>
      <vt:lpstr>Accessing Elements by ID </vt:lpstr>
      <vt:lpstr>Accessing Elements by Class </vt:lpstr>
      <vt:lpstr>Accessing Elements by Tag </vt:lpstr>
      <vt:lpstr>Query Selectors </vt:lpstr>
      <vt:lpstr>document.querySelectorAll();</vt:lpstr>
      <vt:lpstr>Modifying the DOM with Events </vt:lpstr>
      <vt:lpstr>EXAMPLES OF EVENTS</vt:lpstr>
      <vt:lpstr>CONTINUED…</vt:lpstr>
      <vt:lpstr>EXAMPLE OF MOUSE EVENT </vt:lpstr>
      <vt:lpstr>Form Events </vt:lpstr>
      <vt:lpstr>CONTINUED…</vt:lpstr>
      <vt:lpstr>EXAMPLE OF FORM EVENT</vt:lpstr>
      <vt:lpstr>EXAMPLE 2 ON FOCUS</vt:lpstr>
      <vt:lpstr>Keyboard Events </vt:lpstr>
      <vt:lpstr>DIFFERENCE BETWEEN THE EVENTS</vt:lpstr>
      <vt:lpstr>PROPERTIES FOR ACCESSING INDIVIDUAL KEYS</vt:lpstr>
      <vt:lpstr>CONTINUED…</vt:lpstr>
      <vt:lpstr>EXAMPLE OF KEY EVENTS</vt:lpstr>
      <vt:lpstr>ADD A JS FILE REFERENCING TO THE SELECTOR</vt:lpstr>
      <vt:lpstr>CONTINUED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 AND EVENT LISTENERS</dc:title>
  <dc:creator>Daniel Kitheka Kakinyi</dc:creator>
  <cp:revision>43</cp:revision>
  <dcterms:created xsi:type="dcterms:W3CDTF">2022-07-12T16:19:02Z</dcterms:created>
  <dcterms:modified xsi:type="dcterms:W3CDTF">2024-01-17T12:15:36Z</dcterms:modified>
</cp:coreProperties>
</file>