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lear Sans Regular Bold" panose="020B0604020202020204" charset="0"/>
      <p:regular r:id="rId18"/>
    </p:embeddedFont>
    <p:embeddedFont>
      <p:font typeface="Consolas" panose="020B0609020204030204" pitchFamily="49" charset="0"/>
      <p:regular r:id="rId19"/>
      <p:bold r:id="rId20"/>
      <p:italic r:id="rId21"/>
      <p:bold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47EF4E-6324-4BD0-824D-25740547702F}" v="784" dt="2023-05-31T08:13:49.7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73146" autoAdjust="0"/>
  </p:normalViewPr>
  <p:slideViewPr>
    <p:cSldViewPr>
      <p:cViewPr varScale="1">
        <p:scale>
          <a:sx n="57" d="100"/>
          <a:sy n="57" d="100"/>
        </p:scale>
        <p:origin x="624"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31.05.2023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4.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435195" y="3161381"/>
            <a:ext cx="5482998" cy="4117666"/>
          </a:xfrm>
          <a:prstGeom prst="rect">
            <a:avLst/>
          </a:prstGeom>
        </p:spPr>
        <p:txBody>
          <a:bodyPr lIns="0" tIns="0" rIns="0" bIns="0" rtlCol="0" anchor="t">
            <a:spAutoFit/>
          </a:bodyPr>
          <a:lstStyle/>
          <a:p>
            <a:pPr algn="ctr">
              <a:lnSpc>
                <a:spcPts val="11059"/>
              </a:lnSpc>
            </a:pPr>
            <a:r>
              <a:rPr lang="en-US" sz="6000" spc="-105" dirty="0">
                <a:solidFill>
                  <a:srgbClr val="FFFFFF"/>
                </a:solidFill>
                <a:latin typeface="Graphik Regular"/>
              </a:rPr>
              <a:t>Data Analysis And Visualization</a:t>
            </a:r>
          </a:p>
          <a:p>
            <a:pPr algn="ctr">
              <a:lnSpc>
                <a:spcPts val="11059"/>
              </a:lnSpc>
            </a:pPr>
            <a:endParaRPr lang="en-US" sz="6000" spc="-105" dirty="0">
              <a:solidFill>
                <a:srgbClr val="FFFFFF"/>
              </a:solidFill>
              <a:latin typeface="Graphik Regular" panose="020B050303020206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21E1E560-56DC-C11E-11C4-48FB007452B1}"/>
              </a:ext>
            </a:extLst>
          </p:cNvPr>
          <p:cNvSpPr txBox="1"/>
          <p:nvPr/>
        </p:nvSpPr>
        <p:spPr>
          <a:xfrm>
            <a:off x="11375198" y="1428750"/>
            <a:ext cx="6004664"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dirty="0">
                <a:cs typeface="Calibri"/>
              </a:rPr>
              <a:t>Performed Data Analysis to:</a:t>
            </a:r>
          </a:p>
          <a:p>
            <a:pPr marL="342900" indent="-342900">
              <a:buAutoNum type="arabicPeriod"/>
            </a:pPr>
            <a:r>
              <a:rPr lang="en-GB" sz="3200" dirty="0">
                <a:cs typeface="Calibri"/>
              </a:rPr>
              <a:t>Find top 5 reactions</a:t>
            </a:r>
          </a:p>
          <a:p>
            <a:pPr marL="342900" indent="-342900">
              <a:buAutoNum type="arabicPeriod"/>
            </a:pPr>
            <a:r>
              <a:rPr lang="en-GB" sz="3200" dirty="0">
                <a:cs typeface="Calibri"/>
              </a:rPr>
              <a:t>Find posts distribution among months of a year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18D2C35F-DF8F-C091-AD67-2A89C11D201D}"/>
              </a:ext>
            </a:extLst>
          </p:cNvPr>
          <p:cNvSpPr txBox="1"/>
          <p:nvPr/>
        </p:nvSpPr>
        <p:spPr>
          <a:xfrm>
            <a:off x="8438902" y="2363932"/>
            <a:ext cx="7859671"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dirty="0">
                <a:cs typeface="Calibri"/>
              </a:rPr>
              <a:t>Social Buzz is a fast growing technology unicorn that need to adapt quickly to its global scale. Accenture has begun a 3 month POC focusing on 3 tasks:</a:t>
            </a:r>
          </a:p>
          <a:p>
            <a:pPr marL="514350" indent="-514350">
              <a:buAutoNum type="arabicPeriod"/>
            </a:pPr>
            <a:r>
              <a:rPr lang="en-GB" sz="3200" dirty="0">
                <a:cs typeface="Calibri"/>
              </a:rPr>
              <a:t>An audit of social buzz big data practice </a:t>
            </a:r>
          </a:p>
          <a:p>
            <a:r>
              <a:rPr lang="en-GB" sz="3200" dirty="0">
                <a:cs typeface="Calibri"/>
              </a:rPr>
              <a:t>2. Recommendations for IPO</a:t>
            </a:r>
          </a:p>
          <a:p>
            <a:r>
              <a:rPr lang="en-GB" sz="3200" dirty="0">
                <a:cs typeface="Calibri"/>
              </a:rPr>
              <a:t>3. Analysis to find Social Buzz top 5 most powerful categories of content</a:t>
            </a:r>
          </a:p>
          <a:p>
            <a:endParaRPr lang="en-GB" sz="3200" dirty="0">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52EBC7CA-4EC0-7144-0438-A903FFCB2166}"/>
              </a:ext>
            </a:extLst>
          </p:cNvPr>
          <p:cNvSpPr txBox="1"/>
          <p:nvPr/>
        </p:nvSpPr>
        <p:spPr>
          <a:xfrm>
            <a:off x="779318" y="3655373"/>
            <a:ext cx="8795162"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GB" sz="3600" dirty="0">
                <a:ea typeface="+mn-lt"/>
                <a:cs typeface="+mn-lt"/>
              </a:rPr>
              <a:t>looking to complete an IPO by the end of next year and need guidance to ensure that this goes smoothly. </a:t>
            </a:r>
          </a:p>
          <a:p>
            <a:pPr marL="342900" indent="-342900">
              <a:buAutoNum type="arabicPeriod"/>
            </a:pPr>
            <a:r>
              <a:rPr lang="en-GB" sz="3600" dirty="0">
                <a:ea typeface="+mn-lt"/>
                <a:cs typeface="+mn-lt"/>
              </a:rPr>
              <a:t>still a small company and do not have the resources to manage the scale that they are currently at. They could hire more people, but they want an experienced practice to help instead.</a:t>
            </a:r>
          </a:p>
          <a:p>
            <a:pPr marL="342900" indent="-342900">
              <a:buAutoNum type="arabicPeriod"/>
            </a:pPr>
            <a:r>
              <a:rPr lang="en-GB" sz="3600" dirty="0">
                <a:ea typeface="+mn-lt"/>
                <a:cs typeface="+mn-lt"/>
              </a:rPr>
              <a:t>want to learn data best practices from a large corporation.</a:t>
            </a:r>
          </a:p>
          <a:p>
            <a:pPr marL="342900" indent="-342900">
              <a:buAutoNum type="arabicPeriod"/>
            </a:pPr>
            <a:endParaRPr lang="en-GB" sz="3600" dirty="0">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BC5C4855-47DE-FB9D-DB01-98CD9FB76ECD}"/>
              </a:ext>
            </a:extLst>
          </p:cNvPr>
          <p:cNvSpPr txBox="1"/>
          <p:nvPr/>
        </p:nvSpPr>
        <p:spPr>
          <a:xfrm>
            <a:off x="14287499" y="1484415"/>
            <a:ext cx="322860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dirty="0">
                <a:cs typeface="Calibri"/>
              </a:rPr>
              <a:t>Data Analyst</a:t>
            </a:r>
          </a:p>
          <a:p>
            <a:r>
              <a:rPr lang="en-GB" sz="3200" dirty="0">
                <a:cs typeface="Calibri"/>
              </a:rPr>
              <a:t>{</a:t>
            </a:r>
            <a:r>
              <a:rPr lang="en-GB" sz="3200" err="1">
                <a:cs typeface="Calibri"/>
              </a:rPr>
              <a:t>Riwaj</a:t>
            </a:r>
            <a:r>
              <a:rPr lang="en-GB" sz="3200" dirty="0">
                <a:cs typeface="Calibri"/>
              </a:rPr>
              <a:t> Neupane}</a:t>
            </a:r>
          </a:p>
        </p:txBody>
      </p:sp>
      <p:sp>
        <p:nvSpPr>
          <p:cNvPr id="33" name="TextBox 32">
            <a:extLst>
              <a:ext uri="{FF2B5EF4-FFF2-40B4-BE49-F238E27FC236}">
                <a16:creationId xmlns:a16="http://schemas.microsoft.com/office/drawing/2014/main" id="{D225CEF2-7DD6-FF55-DB8E-EF37CDFE2DD4}"/>
              </a:ext>
            </a:extLst>
          </p:cNvPr>
          <p:cNvSpPr txBox="1"/>
          <p:nvPr/>
        </p:nvSpPr>
        <p:spPr>
          <a:xfrm>
            <a:off x="14101948" y="4471802"/>
            <a:ext cx="3172938" cy="15957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34" name="TextBox 33">
            <a:extLst>
              <a:ext uri="{FF2B5EF4-FFF2-40B4-BE49-F238E27FC236}">
                <a16:creationId xmlns:a16="http://schemas.microsoft.com/office/drawing/2014/main" id="{19FD29B5-E258-BC48-234F-CA39478A2280}"/>
              </a:ext>
            </a:extLst>
          </p:cNvPr>
          <p:cNvSpPr txBox="1"/>
          <p:nvPr/>
        </p:nvSpPr>
        <p:spPr>
          <a:xfrm>
            <a:off x="14343166" y="4564578"/>
            <a:ext cx="3618262"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dirty="0">
                <a:ea typeface="+mn-lt"/>
                <a:cs typeface="+mn-lt"/>
              </a:rPr>
              <a:t>Andrew Fleming (Chief Technical Architect)</a:t>
            </a:r>
            <a:endParaRPr lang="en-US" sz="3200" dirty="0">
              <a:cs typeface="Calibri"/>
            </a:endParaRPr>
          </a:p>
        </p:txBody>
      </p:sp>
      <p:sp>
        <p:nvSpPr>
          <p:cNvPr id="35" name="TextBox 34">
            <a:extLst>
              <a:ext uri="{FF2B5EF4-FFF2-40B4-BE49-F238E27FC236}">
                <a16:creationId xmlns:a16="http://schemas.microsoft.com/office/drawing/2014/main" id="{132A93D2-795D-70B4-F9E2-F40A0A99BA3E}"/>
              </a:ext>
            </a:extLst>
          </p:cNvPr>
          <p:cNvSpPr txBox="1"/>
          <p:nvPr/>
        </p:nvSpPr>
        <p:spPr>
          <a:xfrm>
            <a:off x="14439652" y="7474032"/>
            <a:ext cx="354404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dirty="0">
                <a:ea typeface="+mn-lt"/>
                <a:cs typeface="+mn-lt"/>
              </a:rPr>
              <a:t>Marcus </a:t>
            </a:r>
            <a:r>
              <a:rPr lang="en-GB" sz="3200" dirty="0" err="1">
                <a:ea typeface="+mn-lt"/>
                <a:cs typeface="+mn-lt"/>
              </a:rPr>
              <a:t>Rompton</a:t>
            </a:r>
            <a:r>
              <a:rPr lang="en-GB" sz="3200" dirty="0">
                <a:ea typeface="+mn-lt"/>
                <a:cs typeface="+mn-lt"/>
              </a:rPr>
              <a:t> (Senior Principle)</a:t>
            </a:r>
            <a:endParaRPr lang="en-US" sz="3200" dirty="0">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42" name="TextBox 41">
            <a:extLst>
              <a:ext uri="{FF2B5EF4-FFF2-40B4-BE49-F238E27FC236}">
                <a16:creationId xmlns:a16="http://schemas.microsoft.com/office/drawing/2014/main" id="{1B3E550C-D910-AB24-27E1-57EFFBBD9841}"/>
              </a:ext>
            </a:extLst>
          </p:cNvPr>
          <p:cNvSpPr txBox="1"/>
          <p:nvPr/>
        </p:nvSpPr>
        <p:spPr>
          <a:xfrm>
            <a:off x="4119252" y="964869"/>
            <a:ext cx="480579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dirty="0">
                <a:cs typeface="Calibri"/>
              </a:rPr>
              <a:t>Data Understanding</a:t>
            </a:r>
            <a:endParaRPr lang="en-GB" sz="3200">
              <a:cs typeface="Calibri"/>
            </a:endParaRPr>
          </a:p>
        </p:txBody>
      </p:sp>
      <p:sp>
        <p:nvSpPr>
          <p:cNvPr id="43" name="TextBox 42">
            <a:extLst>
              <a:ext uri="{FF2B5EF4-FFF2-40B4-BE49-F238E27FC236}">
                <a16:creationId xmlns:a16="http://schemas.microsoft.com/office/drawing/2014/main" id="{B645A655-4637-D8B5-65F7-F0F65C08B51F}"/>
              </a:ext>
            </a:extLst>
          </p:cNvPr>
          <p:cNvSpPr txBox="1"/>
          <p:nvPr/>
        </p:nvSpPr>
        <p:spPr>
          <a:xfrm>
            <a:off x="5826331" y="2486396"/>
            <a:ext cx="391514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dirty="0">
                <a:cs typeface="Calibri"/>
              </a:rPr>
              <a:t>Data Cleaning</a:t>
            </a:r>
            <a:endParaRPr lang="en-GB" sz="3200">
              <a:cs typeface="Calibri"/>
            </a:endParaRPr>
          </a:p>
        </p:txBody>
      </p:sp>
      <p:sp>
        <p:nvSpPr>
          <p:cNvPr id="44" name="TextBox 43">
            <a:extLst>
              <a:ext uri="{FF2B5EF4-FFF2-40B4-BE49-F238E27FC236}">
                <a16:creationId xmlns:a16="http://schemas.microsoft.com/office/drawing/2014/main" id="{0D384538-7F18-E937-5C0C-5431EA6DF3B0}"/>
              </a:ext>
            </a:extLst>
          </p:cNvPr>
          <p:cNvSpPr txBox="1"/>
          <p:nvPr/>
        </p:nvSpPr>
        <p:spPr>
          <a:xfrm>
            <a:off x="7737516" y="4045032"/>
            <a:ext cx="398936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dirty="0">
                <a:cs typeface="Calibri"/>
              </a:rPr>
              <a:t>Data </a:t>
            </a:r>
            <a:r>
              <a:rPr lang="en-GB" sz="3200" dirty="0" err="1">
                <a:cs typeface="Calibri"/>
              </a:rPr>
              <a:t>Modeling</a:t>
            </a:r>
          </a:p>
        </p:txBody>
      </p:sp>
      <p:sp>
        <p:nvSpPr>
          <p:cNvPr id="45" name="TextBox 44">
            <a:extLst>
              <a:ext uri="{FF2B5EF4-FFF2-40B4-BE49-F238E27FC236}">
                <a16:creationId xmlns:a16="http://schemas.microsoft.com/office/drawing/2014/main" id="{AA8BE540-45C4-0AB3-4013-16EE62C973CD}"/>
              </a:ext>
            </a:extLst>
          </p:cNvPr>
          <p:cNvSpPr txBox="1"/>
          <p:nvPr/>
        </p:nvSpPr>
        <p:spPr>
          <a:xfrm>
            <a:off x="9648701" y="5566558"/>
            <a:ext cx="300594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dirty="0">
                <a:cs typeface="Calibri"/>
              </a:rPr>
              <a:t>Data Analysis</a:t>
            </a:r>
          </a:p>
        </p:txBody>
      </p:sp>
      <p:sp>
        <p:nvSpPr>
          <p:cNvPr id="46" name="TextBox 45">
            <a:extLst>
              <a:ext uri="{FF2B5EF4-FFF2-40B4-BE49-F238E27FC236}">
                <a16:creationId xmlns:a16="http://schemas.microsoft.com/office/drawing/2014/main" id="{CD385FEA-14E6-E52E-BCE2-115B0AF80444}"/>
              </a:ext>
            </a:extLst>
          </p:cNvPr>
          <p:cNvSpPr txBox="1"/>
          <p:nvPr/>
        </p:nvSpPr>
        <p:spPr>
          <a:xfrm>
            <a:off x="11430000" y="7143750"/>
            <a:ext cx="308016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dirty="0">
                <a:cs typeface="Calibri"/>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637262" y="156326"/>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sp>
        <p:nvSpPr>
          <p:cNvPr id="14" name="TextBox 13">
            <a:extLst>
              <a:ext uri="{FF2B5EF4-FFF2-40B4-BE49-F238E27FC236}">
                <a16:creationId xmlns:a16="http://schemas.microsoft.com/office/drawing/2014/main" id="{81D48778-0990-34DA-94A3-9D869E6B3FEF}"/>
              </a:ext>
            </a:extLst>
          </p:cNvPr>
          <p:cNvSpPr txBox="1"/>
          <p:nvPr/>
        </p:nvSpPr>
        <p:spPr>
          <a:xfrm>
            <a:off x="700419" y="1386911"/>
            <a:ext cx="1292900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Consolas"/>
                <a:cs typeface="Calibri"/>
              </a:rPr>
              <a:t>
 Top 5 Categories By Score:</a:t>
            </a:r>
            <a:endParaRPr lang="en-GB">
              <a:cs typeface="Calibri"/>
            </a:endParaRPr>
          </a:p>
        </p:txBody>
      </p:sp>
      <p:pic>
        <p:nvPicPr>
          <p:cNvPr id="15" name="Picture 15" descr="Chart, bar chart&#10;&#10;Description automatically generated">
            <a:extLst>
              <a:ext uri="{FF2B5EF4-FFF2-40B4-BE49-F238E27FC236}">
                <a16:creationId xmlns:a16="http://schemas.microsoft.com/office/drawing/2014/main" id="{C7A1A747-DFA0-251F-E8F3-51B0A34989E9}"/>
              </a:ext>
            </a:extLst>
          </p:cNvPr>
          <p:cNvPicPr>
            <a:picLocks noChangeAspect="1"/>
          </p:cNvPicPr>
          <p:nvPr/>
        </p:nvPicPr>
        <p:blipFill>
          <a:blip r:embed="rId5"/>
          <a:stretch>
            <a:fillRect/>
          </a:stretch>
        </p:blipFill>
        <p:spPr>
          <a:xfrm>
            <a:off x="4578263" y="546449"/>
            <a:ext cx="8833980" cy="867740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7" name="Picture 27" descr="Chart, bar chart&#10;&#10;Description automatically generated">
            <a:extLst>
              <a:ext uri="{FF2B5EF4-FFF2-40B4-BE49-F238E27FC236}">
                <a16:creationId xmlns:a16="http://schemas.microsoft.com/office/drawing/2014/main" id="{F67AA18F-2D4A-E883-5A62-4340CC9ED753}"/>
              </a:ext>
            </a:extLst>
          </p:cNvPr>
          <p:cNvPicPr>
            <a:picLocks noChangeAspect="1"/>
          </p:cNvPicPr>
          <p:nvPr/>
        </p:nvPicPr>
        <p:blipFill>
          <a:blip r:embed="rId7"/>
          <a:stretch>
            <a:fillRect/>
          </a:stretch>
        </p:blipFill>
        <p:spPr>
          <a:xfrm>
            <a:off x="6222304" y="1454586"/>
            <a:ext cx="8066761" cy="80354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7" name="Picture 27" descr="Chart, bar chart&#10;&#10;Description automatically generated">
            <a:extLst>
              <a:ext uri="{FF2B5EF4-FFF2-40B4-BE49-F238E27FC236}">
                <a16:creationId xmlns:a16="http://schemas.microsoft.com/office/drawing/2014/main" id="{AB833F94-51EB-10B8-3FCF-A60829854789}"/>
              </a:ext>
            </a:extLst>
          </p:cNvPr>
          <p:cNvPicPr>
            <a:picLocks noChangeAspect="1"/>
          </p:cNvPicPr>
          <p:nvPr/>
        </p:nvPicPr>
        <p:blipFill>
          <a:blip r:embed="rId7"/>
          <a:stretch>
            <a:fillRect/>
          </a:stretch>
        </p:blipFill>
        <p:spPr>
          <a:xfrm>
            <a:off x="5376798" y="1204064"/>
            <a:ext cx="8959240" cy="7534404"/>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56</Words>
  <Application>Microsoft Office PowerPoint</Application>
  <PresentationFormat>Custom</PresentationFormat>
  <Paragraphs>43</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Annabel Gurney</cp:lastModifiedBy>
  <cp:revision>121</cp:revision>
  <dcterms:created xsi:type="dcterms:W3CDTF">2006-08-16T00:00:00Z</dcterms:created>
  <dcterms:modified xsi:type="dcterms:W3CDTF">2023-05-31T08:14:05Z</dcterms:modified>
  <dc:identifier>DAEhDyfaYKE</dc:identifier>
</cp:coreProperties>
</file>