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5"/>
    <p:restoredTop sz="94719"/>
  </p:normalViewPr>
  <p:slideViewPr>
    <p:cSldViewPr snapToGrid="0">
      <p:cViewPr varScale="1">
        <p:scale>
          <a:sx n="142" d="100"/>
          <a:sy n="142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62E0-E49C-EB6E-8159-C6F449E37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S" dirty="0"/>
              <a:t>Cell annotation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855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37E1-0D61-B775-B353-C4FF65FA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BRAIN EMBRYo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F268-476D-BE8D-181B-C6984F06F12C}"/>
              </a:ext>
            </a:extLst>
          </p:cNvPr>
          <p:cNvSpPr txBox="1"/>
          <p:nvPr/>
        </p:nvSpPr>
        <p:spPr>
          <a:xfrm>
            <a:off x="857627" y="2276468"/>
            <a:ext cx="35503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S" sz="2400" dirty="0"/>
              <a:t>PCA</a:t>
            </a:r>
            <a:r>
              <a:rPr lang="en-RS" dirty="0"/>
              <a:t> </a:t>
            </a:r>
            <a:r>
              <a:rPr lang="en-RS" sz="2400" dirty="0"/>
              <a:t>FEATURE</a:t>
            </a:r>
            <a:r>
              <a:rPr lang="en-RS" dirty="0"/>
              <a:t> </a:t>
            </a:r>
            <a:r>
              <a:rPr lang="en-RS" sz="2400" dirty="0"/>
              <a:t>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S" sz="2400" dirty="0"/>
              <a:t>DATA SHUFFLING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S" sz="2400" dirty="0"/>
              <a:t>K-FOLD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EA131-D896-7BB6-E3E5-1A2277C0B074}"/>
              </a:ext>
            </a:extLst>
          </p:cNvPr>
          <p:cNvSpPr txBox="1"/>
          <p:nvPr/>
        </p:nvSpPr>
        <p:spPr>
          <a:xfrm>
            <a:off x="857627" y="5072392"/>
            <a:ext cx="74605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K_list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– classifier count</a:t>
            </a:r>
          </a:p>
          <a:p>
            <a:r>
              <a:rPr lang="en-GB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L_list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– majority needed</a:t>
            </a:r>
          </a:p>
        </p:txBody>
      </p:sp>
      <p:pic>
        <p:nvPicPr>
          <p:cNvPr id="8" name="Picture 7" descr="A graph of the number of points&#10;&#10;Description automatically generated">
            <a:extLst>
              <a:ext uri="{FF2B5EF4-FFF2-40B4-BE49-F238E27FC236}">
                <a16:creationId xmlns:a16="http://schemas.microsoft.com/office/drawing/2014/main" id="{D74E2675-EAE6-38E0-81A3-780666CA4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688" y="926334"/>
            <a:ext cx="4911538" cy="38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3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222E-1BBA-530B-F32F-FDF4B6B7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785" y="71717"/>
            <a:ext cx="8325696" cy="1456267"/>
          </a:xfrm>
        </p:spPr>
        <p:txBody>
          <a:bodyPr/>
          <a:lstStyle/>
          <a:p>
            <a:r>
              <a:rPr lang="en-RS" dirty="0"/>
              <a:t>BRAIN EMBRYO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B0425-1E92-C76C-6C55-55275F2F1F98}"/>
              </a:ext>
            </a:extLst>
          </p:cNvPr>
          <p:cNvSpPr txBox="1"/>
          <p:nvPr/>
        </p:nvSpPr>
        <p:spPr>
          <a:xfrm>
            <a:off x="644904" y="1456267"/>
            <a:ext cx="1090219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classifier1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SVC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kernel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rbf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gamma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'scale’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classifier2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RandomForestClassifier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n_estimators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max_features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"sqrt"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classifier3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RandomForestClassifier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n_estimators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max_features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"sqrt"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classifier4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RandomForestClassifier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n_estimators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max_features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"sqrt"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classifier5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RandomForestClassifier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n_estimators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max_features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"log2"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classifier6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RandomForestClassifier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n_estimators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max_features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"log2"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classifier7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RandomForestClassifier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n_estimators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max_features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"log2"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RS" dirty="0"/>
          </a:p>
        </p:txBody>
      </p:sp>
    </p:spTree>
    <p:extLst>
      <p:ext uri="{BB962C8B-B14F-4D97-AF65-F5344CB8AC3E}">
        <p14:creationId xmlns:p14="http://schemas.microsoft.com/office/powerpoint/2010/main" val="385183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0E94-E31B-5164-459E-01BA9EC5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BRAIN EMBRYO</a:t>
            </a:r>
          </a:p>
        </p:txBody>
      </p:sp>
      <p:pic>
        <p:nvPicPr>
          <p:cNvPr id="4" name="Picture 3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05D9D0C9-3377-0CAD-4F39-9D4AFE8EC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731" y="4710702"/>
            <a:ext cx="5993688" cy="1456267"/>
          </a:xfrm>
          <a:prstGeom prst="rect">
            <a:avLst/>
          </a:prstGeom>
        </p:spPr>
      </p:pic>
      <p:pic>
        <p:nvPicPr>
          <p:cNvPr id="6" name="Picture 5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937692CE-15E1-F1B1-4D9C-3BE9E740E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853889"/>
            <a:ext cx="5855726" cy="1456267"/>
          </a:xfrm>
          <a:prstGeom prst="rect">
            <a:avLst/>
          </a:prstGeom>
        </p:spPr>
      </p:pic>
      <p:pic>
        <p:nvPicPr>
          <p:cNvPr id="8" name="Picture 7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4A127F3B-03C2-74E0-CC85-AEA136FF0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31" y="997076"/>
            <a:ext cx="5885746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68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8D56-AB6C-B362-CA25-ABB6F408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5" y="2327563"/>
            <a:ext cx="3430731" cy="1456267"/>
          </a:xfrm>
        </p:spPr>
        <p:txBody>
          <a:bodyPr/>
          <a:lstStyle/>
          <a:p>
            <a:r>
              <a:rPr lang="en-RS" dirty="0"/>
              <a:t>BRAIN EMBRYO</a:t>
            </a:r>
          </a:p>
        </p:txBody>
      </p:sp>
      <p:pic>
        <p:nvPicPr>
          <p:cNvPr id="4" name="Picture 3" descr="A diagram of a brain tissue&#10;&#10;Description automatically generated with medium confidence">
            <a:extLst>
              <a:ext uri="{FF2B5EF4-FFF2-40B4-BE49-F238E27FC236}">
                <a16:creationId xmlns:a16="http://schemas.microsoft.com/office/drawing/2014/main" id="{37766EF4-E9E0-F8CE-11F4-8F2D252B6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361" y="1013560"/>
            <a:ext cx="7772400" cy="4830880"/>
          </a:xfrm>
          <a:prstGeom prst="rect">
            <a:avLst/>
          </a:prstGeom>
        </p:spPr>
      </p:pic>
      <p:pic>
        <p:nvPicPr>
          <p:cNvPr id="8" name="Picture 7" descr="A close-up of a brain&#10;&#10;Description automatically generated">
            <a:extLst>
              <a:ext uri="{FF2B5EF4-FFF2-40B4-BE49-F238E27FC236}">
                <a16:creationId xmlns:a16="http://schemas.microsoft.com/office/drawing/2014/main" id="{854E5ED5-BD9F-011C-36EC-3ABF737A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361" y="1013560"/>
            <a:ext cx="7772400" cy="4863431"/>
          </a:xfrm>
          <a:prstGeom prst="rect">
            <a:avLst/>
          </a:prstGeom>
        </p:spPr>
      </p:pic>
      <p:pic>
        <p:nvPicPr>
          <p:cNvPr id="12" name="Picture 11" descr="A diagram of a brain&#10;&#10;Description automatically generated">
            <a:extLst>
              <a:ext uri="{FF2B5EF4-FFF2-40B4-BE49-F238E27FC236}">
                <a16:creationId xmlns:a16="http://schemas.microsoft.com/office/drawing/2014/main" id="{C5AFEA88-13DD-E5B8-D8E8-CF7845579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361" y="1006518"/>
            <a:ext cx="7772400" cy="4837922"/>
          </a:xfrm>
          <a:prstGeom prst="rect">
            <a:avLst/>
          </a:prstGeom>
        </p:spPr>
      </p:pic>
      <p:pic>
        <p:nvPicPr>
          <p:cNvPr id="14" name="Picture 13" descr="A diagram of a brain&#10;&#10;Description automatically generated">
            <a:extLst>
              <a:ext uri="{FF2B5EF4-FFF2-40B4-BE49-F238E27FC236}">
                <a16:creationId xmlns:a16="http://schemas.microsoft.com/office/drawing/2014/main" id="{CC450929-04E5-CFD7-2CA8-854B4657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361" y="1036220"/>
            <a:ext cx="7772400" cy="481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DD73-2AEA-97BE-DBFF-3ECD9CA6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062" y="1972733"/>
            <a:ext cx="8350622" cy="1456267"/>
          </a:xfrm>
        </p:spPr>
        <p:txBody>
          <a:bodyPr/>
          <a:lstStyle/>
          <a:p>
            <a:pPr algn="ctr"/>
            <a:r>
              <a:rPr lang="en-RS" dirty="0"/>
              <a:t>ThANK YOU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5EDA-EEC6-B9F3-9CA2-812138BE0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1" y="3765176"/>
            <a:ext cx="4147485" cy="202602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RS" sz="2400" dirty="0"/>
              <a:t>Raša Stojanović</a:t>
            </a:r>
          </a:p>
          <a:p>
            <a:pPr marL="0" indent="0" algn="r">
              <a:buNone/>
            </a:pPr>
            <a:r>
              <a:rPr lang="en-RS" sz="2400" dirty="0"/>
              <a:t>Dejan Drašković</a:t>
            </a:r>
          </a:p>
        </p:txBody>
      </p:sp>
    </p:spTree>
    <p:extLst>
      <p:ext uri="{BB962C8B-B14F-4D97-AF65-F5344CB8AC3E}">
        <p14:creationId xmlns:p14="http://schemas.microsoft.com/office/powerpoint/2010/main" val="413268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CC84-C6EE-BAEA-2134-C4A742E0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62436"/>
            <a:ext cx="4785744" cy="1035579"/>
          </a:xfrm>
        </p:spPr>
        <p:txBody>
          <a:bodyPr>
            <a:normAutofit/>
          </a:bodyPr>
          <a:lstStyle/>
          <a:p>
            <a:r>
              <a:rPr lang="en-RS" dirty="0"/>
              <a:t>Whole embryo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CA7D-11F3-9324-0CDC-A8BA59A2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01" y="1325489"/>
            <a:ext cx="3248637" cy="2211819"/>
          </a:xfrm>
        </p:spPr>
        <p:txBody>
          <a:bodyPr>
            <a:normAutofit/>
          </a:bodyPr>
          <a:lstStyle/>
          <a:p>
            <a:r>
              <a:rPr lang="en-RS" sz="2400" dirty="0"/>
              <a:t>Data load</a:t>
            </a:r>
          </a:p>
          <a:p>
            <a:r>
              <a:rPr lang="en-RS" sz="2400" dirty="0"/>
              <a:t>Data visualization</a:t>
            </a:r>
          </a:p>
        </p:txBody>
      </p:sp>
      <p:pic>
        <p:nvPicPr>
          <p:cNvPr id="7" name="Picture 6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032DE97B-E1F7-1B35-A4EB-578B1D93C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7" y="945877"/>
            <a:ext cx="3290020" cy="2253662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graph showing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84A87C94-CB48-E5B2-8300-137AA2B3B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987" y="945877"/>
            <a:ext cx="3453890" cy="2253662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blue funnel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274EC82F-EBE2-2296-99C6-B2251EC2C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182" y="3577665"/>
            <a:ext cx="8951054" cy="2385737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018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719A-024E-3A38-D178-062CA8BF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WHOLE EMBRYO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4523-31C4-90B0-D697-FE16982E7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89" y="2273379"/>
            <a:ext cx="5485700" cy="2518755"/>
          </a:xfrm>
        </p:spPr>
        <p:txBody>
          <a:bodyPr/>
          <a:lstStyle/>
          <a:p>
            <a:r>
              <a:rPr lang="en-RS" sz="2400" dirty="0"/>
              <a:t>Data filtering : </a:t>
            </a:r>
          </a:p>
          <a:p>
            <a:pPr lvl="1"/>
            <a:r>
              <a:rPr lang="en-GB" sz="2000" dirty="0"/>
              <a:t>M</a:t>
            </a:r>
            <a:r>
              <a:rPr lang="en-RS" sz="2000" dirty="0"/>
              <a:t>in genes</a:t>
            </a:r>
          </a:p>
          <a:p>
            <a:pPr lvl="1"/>
            <a:r>
              <a:rPr lang="en-GB" sz="2000" dirty="0"/>
              <a:t>M</a:t>
            </a:r>
            <a:r>
              <a:rPr lang="en-RS" sz="2000" dirty="0"/>
              <a:t>in cells</a:t>
            </a:r>
          </a:p>
          <a:p>
            <a:pPr lvl="1"/>
            <a:r>
              <a:rPr lang="en-GB" sz="2000" dirty="0"/>
              <a:t>M</a:t>
            </a:r>
            <a:r>
              <a:rPr lang="en-RS" sz="2000" dirty="0"/>
              <a:t>ax </a:t>
            </a:r>
            <a:r>
              <a:rPr lang="en-GB" sz="2000" dirty="0"/>
              <a:t>mitochondrial genes</a:t>
            </a:r>
            <a:r>
              <a:rPr lang="en-RS" sz="2000" dirty="0"/>
              <a:t> percentage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8FDA0-75ED-9F00-9272-72F85CC03552}"/>
              </a:ext>
            </a:extLst>
          </p:cNvPr>
          <p:cNvSpPr txBox="1"/>
          <p:nvPr/>
        </p:nvSpPr>
        <p:spPr>
          <a:xfrm>
            <a:off x="6386119" y="1281037"/>
            <a:ext cx="51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RS" sz="2400" dirty="0"/>
              <a:t>Data normalization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RS" sz="2400" dirty="0"/>
              <a:t>Log transformation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RS" sz="2400" dirty="0"/>
              <a:t>Data standardization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R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6E795-2F95-06A1-E8A6-99FEBB24CFB4}"/>
              </a:ext>
            </a:extLst>
          </p:cNvPr>
          <p:cNvSpPr txBox="1"/>
          <p:nvPr/>
        </p:nvSpPr>
        <p:spPr>
          <a:xfrm>
            <a:off x="6386119" y="2850697"/>
            <a:ext cx="4568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RS" sz="2400" dirty="0"/>
              <a:t>Identifying highly variable genes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R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RS" sz="2400" dirty="0"/>
              <a:t>Data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T</a:t>
            </a:r>
            <a:r>
              <a:rPr lang="en-RS" sz="2000" dirty="0"/>
              <a:t>otal_counts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mitochondrial genes</a:t>
            </a:r>
            <a:r>
              <a:rPr lang="en-RS" sz="2000" dirty="0"/>
              <a:t> percentage</a:t>
            </a:r>
            <a:endParaRPr lang="en-R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RS" sz="2400" dirty="0"/>
          </a:p>
          <a:p>
            <a:pPr lvl="1"/>
            <a:endParaRPr lang="en-RS" sz="2400" dirty="0"/>
          </a:p>
        </p:txBody>
      </p:sp>
    </p:spTree>
    <p:extLst>
      <p:ext uri="{BB962C8B-B14F-4D97-AF65-F5344CB8AC3E}">
        <p14:creationId xmlns:p14="http://schemas.microsoft.com/office/powerpoint/2010/main" val="65532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37E1-0D61-B775-B353-C4FF65FA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Whole EMBRYo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5F6344-2273-F64A-3296-B1916B1F7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6442" y="936999"/>
            <a:ext cx="4863400" cy="3855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CF268-476D-BE8D-181B-C6984F06F12C}"/>
              </a:ext>
            </a:extLst>
          </p:cNvPr>
          <p:cNvSpPr txBox="1"/>
          <p:nvPr/>
        </p:nvSpPr>
        <p:spPr>
          <a:xfrm>
            <a:off x="857627" y="2276468"/>
            <a:ext cx="35503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S" sz="2400" dirty="0"/>
              <a:t>PCA</a:t>
            </a:r>
            <a:r>
              <a:rPr lang="en-RS" dirty="0"/>
              <a:t> </a:t>
            </a:r>
            <a:r>
              <a:rPr lang="en-RS" sz="2400" dirty="0"/>
              <a:t>FEATURE</a:t>
            </a:r>
            <a:r>
              <a:rPr lang="en-RS" dirty="0"/>
              <a:t> </a:t>
            </a:r>
            <a:r>
              <a:rPr lang="en-RS" sz="2400" dirty="0"/>
              <a:t>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S" sz="2400" dirty="0"/>
              <a:t>DATA SHUFFLING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S" sz="2400" dirty="0"/>
              <a:t>K-FOLD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EA131-D896-7BB6-E3E5-1A2277C0B074}"/>
              </a:ext>
            </a:extLst>
          </p:cNvPr>
          <p:cNvSpPr txBox="1"/>
          <p:nvPr/>
        </p:nvSpPr>
        <p:spPr>
          <a:xfrm>
            <a:off x="857627" y="5072392"/>
            <a:ext cx="74605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K_list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– classifier count</a:t>
            </a:r>
          </a:p>
          <a:p>
            <a:r>
              <a:rPr lang="en-GB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L_list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– majority needed</a:t>
            </a:r>
          </a:p>
        </p:txBody>
      </p:sp>
    </p:spTree>
    <p:extLst>
      <p:ext uri="{BB962C8B-B14F-4D97-AF65-F5344CB8AC3E}">
        <p14:creationId xmlns:p14="http://schemas.microsoft.com/office/powerpoint/2010/main" val="169584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222E-1BBA-530B-F32F-FDF4B6B7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644" y="173994"/>
            <a:ext cx="8325696" cy="1456267"/>
          </a:xfrm>
        </p:spPr>
        <p:txBody>
          <a:bodyPr/>
          <a:lstStyle/>
          <a:p>
            <a:r>
              <a:rPr lang="en-RS" dirty="0"/>
              <a:t>WHOLE EMBRYO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B0425-1E92-C76C-6C55-55275F2F1F98}"/>
              </a:ext>
            </a:extLst>
          </p:cNvPr>
          <p:cNvSpPr txBox="1"/>
          <p:nvPr/>
        </p:nvSpPr>
        <p:spPr>
          <a:xfrm>
            <a:off x="604007" y="1630261"/>
            <a:ext cx="109021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classifier1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SVC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kernel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rbf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gamma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'scale’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classifier2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RandomForestClassifier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n_estimators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max_features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"sqrt"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classifier3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KNeighborsClassifier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n_neighbors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classifier4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GradientBoostingClassifier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n_estimators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learning_rate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classifier5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LogisticRegression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penalty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'l2'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solver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lbfgs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max_iter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5000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classifier6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RandomForestClassifier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n_estimators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max_features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"log2"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classifier7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GradientBoostingClassifier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n_estimators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learning_rate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endParaRPr lang="en-RS" dirty="0"/>
          </a:p>
        </p:txBody>
      </p:sp>
    </p:spTree>
    <p:extLst>
      <p:ext uri="{BB962C8B-B14F-4D97-AF65-F5344CB8AC3E}">
        <p14:creationId xmlns:p14="http://schemas.microsoft.com/office/powerpoint/2010/main" val="21064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0E94-E31B-5164-459E-01BA9EC5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Whole EMBRYO</a:t>
            </a:r>
          </a:p>
        </p:txBody>
      </p:sp>
      <p:pic>
        <p:nvPicPr>
          <p:cNvPr id="9" name="Picture 8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C55F2403-A303-985E-F67F-E52D9E25F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490354"/>
            <a:ext cx="6305326" cy="1456267"/>
          </a:xfrm>
          <a:prstGeom prst="rect">
            <a:avLst/>
          </a:prstGeom>
        </p:spPr>
      </p:pic>
      <p:pic>
        <p:nvPicPr>
          <p:cNvPr id="11" name="Picture 10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BAF555CD-33C5-AC82-728F-28470C853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659" y="609600"/>
            <a:ext cx="6281540" cy="1530928"/>
          </a:xfrm>
          <a:prstGeom prst="rect">
            <a:avLst/>
          </a:prstGeom>
        </p:spPr>
      </p:pic>
      <p:pic>
        <p:nvPicPr>
          <p:cNvPr id="13" name="Picture 12" descr="A black screen with white numbers&#10;&#10;Description automatically generated">
            <a:extLst>
              <a:ext uri="{FF2B5EF4-FFF2-40B4-BE49-F238E27FC236}">
                <a16:creationId xmlns:a16="http://schemas.microsoft.com/office/drawing/2014/main" id="{A958C4AE-BF66-D648-CF8B-FF9E78B9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659" y="4458148"/>
            <a:ext cx="6256114" cy="15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5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8D56-AB6C-B362-CA25-ABB6F408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5" y="2327563"/>
            <a:ext cx="3430731" cy="1456267"/>
          </a:xfrm>
        </p:spPr>
        <p:txBody>
          <a:bodyPr/>
          <a:lstStyle/>
          <a:p>
            <a:r>
              <a:rPr lang="en-RS" dirty="0"/>
              <a:t>WHOLE EMBRYO</a:t>
            </a:r>
          </a:p>
        </p:txBody>
      </p:sp>
      <p:pic>
        <p:nvPicPr>
          <p:cNvPr id="5" name="Picture 4" descr="A colorful diagram of a number&#10;&#10;Description automatically generated with medium confidence">
            <a:extLst>
              <a:ext uri="{FF2B5EF4-FFF2-40B4-BE49-F238E27FC236}">
                <a16:creationId xmlns:a16="http://schemas.microsoft.com/office/drawing/2014/main" id="{CC5F2D5F-A10B-2349-7CFA-922C2F43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532" y="704850"/>
            <a:ext cx="6286500" cy="5448300"/>
          </a:xfrm>
          <a:prstGeom prst="rect">
            <a:avLst/>
          </a:prstGeom>
        </p:spPr>
      </p:pic>
      <p:pic>
        <p:nvPicPr>
          <p:cNvPr id="7" name="Picture 6" descr="A colorful diagram of a number&#10;&#10;Description automatically generated with medium confidence">
            <a:extLst>
              <a:ext uri="{FF2B5EF4-FFF2-40B4-BE49-F238E27FC236}">
                <a16:creationId xmlns:a16="http://schemas.microsoft.com/office/drawing/2014/main" id="{2DE4E8BD-98A1-1E3E-E692-ADC16F467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232" y="704850"/>
            <a:ext cx="6273800" cy="5435600"/>
          </a:xfrm>
          <a:prstGeom prst="rect">
            <a:avLst/>
          </a:prstGeom>
        </p:spPr>
      </p:pic>
      <p:pic>
        <p:nvPicPr>
          <p:cNvPr id="9" name="Picture 8" descr="A colorful diagram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D68A895A-E18A-0EE2-32BF-874F6A3EA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532" y="704850"/>
            <a:ext cx="6261100" cy="5359400"/>
          </a:xfrm>
          <a:prstGeom prst="rect">
            <a:avLst/>
          </a:prstGeom>
        </p:spPr>
      </p:pic>
      <p:pic>
        <p:nvPicPr>
          <p:cNvPr id="11" name="Picture 10" descr="A colorful diagram of a number&#10;&#10;Description automatically generated with medium confidence">
            <a:extLst>
              <a:ext uri="{FF2B5EF4-FFF2-40B4-BE49-F238E27FC236}">
                <a16:creationId xmlns:a16="http://schemas.microsoft.com/office/drawing/2014/main" id="{2AF77A07-F526-E9D3-84EC-709C71F7F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532" y="717550"/>
            <a:ext cx="62484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6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CC84-C6EE-BAEA-2134-C4A742E0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62436"/>
            <a:ext cx="4785744" cy="1035579"/>
          </a:xfrm>
        </p:spPr>
        <p:txBody>
          <a:bodyPr>
            <a:normAutofit/>
          </a:bodyPr>
          <a:lstStyle/>
          <a:p>
            <a:r>
              <a:rPr lang="en-RS" dirty="0"/>
              <a:t>BRAIN embryo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CA7D-11F3-9324-0CDC-A8BA59A2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01" y="1325489"/>
            <a:ext cx="3248637" cy="2211819"/>
          </a:xfrm>
        </p:spPr>
        <p:txBody>
          <a:bodyPr>
            <a:normAutofit/>
          </a:bodyPr>
          <a:lstStyle/>
          <a:p>
            <a:r>
              <a:rPr lang="en-RS" sz="2400" dirty="0"/>
              <a:t>Data load</a:t>
            </a:r>
          </a:p>
          <a:p>
            <a:r>
              <a:rPr lang="en-RS" sz="2400" dirty="0"/>
              <a:t>Data visualization</a:t>
            </a:r>
          </a:p>
        </p:txBody>
      </p:sp>
      <p:pic>
        <p:nvPicPr>
          <p:cNvPr id="6" name="Picture 5" descr="A blue diamond shaped object with numbers&#10;&#10;Description automatically generated">
            <a:extLst>
              <a:ext uri="{FF2B5EF4-FFF2-40B4-BE49-F238E27FC236}">
                <a16:creationId xmlns:a16="http://schemas.microsoft.com/office/drawing/2014/main" id="{55D4E4B4-D904-367D-0854-31A068508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59" y="3537308"/>
            <a:ext cx="8371962" cy="2693163"/>
          </a:xfrm>
          <a:prstGeom prst="rect">
            <a:avLst/>
          </a:prstGeom>
        </p:spPr>
      </p:pic>
      <p:pic>
        <p:nvPicPr>
          <p:cNvPr id="10" name="Picture 9" descr="A graph showing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33000F3C-0B4F-9DAB-FC98-C57465A52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155" y="770813"/>
            <a:ext cx="3648971" cy="2384072"/>
          </a:xfrm>
          <a:prstGeom prst="rect">
            <a:avLst/>
          </a:prstGeom>
        </p:spPr>
      </p:pic>
      <p:pic>
        <p:nvPicPr>
          <p:cNvPr id="12" name="Picture 11" descr="A graph showing a curve&#10;&#10;Description automatically generated">
            <a:extLst>
              <a:ext uri="{FF2B5EF4-FFF2-40B4-BE49-F238E27FC236}">
                <a16:creationId xmlns:a16="http://schemas.microsoft.com/office/drawing/2014/main" id="{3A94F5EF-E2F4-F0C3-16D0-801D3127B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148" y="770813"/>
            <a:ext cx="3728065" cy="238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6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719A-024E-3A38-D178-062CA8BF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BRAIN EMBRYO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4523-31C4-90B0-D697-FE16982E7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89" y="2273379"/>
            <a:ext cx="5485700" cy="2518755"/>
          </a:xfrm>
        </p:spPr>
        <p:txBody>
          <a:bodyPr/>
          <a:lstStyle/>
          <a:p>
            <a:r>
              <a:rPr lang="en-RS" sz="2400" dirty="0"/>
              <a:t>Data filtering : </a:t>
            </a:r>
          </a:p>
          <a:p>
            <a:pPr lvl="1"/>
            <a:r>
              <a:rPr lang="en-GB" sz="2000" dirty="0"/>
              <a:t>M</a:t>
            </a:r>
            <a:r>
              <a:rPr lang="en-RS" sz="2000" dirty="0"/>
              <a:t>in genes</a:t>
            </a:r>
          </a:p>
          <a:p>
            <a:pPr lvl="1"/>
            <a:r>
              <a:rPr lang="en-GB" sz="2000" dirty="0"/>
              <a:t>M</a:t>
            </a:r>
            <a:r>
              <a:rPr lang="en-RS" sz="2000" dirty="0"/>
              <a:t>in cells</a:t>
            </a:r>
          </a:p>
          <a:p>
            <a:pPr lvl="1"/>
            <a:r>
              <a:rPr lang="en-GB" sz="2000" dirty="0"/>
              <a:t>M</a:t>
            </a:r>
            <a:r>
              <a:rPr lang="en-RS" sz="2000" dirty="0"/>
              <a:t>ax </a:t>
            </a:r>
            <a:r>
              <a:rPr lang="en-GB" sz="2000" dirty="0"/>
              <a:t>mitochondrial genes</a:t>
            </a:r>
            <a:r>
              <a:rPr lang="en-RS" sz="2000" dirty="0"/>
              <a:t> percentage</a:t>
            </a:r>
          </a:p>
          <a:p>
            <a:pPr lvl="1"/>
            <a:r>
              <a:rPr lang="en-GB" sz="2000" dirty="0"/>
              <a:t>M</a:t>
            </a:r>
            <a:r>
              <a:rPr lang="en-RS" sz="2000" dirty="0"/>
              <a:t>ax number of genes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8FDA0-75ED-9F00-9272-72F85CC03552}"/>
              </a:ext>
            </a:extLst>
          </p:cNvPr>
          <p:cNvSpPr txBox="1"/>
          <p:nvPr/>
        </p:nvSpPr>
        <p:spPr>
          <a:xfrm>
            <a:off x="6386119" y="1281037"/>
            <a:ext cx="51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RS" sz="2400" dirty="0"/>
              <a:t>Data normalization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RS" sz="2400" dirty="0"/>
              <a:t>Log transformation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RS" sz="2400" dirty="0"/>
              <a:t>Data standardization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R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6E795-2F95-06A1-E8A6-99FEBB24CFB4}"/>
              </a:ext>
            </a:extLst>
          </p:cNvPr>
          <p:cNvSpPr txBox="1"/>
          <p:nvPr/>
        </p:nvSpPr>
        <p:spPr>
          <a:xfrm>
            <a:off x="6386119" y="2850697"/>
            <a:ext cx="4568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RS" sz="2400" dirty="0"/>
              <a:t>Identifying highly variable genes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R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RS" sz="2400" dirty="0"/>
              <a:t>Data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T</a:t>
            </a:r>
            <a:r>
              <a:rPr lang="en-RS" sz="2000" dirty="0"/>
              <a:t>otal_counts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mitochondrial genes</a:t>
            </a:r>
            <a:r>
              <a:rPr lang="en-RS" sz="2000" dirty="0"/>
              <a:t> percentage</a:t>
            </a:r>
            <a:endParaRPr lang="en-R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RS" sz="2400" dirty="0"/>
          </a:p>
          <a:p>
            <a:pPr lvl="1"/>
            <a:endParaRPr lang="en-RS" sz="2400" dirty="0"/>
          </a:p>
        </p:txBody>
      </p:sp>
    </p:spTree>
    <p:extLst>
      <p:ext uri="{BB962C8B-B14F-4D97-AF65-F5344CB8AC3E}">
        <p14:creationId xmlns:p14="http://schemas.microsoft.com/office/powerpoint/2010/main" val="3345788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126</TotalTime>
  <Words>467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Celestial</vt:lpstr>
      <vt:lpstr>Cell annotation using machine learning</vt:lpstr>
      <vt:lpstr>Whole embryo</vt:lpstr>
      <vt:lpstr>WHOLE EMBRYO</vt:lpstr>
      <vt:lpstr>Whole EMBRYo</vt:lpstr>
      <vt:lpstr>WHOLE EMBRYO</vt:lpstr>
      <vt:lpstr>Whole EMBRYO</vt:lpstr>
      <vt:lpstr>WHOLE EMBRYO</vt:lpstr>
      <vt:lpstr>BRAIN embryo</vt:lpstr>
      <vt:lpstr>BRAIN EMBRYO</vt:lpstr>
      <vt:lpstr>BRAIN EMBRYo</vt:lpstr>
      <vt:lpstr>BRAIN EMBRYO</vt:lpstr>
      <vt:lpstr>BRAIN EMBRYO</vt:lpstr>
      <vt:lpstr>BRAIN EMBRYO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annotation using machine learning</dc:title>
  <dc:creator>Дејан Драшковић</dc:creator>
  <cp:lastModifiedBy>Дејан Драшковић</cp:lastModifiedBy>
  <cp:revision>10</cp:revision>
  <dcterms:created xsi:type="dcterms:W3CDTF">2024-06-04T23:20:22Z</dcterms:created>
  <dcterms:modified xsi:type="dcterms:W3CDTF">2024-06-05T13:43:18Z</dcterms:modified>
</cp:coreProperties>
</file>