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2" r:id="rId9"/>
    <p:sldId id="265" r:id="rId10"/>
    <p:sldId id="266" r:id="rId11"/>
    <p:sldId id="26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4660"/>
  </p:normalViewPr>
  <p:slideViewPr>
    <p:cSldViewPr snapToGrid="0">
      <p:cViewPr>
        <p:scale>
          <a:sx n="45" d="100"/>
          <a:sy n="45" d="100"/>
        </p:scale>
        <p:origin x="93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64D0-6B52-476E-81A7-522414F45E1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3195419-1BC8-4F26-9659-B14352DDE723}">
      <dgm:prSet custT="1"/>
      <dgm:spPr/>
      <dgm:t>
        <a:bodyPr/>
        <a:lstStyle/>
        <a:p>
          <a:r>
            <a:rPr lang="et-EE" sz="2400" b="0" dirty="0">
              <a:latin typeface="Calibri" panose="020F0502020204030204" pitchFamily="34" charset="0"/>
              <a:cs typeface="Calibri" panose="020F0502020204030204" pitchFamily="34" charset="0"/>
            </a:rPr>
            <a:t>A large portion of a retail bank’s profits come from the interests incurred on home loans.</a:t>
          </a:r>
          <a:endParaRPr lang="en-US" sz="2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131D63-1FA8-4287-AE30-202A160DD919}" type="parTrans" cxnId="{B367EB39-A937-41DF-A5ED-1BAB78FB42A2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492BA3-5FC8-4430-A0F2-B0274E3FB6ED}" type="sibTrans" cxnId="{B367EB39-A937-41DF-A5ED-1BAB78FB42A2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2B55E0-540B-4CF9-B0A0-2A6E4C77F052}">
      <dgm:prSet custT="1"/>
      <dgm:spPr/>
      <dgm:t>
        <a:bodyPr/>
        <a:lstStyle/>
        <a:p>
          <a:r>
            <a:rPr lang="et-EE" sz="2400" b="0" dirty="0">
              <a:latin typeface="Calibri" panose="020F0502020204030204" pitchFamily="34" charset="0"/>
              <a:cs typeface="Calibri" panose="020F0502020204030204" pitchFamily="34" charset="0"/>
            </a:rPr>
            <a:t>But this is incumbent upon the timely payments of premiums of the loans by the clients. If the client defaults on the loan repayment, then the bank incurs a huge loss.</a:t>
          </a:r>
          <a:endParaRPr lang="en-US" sz="2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AFABAF-58E9-4EE0-93A5-107CBA7A1516}" type="parTrans" cxnId="{51975064-CED2-4384-961E-36275E8E5C6E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C559E8-5928-4617-8516-95E82B160691}" type="sibTrans" cxnId="{51975064-CED2-4384-961E-36275E8E5C6E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D806F-6B58-4414-90F4-9545C55ED089}">
      <dgm:prSet custT="1"/>
      <dgm:spPr/>
      <dgm:t>
        <a:bodyPr/>
        <a:lstStyle/>
        <a:p>
          <a:r>
            <a:rPr lang="et-EE" sz="2400" b="0">
              <a:latin typeface="Calibri" panose="020F0502020204030204" pitchFamily="34" charset="0"/>
              <a:cs typeface="Calibri" panose="020F0502020204030204" pitchFamily="34" charset="0"/>
            </a:rPr>
            <a:t>It is thus very important for banks to choose its clients carefully.</a:t>
          </a:r>
          <a:endParaRPr lang="en-US" sz="24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3475F2-BD26-43C4-B370-AA0B35C2EA13}" type="parTrans" cxnId="{E73EFD10-FE10-4767-A887-0B618D0F5AFD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5E588D-1A7A-4B46-A90D-34142053804B}" type="sibTrans" cxnId="{E73EFD10-FE10-4767-A887-0B618D0F5AFD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E1D4AB-C106-4827-896D-2C4CB5944BDE}">
      <dgm:prSet custT="1"/>
      <dgm:spPr/>
      <dgm:t>
        <a:bodyPr/>
        <a:lstStyle/>
        <a:p>
          <a:r>
            <a:rPr lang="et-EE" sz="2400" b="0">
              <a:latin typeface="Calibri" panose="020F0502020204030204" pitchFamily="34" charset="0"/>
              <a:cs typeface="Calibri" panose="020F0502020204030204" pitchFamily="34" charset="0"/>
            </a:rPr>
            <a:t>This project is about loan prediction to identify creditworthiness of borrowers,</a:t>
          </a:r>
          <a:endParaRPr lang="en-US" sz="24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DD03C-33AA-4AED-923E-F737230643AB}" type="parTrans" cxnId="{9C9C41AB-CC83-4E81-93D5-854C12AD3256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20E9B9-EECD-47F4-BE13-B445F46F718D}" type="sibTrans" cxnId="{9C9C41AB-CC83-4E81-93D5-854C12AD3256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AC83EF-C10B-4484-892B-7895C3B3995E}" type="pres">
      <dgm:prSet presAssocID="{B7E964D0-6B52-476E-81A7-522414F45E18}" presName="vert0" presStyleCnt="0">
        <dgm:presLayoutVars>
          <dgm:dir/>
          <dgm:animOne val="branch"/>
          <dgm:animLvl val="lvl"/>
        </dgm:presLayoutVars>
      </dgm:prSet>
      <dgm:spPr/>
    </dgm:pt>
    <dgm:pt modelId="{1A1170EA-9E34-4CA9-BB5D-8E1B3074B4E9}" type="pres">
      <dgm:prSet presAssocID="{F3195419-1BC8-4F26-9659-B14352DDE723}" presName="thickLine" presStyleLbl="alignNode1" presStyleIdx="0" presStyleCnt="4"/>
      <dgm:spPr/>
    </dgm:pt>
    <dgm:pt modelId="{E5CE39A6-CACB-47F6-AE0C-C9EE49256853}" type="pres">
      <dgm:prSet presAssocID="{F3195419-1BC8-4F26-9659-B14352DDE723}" presName="horz1" presStyleCnt="0"/>
      <dgm:spPr/>
    </dgm:pt>
    <dgm:pt modelId="{5E7C7057-0BB6-479D-AF5E-E6E829A0680E}" type="pres">
      <dgm:prSet presAssocID="{F3195419-1BC8-4F26-9659-B14352DDE723}" presName="tx1" presStyleLbl="revTx" presStyleIdx="0" presStyleCnt="4"/>
      <dgm:spPr/>
    </dgm:pt>
    <dgm:pt modelId="{58483F33-BDB2-4991-8E3E-D8FA5CA9925E}" type="pres">
      <dgm:prSet presAssocID="{F3195419-1BC8-4F26-9659-B14352DDE723}" presName="vert1" presStyleCnt="0"/>
      <dgm:spPr/>
    </dgm:pt>
    <dgm:pt modelId="{9553C9DD-00A3-46CE-AB93-A0AB5E32DFEF}" type="pres">
      <dgm:prSet presAssocID="{762B55E0-540B-4CF9-B0A0-2A6E4C77F052}" presName="thickLine" presStyleLbl="alignNode1" presStyleIdx="1" presStyleCnt="4"/>
      <dgm:spPr/>
    </dgm:pt>
    <dgm:pt modelId="{84DC40E7-63B7-4CD1-99FE-4E074636EB75}" type="pres">
      <dgm:prSet presAssocID="{762B55E0-540B-4CF9-B0A0-2A6E4C77F052}" presName="horz1" presStyleCnt="0"/>
      <dgm:spPr/>
    </dgm:pt>
    <dgm:pt modelId="{2BD08AB0-38CD-4BDC-BECA-064C0A469280}" type="pres">
      <dgm:prSet presAssocID="{762B55E0-540B-4CF9-B0A0-2A6E4C77F052}" presName="tx1" presStyleLbl="revTx" presStyleIdx="1" presStyleCnt="4"/>
      <dgm:spPr/>
    </dgm:pt>
    <dgm:pt modelId="{03CE94B7-B36F-473F-A990-5EB7C59682B7}" type="pres">
      <dgm:prSet presAssocID="{762B55E0-540B-4CF9-B0A0-2A6E4C77F052}" presName="vert1" presStyleCnt="0"/>
      <dgm:spPr/>
    </dgm:pt>
    <dgm:pt modelId="{35F0447C-1572-47D4-A8A8-E13FF3FE80D3}" type="pres">
      <dgm:prSet presAssocID="{FAFD806F-6B58-4414-90F4-9545C55ED089}" presName="thickLine" presStyleLbl="alignNode1" presStyleIdx="2" presStyleCnt="4"/>
      <dgm:spPr/>
    </dgm:pt>
    <dgm:pt modelId="{905933D7-EB58-45AD-B31B-F67958D1A883}" type="pres">
      <dgm:prSet presAssocID="{FAFD806F-6B58-4414-90F4-9545C55ED089}" presName="horz1" presStyleCnt="0"/>
      <dgm:spPr/>
    </dgm:pt>
    <dgm:pt modelId="{5DBA101C-4A3F-44A6-B5E0-BC5E93B2661E}" type="pres">
      <dgm:prSet presAssocID="{FAFD806F-6B58-4414-90F4-9545C55ED089}" presName="tx1" presStyleLbl="revTx" presStyleIdx="2" presStyleCnt="4"/>
      <dgm:spPr/>
    </dgm:pt>
    <dgm:pt modelId="{BD3BEB9E-2311-42D1-A263-F95272CD341D}" type="pres">
      <dgm:prSet presAssocID="{FAFD806F-6B58-4414-90F4-9545C55ED089}" presName="vert1" presStyleCnt="0"/>
      <dgm:spPr/>
    </dgm:pt>
    <dgm:pt modelId="{FE1E3250-E368-4957-B395-78A50F74DAB9}" type="pres">
      <dgm:prSet presAssocID="{F2E1D4AB-C106-4827-896D-2C4CB5944BDE}" presName="thickLine" presStyleLbl="alignNode1" presStyleIdx="3" presStyleCnt="4"/>
      <dgm:spPr/>
    </dgm:pt>
    <dgm:pt modelId="{8DF79859-7625-4CA2-B98E-0929F85D2D73}" type="pres">
      <dgm:prSet presAssocID="{F2E1D4AB-C106-4827-896D-2C4CB5944BDE}" presName="horz1" presStyleCnt="0"/>
      <dgm:spPr/>
    </dgm:pt>
    <dgm:pt modelId="{C2D92656-4E35-4E8A-A7DE-50BB8D53BF1C}" type="pres">
      <dgm:prSet presAssocID="{F2E1D4AB-C106-4827-896D-2C4CB5944BDE}" presName="tx1" presStyleLbl="revTx" presStyleIdx="3" presStyleCnt="4"/>
      <dgm:spPr/>
    </dgm:pt>
    <dgm:pt modelId="{8CF20AD7-DDCD-407C-952F-C473E91CDB4A}" type="pres">
      <dgm:prSet presAssocID="{F2E1D4AB-C106-4827-896D-2C4CB5944BDE}" presName="vert1" presStyleCnt="0"/>
      <dgm:spPr/>
    </dgm:pt>
  </dgm:ptLst>
  <dgm:cxnLst>
    <dgm:cxn modelId="{A9A1E20E-8AA0-49CB-ABB9-62B9D9716831}" type="presOf" srcId="{F2E1D4AB-C106-4827-896D-2C4CB5944BDE}" destId="{C2D92656-4E35-4E8A-A7DE-50BB8D53BF1C}" srcOrd="0" destOrd="0" presId="urn:microsoft.com/office/officeart/2008/layout/LinedList"/>
    <dgm:cxn modelId="{E73EFD10-FE10-4767-A887-0B618D0F5AFD}" srcId="{B7E964D0-6B52-476E-81A7-522414F45E18}" destId="{FAFD806F-6B58-4414-90F4-9545C55ED089}" srcOrd="2" destOrd="0" parTransId="{A93475F2-BD26-43C4-B370-AA0B35C2EA13}" sibTransId="{625E588D-1A7A-4B46-A90D-34142053804B}"/>
    <dgm:cxn modelId="{B5F4BB29-AB94-4493-931E-74B2DBF5A30C}" type="presOf" srcId="{B7E964D0-6B52-476E-81A7-522414F45E18}" destId="{A6AC83EF-C10B-4484-892B-7895C3B3995E}" srcOrd="0" destOrd="0" presId="urn:microsoft.com/office/officeart/2008/layout/LinedList"/>
    <dgm:cxn modelId="{B367EB39-A937-41DF-A5ED-1BAB78FB42A2}" srcId="{B7E964D0-6B52-476E-81A7-522414F45E18}" destId="{F3195419-1BC8-4F26-9659-B14352DDE723}" srcOrd="0" destOrd="0" parTransId="{71131D63-1FA8-4287-AE30-202A160DD919}" sibTransId="{7A492BA3-5FC8-4430-A0F2-B0274E3FB6ED}"/>
    <dgm:cxn modelId="{51975064-CED2-4384-961E-36275E8E5C6E}" srcId="{B7E964D0-6B52-476E-81A7-522414F45E18}" destId="{762B55E0-540B-4CF9-B0A0-2A6E4C77F052}" srcOrd="1" destOrd="0" parTransId="{19AFABAF-58E9-4EE0-93A5-107CBA7A1516}" sibTransId="{63C559E8-5928-4617-8516-95E82B160691}"/>
    <dgm:cxn modelId="{1A40034D-DF47-4CE5-B24D-A8A93E86D202}" type="presOf" srcId="{FAFD806F-6B58-4414-90F4-9545C55ED089}" destId="{5DBA101C-4A3F-44A6-B5E0-BC5E93B2661E}" srcOrd="0" destOrd="0" presId="urn:microsoft.com/office/officeart/2008/layout/LinedList"/>
    <dgm:cxn modelId="{91F67484-D330-4198-A9DF-58DE8474FB3D}" type="presOf" srcId="{762B55E0-540B-4CF9-B0A0-2A6E4C77F052}" destId="{2BD08AB0-38CD-4BDC-BECA-064C0A469280}" srcOrd="0" destOrd="0" presId="urn:microsoft.com/office/officeart/2008/layout/LinedList"/>
    <dgm:cxn modelId="{0E1A468B-81EE-44C3-B24A-869C4F0713C6}" type="presOf" srcId="{F3195419-1BC8-4F26-9659-B14352DDE723}" destId="{5E7C7057-0BB6-479D-AF5E-E6E829A0680E}" srcOrd="0" destOrd="0" presId="urn:microsoft.com/office/officeart/2008/layout/LinedList"/>
    <dgm:cxn modelId="{9C9C41AB-CC83-4E81-93D5-854C12AD3256}" srcId="{B7E964D0-6B52-476E-81A7-522414F45E18}" destId="{F2E1D4AB-C106-4827-896D-2C4CB5944BDE}" srcOrd="3" destOrd="0" parTransId="{0C2DD03C-33AA-4AED-923E-F737230643AB}" sibTransId="{1920E9B9-EECD-47F4-BE13-B445F46F718D}"/>
    <dgm:cxn modelId="{2315D5F1-9E11-4AAC-900F-33FABBD17ACF}" type="presParOf" srcId="{A6AC83EF-C10B-4484-892B-7895C3B3995E}" destId="{1A1170EA-9E34-4CA9-BB5D-8E1B3074B4E9}" srcOrd="0" destOrd="0" presId="urn:microsoft.com/office/officeart/2008/layout/LinedList"/>
    <dgm:cxn modelId="{DEE4EE1E-EBAB-402A-BB10-936B7FB22197}" type="presParOf" srcId="{A6AC83EF-C10B-4484-892B-7895C3B3995E}" destId="{E5CE39A6-CACB-47F6-AE0C-C9EE49256853}" srcOrd="1" destOrd="0" presId="urn:microsoft.com/office/officeart/2008/layout/LinedList"/>
    <dgm:cxn modelId="{BF003EC9-B093-47FE-BB00-5564840F95A7}" type="presParOf" srcId="{E5CE39A6-CACB-47F6-AE0C-C9EE49256853}" destId="{5E7C7057-0BB6-479D-AF5E-E6E829A0680E}" srcOrd="0" destOrd="0" presId="urn:microsoft.com/office/officeart/2008/layout/LinedList"/>
    <dgm:cxn modelId="{D78C4360-74E7-451E-90CA-CD7611C86046}" type="presParOf" srcId="{E5CE39A6-CACB-47F6-AE0C-C9EE49256853}" destId="{58483F33-BDB2-4991-8E3E-D8FA5CA9925E}" srcOrd="1" destOrd="0" presId="urn:microsoft.com/office/officeart/2008/layout/LinedList"/>
    <dgm:cxn modelId="{D190547B-2CAA-4CC7-BBCF-256551CDA9EF}" type="presParOf" srcId="{A6AC83EF-C10B-4484-892B-7895C3B3995E}" destId="{9553C9DD-00A3-46CE-AB93-A0AB5E32DFEF}" srcOrd="2" destOrd="0" presId="urn:microsoft.com/office/officeart/2008/layout/LinedList"/>
    <dgm:cxn modelId="{BBFB8899-B260-4E6F-ACB9-46BA3075F3E7}" type="presParOf" srcId="{A6AC83EF-C10B-4484-892B-7895C3B3995E}" destId="{84DC40E7-63B7-4CD1-99FE-4E074636EB75}" srcOrd="3" destOrd="0" presId="urn:microsoft.com/office/officeart/2008/layout/LinedList"/>
    <dgm:cxn modelId="{D182F878-310C-4651-8955-0B0A253C39B5}" type="presParOf" srcId="{84DC40E7-63B7-4CD1-99FE-4E074636EB75}" destId="{2BD08AB0-38CD-4BDC-BECA-064C0A469280}" srcOrd="0" destOrd="0" presId="urn:microsoft.com/office/officeart/2008/layout/LinedList"/>
    <dgm:cxn modelId="{28B3E653-4533-46BC-86C9-37B2A108BCEE}" type="presParOf" srcId="{84DC40E7-63B7-4CD1-99FE-4E074636EB75}" destId="{03CE94B7-B36F-473F-A990-5EB7C59682B7}" srcOrd="1" destOrd="0" presId="urn:microsoft.com/office/officeart/2008/layout/LinedList"/>
    <dgm:cxn modelId="{4E0E3E7E-9149-4A93-89E7-5C1E581D669D}" type="presParOf" srcId="{A6AC83EF-C10B-4484-892B-7895C3B3995E}" destId="{35F0447C-1572-47D4-A8A8-E13FF3FE80D3}" srcOrd="4" destOrd="0" presId="urn:microsoft.com/office/officeart/2008/layout/LinedList"/>
    <dgm:cxn modelId="{311D4037-D962-4448-978A-021A52C01510}" type="presParOf" srcId="{A6AC83EF-C10B-4484-892B-7895C3B3995E}" destId="{905933D7-EB58-45AD-B31B-F67958D1A883}" srcOrd="5" destOrd="0" presId="urn:microsoft.com/office/officeart/2008/layout/LinedList"/>
    <dgm:cxn modelId="{3A074713-9795-487A-A490-B96968BD4BAE}" type="presParOf" srcId="{905933D7-EB58-45AD-B31B-F67958D1A883}" destId="{5DBA101C-4A3F-44A6-B5E0-BC5E93B2661E}" srcOrd="0" destOrd="0" presId="urn:microsoft.com/office/officeart/2008/layout/LinedList"/>
    <dgm:cxn modelId="{2C35218D-0FDD-4C7E-A042-27204FC87BD8}" type="presParOf" srcId="{905933D7-EB58-45AD-B31B-F67958D1A883}" destId="{BD3BEB9E-2311-42D1-A263-F95272CD341D}" srcOrd="1" destOrd="0" presId="urn:microsoft.com/office/officeart/2008/layout/LinedList"/>
    <dgm:cxn modelId="{F95E83ED-2F18-4792-96EB-642B4E84DC0F}" type="presParOf" srcId="{A6AC83EF-C10B-4484-892B-7895C3B3995E}" destId="{FE1E3250-E368-4957-B395-78A50F74DAB9}" srcOrd="6" destOrd="0" presId="urn:microsoft.com/office/officeart/2008/layout/LinedList"/>
    <dgm:cxn modelId="{1331EA60-D9EE-43B9-9710-51F62A28D652}" type="presParOf" srcId="{A6AC83EF-C10B-4484-892B-7895C3B3995E}" destId="{8DF79859-7625-4CA2-B98E-0929F85D2D73}" srcOrd="7" destOrd="0" presId="urn:microsoft.com/office/officeart/2008/layout/LinedList"/>
    <dgm:cxn modelId="{22E927D5-AD97-435E-95CC-4B0BDD66E92E}" type="presParOf" srcId="{8DF79859-7625-4CA2-B98E-0929F85D2D73}" destId="{C2D92656-4E35-4E8A-A7DE-50BB8D53BF1C}" srcOrd="0" destOrd="0" presId="urn:microsoft.com/office/officeart/2008/layout/LinedList"/>
    <dgm:cxn modelId="{E63056ED-0C3B-40AE-8F8A-D4A296D50D0F}" type="presParOf" srcId="{8DF79859-7625-4CA2-B98E-0929F85D2D73}" destId="{8CF20AD7-DDCD-407C-952F-C473E91CD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F9CD5-23B5-4C6A-9F1B-92375F332EBA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9DFFF7-CA9B-4681-A695-907653E96E43}">
      <dgm:prSet/>
      <dgm:spPr/>
      <dgm:t>
        <a:bodyPr/>
        <a:lstStyle/>
        <a:p>
          <a:r>
            <a:rPr lang="et-EE"/>
            <a:t>The dataset comprises of 5000 rows and 17 columns.</a:t>
          </a:r>
          <a:endParaRPr lang="en-US"/>
        </a:p>
      </dgm:t>
    </dgm:pt>
    <dgm:pt modelId="{561D1EEC-8EEE-49D8-9C47-AA868C8EFE03}" type="parTrans" cxnId="{294C67CC-39AF-4A6A-99BF-68BA6C528039}">
      <dgm:prSet/>
      <dgm:spPr/>
      <dgm:t>
        <a:bodyPr/>
        <a:lstStyle/>
        <a:p>
          <a:endParaRPr lang="en-US"/>
        </a:p>
      </dgm:t>
    </dgm:pt>
    <dgm:pt modelId="{8050DA88-900D-4FC2-B1ED-274E0EBADB5B}" type="sibTrans" cxnId="{294C67CC-39AF-4A6A-99BF-68BA6C528039}">
      <dgm:prSet/>
      <dgm:spPr/>
      <dgm:t>
        <a:bodyPr/>
        <a:lstStyle/>
        <a:p>
          <a:endParaRPr lang="en-US"/>
        </a:p>
      </dgm:t>
    </dgm:pt>
    <dgm:pt modelId="{F88131CB-8C60-47BC-B053-5542821BA896}">
      <dgm:prSet/>
      <dgm:spPr/>
      <dgm:t>
        <a:bodyPr/>
        <a:lstStyle/>
        <a:p>
          <a:r>
            <a:rPr lang="et-EE" dirty="0"/>
            <a:t>I imported the dataset and done some data cleaning with some function, assessing the dataset using isnull(),isna(),duplicated,etc.</a:t>
          </a:r>
          <a:endParaRPr lang="en-US" dirty="0"/>
        </a:p>
      </dgm:t>
    </dgm:pt>
    <dgm:pt modelId="{DED765E9-C768-43C4-BC21-0E769E7C2F37}" type="parTrans" cxnId="{52F919B2-DD86-4891-B687-21075D6CA6B8}">
      <dgm:prSet/>
      <dgm:spPr/>
      <dgm:t>
        <a:bodyPr/>
        <a:lstStyle/>
        <a:p>
          <a:endParaRPr lang="en-US"/>
        </a:p>
      </dgm:t>
    </dgm:pt>
    <dgm:pt modelId="{24D81E10-C09E-4CD2-8593-A7B2144969E6}" type="sibTrans" cxnId="{52F919B2-DD86-4891-B687-21075D6CA6B8}">
      <dgm:prSet/>
      <dgm:spPr/>
      <dgm:t>
        <a:bodyPr/>
        <a:lstStyle/>
        <a:p>
          <a:endParaRPr lang="en-US"/>
        </a:p>
      </dgm:t>
    </dgm:pt>
    <dgm:pt modelId="{EECD172A-B1CD-43D0-8F98-201F2C41F74F}">
      <dgm:prSet/>
      <dgm:spPr/>
      <dgm:t>
        <a:bodyPr/>
        <a:lstStyle/>
        <a:p>
          <a:r>
            <a:rPr lang="et-EE"/>
            <a:t>I done explanatory analysis and visualization using histogram, heatmap,crosstab,boxplot etc.</a:t>
          </a:r>
          <a:endParaRPr lang="en-US"/>
        </a:p>
      </dgm:t>
    </dgm:pt>
    <dgm:pt modelId="{F89665FA-9539-4DF7-AC5B-9FAAFB493E9E}" type="parTrans" cxnId="{E7D36D9E-18DE-4A82-BB4C-2D58D53FF54F}">
      <dgm:prSet/>
      <dgm:spPr/>
      <dgm:t>
        <a:bodyPr/>
        <a:lstStyle/>
        <a:p>
          <a:endParaRPr lang="en-US"/>
        </a:p>
      </dgm:t>
    </dgm:pt>
    <dgm:pt modelId="{DE6873DB-3309-4B2D-8C71-C9E28DCF020A}" type="sibTrans" cxnId="{E7D36D9E-18DE-4A82-BB4C-2D58D53FF54F}">
      <dgm:prSet/>
      <dgm:spPr/>
      <dgm:t>
        <a:bodyPr/>
        <a:lstStyle/>
        <a:p>
          <a:endParaRPr lang="en-US"/>
        </a:p>
      </dgm:t>
    </dgm:pt>
    <dgm:pt modelId="{BCA7F08D-2551-44B1-8379-64D02AB6D16C}" type="pres">
      <dgm:prSet presAssocID="{087F9CD5-23B5-4C6A-9F1B-92375F332EBA}" presName="vert0" presStyleCnt="0">
        <dgm:presLayoutVars>
          <dgm:dir/>
          <dgm:animOne val="branch"/>
          <dgm:animLvl val="lvl"/>
        </dgm:presLayoutVars>
      </dgm:prSet>
      <dgm:spPr/>
    </dgm:pt>
    <dgm:pt modelId="{1229EF5E-3C70-41E8-970A-990399A20DA0}" type="pres">
      <dgm:prSet presAssocID="{C59DFFF7-CA9B-4681-A695-907653E96E43}" presName="thickLine" presStyleLbl="alignNode1" presStyleIdx="0" presStyleCnt="3"/>
      <dgm:spPr/>
    </dgm:pt>
    <dgm:pt modelId="{F2B09271-0109-482D-BB2D-69A9AB398E85}" type="pres">
      <dgm:prSet presAssocID="{C59DFFF7-CA9B-4681-A695-907653E96E43}" presName="horz1" presStyleCnt="0"/>
      <dgm:spPr/>
    </dgm:pt>
    <dgm:pt modelId="{7498AEA8-386C-427A-A882-1AE9638FB0B0}" type="pres">
      <dgm:prSet presAssocID="{C59DFFF7-CA9B-4681-A695-907653E96E43}" presName="tx1" presStyleLbl="revTx" presStyleIdx="0" presStyleCnt="3"/>
      <dgm:spPr/>
    </dgm:pt>
    <dgm:pt modelId="{9B91D204-3887-425D-9235-520AD6512790}" type="pres">
      <dgm:prSet presAssocID="{C59DFFF7-CA9B-4681-A695-907653E96E43}" presName="vert1" presStyleCnt="0"/>
      <dgm:spPr/>
    </dgm:pt>
    <dgm:pt modelId="{899ABF31-40D2-4955-A1F1-3D18AA766D14}" type="pres">
      <dgm:prSet presAssocID="{F88131CB-8C60-47BC-B053-5542821BA896}" presName="thickLine" presStyleLbl="alignNode1" presStyleIdx="1" presStyleCnt="3"/>
      <dgm:spPr/>
    </dgm:pt>
    <dgm:pt modelId="{476A6DCB-5BA5-41F0-B9C8-1BC3A6CAB360}" type="pres">
      <dgm:prSet presAssocID="{F88131CB-8C60-47BC-B053-5542821BA896}" presName="horz1" presStyleCnt="0"/>
      <dgm:spPr/>
    </dgm:pt>
    <dgm:pt modelId="{09199BE0-8AFB-4483-9838-4FE1BC2C82AC}" type="pres">
      <dgm:prSet presAssocID="{F88131CB-8C60-47BC-B053-5542821BA896}" presName="tx1" presStyleLbl="revTx" presStyleIdx="1" presStyleCnt="3"/>
      <dgm:spPr/>
    </dgm:pt>
    <dgm:pt modelId="{BEED5E55-7A5C-40B5-BCEA-613BC94C453C}" type="pres">
      <dgm:prSet presAssocID="{F88131CB-8C60-47BC-B053-5542821BA896}" presName="vert1" presStyleCnt="0"/>
      <dgm:spPr/>
    </dgm:pt>
    <dgm:pt modelId="{481EA351-B1A8-44F0-9779-4A0F7F7794B1}" type="pres">
      <dgm:prSet presAssocID="{EECD172A-B1CD-43D0-8F98-201F2C41F74F}" presName="thickLine" presStyleLbl="alignNode1" presStyleIdx="2" presStyleCnt="3"/>
      <dgm:spPr/>
    </dgm:pt>
    <dgm:pt modelId="{AF92DC21-6C02-4126-85AC-4F1A81284DB8}" type="pres">
      <dgm:prSet presAssocID="{EECD172A-B1CD-43D0-8F98-201F2C41F74F}" presName="horz1" presStyleCnt="0"/>
      <dgm:spPr/>
    </dgm:pt>
    <dgm:pt modelId="{EF951C4C-7C6A-4D13-8862-341971C9A3A4}" type="pres">
      <dgm:prSet presAssocID="{EECD172A-B1CD-43D0-8F98-201F2C41F74F}" presName="tx1" presStyleLbl="revTx" presStyleIdx="2" presStyleCnt="3"/>
      <dgm:spPr/>
    </dgm:pt>
    <dgm:pt modelId="{02A0264E-5A7C-4937-A434-28C8E50CACC0}" type="pres">
      <dgm:prSet presAssocID="{EECD172A-B1CD-43D0-8F98-201F2C41F74F}" presName="vert1" presStyleCnt="0"/>
      <dgm:spPr/>
    </dgm:pt>
  </dgm:ptLst>
  <dgm:cxnLst>
    <dgm:cxn modelId="{E7D36D9E-18DE-4A82-BB4C-2D58D53FF54F}" srcId="{087F9CD5-23B5-4C6A-9F1B-92375F332EBA}" destId="{EECD172A-B1CD-43D0-8F98-201F2C41F74F}" srcOrd="2" destOrd="0" parTransId="{F89665FA-9539-4DF7-AC5B-9FAAFB493E9E}" sibTransId="{DE6873DB-3309-4B2D-8C71-C9E28DCF020A}"/>
    <dgm:cxn modelId="{955B74A9-EF38-4749-869B-CF0E35BF7A00}" type="presOf" srcId="{087F9CD5-23B5-4C6A-9F1B-92375F332EBA}" destId="{BCA7F08D-2551-44B1-8379-64D02AB6D16C}" srcOrd="0" destOrd="0" presId="urn:microsoft.com/office/officeart/2008/layout/LinedList"/>
    <dgm:cxn modelId="{9ACD0CAD-1762-4BC6-98E1-036C65D8313C}" type="presOf" srcId="{EECD172A-B1CD-43D0-8F98-201F2C41F74F}" destId="{EF951C4C-7C6A-4D13-8862-341971C9A3A4}" srcOrd="0" destOrd="0" presId="urn:microsoft.com/office/officeart/2008/layout/LinedList"/>
    <dgm:cxn modelId="{52F919B2-DD86-4891-B687-21075D6CA6B8}" srcId="{087F9CD5-23B5-4C6A-9F1B-92375F332EBA}" destId="{F88131CB-8C60-47BC-B053-5542821BA896}" srcOrd="1" destOrd="0" parTransId="{DED765E9-C768-43C4-BC21-0E769E7C2F37}" sibTransId="{24D81E10-C09E-4CD2-8593-A7B2144969E6}"/>
    <dgm:cxn modelId="{294C67CC-39AF-4A6A-99BF-68BA6C528039}" srcId="{087F9CD5-23B5-4C6A-9F1B-92375F332EBA}" destId="{C59DFFF7-CA9B-4681-A695-907653E96E43}" srcOrd="0" destOrd="0" parTransId="{561D1EEC-8EEE-49D8-9C47-AA868C8EFE03}" sibTransId="{8050DA88-900D-4FC2-B1ED-274E0EBADB5B}"/>
    <dgm:cxn modelId="{EA0B89DE-C494-450A-96FC-78E8A0983DAE}" type="presOf" srcId="{C59DFFF7-CA9B-4681-A695-907653E96E43}" destId="{7498AEA8-386C-427A-A882-1AE9638FB0B0}" srcOrd="0" destOrd="0" presId="urn:microsoft.com/office/officeart/2008/layout/LinedList"/>
    <dgm:cxn modelId="{66D29CF5-3328-416F-AF4A-A37C481AFFFB}" type="presOf" srcId="{F88131CB-8C60-47BC-B053-5542821BA896}" destId="{09199BE0-8AFB-4483-9838-4FE1BC2C82AC}" srcOrd="0" destOrd="0" presId="urn:microsoft.com/office/officeart/2008/layout/LinedList"/>
    <dgm:cxn modelId="{A5DDDECC-F32F-489B-9E25-CD4F75899B3E}" type="presParOf" srcId="{BCA7F08D-2551-44B1-8379-64D02AB6D16C}" destId="{1229EF5E-3C70-41E8-970A-990399A20DA0}" srcOrd="0" destOrd="0" presId="urn:microsoft.com/office/officeart/2008/layout/LinedList"/>
    <dgm:cxn modelId="{A064B1A6-EE0D-491D-A2E7-F31A532F9638}" type="presParOf" srcId="{BCA7F08D-2551-44B1-8379-64D02AB6D16C}" destId="{F2B09271-0109-482D-BB2D-69A9AB398E85}" srcOrd="1" destOrd="0" presId="urn:microsoft.com/office/officeart/2008/layout/LinedList"/>
    <dgm:cxn modelId="{D86EC243-DD60-4D9A-9D03-8A839753980C}" type="presParOf" srcId="{F2B09271-0109-482D-BB2D-69A9AB398E85}" destId="{7498AEA8-386C-427A-A882-1AE9638FB0B0}" srcOrd="0" destOrd="0" presId="urn:microsoft.com/office/officeart/2008/layout/LinedList"/>
    <dgm:cxn modelId="{2C96B247-FA4E-411C-942B-BBF542AEE04D}" type="presParOf" srcId="{F2B09271-0109-482D-BB2D-69A9AB398E85}" destId="{9B91D204-3887-425D-9235-520AD6512790}" srcOrd="1" destOrd="0" presId="urn:microsoft.com/office/officeart/2008/layout/LinedList"/>
    <dgm:cxn modelId="{E63A39DB-C98D-45A6-8707-6EC8A6E6E4DC}" type="presParOf" srcId="{BCA7F08D-2551-44B1-8379-64D02AB6D16C}" destId="{899ABF31-40D2-4955-A1F1-3D18AA766D14}" srcOrd="2" destOrd="0" presId="urn:microsoft.com/office/officeart/2008/layout/LinedList"/>
    <dgm:cxn modelId="{BDB42B0C-6E3D-4E44-987A-FFF85F23ABFB}" type="presParOf" srcId="{BCA7F08D-2551-44B1-8379-64D02AB6D16C}" destId="{476A6DCB-5BA5-41F0-B9C8-1BC3A6CAB360}" srcOrd="3" destOrd="0" presId="urn:microsoft.com/office/officeart/2008/layout/LinedList"/>
    <dgm:cxn modelId="{7B38878C-50EF-4665-B089-FD062064EB0D}" type="presParOf" srcId="{476A6DCB-5BA5-41F0-B9C8-1BC3A6CAB360}" destId="{09199BE0-8AFB-4483-9838-4FE1BC2C82AC}" srcOrd="0" destOrd="0" presId="urn:microsoft.com/office/officeart/2008/layout/LinedList"/>
    <dgm:cxn modelId="{25E743E5-FE11-4407-9F0B-FD341622B03A}" type="presParOf" srcId="{476A6DCB-5BA5-41F0-B9C8-1BC3A6CAB360}" destId="{BEED5E55-7A5C-40B5-BCEA-613BC94C453C}" srcOrd="1" destOrd="0" presId="urn:microsoft.com/office/officeart/2008/layout/LinedList"/>
    <dgm:cxn modelId="{DEB4AEF8-6F93-4DA9-B867-A119C39B2760}" type="presParOf" srcId="{BCA7F08D-2551-44B1-8379-64D02AB6D16C}" destId="{481EA351-B1A8-44F0-9779-4A0F7F7794B1}" srcOrd="4" destOrd="0" presId="urn:microsoft.com/office/officeart/2008/layout/LinedList"/>
    <dgm:cxn modelId="{C1553537-9DFA-44E2-A98B-B093B64FF1B8}" type="presParOf" srcId="{BCA7F08D-2551-44B1-8379-64D02AB6D16C}" destId="{AF92DC21-6C02-4126-85AC-4F1A81284DB8}" srcOrd="5" destOrd="0" presId="urn:microsoft.com/office/officeart/2008/layout/LinedList"/>
    <dgm:cxn modelId="{28670969-6201-4CEC-82D7-56DD2C0C7D3A}" type="presParOf" srcId="{AF92DC21-6C02-4126-85AC-4F1A81284DB8}" destId="{EF951C4C-7C6A-4D13-8862-341971C9A3A4}" srcOrd="0" destOrd="0" presId="urn:microsoft.com/office/officeart/2008/layout/LinedList"/>
    <dgm:cxn modelId="{5C46A4FA-73DD-43F3-8F8F-3320321F8710}" type="presParOf" srcId="{AF92DC21-6C02-4126-85AC-4F1A81284DB8}" destId="{02A0264E-5A7C-4937-A434-28C8E50CAC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58EDC-B43C-4F9D-AD2F-14D5AA4232AA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D6213A5-2E5F-4508-AE80-4BCC50D936A1}">
      <dgm:prSet/>
      <dgm:spPr/>
      <dgm:t>
        <a:bodyPr/>
        <a:lstStyle/>
        <a:p>
          <a:r>
            <a:rPr lang="et-EE" dirty="0"/>
            <a:t>I converted  catagorical data into numerical data</a:t>
          </a:r>
          <a:endParaRPr lang="en-US" dirty="0"/>
        </a:p>
      </dgm:t>
    </dgm:pt>
    <dgm:pt modelId="{A0EE7A6B-B81D-4315-899B-32AE6EF64855}" type="parTrans" cxnId="{F765A525-2015-4B4D-9BB0-7FF0E3558E08}">
      <dgm:prSet/>
      <dgm:spPr/>
      <dgm:t>
        <a:bodyPr/>
        <a:lstStyle/>
        <a:p>
          <a:endParaRPr lang="en-US"/>
        </a:p>
      </dgm:t>
    </dgm:pt>
    <dgm:pt modelId="{1F323060-4FB2-4CA9-973B-059BA1894CBB}" type="sibTrans" cxnId="{F765A525-2015-4B4D-9BB0-7FF0E3558E08}">
      <dgm:prSet/>
      <dgm:spPr/>
      <dgm:t>
        <a:bodyPr/>
        <a:lstStyle/>
        <a:p>
          <a:endParaRPr lang="en-US"/>
        </a:p>
      </dgm:t>
    </dgm:pt>
    <dgm:pt modelId="{78BB5061-5CAD-465F-A5EF-F903A3FE1AF9}">
      <dgm:prSet/>
      <dgm:spPr/>
      <dgm:t>
        <a:bodyPr/>
        <a:lstStyle/>
        <a:p>
          <a:r>
            <a:rPr lang="et-EE" dirty="0"/>
            <a:t>When categorical data is correctly transformed into numerical data, </a:t>
          </a:r>
          <a:r>
            <a:rPr lang="et-EE" b="1" i="0" dirty="0"/>
            <a:t>it allows machine learning algorithms to effectively process</a:t>
          </a:r>
          <a:r>
            <a:rPr lang="et-EE" b="1" i="1" dirty="0"/>
            <a:t>.</a:t>
          </a:r>
          <a:endParaRPr lang="en-US" dirty="0"/>
        </a:p>
      </dgm:t>
    </dgm:pt>
    <dgm:pt modelId="{B4B1F950-44B8-47A8-8C8D-7F2FF6B24F6D}" type="parTrans" cxnId="{48D2D59D-9B1A-4C7B-B605-2994457ED198}">
      <dgm:prSet/>
      <dgm:spPr/>
      <dgm:t>
        <a:bodyPr/>
        <a:lstStyle/>
        <a:p>
          <a:endParaRPr lang="en-US"/>
        </a:p>
      </dgm:t>
    </dgm:pt>
    <dgm:pt modelId="{40E3573E-6B17-467F-9D17-EE5BC3F7D98D}" type="sibTrans" cxnId="{48D2D59D-9B1A-4C7B-B605-2994457ED198}">
      <dgm:prSet/>
      <dgm:spPr/>
      <dgm:t>
        <a:bodyPr/>
        <a:lstStyle/>
        <a:p>
          <a:endParaRPr lang="en-US"/>
        </a:p>
      </dgm:t>
    </dgm:pt>
    <dgm:pt modelId="{C013F710-632D-47A8-A413-9BBB2E7913AE}">
      <dgm:prSet/>
      <dgm:spPr/>
      <dgm:t>
        <a:bodyPr/>
        <a:lstStyle/>
        <a:p>
          <a:r>
            <a:rPr lang="et-EE" dirty="0"/>
            <a:t>The three alogrithm suitable for this kind of prediction, which i uses was decision tree, logistic regressionand support vector machine.</a:t>
          </a:r>
          <a:endParaRPr lang="en-US" dirty="0"/>
        </a:p>
      </dgm:t>
    </dgm:pt>
    <dgm:pt modelId="{AFE6B4C4-6124-44F6-A85C-90C33342BB77}" type="parTrans" cxnId="{9381F4EC-3D9C-4829-A6B2-C3009457A049}">
      <dgm:prSet/>
      <dgm:spPr/>
      <dgm:t>
        <a:bodyPr/>
        <a:lstStyle/>
        <a:p>
          <a:endParaRPr lang="en-US"/>
        </a:p>
      </dgm:t>
    </dgm:pt>
    <dgm:pt modelId="{85BE80F2-2A79-4BC5-AF87-6B897C61DA0C}" type="sibTrans" cxnId="{9381F4EC-3D9C-4829-A6B2-C3009457A049}">
      <dgm:prSet/>
      <dgm:spPr/>
      <dgm:t>
        <a:bodyPr/>
        <a:lstStyle/>
        <a:p>
          <a:endParaRPr lang="en-US"/>
        </a:p>
      </dgm:t>
    </dgm:pt>
    <dgm:pt modelId="{B5809E6E-689B-4198-A0E7-6B8BE9DB8798}">
      <dgm:prSet/>
      <dgm:spPr/>
      <dgm:t>
        <a:bodyPr/>
        <a:lstStyle/>
        <a:p>
          <a:r>
            <a:rPr lang="et-EE"/>
            <a:t>In my decision tree , I used a few sample (250)rows of datafrom my dataset to be clearer and also used the full dataset. </a:t>
          </a:r>
          <a:endParaRPr lang="en-US"/>
        </a:p>
      </dgm:t>
    </dgm:pt>
    <dgm:pt modelId="{26D2779C-0DC3-4CAF-9E3C-AE94DE4A5B9E}" type="parTrans" cxnId="{3F8D1A54-A2A9-4CC9-A0B4-929DC4446D3A}">
      <dgm:prSet/>
      <dgm:spPr/>
      <dgm:t>
        <a:bodyPr/>
        <a:lstStyle/>
        <a:p>
          <a:endParaRPr lang="en-US"/>
        </a:p>
      </dgm:t>
    </dgm:pt>
    <dgm:pt modelId="{65E834EC-C2F1-4394-867D-C0A101B4049D}" type="sibTrans" cxnId="{3F8D1A54-A2A9-4CC9-A0B4-929DC4446D3A}">
      <dgm:prSet/>
      <dgm:spPr/>
      <dgm:t>
        <a:bodyPr/>
        <a:lstStyle/>
        <a:p>
          <a:endParaRPr lang="en-US"/>
        </a:p>
      </dgm:t>
    </dgm:pt>
    <dgm:pt modelId="{756D7F9F-A5FD-44ED-90CA-827348812B01}" type="pres">
      <dgm:prSet presAssocID="{A9058EDC-B43C-4F9D-AD2F-14D5AA4232AA}" presName="vert0" presStyleCnt="0">
        <dgm:presLayoutVars>
          <dgm:dir/>
          <dgm:animOne val="branch"/>
          <dgm:animLvl val="lvl"/>
        </dgm:presLayoutVars>
      </dgm:prSet>
      <dgm:spPr/>
    </dgm:pt>
    <dgm:pt modelId="{6171B498-144D-40D2-81C4-1AB18194220A}" type="pres">
      <dgm:prSet presAssocID="{AD6213A5-2E5F-4508-AE80-4BCC50D936A1}" presName="thickLine" presStyleLbl="alignNode1" presStyleIdx="0" presStyleCnt="4"/>
      <dgm:spPr/>
    </dgm:pt>
    <dgm:pt modelId="{04BD4F64-96A5-423D-A4F1-51D45524E5A7}" type="pres">
      <dgm:prSet presAssocID="{AD6213A5-2E5F-4508-AE80-4BCC50D936A1}" presName="horz1" presStyleCnt="0"/>
      <dgm:spPr/>
    </dgm:pt>
    <dgm:pt modelId="{81DF0E57-91AA-409A-91F5-00B4318882DD}" type="pres">
      <dgm:prSet presAssocID="{AD6213A5-2E5F-4508-AE80-4BCC50D936A1}" presName="tx1" presStyleLbl="revTx" presStyleIdx="0" presStyleCnt="4"/>
      <dgm:spPr/>
    </dgm:pt>
    <dgm:pt modelId="{F52053DB-C5DF-4D6F-AE84-52E2E11AFA25}" type="pres">
      <dgm:prSet presAssocID="{AD6213A5-2E5F-4508-AE80-4BCC50D936A1}" presName="vert1" presStyleCnt="0"/>
      <dgm:spPr/>
    </dgm:pt>
    <dgm:pt modelId="{C51C3FC5-332D-489C-9140-69937D3350C9}" type="pres">
      <dgm:prSet presAssocID="{78BB5061-5CAD-465F-A5EF-F903A3FE1AF9}" presName="thickLine" presStyleLbl="alignNode1" presStyleIdx="1" presStyleCnt="4"/>
      <dgm:spPr/>
    </dgm:pt>
    <dgm:pt modelId="{874412D4-36B0-41EC-89DD-B3B90FE7BEE5}" type="pres">
      <dgm:prSet presAssocID="{78BB5061-5CAD-465F-A5EF-F903A3FE1AF9}" presName="horz1" presStyleCnt="0"/>
      <dgm:spPr/>
    </dgm:pt>
    <dgm:pt modelId="{02E71FCA-CCBF-4E14-A4B0-B0EC27188E3A}" type="pres">
      <dgm:prSet presAssocID="{78BB5061-5CAD-465F-A5EF-F903A3FE1AF9}" presName="tx1" presStyleLbl="revTx" presStyleIdx="1" presStyleCnt="4"/>
      <dgm:spPr/>
    </dgm:pt>
    <dgm:pt modelId="{4211F36E-976A-47F3-ABFB-943693C46EF5}" type="pres">
      <dgm:prSet presAssocID="{78BB5061-5CAD-465F-A5EF-F903A3FE1AF9}" presName="vert1" presStyleCnt="0"/>
      <dgm:spPr/>
    </dgm:pt>
    <dgm:pt modelId="{66801C86-7BC9-4581-B02D-7CDCE223034B}" type="pres">
      <dgm:prSet presAssocID="{C013F710-632D-47A8-A413-9BBB2E7913AE}" presName="thickLine" presStyleLbl="alignNode1" presStyleIdx="2" presStyleCnt="4"/>
      <dgm:spPr/>
    </dgm:pt>
    <dgm:pt modelId="{CD62E221-1C8A-41F0-8949-3A989D77AA18}" type="pres">
      <dgm:prSet presAssocID="{C013F710-632D-47A8-A413-9BBB2E7913AE}" presName="horz1" presStyleCnt="0"/>
      <dgm:spPr/>
    </dgm:pt>
    <dgm:pt modelId="{FF5072F3-0167-4BD8-B3F2-E974C0202638}" type="pres">
      <dgm:prSet presAssocID="{C013F710-632D-47A8-A413-9BBB2E7913AE}" presName="tx1" presStyleLbl="revTx" presStyleIdx="2" presStyleCnt="4"/>
      <dgm:spPr/>
    </dgm:pt>
    <dgm:pt modelId="{3FDB8F2E-8C81-4C5F-887F-0F3AAF70BC9F}" type="pres">
      <dgm:prSet presAssocID="{C013F710-632D-47A8-A413-9BBB2E7913AE}" presName="vert1" presStyleCnt="0"/>
      <dgm:spPr/>
    </dgm:pt>
    <dgm:pt modelId="{6E1F9001-8DEF-44D4-B5C1-1B588CF230BC}" type="pres">
      <dgm:prSet presAssocID="{B5809E6E-689B-4198-A0E7-6B8BE9DB8798}" presName="thickLine" presStyleLbl="alignNode1" presStyleIdx="3" presStyleCnt="4"/>
      <dgm:spPr/>
    </dgm:pt>
    <dgm:pt modelId="{F71D6F1E-4E84-4D7C-A7E4-C172B082A12D}" type="pres">
      <dgm:prSet presAssocID="{B5809E6E-689B-4198-A0E7-6B8BE9DB8798}" presName="horz1" presStyleCnt="0"/>
      <dgm:spPr/>
    </dgm:pt>
    <dgm:pt modelId="{B71CF076-F425-407C-B0D3-A633DA5749EA}" type="pres">
      <dgm:prSet presAssocID="{B5809E6E-689B-4198-A0E7-6B8BE9DB8798}" presName="tx1" presStyleLbl="revTx" presStyleIdx="3" presStyleCnt="4"/>
      <dgm:spPr/>
    </dgm:pt>
    <dgm:pt modelId="{976631C9-93C9-4898-8263-EA563144820A}" type="pres">
      <dgm:prSet presAssocID="{B5809E6E-689B-4198-A0E7-6B8BE9DB8798}" presName="vert1" presStyleCnt="0"/>
      <dgm:spPr/>
    </dgm:pt>
  </dgm:ptLst>
  <dgm:cxnLst>
    <dgm:cxn modelId="{F765A525-2015-4B4D-9BB0-7FF0E3558E08}" srcId="{A9058EDC-B43C-4F9D-AD2F-14D5AA4232AA}" destId="{AD6213A5-2E5F-4508-AE80-4BCC50D936A1}" srcOrd="0" destOrd="0" parTransId="{A0EE7A6B-B81D-4315-899B-32AE6EF64855}" sibTransId="{1F323060-4FB2-4CA9-973B-059BA1894CBB}"/>
    <dgm:cxn modelId="{6D9AFF31-5AF6-4829-B44D-CC5A7CDAE936}" type="presOf" srcId="{C013F710-632D-47A8-A413-9BBB2E7913AE}" destId="{FF5072F3-0167-4BD8-B3F2-E974C0202638}" srcOrd="0" destOrd="0" presId="urn:microsoft.com/office/officeart/2008/layout/LinedList"/>
    <dgm:cxn modelId="{62547665-60B7-44C8-A1FB-9ECC7E2FEE26}" type="presOf" srcId="{78BB5061-5CAD-465F-A5EF-F903A3FE1AF9}" destId="{02E71FCA-CCBF-4E14-A4B0-B0EC27188E3A}" srcOrd="0" destOrd="0" presId="urn:microsoft.com/office/officeart/2008/layout/LinedList"/>
    <dgm:cxn modelId="{9FF12F6D-E2BE-458C-BB62-093CF88B4659}" type="presOf" srcId="{AD6213A5-2E5F-4508-AE80-4BCC50D936A1}" destId="{81DF0E57-91AA-409A-91F5-00B4318882DD}" srcOrd="0" destOrd="0" presId="urn:microsoft.com/office/officeart/2008/layout/LinedList"/>
    <dgm:cxn modelId="{3F8D1A54-A2A9-4CC9-A0B4-929DC4446D3A}" srcId="{A9058EDC-B43C-4F9D-AD2F-14D5AA4232AA}" destId="{B5809E6E-689B-4198-A0E7-6B8BE9DB8798}" srcOrd="3" destOrd="0" parTransId="{26D2779C-0DC3-4CAF-9E3C-AE94DE4A5B9E}" sibTransId="{65E834EC-C2F1-4394-867D-C0A101B4049D}"/>
    <dgm:cxn modelId="{EE59779A-F96C-44A2-851C-E12EC2367E0D}" type="presOf" srcId="{A9058EDC-B43C-4F9D-AD2F-14D5AA4232AA}" destId="{756D7F9F-A5FD-44ED-90CA-827348812B01}" srcOrd="0" destOrd="0" presId="urn:microsoft.com/office/officeart/2008/layout/LinedList"/>
    <dgm:cxn modelId="{48D2D59D-9B1A-4C7B-B605-2994457ED198}" srcId="{A9058EDC-B43C-4F9D-AD2F-14D5AA4232AA}" destId="{78BB5061-5CAD-465F-A5EF-F903A3FE1AF9}" srcOrd="1" destOrd="0" parTransId="{B4B1F950-44B8-47A8-8C8D-7F2FF6B24F6D}" sibTransId="{40E3573E-6B17-467F-9D17-EE5BC3F7D98D}"/>
    <dgm:cxn modelId="{FA5E4FC5-FC61-42B3-8FD2-A863232A9BB3}" type="presOf" srcId="{B5809E6E-689B-4198-A0E7-6B8BE9DB8798}" destId="{B71CF076-F425-407C-B0D3-A633DA5749EA}" srcOrd="0" destOrd="0" presId="urn:microsoft.com/office/officeart/2008/layout/LinedList"/>
    <dgm:cxn modelId="{9381F4EC-3D9C-4829-A6B2-C3009457A049}" srcId="{A9058EDC-B43C-4F9D-AD2F-14D5AA4232AA}" destId="{C013F710-632D-47A8-A413-9BBB2E7913AE}" srcOrd="2" destOrd="0" parTransId="{AFE6B4C4-6124-44F6-A85C-90C33342BB77}" sibTransId="{85BE80F2-2A79-4BC5-AF87-6B897C61DA0C}"/>
    <dgm:cxn modelId="{F95E3CC7-DA88-41F1-B54F-1E698A6FE29A}" type="presParOf" srcId="{756D7F9F-A5FD-44ED-90CA-827348812B01}" destId="{6171B498-144D-40D2-81C4-1AB18194220A}" srcOrd="0" destOrd="0" presId="urn:microsoft.com/office/officeart/2008/layout/LinedList"/>
    <dgm:cxn modelId="{8D66D2DE-19A7-4F2F-8F6A-413DB52BEAFE}" type="presParOf" srcId="{756D7F9F-A5FD-44ED-90CA-827348812B01}" destId="{04BD4F64-96A5-423D-A4F1-51D45524E5A7}" srcOrd="1" destOrd="0" presId="urn:microsoft.com/office/officeart/2008/layout/LinedList"/>
    <dgm:cxn modelId="{F5AA6BC6-A21D-4C3B-8922-605F1C354A66}" type="presParOf" srcId="{04BD4F64-96A5-423D-A4F1-51D45524E5A7}" destId="{81DF0E57-91AA-409A-91F5-00B4318882DD}" srcOrd="0" destOrd="0" presId="urn:microsoft.com/office/officeart/2008/layout/LinedList"/>
    <dgm:cxn modelId="{40BD0D55-3DE5-41EB-98C9-7DFCA82A425D}" type="presParOf" srcId="{04BD4F64-96A5-423D-A4F1-51D45524E5A7}" destId="{F52053DB-C5DF-4D6F-AE84-52E2E11AFA25}" srcOrd="1" destOrd="0" presId="urn:microsoft.com/office/officeart/2008/layout/LinedList"/>
    <dgm:cxn modelId="{EE56CFE8-BA68-415B-94D5-EFACDA389AFB}" type="presParOf" srcId="{756D7F9F-A5FD-44ED-90CA-827348812B01}" destId="{C51C3FC5-332D-489C-9140-69937D3350C9}" srcOrd="2" destOrd="0" presId="urn:microsoft.com/office/officeart/2008/layout/LinedList"/>
    <dgm:cxn modelId="{801E5A24-6FAE-42DF-8585-D74C2E831F36}" type="presParOf" srcId="{756D7F9F-A5FD-44ED-90CA-827348812B01}" destId="{874412D4-36B0-41EC-89DD-B3B90FE7BEE5}" srcOrd="3" destOrd="0" presId="urn:microsoft.com/office/officeart/2008/layout/LinedList"/>
    <dgm:cxn modelId="{106E1D72-2E75-49D2-99D2-6B7E70E134C9}" type="presParOf" srcId="{874412D4-36B0-41EC-89DD-B3B90FE7BEE5}" destId="{02E71FCA-CCBF-4E14-A4B0-B0EC27188E3A}" srcOrd="0" destOrd="0" presId="urn:microsoft.com/office/officeart/2008/layout/LinedList"/>
    <dgm:cxn modelId="{181B998F-9F08-4FEE-8D9A-3D8E1CA6A928}" type="presParOf" srcId="{874412D4-36B0-41EC-89DD-B3B90FE7BEE5}" destId="{4211F36E-976A-47F3-ABFB-943693C46EF5}" srcOrd="1" destOrd="0" presId="urn:microsoft.com/office/officeart/2008/layout/LinedList"/>
    <dgm:cxn modelId="{4A1EC6CB-AAA9-4332-8A55-483414C7E49C}" type="presParOf" srcId="{756D7F9F-A5FD-44ED-90CA-827348812B01}" destId="{66801C86-7BC9-4581-B02D-7CDCE223034B}" srcOrd="4" destOrd="0" presId="urn:microsoft.com/office/officeart/2008/layout/LinedList"/>
    <dgm:cxn modelId="{62C66F35-E87E-4FA8-9AB9-8C3ACCFAF229}" type="presParOf" srcId="{756D7F9F-A5FD-44ED-90CA-827348812B01}" destId="{CD62E221-1C8A-41F0-8949-3A989D77AA18}" srcOrd="5" destOrd="0" presId="urn:microsoft.com/office/officeart/2008/layout/LinedList"/>
    <dgm:cxn modelId="{F6A54EA9-6DD3-4E94-9430-627E2CDC26B2}" type="presParOf" srcId="{CD62E221-1C8A-41F0-8949-3A989D77AA18}" destId="{FF5072F3-0167-4BD8-B3F2-E974C0202638}" srcOrd="0" destOrd="0" presId="urn:microsoft.com/office/officeart/2008/layout/LinedList"/>
    <dgm:cxn modelId="{1CD2F5E4-1EFB-47EF-A936-DC409345EC50}" type="presParOf" srcId="{CD62E221-1C8A-41F0-8949-3A989D77AA18}" destId="{3FDB8F2E-8C81-4C5F-887F-0F3AAF70BC9F}" srcOrd="1" destOrd="0" presId="urn:microsoft.com/office/officeart/2008/layout/LinedList"/>
    <dgm:cxn modelId="{61A89571-1018-45C6-88C4-6D435488E7A5}" type="presParOf" srcId="{756D7F9F-A5FD-44ED-90CA-827348812B01}" destId="{6E1F9001-8DEF-44D4-B5C1-1B588CF230BC}" srcOrd="6" destOrd="0" presId="urn:microsoft.com/office/officeart/2008/layout/LinedList"/>
    <dgm:cxn modelId="{876059A4-AF9D-4ADD-8F44-3A4884536571}" type="presParOf" srcId="{756D7F9F-A5FD-44ED-90CA-827348812B01}" destId="{F71D6F1E-4E84-4D7C-A7E4-C172B082A12D}" srcOrd="7" destOrd="0" presId="urn:microsoft.com/office/officeart/2008/layout/LinedList"/>
    <dgm:cxn modelId="{EEF6B341-2DC0-4D62-A989-3B539E5514E5}" type="presParOf" srcId="{F71D6F1E-4E84-4D7C-A7E4-C172B082A12D}" destId="{B71CF076-F425-407C-B0D3-A633DA5749EA}" srcOrd="0" destOrd="0" presId="urn:microsoft.com/office/officeart/2008/layout/LinedList"/>
    <dgm:cxn modelId="{E010FC70-5847-433B-8F75-BFBA7BE42E48}" type="presParOf" srcId="{F71D6F1E-4E84-4D7C-A7E4-C172B082A12D}" destId="{976631C9-93C9-4898-8263-EA56314482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170EA-9E34-4CA9-BB5D-8E1B3074B4E9}">
      <dsp:nvSpPr>
        <dsp:cNvPr id="0" name=""/>
        <dsp:cNvSpPr/>
      </dsp:nvSpPr>
      <dsp:spPr>
        <a:xfrm>
          <a:off x="0" y="0"/>
          <a:ext cx="9489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C7057-0BB6-479D-AF5E-E6E829A0680E}">
      <dsp:nvSpPr>
        <dsp:cNvPr id="0" name=""/>
        <dsp:cNvSpPr/>
      </dsp:nvSpPr>
      <dsp:spPr>
        <a:xfrm>
          <a:off x="0" y="0"/>
          <a:ext cx="9489383" cy="126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A large portion of a retail bank’s profits come from the interests incurred on home loans.</a:t>
          </a:r>
          <a:endParaRPr lang="en-US" sz="2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9489383" cy="1260573"/>
      </dsp:txXfrm>
    </dsp:sp>
    <dsp:sp modelId="{9553C9DD-00A3-46CE-AB93-A0AB5E32DFEF}">
      <dsp:nvSpPr>
        <dsp:cNvPr id="0" name=""/>
        <dsp:cNvSpPr/>
      </dsp:nvSpPr>
      <dsp:spPr>
        <a:xfrm>
          <a:off x="0" y="1260573"/>
          <a:ext cx="9489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08AB0-38CD-4BDC-BECA-064C0A469280}">
      <dsp:nvSpPr>
        <dsp:cNvPr id="0" name=""/>
        <dsp:cNvSpPr/>
      </dsp:nvSpPr>
      <dsp:spPr>
        <a:xfrm>
          <a:off x="0" y="1260573"/>
          <a:ext cx="9489383" cy="126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But this is incumbent upon the timely payments of premiums of the loans by the clients. If the client defaults on the loan repayment, then the bank incurs a huge loss.</a:t>
          </a:r>
          <a:endParaRPr lang="en-US" sz="2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260573"/>
        <a:ext cx="9489383" cy="1260573"/>
      </dsp:txXfrm>
    </dsp:sp>
    <dsp:sp modelId="{35F0447C-1572-47D4-A8A8-E13FF3FE80D3}">
      <dsp:nvSpPr>
        <dsp:cNvPr id="0" name=""/>
        <dsp:cNvSpPr/>
      </dsp:nvSpPr>
      <dsp:spPr>
        <a:xfrm>
          <a:off x="0" y="2521147"/>
          <a:ext cx="9489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BA101C-4A3F-44A6-B5E0-BC5E93B2661E}">
      <dsp:nvSpPr>
        <dsp:cNvPr id="0" name=""/>
        <dsp:cNvSpPr/>
      </dsp:nvSpPr>
      <dsp:spPr>
        <a:xfrm>
          <a:off x="0" y="2521147"/>
          <a:ext cx="9489383" cy="126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400" b="0" kern="1200">
              <a:latin typeface="Calibri" panose="020F0502020204030204" pitchFamily="34" charset="0"/>
              <a:cs typeface="Calibri" panose="020F0502020204030204" pitchFamily="34" charset="0"/>
            </a:rPr>
            <a:t>It is thus very important for banks to choose its clients carefully.</a:t>
          </a:r>
          <a:endParaRPr lang="en-US" sz="24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21147"/>
        <a:ext cx="9489383" cy="1260573"/>
      </dsp:txXfrm>
    </dsp:sp>
    <dsp:sp modelId="{FE1E3250-E368-4957-B395-78A50F74DAB9}">
      <dsp:nvSpPr>
        <dsp:cNvPr id="0" name=""/>
        <dsp:cNvSpPr/>
      </dsp:nvSpPr>
      <dsp:spPr>
        <a:xfrm>
          <a:off x="0" y="3781721"/>
          <a:ext cx="9489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92656-4E35-4E8A-A7DE-50BB8D53BF1C}">
      <dsp:nvSpPr>
        <dsp:cNvPr id="0" name=""/>
        <dsp:cNvSpPr/>
      </dsp:nvSpPr>
      <dsp:spPr>
        <a:xfrm>
          <a:off x="0" y="3781721"/>
          <a:ext cx="9489383" cy="126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400" b="0" kern="1200">
              <a:latin typeface="Calibri" panose="020F0502020204030204" pitchFamily="34" charset="0"/>
              <a:cs typeface="Calibri" panose="020F0502020204030204" pitchFamily="34" charset="0"/>
            </a:rPr>
            <a:t>This project is about loan prediction to identify creditworthiness of borrowers,</a:t>
          </a:r>
          <a:endParaRPr lang="en-US" sz="24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781721"/>
        <a:ext cx="9489383" cy="126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9EF5E-3C70-41E8-970A-990399A20DA0}">
      <dsp:nvSpPr>
        <dsp:cNvPr id="0" name=""/>
        <dsp:cNvSpPr/>
      </dsp:nvSpPr>
      <dsp:spPr>
        <a:xfrm>
          <a:off x="0" y="2924"/>
          <a:ext cx="86032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98AEA8-386C-427A-A882-1AE9638FB0B0}">
      <dsp:nvSpPr>
        <dsp:cNvPr id="0" name=""/>
        <dsp:cNvSpPr/>
      </dsp:nvSpPr>
      <dsp:spPr>
        <a:xfrm>
          <a:off x="0" y="2924"/>
          <a:ext cx="8603298" cy="19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3300" kern="1200"/>
            <a:t>The dataset comprises of 5000 rows and 17 columns.</a:t>
          </a:r>
          <a:endParaRPr lang="en-US" sz="3300" kern="1200"/>
        </a:p>
      </dsp:txBody>
      <dsp:txXfrm>
        <a:off x="0" y="2924"/>
        <a:ext cx="8603298" cy="1994490"/>
      </dsp:txXfrm>
    </dsp:sp>
    <dsp:sp modelId="{899ABF31-40D2-4955-A1F1-3D18AA766D14}">
      <dsp:nvSpPr>
        <dsp:cNvPr id="0" name=""/>
        <dsp:cNvSpPr/>
      </dsp:nvSpPr>
      <dsp:spPr>
        <a:xfrm>
          <a:off x="0" y="1997414"/>
          <a:ext cx="860329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199BE0-8AFB-4483-9838-4FE1BC2C82AC}">
      <dsp:nvSpPr>
        <dsp:cNvPr id="0" name=""/>
        <dsp:cNvSpPr/>
      </dsp:nvSpPr>
      <dsp:spPr>
        <a:xfrm>
          <a:off x="0" y="1997414"/>
          <a:ext cx="8603298" cy="19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3300" kern="1200" dirty="0"/>
            <a:t>I imported the dataset and done some data cleaning with some function, assessing the dataset using isnull(),isna(),duplicated,etc.</a:t>
          </a:r>
          <a:endParaRPr lang="en-US" sz="3300" kern="1200" dirty="0"/>
        </a:p>
      </dsp:txBody>
      <dsp:txXfrm>
        <a:off x="0" y="1997414"/>
        <a:ext cx="8603298" cy="1994490"/>
      </dsp:txXfrm>
    </dsp:sp>
    <dsp:sp modelId="{481EA351-B1A8-44F0-9779-4A0F7F7794B1}">
      <dsp:nvSpPr>
        <dsp:cNvPr id="0" name=""/>
        <dsp:cNvSpPr/>
      </dsp:nvSpPr>
      <dsp:spPr>
        <a:xfrm>
          <a:off x="0" y="3991905"/>
          <a:ext cx="860329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51C4C-7C6A-4D13-8862-341971C9A3A4}">
      <dsp:nvSpPr>
        <dsp:cNvPr id="0" name=""/>
        <dsp:cNvSpPr/>
      </dsp:nvSpPr>
      <dsp:spPr>
        <a:xfrm>
          <a:off x="0" y="3991905"/>
          <a:ext cx="8603298" cy="19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3300" kern="1200"/>
            <a:t>I done explanatory analysis and visualization using histogram, heatmap,crosstab,boxplot etc.</a:t>
          </a:r>
          <a:endParaRPr lang="en-US" sz="3300" kern="1200"/>
        </a:p>
      </dsp:txBody>
      <dsp:txXfrm>
        <a:off x="0" y="3991905"/>
        <a:ext cx="8603298" cy="1994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1B498-144D-40D2-81C4-1AB18194220A}">
      <dsp:nvSpPr>
        <dsp:cNvPr id="0" name=""/>
        <dsp:cNvSpPr/>
      </dsp:nvSpPr>
      <dsp:spPr>
        <a:xfrm>
          <a:off x="0" y="0"/>
          <a:ext cx="96911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DF0E57-91AA-409A-91F5-00B4318882DD}">
      <dsp:nvSpPr>
        <dsp:cNvPr id="0" name=""/>
        <dsp:cNvSpPr/>
      </dsp:nvSpPr>
      <dsp:spPr>
        <a:xfrm>
          <a:off x="0" y="0"/>
          <a:ext cx="9691157" cy="126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600" kern="1200" dirty="0"/>
            <a:t>I converted  catagorical data into numerical data</a:t>
          </a:r>
          <a:endParaRPr lang="en-US" sz="2600" kern="1200" dirty="0"/>
        </a:p>
      </dsp:txBody>
      <dsp:txXfrm>
        <a:off x="0" y="0"/>
        <a:ext cx="9691157" cy="1269040"/>
      </dsp:txXfrm>
    </dsp:sp>
    <dsp:sp modelId="{C51C3FC5-332D-489C-9140-69937D3350C9}">
      <dsp:nvSpPr>
        <dsp:cNvPr id="0" name=""/>
        <dsp:cNvSpPr/>
      </dsp:nvSpPr>
      <dsp:spPr>
        <a:xfrm>
          <a:off x="0" y="1269040"/>
          <a:ext cx="96911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E71FCA-CCBF-4E14-A4B0-B0EC27188E3A}">
      <dsp:nvSpPr>
        <dsp:cNvPr id="0" name=""/>
        <dsp:cNvSpPr/>
      </dsp:nvSpPr>
      <dsp:spPr>
        <a:xfrm>
          <a:off x="0" y="1269040"/>
          <a:ext cx="9691157" cy="126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600" kern="1200" dirty="0"/>
            <a:t>When categorical data is correctly transformed into numerical data, </a:t>
          </a:r>
          <a:r>
            <a:rPr lang="et-EE" sz="2600" b="1" i="0" kern="1200" dirty="0"/>
            <a:t>it allows machine learning algorithms to effectively process</a:t>
          </a:r>
          <a:r>
            <a:rPr lang="et-EE" sz="2600" b="1" i="1" kern="1200" dirty="0"/>
            <a:t>.</a:t>
          </a:r>
          <a:endParaRPr lang="en-US" sz="2600" kern="1200" dirty="0"/>
        </a:p>
      </dsp:txBody>
      <dsp:txXfrm>
        <a:off x="0" y="1269040"/>
        <a:ext cx="9691157" cy="1269040"/>
      </dsp:txXfrm>
    </dsp:sp>
    <dsp:sp modelId="{66801C86-7BC9-4581-B02D-7CDCE223034B}">
      <dsp:nvSpPr>
        <dsp:cNvPr id="0" name=""/>
        <dsp:cNvSpPr/>
      </dsp:nvSpPr>
      <dsp:spPr>
        <a:xfrm>
          <a:off x="0" y="2538081"/>
          <a:ext cx="96911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5072F3-0167-4BD8-B3F2-E974C0202638}">
      <dsp:nvSpPr>
        <dsp:cNvPr id="0" name=""/>
        <dsp:cNvSpPr/>
      </dsp:nvSpPr>
      <dsp:spPr>
        <a:xfrm>
          <a:off x="0" y="2538080"/>
          <a:ext cx="9691157" cy="126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600" kern="1200" dirty="0"/>
            <a:t>The three alogrithm suitable for this kind of prediction, which i uses was decision tree, logistic regressionand support vector machine.</a:t>
          </a:r>
          <a:endParaRPr lang="en-US" sz="2600" kern="1200" dirty="0"/>
        </a:p>
      </dsp:txBody>
      <dsp:txXfrm>
        <a:off x="0" y="2538080"/>
        <a:ext cx="9691157" cy="1269040"/>
      </dsp:txXfrm>
    </dsp:sp>
    <dsp:sp modelId="{6E1F9001-8DEF-44D4-B5C1-1B588CF230BC}">
      <dsp:nvSpPr>
        <dsp:cNvPr id="0" name=""/>
        <dsp:cNvSpPr/>
      </dsp:nvSpPr>
      <dsp:spPr>
        <a:xfrm>
          <a:off x="0" y="3807121"/>
          <a:ext cx="96911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CF076-F425-407C-B0D3-A633DA5749EA}">
      <dsp:nvSpPr>
        <dsp:cNvPr id="0" name=""/>
        <dsp:cNvSpPr/>
      </dsp:nvSpPr>
      <dsp:spPr>
        <a:xfrm>
          <a:off x="0" y="3807121"/>
          <a:ext cx="9691157" cy="126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600" kern="1200"/>
            <a:t>In my decision tree , I used a few sample (250)rows of datafrom my dataset to be clearer and also used the full dataset. </a:t>
          </a:r>
          <a:endParaRPr lang="en-US" sz="2600" kern="1200"/>
        </a:p>
      </dsp:txBody>
      <dsp:txXfrm>
        <a:off x="0" y="3807121"/>
        <a:ext cx="9691157" cy="126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8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09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1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30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8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7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4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1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6839-8B0E-46CF-A7FC-5F59FF77F42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324565-C7A8-4A58-A5DA-79FCE164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0E78BB-4378-09DD-6B9A-DC265588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132" y="914400"/>
            <a:ext cx="10244667" cy="5232399"/>
          </a:xfrm>
        </p:spPr>
        <p:txBody>
          <a:bodyPr/>
          <a:lstStyle/>
          <a:p>
            <a:endParaRPr lang="et-E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t-E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t-E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t-E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t-EE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t-E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Certification Internship Project </a:t>
            </a:r>
            <a:endParaRPr lang="et-EE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t-EE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Prediction</a:t>
            </a:r>
            <a:endParaRPr lang="en-GB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66AC42-9068-F385-AADC-9F6E86B58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r="2549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0FDF-E627-3174-3961-B2FE2CCF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t-EE" sz="2400" kern="1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prediction and accuracy score </a:t>
            </a: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2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8010359-F36E-C804-E92D-32822401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3600"/>
            <a:ext cx="9582573" cy="4805680"/>
          </a:xfrm>
        </p:spPr>
      </p:pic>
    </p:spTree>
    <p:extLst>
      <p:ext uri="{BB962C8B-B14F-4D97-AF65-F5344CB8AC3E}">
        <p14:creationId xmlns:p14="http://schemas.microsoft.com/office/powerpoint/2010/main" val="16984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4743-51FA-8874-F621-05F9ECAFE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pPr marL="0" indent="0">
              <a:buNone/>
            </a:pPr>
            <a:r>
              <a:rPr lang="et-EE" sz="2400" kern="100" spc="-5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comfusion matrix as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81E1509-F84E-C10C-7A1E-78A04F9E7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82040"/>
            <a:ext cx="8746067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1671-FB26-5EEC-FDAD-D0FA1A17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t-EE" sz="3200" kern="100" spc="-5" dirty="0">
                <a:solidFill>
                  <a:schemeClr val="accent5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endParaRPr lang="en-GB" sz="3200" kern="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t-EE" sz="2800" kern="100" spc="-5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SVM to obtain high accuracy of the prediction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039BB0-6E37-76F7-E560-3775CDE7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53639"/>
            <a:ext cx="8991599" cy="42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3AB5-1DEC-8856-B99F-07A40187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t-EE" sz="2400" kern="100" spc="-5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t-EE" sz="2400" kern="100" spc="-5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SVM to obtain high accuracy of the prediction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47953C-0B4F-4C10-B34B-835C614B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2049660"/>
            <a:ext cx="9054253" cy="42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ECB024B-2845-3328-3E6A-BE16896FB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50" b="8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BFBD429-C7AA-4D85-BEBF-26ECE2DB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7A9CEEF0-7547-4FA2-93BD-0B8C799D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2E860-D290-48CF-9C38-BC8EB885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60179-3A15-468E-86D0-1C2FFD50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87ED294B-4D40-44B4-86E7-F23C0468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55D78701-1D8D-45A3-9B44-A94C3346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C595DB-254F-4E8B-9C0D-648B3FF1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E000235-D5DF-4D2F-AECA-3814821B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D7CE0E87-2C2C-4907-BBE3-D24D86C4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8FF0BC47-4F6D-4430-8C11-E1566CB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B73C5C4-3778-4E76-9467-8B46C9F91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8A8E20D-35F1-A0CB-DBFF-D65CE08A0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160569"/>
              </p:ext>
            </p:extLst>
          </p:nvPr>
        </p:nvGraphicFramePr>
        <p:xfrm>
          <a:off x="879109" y="999067"/>
          <a:ext cx="9489383" cy="504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56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5CF7E-C4FB-7E4E-B0A5-77FDA986F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039" r="3566" b="1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A3A71-5C3F-54D4-1802-7EF3839CB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323249"/>
              </p:ext>
            </p:extLst>
          </p:nvPr>
        </p:nvGraphicFramePr>
        <p:xfrm>
          <a:off x="677863" y="472440"/>
          <a:ext cx="8603298" cy="598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98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956C3-6B74-BB91-92BE-C33863094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127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C89D7D-E8F4-A330-CC54-85FE246D3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9673"/>
              </p:ext>
            </p:extLst>
          </p:nvPr>
        </p:nvGraphicFramePr>
        <p:xfrm>
          <a:off x="677334" y="965201"/>
          <a:ext cx="9691158" cy="507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60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D3F0-E4FD-725C-D702-F3E6B28B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89200"/>
            <a:ext cx="3438906" cy="3436112"/>
          </a:xfrm>
        </p:spPr>
        <p:txBody>
          <a:bodyPr anchor="t">
            <a:normAutofit/>
          </a:bodyPr>
          <a:lstStyle/>
          <a:p>
            <a:r>
              <a:rPr lang="et-EE" sz="2400" kern="1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and accuracy</a:t>
            </a:r>
          </a:p>
          <a:p>
            <a:endParaRPr lang="et-EE" sz="2000" kern="100" spc="-5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t-EE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C8589F-733D-BE99-86C3-22E4D850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518160"/>
            <a:ext cx="8193786" cy="58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1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D76EF1C-3D87-876F-B8FC-C0D545E8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333"/>
            <a:ext cx="10789920" cy="5992707"/>
          </a:xfrm>
        </p:spPr>
      </p:pic>
    </p:spTree>
    <p:extLst>
      <p:ext uri="{BB962C8B-B14F-4D97-AF65-F5344CB8AC3E}">
        <p14:creationId xmlns:p14="http://schemas.microsoft.com/office/powerpoint/2010/main" val="143410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E0D807-482A-492E-083D-4DC35E2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8280"/>
            <a:ext cx="10666956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3A84C-B53E-33DA-0CE2-219B08F3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8366"/>
            <a:ext cx="6874933" cy="5892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50B1-99F4-E95B-6D15-0F8E1EC1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t-EE" sz="2400" kern="100" spc="-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that it is not just credit score and employment_type that affects loan defaulter and non_default but other factor which you can in this decision tree model that are in this dataset and the gini</a:t>
            </a:r>
            <a:endParaRPr lang="en-GB" sz="2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DCCE-1E10-4FC2-3857-E988A529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202267"/>
            <a:ext cx="9088964" cy="4387583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t-EE" sz="3200" b="1" kern="100" spc="-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GB" sz="3200" b="1" kern="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t-EE" sz="2800" kern="1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Logistic regression show clear picture about this prediction of creditworthiness, using label encoding we represented false and true with 0 and 1 which also mean defaulter and non_defaulter</a:t>
            </a:r>
            <a:endParaRPr lang="en-GB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44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317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AMARACHI EZE</dc:creator>
  <cp:lastModifiedBy>RUTH AMARACHI EZE</cp:lastModifiedBy>
  <cp:revision>7</cp:revision>
  <dcterms:created xsi:type="dcterms:W3CDTF">2024-03-09T18:48:46Z</dcterms:created>
  <dcterms:modified xsi:type="dcterms:W3CDTF">2024-03-10T10:50:37Z</dcterms:modified>
</cp:coreProperties>
</file>