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87" r:id="rId8"/>
    <p:sldId id="259" r:id="rId9"/>
    <p:sldId id="260" r:id="rId10"/>
    <p:sldId id="288" r:id="rId11"/>
    <p:sldId id="277" r:id="rId12"/>
    <p:sldId id="289" r:id="rId13"/>
    <p:sldId id="291" r:id="rId14"/>
    <p:sldId id="290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4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23FEF-339B-4F8A-BEFF-119175254322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8FEFC7-029D-4FBB-8024-8B226C9B9422}">
      <dgm:prSet/>
      <dgm:spPr/>
      <dgm:t>
        <a:bodyPr/>
        <a:lstStyle/>
        <a:p>
          <a:r>
            <a:rPr lang="en-GB" dirty="0"/>
            <a:t>There are some customers that made multiple transaction, the total sales is 1% higher than the sale</a:t>
          </a:r>
          <a:r>
            <a:rPr lang="et-EE" dirty="0"/>
            <a:t>s</a:t>
          </a:r>
          <a:r>
            <a:rPr lang="en-GB" dirty="0"/>
            <a:t> budget  indicating that the target was achieved,</a:t>
          </a:r>
          <a:r>
            <a:rPr lang="et-EE" dirty="0"/>
            <a:t> </a:t>
          </a:r>
          <a:r>
            <a:rPr lang="en-GB" dirty="0"/>
            <a:t>despite </a:t>
          </a:r>
        </a:p>
      </dgm:t>
    </dgm:pt>
    <dgm:pt modelId="{576C0C28-F07D-4F6B-AB0A-BD21B5A433C7}" type="parTrans" cxnId="{F78F7EC8-17D4-4D97-9A27-2824B73EB82D}">
      <dgm:prSet/>
      <dgm:spPr/>
      <dgm:t>
        <a:bodyPr/>
        <a:lstStyle/>
        <a:p>
          <a:endParaRPr lang="en-US"/>
        </a:p>
      </dgm:t>
    </dgm:pt>
    <dgm:pt modelId="{F778FCB6-D925-4B0E-8F5D-775D2974ACE7}" type="sibTrans" cxnId="{F78F7EC8-17D4-4D97-9A27-2824B73EB82D}">
      <dgm:prSet/>
      <dgm:spPr/>
      <dgm:t>
        <a:bodyPr/>
        <a:lstStyle/>
        <a:p>
          <a:endParaRPr lang="en-US"/>
        </a:p>
      </dgm:t>
    </dgm:pt>
    <dgm:pt modelId="{18567BF6-DD86-4ADF-99BD-2007D3D89A65}">
      <dgm:prSet/>
      <dgm:spPr/>
      <dgm:t>
        <a:bodyPr/>
        <a:lstStyle/>
        <a:p>
          <a:r>
            <a:rPr lang="en-GB" dirty="0"/>
            <a:t>the discount in each order amount and  the retardation in pervious year like 2020,</a:t>
          </a:r>
          <a:endParaRPr lang="en-US" dirty="0"/>
        </a:p>
      </dgm:t>
    </dgm:pt>
    <dgm:pt modelId="{0ABC0F68-B0BE-485C-88E9-6B77FDF2FC26}" type="parTrans" cxnId="{D98E81E3-393B-4D48-805E-E6B23E194930}">
      <dgm:prSet/>
      <dgm:spPr/>
      <dgm:t>
        <a:bodyPr/>
        <a:lstStyle/>
        <a:p>
          <a:endParaRPr lang="en-US"/>
        </a:p>
      </dgm:t>
    </dgm:pt>
    <dgm:pt modelId="{ABF5E5D3-2D2D-4870-A0C8-C6643C73F9BB}" type="sibTrans" cxnId="{D98E81E3-393B-4D48-805E-E6B23E194930}">
      <dgm:prSet/>
      <dgm:spPr/>
      <dgm:t>
        <a:bodyPr/>
        <a:lstStyle/>
        <a:p>
          <a:endParaRPr lang="en-US"/>
        </a:p>
      </dgm:t>
    </dgm:pt>
    <dgm:pt modelId="{A83F739A-6868-4972-9837-068D398B17D5}" type="pres">
      <dgm:prSet presAssocID="{5CB23FEF-339B-4F8A-BEFF-119175254322}" presName="Name0" presStyleCnt="0">
        <dgm:presLayoutVars>
          <dgm:dir/>
          <dgm:animLvl val="lvl"/>
          <dgm:resizeHandles val="exact"/>
        </dgm:presLayoutVars>
      </dgm:prSet>
      <dgm:spPr/>
    </dgm:pt>
    <dgm:pt modelId="{EAED9926-10E2-47EB-B4FF-F374D7B4E54B}" type="pres">
      <dgm:prSet presAssocID="{18567BF6-DD86-4ADF-99BD-2007D3D89A65}" presName="boxAndChildren" presStyleCnt="0"/>
      <dgm:spPr/>
    </dgm:pt>
    <dgm:pt modelId="{13CA3248-B790-4E94-B1C5-83B0ECD611AD}" type="pres">
      <dgm:prSet presAssocID="{18567BF6-DD86-4ADF-99BD-2007D3D89A65}" presName="parentTextBox" presStyleLbl="node1" presStyleIdx="0" presStyleCnt="2"/>
      <dgm:spPr/>
    </dgm:pt>
    <dgm:pt modelId="{E4C0AFDD-D385-485B-976F-B6C4F2F37C85}" type="pres">
      <dgm:prSet presAssocID="{F778FCB6-D925-4B0E-8F5D-775D2974ACE7}" presName="sp" presStyleCnt="0"/>
      <dgm:spPr/>
    </dgm:pt>
    <dgm:pt modelId="{A050FE04-26B8-44AE-9295-3C9A6E4BF544}" type="pres">
      <dgm:prSet presAssocID="{5C8FEFC7-029D-4FBB-8024-8B226C9B9422}" presName="arrowAndChildren" presStyleCnt="0"/>
      <dgm:spPr/>
    </dgm:pt>
    <dgm:pt modelId="{8FB8B0C1-3443-45DD-B6DA-C58E1E665F54}" type="pres">
      <dgm:prSet presAssocID="{5C8FEFC7-029D-4FBB-8024-8B226C9B9422}" presName="parentTextArrow" presStyleLbl="node1" presStyleIdx="1" presStyleCnt="2" custScaleY="100272"/>
      <dgm:spPr/>
    </dgm:pt>
  </dgm:ptLst>
  <dgm:cxnLst>
    <dgm:cxn modelId="{64BD0B3C-D185-4005-8645-41E09B632AEE}" type="presOf" srcId="{5CB23FEF-339B-4F8A-BEFF-119175254322}" destId="{A83F739A-6868-4972-9837-068D398B17D5}" srcOrd="0" destOrd="0" presId="urn:microsoft.com/office/officeart/2005/8/layout/process4"/>
    <dgm:cxn modelId="{BCA30F7B-CEDF-4FBC-9AE5-F04F16296118}" type="presOf" srcId="{5C8FEFC7-029D-4FBB-8024-8B226C9B9422}" destId="{8FB8B0C1-3443-45DD-B6DA-C58E1E665F54}" srcOrd="0" destOrd="0" presId="urn:microsoft.com/office/officeart/2005/8/layout/process4"/>
    <dgm:cxn modelId="{339D9A99-ED05-48CC-AD47-EF701F930A10}" type="presOf" srcId="{18567BF6-DD86-4ADF-99BD-2007D3D89A65}" destId="{13CA3248-B790-4E94-B1C5-83B0ECD611AD}" srcOrd="0" destOrd="0" presId="urn:microsoft.com/office/officeart/2005/8/layout/process4"/>
    <dgm:cxn modelId="{F78F7EC8-17D4-4D97-9A27-2824B73EB82D}" srcId="{5CB23FEF-339B-4F8A-BEFF-119175254322}" destId="{5C8FEFC7-029D-4FBB-8024-8B226C9B9422}" srcOrd="0" destOrd="0" parTransId="{576C0C28-F07D-4F6B-AB0A-BD21B5A433C7}" sibTransId="{F778FCB6-D925-4B0E-8F5D-775D2974ACE7}"/>
    <dgm:cxn modelId="{D98E81E3-393B-4D48-805E-E6B23E194930}" srcId="{5CB23FEF-339B-4F8A-BEFF-119175254322}" destId="{18567BF6-DD86-4ADF-99BD-2007D3D89A65}" srcOrd="1" destOrd="0" parTransId="{0ABC0F68-B0BE-485C-88E9-6B77FDF2FC26}" sibTransId="{ABF5E5D3-2D2D-4870-A0C8-C6643C73F9BB}"/>
    <dgm:cxn modelId="{78A64EAF-47E4-4E11-9E9D-73280C5E913C}" type="presParOf" srcId="{A83F739A-6868-4972-9837-068D398B17D5}" destId="{EAED9926-10E2-47EB-B4FF-F374D7B4E54B}" srcOrd="0" destOrd="0" presId="urn:microsoft.com/office/officeart/2005/8/layout/process4"/>
    <dgm:cxn modelId="{D9330136-1E4B-4D37-9CBD-271A15F0418A}" type="presParOf" srcId="{EAED9926-10E2-47EB-B4FF-F374D7B4E54B}" destId="{13CA3248-B790-4E94-B1C5-83B0ECD611AD}" srcOrd="0" destOrd="0" presId="urn:microsoft.com/office/officeart/2005/8/layout/process4"/>
    <dgm:cxn modelId="{0A4AC116-DC58-4E1A-BF42-B9EE4CE93FDB}" type="presParOf" srcId="{A83F739A-6868-4972-9837-068D398B17D5}" destId="{E4C0AFDD-D385-485B-976F-B6C4F2F37C85}" srcOrd="1" destOrd="0" presId="urn:microsoft.com/office/officeart/2005/8/layout/process4"/>
    <dgm:cxn modelId="{22BDC9A2-BC2A-4A58-8817-029A0FE57EB5}" type="presParOf" srcId="{A83F739A-6868-4972-9837-068D398B17D5}" destId="{A050FE04-26B8-44AE-9295-3C9A6E4BF544}" srcOrd="2" destOrd="0" presId="urn:microsoft.com/office/officeart/2005/8/layout/process4"/>
    <dgm:cxn modelId="{55855033-C5A1-40CF-AF86-8A32858AA84F}" type="presParOf" srcId="{A050FE04-26B8-44AE-9295-3C9A6E4BF544}" destId="{8FB8B0C1-3443-45DD-B6DA-C58E1E665F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583B80-33B6-4244-8E26-503EC65FB92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90FF25-5BA5-4A58-ACEB-927FDBD5F2B9}">
      <dgm:prSet custT="1"/>
      <dgm:spPr/>
      <dgm:t>
        <a:bodyPr/>
        <a:lstStyle/>
        <a:p>
          <a:pPr algn="ctr"/>
          <a:r>
            <a: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Seasonal sales like Christmas and </a:t>
          </a:r>
          <a:r>
            <a:rPr lang="et-EE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GB" sz="4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ummer</a:t>
          </a:r>
          <a:r>
            <a: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sales</a:t>
          </a:r>
          <a:r>
            <a:rPr lang="et-EE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,</a:t>
          </a:r>
          <a:r>
            <a: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Columbia and Chile is the top 2 country with highest sales</a:t>
          </a:r>
          <a:endParaRPr lang="en-US" sz="4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620E10-ADD6-4B70-9AAD-626415278B9E}" type="parTrans" cxnId="{E794DF57-7366-40D4-9A86-C3CB3273BB5B}">
      <dgm:prSet/>
      <dgm:spPr/>
      <dgm:t>
        <a:bodyPr/>
        <a:lstStyle/>
        <a:p>
          <a:endParaRPr lang="en-US"/>
        </a:p>
      </dgm:t>
    </dgm:pt>
    <dgm:pt modelId="{BF309053-BC1E-4B08-96D7-91BF7596ADAE}" type="sibTrans" cxnId="{E794DF57-7366-40D4-9A86-C3CB3273BB5B}">
      <dgm:prSet/>
      <dgm:spPr/>
      <dgm:t>
        <a:bodyPr/>
        <a:lstStyle/>
        <a:p>
          <a:endParaRPr lang="en-US"/>
        </a:p>
      </dgm:t>
    </dgm:pt>
    <dgm:pt modelId="{5D68AEF5-AAC3-49D8-84DD-D72150790FD0}">
      <dgm:prSet custT="1"/>
      <dgm:spPr/>
      <dgm:t>
        <a:bodyPr/>
        <a:lstStyle/>
        <a:p>
          <a:r>
            <a:rPr lang="et-EE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</a:t>
          </a:r>
          <a:r>
            <a: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he average order value </a:t>
          </a:r>
          <a:r>
            <a:rPr lang="et-EE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has </a:t>
          </a:r>
          <a:r>
            <a:rPr lang="en-GB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the total of 7,02%. the YOY growth is about 99.9%, YTD is about 327.22k. </a:t>
          </a:r>
          <a:endParaRPr lang="en-US" sz="4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409329-B694-4E24-AD29-987E0F018310}" type="parTrans" cxnId="{D56821AA-D8BC-4099-ADFD-0963DA60B93B}">
      <dgm:prSet/>
      <dgm:spPr/>
      <dgm:t>
        <a:bodyPr/>
        <a:lstStyle/>
        <a:p>
          <a:endParaRPr lang="en-US"/>
        </a:p>
      </dgm:t>
    </dgm:pt>
    <dgm:pt modelId="{43B1E895-1528-444E-AF5A-8E4F938B22F2}" type="sibTrans" cxnId="{D56821AA-D8BC-4099-ADFD-0963DA60B93B}">
      <dgm:prSet/>
      <dgm:spPr/>
      <dgm:t>
        <a:bodyPr/>
        <a:lstStyle/>
        <a:p>
          <a:endParaRPr lang="en-US"/>
        </a:p>
      </dgm:t>
    </dgm:pt>
    <dgm:pt modelId="{C1892B70-766A-44B3-AAB1-1C7714DBD871}" type="pres">
      <dgm:prSet presAssocID="{EF583B80-33B6-4244-8E26-503EC65FB924}" presName="vert0" presStyleCnt="0">
        <dgm:presLayoutVars>
          <dgm:dir/>
          <dgm:animOne val="branch"/>
          <dgm:animLvl val="lvl"/>
        </dgm:presLayoutVars>
      </dgm:prSet>
      <dgm:spPr/>
    </dgm:pt>
    <dgm:pt modelId="{EFF5032B-F2E7-491E-B735-44A080FAF719}" type="pres">
      <dgm:prSet presAssocID="{DD90FF25-5BA5-4A58-ACEB-927FDBD5F2B9}" presName="thickLine" presStyleLbl="alignNode1" presStyleIdx="0" presStyleCnt="2"/>
      <dgm:spPr/>
    </dgm:pt>
    <dgm:pt modelId="{9CA721F0-5FE6-461A-8777-26EDCBA8849D}" type="pres">
      <dgm:prSet presAssocID="{DD90FF25-5BA5-4A58-ACEB-927FDBD5F2B9}" presName="horz1" presStyleCnt="0"/>
      <dgm:spPr/>
    </dgm:pt>
    <dgm:pt modelId="{A67E2609-F1D3-4500-AF09-59437D3C5AD3}" type="pres">
      <dgm:prSet presAssocID="{DD90FF25-5BA5-4A58-ACEB-927FDBD5F2B9}" presName="tx1" presStyleLbl="revTx" presStyleIdx="0" presStyleCnt="2" custScaleX="97461" custScaleY="107666"/>
      <dgm:spPr/>
    </dgm:pt>
    <dgm:pt modelId="{FA0C13A2-0228-403B-A65F-2734FA0CD9A1}" type="pres">
      <dgm:prSet presAssocID="{DD90FF25-5BA5-4A58-ACEB-927FDBD5F2B9}" presName="vert1" presStyleCnt="0"/>
      <dgm:spPr/>
    </dgm:pt>
    <dgm:pt modelId="{CDD70ECE-1393-4722-A86B-564458092CAC}" type="pres">
      <dgm:prSet presAssocID="{5D68AEF5-AAC3-49D8-84DD-D72150790FD0}" presName="thickLine" presStyleLbl="alignNode1" presStyleIdx="1" presStyleCnt="2"/>
      <dgm:spPr/>
    </dgm:pt>
    <dgm:pt modelId="{63E40B25-EAE2-4722-8936-9C3B2860A751}" type="pres">
      <dgm:prSet presAssocID="{5D68AEF5-AAC3-49D8-84DD-D72150790FD0}" presName="horz1" presStyleCnt="0"/>
      <dgm:spPr/>
    </dgm:pt>
    <dgm:pt modelId="{808EEFB3-8B54-4C76-B02B-AEB1BD148C77}" type="pres">
      <dgm:prSet presAssocID="{5D68AEF5-AAC3-49D8-84DD-D72150790FD0}" presName="tx1" presStyleLbl="revTx" presStyleIdx="1" presStyleCnt="2"/>
      <dgm:spPr/>
    </dgm:pt>
    <dgm:pt modelId="{BCDC35CA-D9AB-42CB-AB3E-F44D294B14AF}" type="pres">
      <dgm:prSet presAssocID="{5D68AEF5-AAC3-49D8-84DD-D72150790FD0}" presName="vert1" presStyleCnt="0"/>
      <dgm:spPr/>
    </dgm:pt>
  </dgm:ptLst>
  <dgm:cxnLst>
    <dgm:cxn modelId="{8CE00B0C-C629-44DA-975B-1656F96DFD07}" type="presOf" srcId="{DD90FF25-5BA5-4A58-ACEB-927FDBD5F2B9}" destId="{A67E2609-F1D3-4500-AF09-59437D3C5AD3}" srcOrd="0" destOrd="0" presId="urn:microsoft.com/office/officeart/2008/layout/LinedList"/>
    <dgm:cxn modelId="{E794DF57-7366-40D4-9A86-C3CB3273BB5B}" srcId="{EF583B80-33B6-4244-8E26-503EC65FB924}" destId="{DD90FF25-5BA5-4A58-ACEB-927FDBD5F2B9}" srcOrd="0" destOrd="0" parTransId="{D5620E10-ADD6-4B70-9AAD-626415278B9E}" sibTransId="{BF309053-BC1E-4B08-96D7-91BF7596ADAE}"/>
    <dgm:cxn modelId="{D56821AA-D8BC-4099-ADFD-0963DA60B93B}" srcId="{EF583B80-33B6-4244-8E26-503EC65FB924}" destId="{5D68AEF5-AAC3-49D8-84DD-D72150790FD0}" srcOrd="1" destOrd="0" parTransId="{F7409329-B694-4E24-AD29-987E0F018310}" sibTransId="{43B1E895-1528-444E-AF5A-8E4F938B22F2}"/>
    <dgm:cxn modelId="{F49731E6-9A0B-4884-AD0F-4BDAB4E8E688}" type="presOf" srcId="{EF583B80-33B6-4244-8E26-503EC65FB924}" destId="{C1892B70-766A-44B3-AAB1-1C7714DBD871}" srcOrd="0" destOrd="0" presId="urn:microsoft.com/office/officeart/2008/layout/LinedList"/>
    <dgm:cxn modelId="{C80193E6-C57E-40D1-BC93-80E282E69335}" type="presOf" srcId="{5D68AEF5-AAC3-49D8-84DD-D72150790FD0}" destId="{808EEFB3-8B54-4C76-B02B-AEB1BD148C77}" srcOrd="0" destOrd="0" presId="urn:microsoft.com/office/officeart/2008/layout/LinedList"/>
    <dgm:cxn modelId="{77B7F3F5-4190-4B7C-886E-EE8BE4E6A434}" type="presParOf" srcId="{C1892B70-766A-44B3-AAB1-1C7714DBD871}" destId="{EFF5032B-F2E7-491E-B735-44A080FAF719}" srcOrd="0" destOrd="0" presId="urn:microsoft.com/office/officeart/2008/layout/LinedList"/>
    <dgm:cxn modelId="{519A466C-580B-4F97-8878-F7B27AF9B1FC}" type="presParOf" srcId="{C1892B70-766A-44B3-AAB1-1C7714DBD871}" destId="{9CA721F0-5FE6-461A-8777-26EDCBA8849D}" srcOrd="1" destOrd="0" presId="urn:microsoft.com/office/officeart/2008/layout/LinedList"/>
    <dgm:cxn modelId="{E412AB85-5888-492A-9F48-4BBF58B364E8}" type="presParOf" srcId="{9CA721F0-5FE6-461A-8777-26EDCBA8849D}" destId="{A67E2609-F1D3-4500-AF09-59437D3C5AD3}" srcOrd="0" destOrd="0" presId="urn:microsoft.com/office/officeart/2008/layout/LinedList"/>
    <dgm:cxn modelId="{598A7F42-87D9-4047-818D-7B870CFFD270}" type="presParOf" srcId="{9CA721F0-5FE6-461A-8777-26EDCBA8849D}" destId="{FA0C13A2-0228-403B-A65F-2734FA0CD9A1}" srcOrd="1" destOrd="0" presId="urn:microsoft.com/office/officeart/2008/layout/LinedList"/>
    <dgm:cxn modelId="{E31D1F3F-66C0-430F-A74A-8C4ADA2EB7D3}" type="presParOf" srcId="{C1892B70-766A-44B3-AAB1-1C7714DBD871}" destId="{CDD70ECE-1393-4722-A86B-564458092CAC}" srcOrd="2" destOrd="0" presId="urn:microsoft.com/office/officeart/2008/layout/LinedList"/>
    <dgm:cxn modelId="{96BEE76A-B166-4D8E-A149-5DA8A7FBB52D}" type="presParOf" srcId="{C1892B70-766A-44B3-AAB1-1C7714DBD871}" destId="{63E40B25-EAE2-4722-8936-9C3B2860A751}" srcOrd="3" destOrd="0" presId="urn:microsoft.com/office/officeart/2008/layout/LinedList"/>
    <dgm:cxn modelId="{4E7A0FFD-B7A0-4A41-A97C-48477FB089A0}" type="presParOf" srcId="{63E40B25-EAE2-4722-8936-9C3B2860A751}" destId="{808EEFB3-8B54-4C76-B02B-AEB1BD148C77}" srcOrd="0" destOrd="0" presId="urn:microsoft.com/office/officeart/2008/layout/LinedList"/>
    <dgm:cxn modelId="{2AB9431E-AB93-4410-9481-7A5227C0F02E}" type="presParOf" srcId="{63E40B25-EAE2-4722-8936-9C3B2860A751}" destId="{BCDC35CA-D9AB-42CB-AB3E-F44D294B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6EE223-A0B5-4E7D-8F98-EA3EBAEAA7BE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0C2B2-F736-4CC7-867C-40016C3174FF}">
      <dgm:prSet custT="1"/>
      <dgm:spPr/>
      <dgm:t>
        <a:bodyPr/>
        <a:lstStyle/>
        <a:p>
          <a:r>
            <a:rPr lang="en-GB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this sale transaction analysis show that sales made was success despite the factors that affected some Seasonal period</a:t>
          </a:r>
          <a:r>
            <a:rPr lang="en-GB" sz="2000" dirty="0"/>
            <a:t>.</a:t>
          </a:r>
          <a:endParaRPr lang="en-US" sz="2000" dirty="0"/>
        </a:p>
      </dgm:t>
    </dgm:pt>
    <dgm:pt modelId="{CC9EA0DE-CF3E-4475-B3FE-1C85405BEC42}" type="parTrans" cxnId="{00F3B0A5-2C45-40BA-AE5B-97CBF19B5C40}">
      <dgm:prSet/>
      <dgm:spPr/>
      <dgm:t>
        <a:bodyPr/>
        <a:lstStyle/>
        <a:p>
          <a:endParaRPr lang="en-US"/>
        </a:p>
      </dgm:t>
    </dgm:pt>
    <dgm:pt modelId="{DC415850-BFB6-4D52-9D61-E466BC810718}" type="sibTrans" cxnId="{00F3B0A5-2C45-40BA-AE5B-97CBF19B5C40}">
      <dgm:prSet/>
      <dgm:spPr/>
      <dgm:t>
        <a:bodyPr/>
        <a:lstStyle/>
        <a:p>
          <a:endParaRPr lang="en-US"/>
        </a:p>
      </dgm:t>
    </dgm:pt>
    <dgm:pt modelId="{840CC0B9-FFDF-44A6-B2BD-886A4E1253C1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the target was achieved, Replicating this Strategy used in this transaction especially from 2021,</a:t>
          </a:r>
          <a:endParaRPr lang="en-US" sz="24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21916D-3E66-4D7B-B20E-2FBC58DB47C4}" type="parTrans" cxnId="{3ABA256E-8538-421C-8645-5B0F92DE2167}">
      <dgm:prSet/>
      <dgm:spPr/>
      <dgm:t>
        <a:bodyPr/>
        <a:lstStyle/>
        <a:p>
          <a:endParaRPr lang="en-US"/>
        </a:p>
      </dgm:t>
    </dgm:pt>
    <dgm:pt modelId="{AF7CF82B-E205-4A4F-98F6-65EAD38DC4AA}" type="sibTrans" cxnId="{3ABA256E-8538-421C-8645-5B0F92DE2167}">
      <dgm:prSet/>
      <dgm:spPr/>
      <dgm:t>
        <a:bodyPr/>
        <a:lstStyle/>
        <a:p>
          <a:endParaRPr lang="en-US"/>
        </a:p>
      </dgm:t>
    </dgm:pt>
    <dgm:pt modelId="{11DB6CCD-44BA-4079-B480-2E688045054D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is highly recommended and create more nice strategy on countries that have the high and low sales</a:t>
          </a:r>
          <a:endParaRPr lang="en-US" sz="24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85DC3A-B492-447B-8321-1A7A98ED35E3}" type="parTrans" cxnId="{743A0126-ED73-4819-B2BA-DDFB7B2C01DF}">
      <dgm:prSet/>
      <dgm:spPr/>
      <dgm:t>
        <a:bodyPr/>
        <a:lstStyle/>
        <a:p>
          <a:endParaRPr lang="en-US"/>
        </a:p>
      </dgm:t>
    </dgm:pt>
    <dgm:pt modelId="{A197A650-27E5-4BFD-9F86-21F3E934390B}" type="sibTrans" cxnId="{743A0126-ED73-4819-B2BA-DDFB7B2C01DF}">
      <dgm:prSet/>
      <dgm:spPr/>
      <dgm:t>
        <a:bodyPr/>
        <a:lstStyle/>
        <a:p>
          <a:endParaRPr lang="en-US"/>
        </a:p>
      </dgm:t>
    </dgm:pt>
    <dgm:pt modelId="{5226DFE8-1966-41AF-8635-7DF55FC2437C}" type="pres">
      <dgm:prSet presAssocID="{2E6EE223-A0B5-4E7D-8F98-EA3EBAEAA7BE}" presName="cycle" presStyleCnt="0">
        <dgm:presLayoutVars>
          <dgm:dir/>
          <dgm:resizeHandles val="exact"/>
        </dgm:presLayoutVars>
      </dgm:prSet>
      <dgm:spPr/>
    </dgm:pt>
    <dgm:pt modelId="{018CD4D4-76D5-4B22-B06B-A986A0D70370}" type="pres">
      <dgm:prSet presAssocID="{1490C2B2-F736-4CC7-867C-40016C3174FF}" presName="dummy" presStyleCnt="0"/>
      <dgm:spPr/>
    </dgm:pt>
    <dgm:pt modelId="{121E8C83-C224-4DA8-A670-83CDF03F4264}" type="pres">
      <dgm:prSet presAssocID="{1490C2B2-F736-4CC7-867C-40016C3174FF}" presName="node" presStyleLbl="revTx" presStyleIdx="0" presStyleCnt="3">
        <dgm:presLayoutVars>
          <dgm:bulletEnabled val="1"/>
        </dgm:presLayoutVars>
      </dgm:prSet>
      <dgm:spPr/>
    </dgm:pt>
    <dgm:pt modelId="{2D76453C-0260-457C-8F6F-0980F9E70B29}" type="pres">
      <dgm:prSet presAssocID="{DC415850-BFB6-4D52-9D61-E466BC810718}" presName="sibTrans" presStyleLbl="node1" presStyleIdx="0" presStyleCnt="3" custScaleX="98682" custScaleY="129480" custLinFactNeighborX="-1802" custLinFactNeighborY="12237"/>
      <dgm:spPr/>
    </dgm:pt>
    <dgm:pt modelId="{F82CBE1F-2FF3-4AFC-8514-0B568728F68E}" type="pres">
      <dgm:prSet presAssocID="{840CC0B9-FFDF-44A6-B2BD-886A4E1253C1}" presName="dummy" presStyleCnt="0"/>
      <dgm:spPr/>
    </dgm:pt>
    <dgm:pt modelId="{C999E6A3-5BC8-4674-8BF7-556139018888}" type="pres">
      <dgm:prSet presAssocID="{840CC0B9-FFDF-44A6-B2BD-886A4E1253C1}" presName="node" presStyleLbl="revTx" presStyleIdx="1" presStyleCnt="3" custScaleX="111528" custScaleY="154240">
        <dgm:presLayoutVars>
          <dgm:bulletEnabled val="1"/>
        </dgm:presLayoutVars>
      </dgm:prSet>
      <dgm:spPr/>
    </dgm:pt>
    <dgm:pt modelId="{69A87DE4-1E03-4AC1-BAB0-A9D49B9CEC42}" type="pres">
      <dgm:prSet presAssocID="{AF7CF82B-E205-4A4F-98F6-65EAD38DC4AA}" presName="sibTrans" presStyleLbl="node1" presStyleIdx="1" presStyleCnt="3" custScaleX="95724" custScaleY="113053" custLinFactNeighborX="924" custLinFactNeighborY="5721"/>
      <dgm:spPr/>
    </dgm:pt>
    <dgm:pt modelId="{BC9C7F5A-802B-41D4-AD78-9B2936198486}" type="pres">
      <dgm:prSet presAssocID="{11DB6CCD-44BA-4079-B480-2E688045054D}" presName="dummy" presStyleCnt="0"/>
      <dgm:spPr/>
    </dgm:pt>
    <dgm:pt modelId="{6F6F3B53-83CD-4043-9166-67D28F8AF423}" type="pres">
      <dgm:prSet presAssocID="{11DB6CCD-44BA-4079-B480-2E688045054D}" presName="node" presStyleLbl="revTx" presStyleIdx="2" presStyleCnt="3">
        <dgm:presLayoutVars>
          <dgm:bulletEnabled val="1"/>
        </dgm:presLayoutVars>
      </dgm:prSet>
      <dgm:spPr/>
    </dgm:pt>
    <dgm:pt modelId="{8C24771E-720B-46A6-AE77-A34112C8F32B}" type="pres">
      <dgm:prSet presAssocID="{A197A650-27E5-4BFD-9F86-21F3E934390B}" presName="sibTrans" presStyleLbl="node1" presStyleIdx="2" presStyleCnt="3"/>
      <dgm:spPr/>
    </dgm:pt>
  </dgm:ptLst>
  <dgm:cxnLst>
    <dgm:cxn modelId="{A8903F13-E3F0-47B0-844F-91C2ABE49843}" type="presOf" srcId="{1490C2B2-F736-4CC7-867C-40016C3174FF}" destId="{121E8C83-C224-4DA8-A670-83CDF03F4264}" srcOrd="0" destOrd="0" presId="urn:microsoft.com/office/officeart/2005/8/layout/cycle1"/>
    <dgm:cxn modelId="{743A0126-ED73-4819-B2BA-DDFB7B2C01DF}" srcId="{2E6EE223-A0B5-4E7D-8F98-EA3EBAEAA7BE}" destId="{11DB6CCD-44BA-4079-B480-2E688045054D}" srcOrd="2" destOrd="0" parTransId="{0685DC3A-B492-447B-8321-1A7A98ED35E3}" sibTransId="{A197A650-27E5-4BFD-9F86-21F3E934390B}"/>
    <dgm:cxn modelId="{7B2CA266-909E-40C5-A8AF-4BFEC6D16464}" type="presOf" srcId="{A197A650-27E5-4BFD-9F86-21F3E934390B}" destId="{8C24771E-720B-46A6-AE77-A34112C8F32B}" srcOrd="0" destOrd="0" presId="urn:microsoft.com/office/officeart/2005/8/layout/cycle1"/>
    <dgm:cxn modelId="{3ABA256E-8538-421C-8645-5B0F92DE2167}" srcId="{2E6EE223-A0B5-4E7D-8F98-EA3EBAEAA7BE}" destId="{840CC0B9-FFDF-44A6-B2BD-886A4E1253C1}" srcOrd="1" destOrd="0" parTransId="{1921916D-3E66-4D7B-B20E-2FBC58DB47C4}" sibTransId="{AF7CF82B-E205-4A4F-98F6-65EAD38DC4AA}"/>
    <dgm:cxn modelId="{0C58374F-A8B1-4FE8-AB66-E82744F9EE72}" type="presOf" srcId="{DC415850-BFB6-4D52-9D61-E466BC810718}" destId="{2D76453C-0260-457C-8F6F-0980F9E70B29}" srcOrd="0" destOrd="0" presId="urn:microsoft.com/office/officeart/2005/8/layout/cycle1"/>
    <dgm:cxn modelId="{B62D7C8C-74F6-4322-8E8C-8867A888A809}" type="presOf" srcId="{840CC0B9-FFDF-44A6-B2BD-886A4E1253C1}" destId="{C999E6A3-5BC8-4674-8BF7-556139018888}" srcOrd="0" destOrd="0" presId="urn:microsoft.com/office/officeart/2005/8/layout/cycle1"/>
    <dgm:cxn modelId="{AA9EF597-1C2D-4094-BD5E-DDD5DE2AF0B1}" type="presOf" srcId="{2E6EE223-A0B5-4E7D-8F98-EA3EBAEAA7BE}" destId="{5226DFE8-1966-41AF-8635-7DF55FC2437C}" srcOrd="0" destOrd="0" presId="urn:microsoft.com/office/officeart/2005/8/layout/cycle1"/>
    <dgm:cxn modelId="{00F3B0A5-2C45-40BA-AE5B-97CBF19B5C40}" srcId="{2E6EE223-A0B5-4E7D-8F98-EA3EBAEAA7BE}" destId="{1490C2B2-F736-4CC7-867C-40016C3174FF}" srcOrd="0" destOrd="0" parTransId="{CC9EA0DE-CF3E-4475-B3FE-1C85405BEC42}" sibTransId="{DC415850-BFB6-4D52-9D61-E466BC810718}"/>
    <dgm:cxn modelId="{3D6E46DA-EEC1-4E67-B6CE-0FE32F2B2EFB}" type="presOf" srcId="{11DB6CCD-44BA-4079-B480-2E688045054D}" destId="{6F6F3B53-83CD-4043-9166-67D28F8AF423}" srcOrd="0" destOrd="0" presId="urn:microsoft.com/office/officeart/2005/8/layout/cycle1"/>
    <dgm:cxn modelId="{29B57DDD-F2C1-4A87-9A21-63A3C886E56B}" type="presOf" srcId="{AF7CF82B-E205-4A4F-98F6-65EAD38DC4AA}" destId="{69A87DE4-1E03-4AC1-BAB0-A9D49B9CEC42}" srcOrd="0" destOrd="0" presId="urn:microsoft.com/office/officeart/2005/8/layout/cycle1"/>
    <dgm:cxn modelId="{8BB675BF-2D18-41BB-9D63-229F1299F49E}" type="presParOf" srcId="{5226DFE8-1966-41AF-8635-7DF55FC2437C}" destId="{018CD4D4-76D5-4B22-B06B-A986A0D70370}" srcOrd="0" destOrd="0" presId="urn:microsoft.com/office/officeart/2005/8/layout/cycle1"/>
    <dgm:cxn modelId="{51AB7724-C6C2-42D7-AB34-FD8BBB1E2C5D}" type="presParOf" srcId="{5226DFE8-1966-41AF-8635-7DF55FC2437C}" destId="{121E8C83-C224-4DA8-A670-83CDF03F4264}" srcOrd="1" destOrd="0" presId="urn:microsoft.com/office/officeart/2005/8/layout/cycle1"/>
    <dgm:cxn modelId="{32681D21-73CF-4E36-ABB3-1402A4040200}" type="presParOf" srcId="{5226DFE8-1966-41AF-8635-7DF55FC2437C}" destId="{2D76453C-0260-457C-8F6F-0980F9E70B29}" srcOrd="2" destOrd="0" presId="urn:microsoft.com/office/officeart/2005/8/layout/cycle1"/>
    <dgm:cxn modelId="{B07A44A9-ECB4-44FE-9E67-B7DF30DC15F9}" type="presParOf" srcId="{5226DFE8-1966-41AF-8635-7DF55FC2437C}" destId="{F82CBE1F-2FF3-4AFC-8514-0B568728F68E}" srcOrd="3" destOrd="0" presId="urn:microsoft.com/office/officeart/2005/8/layout/cycle1"/>
    <dgm:cxn modelId="{6EAC9E30-D39C-492D-AE65-8C5C3E2E37E2}" type="presParOf" srcId="{5226DFE8-1966-41AF-8635-7DF55FC2437C}" destId="{C999E6A3-5BC8-4674-8BF7-556139018888}" srcOrd="4" destOrd="0" presId="urn:microsoft.com/office/officeart/2005/8/layout/cycle1"/>
    <dgm:cxn modelId="{11F27FD7-80B3-4C8A-B8A9-C7796190EA06}" type="presParOf" srcId="{5226DFE8-1966-41AF-8635-7DF55FC2437C}" destId="{69A87DE4-1E03-4AC1-BAB0-A9D49B9CEC42}" srcOrd="5" destOrd="0" presId="urn:microsoft.com/office/officeart/2005/8/layout/cycle1"/>
    <dgm:cxn modelId="{65A82C17-AF95-403D-99DC-B53921FB6ADA}" type="presParOf" srcId="{5226DFE8-1966-41AF-8635-7DF55FC2437C}" destId="{BC9C7F5A-802B-41D4-AD78-9B2936198486}" srcOrd="6" destOrd="0" presId="urn:microsoft.com/office/officeart/2005/8/layout/cycle1"/>
    <dgm:cxn modelId="{D7C3C280-C0DF-4931-BEC0-83DDAB6351E3}" type="presParOf" srcId="{5226DFE8-1966-41AF-8635-7DF55FC2437C}" destId="{6F6F3B53-83CD-4043-9166-67D28F8AF423}" srcOrd="7" destOrd="0" presId="urn:microsoft.com/office/officeart/2005/8/layout/cycle1"/>
    <dgm:cxn modelId="{0311C21D-74A6-4434-A133-C1DDE04254FA}" type="presParOf" srcId="{5226DFE8-1966-41AF-8635-7DF55FC2437C}" destId="{8C24771E-720B-46A6-AE77-A34112C8F32B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A3248-B790-4E94-B1C5-83B0ECD611AD}">
      <dsp:nvSpPr>
        <dsp:cNvPr id="0" name=""/>
        <dsp:cNvSpPr/>
      </dsp:nvSpPr>
      <dsp:spPr>
        <a:xfrm>
          <a:off x="0" y="3239958"/>
          <a:ext cx="6172199" cy="212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 discount in each order amount and  the retardation in pervious year like 2020,</a:t>
          </a:r>
          <a:endParaRPr lang="en-US" sz="2600" kern="1200" dirty="0"/>
        </a:p>
      </dsp:txBody>
      <dsp:txXfrm>
        <a:off x="0" y="3239958"/>
        <a:ext cx="6172199" cy="2120684"/>
      </dsp:txXfrm>
    </dsp:sp>
    <dsp:sp modelId="{8FB8B0C1-3443-45DD-B6DA-C58E1E665F54}">
      <dsp:nvSpPr>
        <dsp:cNvPr id="0" name=""/>
        <dsp:cNvSpPr/>
      </dsp:nvSpPr>
      <dsp:spPr>
        <a:xfrm rot="10800000">
          <a:off x="0" y="1284"/>
          <a:ext cx="6172199" cy="32704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There are some customers that made multiple transaction, the total sales is 1% higher than the sale</a:t>
          </a:r>
          <a:r>
            <a:rPr lang="et-EE" sz="2600" kern="1200" dirty="0"/>
            <a:t>s</a:t>
          </a:r>
          <a:r>
            <a:rPr lang="en-GB" sz="2600" kern="1200" dirty="0"/>
            <a:t> budget  indicating that the target was achieved,</a:t>
          </a:r>
          <a:r>
            <a:rPr lang="et-EE" sz="2600" kern="1200" dirty="0"/>
            <a:t> </a:t>
          </a:r>
          <a:r>
            <a:rPr lang="en-GB" sz="2600" kern="1200" dirty="0"/>
            <a:t>despite </a:t>
          </a:r>
        </a:p>
      </dsp:txBody>
      <dsp:txXfrm rot="10800000">
        <a:off x="0" y="1284"/>
        <a:ext cx="6172199" cy="212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5032B-F2E7-491E-B735-44A080FAF719}">
      <dsp:nvSpPr>
        <dsp:cNvPr id="0" name=""/>
        <dsp:cNvSpPr/>
      </dsp:nvSpPr>
      <dsp:spPr>
        <a:xfrm>
          <a:off x="0" y="595"/>
          <a:ext cx="111086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E2609-F1D3-4500-AF09-59437D3C5AD3}">
      <dsp:nvSpPr>
        <dsp:cNvPr id="0" name=""/>
        <dsp:cNvSpPr/>
      </dsp:nvSpPr>
      <dsp:spPr>
        <a:xfrm>
          <a:off x="0" y="595"/>
          <a:ext cx="10816023" cy="305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Seasonal sales like Christmas and </a:t>
          </a:r>
          <a:r>
            <a:rPr lang="et-EE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GB" sz="4000" kern="12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ummer</a:t>
          </a:r>
          <a:r>
            <a: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sales</a:t>
          </a:r>
          <a:r>
            <a:rPr lang="et-EE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,</a:t>
          </a:r>
          <a:r>
            <a: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Columbia and Chile is the top 2 country with highest sales</a:t>
          </a:r>
          <a:endParaRPr lang="en-US" sz="4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95"/>
        <a:ext cx="10816023" cy="3059389"/>
      </dsp:txXfrm>
    </dsp:sp>
    <dsp:sp modelId="{CDD70ECE-1393-4722-A86B-564458092CAC}">
      <dsp:nvSpPr>
        <dsp:cNvPr id="0" name=""/>
        <dsp:cNvSpPr/>
      </dsp:nvSpPr>
      <dsp:spPr>
        <a:xfrm>
          <a:off x="0" y="3059985"/>
          <a:ext cx="111086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EFB3-8B54-4C76-B02B-AEB1BD148C77}">
      <dsp:nvSpPr>
        <dsp:cNvPr id="0" name=""/>
        <dsp:cNvSpPr/>
      </dsp:nvSpPr>
      <dsp:spPr>
        <a:xfrm>
          <a:off x="0" y="3059985"/>
          <a:ext cx="11108645" cy="2841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</a:t>
          </a:r>
          <a:r>
            <a: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he average order value </a:t>
          </a:r>
          <a:r>
            <a:rPr lang="et-EE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has </a:t>
          </a:r>
          <a:r>
            <a:rPr lang="en-GB" sz="4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the total of 7,02%. the YOY growth is about 99.9%, YTD is about 327.22k. </a:t>
          </a:r>
          <a:endParaRPr lang="en-US" sz="4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059985"/>
        <a:ext cx="11108645" cy="2841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E8C83-C224-4DA8-A670-83CDF03F4264}">
      <dsp:nvSpPr>
        <dsp:cNvPr id="0" name=""/>
        <dsp:cNvSpPr/>
      </dsp:nvSpPr>
      <dsp:spPr>
        <a:xfrm>
          <a:off x="5289699" y="128121"/>
          <a:ext cx="2154124" cy="215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this sale transaction analysis show that sales made was success despite the factors that affected some Seasonal period</a:t>
          </a:r>
          <a:r>
            <a:rPr lang="en-GB" sz="2000" kern="1200" dirty="0"/>
            <a:t>.</a:t>
          </a:r>
          <a:endParaRPr lang="en-US" sz="2000" kern="1200" dirty="0"/>
        </a:p>
      </dsp:txBody>
      <dsp:txXfrm>
        <a:off x="5289699" y="128121"/>
        <a:ext cx="2154124" cy="2154124"/>
      </dsp:txXfrm>
    </dsp:sp>
    <dsp:sp modelId="{2D76453C-0260-457C-8F6F-0980F9E70B29}">
      <dsp:nvSpPr>
        <dsp:cNvPr id="0" name=""/>
        <dsp:cNvSpPr/>
      </dsp:nvSpPr>
      <dsp:spPr>
        <a:xfrm>
          <a:off x="1955094" y="-421825"/>
          <a:ext cx="5021394" cy="6588538"/>
        </a:xfrm>
        <a:prstGeom prst="circularArrow">
          <a:avLst>
            <a:gd name="adj1" fmla="val 8255"/>
            <a:gd name="adj2" fmla="val 576678"/>
            <a:gd name="adj3" fmla="val 2717441"/>
            <a:gd name="adj4" fmla="val 5344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99E6A3-5BC8-4674-8BF7-556139018888}">
      <dsp:nvSpPr>
        <dsp:cNvPr id="0" name=""/>
        <dsp:cNvSpPr/>
      </dsp:nvSpPr>
      <dsp:spPr>
        <a:xfrm>
          <a:off x="3356259" y="2677680"/>
          <a:ext cx="2402451" cy="33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the target was achieved, Replicating this Strategy used in this transaction especially from 2021,</a:t>
          </a:r>
          <a:endParaRPr lang="en-US" sz="24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56259" y="2677680"/>
        <a:ext cx="2402451" cy="3322520"/>
      </dsp:txXfrm>
    </dsp:sp>
    <dsp:sp modelId="{69A87DE4-1E03-4AC1-BAB0-A9D49B9CEC42}">
      <dsp:nvSpPr>
        <dsp:cNvPr id="0" name=""/>
        <dsp:cNvSpPr/>
      </dsp:nvSpPr>
      <dsp:spPr>
        <a:xfrm>
          <a:off x="2169063" y="-335448"/>
          <a:ext cx="4870877" cy="5752657"/>
        </a:xfrm>
        <a:prstGeom prst="circularArrow">
          <a:avLst>
            <a:gd name="adj1" fmla="val 8255"/>
            <a:gd name="adj2" fmla="val 576678"/>
            <a:gd name="adj3" fmla="val 10169880"/>
            <a:gd name="adj4" fmla="val 750588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6F3B53-83CD-4043-9166-67D28F8AF423}">
      <dsp:nvSpPr>
        <dsp:cNvPr id="0" name=""/>
        <dsp:cNvSpPr/>
      </dsp:nvSpPr>
      <dsp:spPr>
        <a:xfrm>
          <a:off x="1671147" y="128121"/>
          <a:ext cx="2154124" cy="215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is highly recommended and create more nice strategy on countries that have the high and low sales</a:t>
          </a:r>
          <a:endParaRPr lang="en-US" sz="24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71147" y="128121"/>
        <a:ext cx="2154124" cy="2154124"/>
      </dsp:txXfrm>
    </dsp:sp>
    <dsp:sp modelId="{8C24771E-720B-46A6-AE77-A34112C8F32B}">
      <dsp:nvSpPr>
        <dsp:cNvPr id="0" name=""/>
        <dsp:cNvSpPr/>
      </dsp:nvSpPr>
      <dsp:spPr>
        <a:xfrm>
          <a:off x="2013255" y="-294460"/>
          <a:ext cx="5088460" cy="5088460"/>
        </a:xfrm>
        <a:prstGeom prst="circularArrow">
          <a:avLst>
            <a:gd name="adj1" fmla="val 8255"/>
            <a:gd name="adj2" fmla="val 576678"/>
            <a:gd name="adj3" fmla="val 16854324"/>
            <a:gd name="adj4" fmla="val 14968998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17/04/2024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0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66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1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1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9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39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9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84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54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17/04/2024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37" y="1888761"/>
            <a:ext cx="11081063" cy="4013135"/>
          </a:xfrm>
        </p:spPr>
        <p:txBody>
          <a:bodyPr rtlCol="0" anchor="b">
            <a:normAutofit/>
          </a:bodyPr>
          <a:lstStyle/>
          <a:p>
            <a:pPr rtl="0"/>
            <a:r>
              <a:rPr lang="et-E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PowerBI Project</a:t>
            </a:r>
            <a:br>
              <a:rPr lang="et-E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  <a:r>
              <a:rPr lang="et-E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ale</a:t>
            </a:r>
            <a:r>
              <a:rPr lang="et-E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58517C2-F2F9-B812-92BC-36F0E56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09EEB-D8CE-4A9D-8D99-68EFE76E04FA}" type="datetime1">
              <a:rPr lang="en-GB" smtClean="0"/>
              <a:t>17/04/2024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4D3E4B9-5904-72D3-E1B7-92FCD380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1886" y="174172"/>
            <a:ext cx="11146971" cy="827314"/>
          </a:xfrm>
        </p:spPr>
        <p:txBody>
          <a:bodyPr/>
          <a:lstStyle/>
          <a:p>
            <a:pPr algn="ctr"/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Analysis By Different Seasons</a:t>
            </a:r>
            <a:endParaRPr lang="en-GB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04F104-3A12-9B9F-6F30-F55AEF02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2" y="1139252"/>
            <a:ext cx="11812248" cy="571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507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CD09EEB-D8CE-4A9D-8D99-68EFE76E04FA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ADD A FOOTER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81D526FF-2313-BAD5-E3F4-B5B45B3C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624"/>
            <a:ext cx="9523412" cy="524754"/>
          </a:xfrm>
        </p:spPr>
        <p:txBody>
          <a:bodyPr>
            <a:normAutofit fontScale="90000"/>
          </a:bodyPr>
          <a:lstStyle/>
          <a:p>
            <a:pPr algn="ctr"/>
            <a:r>
              <a:rPr lang="et-EE" dirty="0"/>
              <a:t>Conclusion</a:t>
            </a:r>
            <a:endParaRPr lang="en-US" dirty="0"/>
          </a:p>
        </p:txBody>
      </p:sp>
      <p:graphicFrame>
        <p:nvGraphicFramePr>
          <p:cNvPr id="21" name="Text Placeholder 18">
            <a:extLst>
              <a:ext uri="{FF2B5EF4-FFF2-40B4-BE49-F238E27FC236}">
                <a16:creationId xmlns:a16="http://schemas.microsoft.com/office/drawing/2014/main" id="{FAED519F-8C37-AC41-0D52-B816D6BB3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122099"/>
              </p:ext>
            </p:extLst>
          </p:nvPr>
        </p:nvGraphicFramePr>
        <p:xfrm>
          <a:off x="943428" y="957943"/>
          <a:ext cx="9114971" cy="570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4" y="145143"/>
            <a:ext cx="11018384" cy="6328228"/>
          </a:xfrm>
        </p:spPr>
        <p:txBody>
          <a:bodyPr rtlCol="0"/>
          <a:lstStyle/>
          <a:p>
            <a:pPr algn="ctr" rtl="0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In this Dataset we have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 some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Customer made different purchase, and their order was recorded in order to make a proper </a:t>
            </a: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analysis on the whole transaction,</a:t>
            </a: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In the analysis process , we have severe step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we have take</a:t>
            </a:r>
            <a:r>
              <a:rPr lang="et-EE" sz="3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79F7B5F3-4828-4F6B-BC5F-D6E87BA81172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780" y="1079292"/>
            <a:ext cx="4437245" cy="4789696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     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Firstly, I imported the dataset, to perform some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ETL process in power query, after cleaning the dataset</a:t>
            </a:r>
            <a:r>
              <a:rPr lang="et-E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,I studied the dataset,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did some star schema approach, breaking the dat</a:t>
            </a:r>
            <a:r>
              <a:rPr lang="et-E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t-E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its lowest granularity</a:t>
            </a:r>
            <a:r>
              <a:rPr lang="et-E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88F4F6E-BED8-0F06-00AF-EC2DDF793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" b="31239"/>
          <a:stretch/>
        </p:blipFill>
        <p:spPr>
          <a:xfrm>
            <a:off x="5183188" y="716376"/>
            <a:ext cx="6674032" cy="56694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67B9F36-B02A-D448-FFBD-BE183187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6457CEF9-2948-4B16-A184-024EFACBC141}" type="datetime1">
              <a:rPr lang="en-GB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 noProof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7E8F745-B0B7-6EBB-F6C4-7B75449B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ADD A FOOTER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A97F23B-7A24-FF3B-F2D1-EE968B4E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F9C58CD-95B9-41BB-9E6C-7AD432C6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29784"/>
            <a:ext cx="9638337" cy="899409"/>
          </a:xfrm>
        </p:spPr>
        <p:txBody>
          <a:bodyPr/>
          <a:lstStyle/>
          <a:p>
            <a:pPr algn="ctr"/>
            <a:r>
              <a:rPr lang="et-EE" dirty="0"/>
              <a:t>STAR SCHEMA APPOACH</a:t>
            </a:r>
            <a:endParaRPr lang="en-US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FA959B7-F79B-7716-C1A0-10771B4C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B23537-3F94-AD0D-E9E6-BC7E0F61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8" y="1401580"/>
            <a:ext cx="10935663" cy="54564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321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BD2F8A13-B73C-4C5A-94E7-194671EE3BFB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ADD A FOOTER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14400"/>
            <a:ext cx="3932237" cy="4954588"/>
          </a:xfrm>
        </p:spPr>
        <p:txBody>
          <a:bodyPr rtlCol="0">
            <a:noAutofit/>
          </a:bodyPr>
          <a:lstStyle/>
          <a:p>
            <a:pPr rtl="0"/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some outlier,</a:t>
            </a:r>
            <a:endParaRPr lang="et-E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of the sales were very low in some seasons like ending of 2019 to the whole of 2020 (end of 2019_2020), </a:t>
            </a:r>
          </a:p>
          <a:p>
            <a:pPr rtl="0"/>
            <a:r>
              <a:rPr lang="et-E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this period</a:t>
            </a:r>
            <a:r>
              <a:rPr lang="et-E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have some factor</a:t>
            </a:r>
            <a:r>
              <a:rPr lang="et-E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cause the decrease in sales ,</a:t>
            </a:r>
            <a:endParaRPr lang="et-E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the pandemic and the lockdown of many co</a:t>
            </a:r>
            <a:r>
              <a:rPr lang="et-E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untries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rtl="0"/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B9C282-3028-8914-C72A-A7700CD9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88" y="811540"/>
            <a:ext cx="6838923" cy="5452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6161BE1-137D-4B1D-91B7-34526E1508B6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ADD A FOOTER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B6DA89-75CC-BDD5-F34B-49FD88375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01739"/>
              </p:ext>
            </p:extLst>
          </p:nvPr>
        </p:nvGraphicFramePr>
        <p:xfrm>
          <a:off x="2875416" y="886081"/>
          <a:ext cx="6172200" cy="536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09EEB-D8CE-4A9D-8D99-68EFE76E04FA}" type="datetime1">
              <a:rPr lang="en-GB" smtClean="0"/>
              <a:t>17/04/2024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4D3E4B9-5904-72D3-E1B7-92FCD380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1886" y="1304292"/>
            <a:ext cx="11146971" cy="5054586"/>
          </a:xfrm>
        </p:spPr>
        <p:txBody>
          <a:bodyPr/>
          <a:lstStyle/>
          <a:p>
            <a:pPr algn="ctr"/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are some geographical region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made the most order or sales, in this dat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Col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mbia was the highest,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followed by Chile,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Mexico and Brazil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 and home appliances are most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sold products</a:t>
            </a:r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especially in Columbia. other products also did well.</a:t>
            </a:r>
          </a:p>
        </p:txBody>
      </p:sp>
    </p:spTree>
    <p:extLst>
      <p:ext uri="{BB962C8B-B14F-4D97-AF65-F5344CB8AC3E}">
        <p14:creationId xmlns:p14="http://schemas.microsoft.com/office/powerpoint/2010/main" val="413530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09EEB-D8CE-4A9D-8D99-68EFE76E04FA}" type="datetime1">
              <a:rPr lang="en-GB" smtClean="0"/>
              <a:t>17/04/2024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4D3E4B9-5904-72D3-E1B7-92FCD380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3200"/>
            <a:ext cx="10700657" cy="666392"/>
          </a:xfrm>
        </p:spPr>
        <p:txBody>
          <a:bodyPr/>
          <a:lstStyle/>
          <a:p>
            <a:pPr algn="ctr"/>
            <a:r>
              <a:rPr lang="et-EE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Analysis Dashboard</a:t>
            </a:r>
            <a:endParaRPr lang="en-GB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D892109B-C0F2-784E-05A5-95781978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593"/>
            <a:ext cx="12082072" cy="5785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CD09EEB-D8CE-4A9D-8D99-68EFE76E04FA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ADD A FOOTER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3485A1C7-4530-5A5A-03FF-47BC1327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79488"/>
            <a:ext cx="1198873" cy="1277911"/>
          </a:xfrm>
        </p:spPr>
        <p:txBody>
          <a:bodyPr/>
          <a:lstStyle/>
          <a:p>
            <a:br>
              <a:rPr lang="et-EE" dirty="0"/>
            </a:br>
            <a:endParaRPr lang="en-US" dirty="0"/>
          </a:p>
        </p:txBody>
      </p:sp>
      <p:graphicFrame>
        <p:nvGraphicFramePr>
          <p:cNvPr id="21" name="Text Placeholder 18">
            <a:extLst>
              <a:ext uri="{FF2B5EF4-FFF2-40B4-BE49-F238E27FC236}">
                <a16:creationId xmlns:a16="http://schemas.microsoft.com/office/drawing/2014/main" id="{CEF0797A-ED25-52CB-2F22-5CC79F3C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781324"/>
              </p:ext>
            </p:extLst>
          </p:nvPr>
        </p:nvGraphicFramePr>
        <p:xfrm>
          <a:off x="246743" y="716376"/>
          <a:ext cx="11108645" cy="59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0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{14793EDA-87F6-4916-9CA0-6B2A4E661C31}tf33968143_win32</Template>
  <TotalTime>126</TotalTime>
  <Words>427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Franklin Gothic Book</vt:lpstr>
      <vt:lpstr>Wingdings</vt:lpstr>
      <vt:lpstr>Office Theme</vt:lpstr>
      <vt:lpstr>PowerBI Project E-Commerce Sales Analysis</vt:lpstr>
      <vt:lpstr>In this Dataset we have some Customer made different purchase, and their order was recorded in order to make a proper  analysis on the whole transaction,  In the analysis process , we have severe steps we have taken. </vt:lpstr>
      <vt:lpstr>PowerPoint Presentation</vt:lpstr>
      <vt:lpstr>STAR SCHEMA APPOACH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Project E-Commerce sale data analysis </dc:title>
  <dc:creator>RUTH AMARACHI EZE</dc:creator>
  <cp:lastModifiedBy>RUTH AMARACHI EZE</cp:lastModifiedBy>
  <cp:revision>6</cp:revision>
  <dcterms:created xsi:type="dcterms:W3CDTF">2024-04-17T05:22:29Z</dcterms:created>
  <dcterms:modified xsi:type="dcterms:W3CDTF">2024-04-17T07:28:58Z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