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25" r:id="rId5"/>
    <p:sldId id="326" r:id="rId6"/>
    <p:sldId id="327" r:id="rId7"/>
    <p:sldId id="359" r:id="rId8"/>
    <p:sldId id="363" r:id="rId9"/>
    <p:sldId id="367" r:id="rId10"/>
    <p:sldId id="366" r:id="rId11"/>
    <p:sldId id="358" r:id="rId12"/>
    <p:sldId id="371" r:id="rId13"/>
    <p:sldId id="362" r:id="rId14"/>
    <p:sldId id="372" r:id="rId15"/>
    <p:sldId id="373" r:id="rId16"/>
    <p:sldId id="374" r:id="rId17"/>
    <p:sldId id="375" r:id="rId18"/>
    <p:sldId id="379" r:id="rId19"/>
    <p:sldId id="380" r:id="rId20"/>
    <p:sldId id="381" r:id="rId21"/>
    <p:sldId id="368" r:id="rId22"/>
    <p:sldId id="370" r:id="rId23"/>
    <p:sldId id="382" r:id="rId24"/>
    <p:sldId id="329" r:id="rId25"/>
    <p:sldId id="338" r:id="rId26"/>
    <p:sldId id="369" r:id="rId27"/>
    <p:sldId id="361" r:id="rId28"/>
    <p:sldId id="364" r:id="rId29"/>
    <p:sldId id="365" r:id="rId30"/>
    <p:sldId id="3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Riya Robin" initials="RR" lastIdx="1" clrIdx="3">
    <p:extLst>
      <p:ext uri="{19B8F6BF-5375-455C-9EA6-DF929625EA0E}">
        <p15:presenceInfo xmlns:p15="http://schemas.microsoft.com/office/powerpoint/2012/main" userId="d60100d26bc363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0" autoAdjust="0"/>
    <p:restoredTop sz="94205" autoAdjust="0"/>
  </p:normalViewPr>
  <p:slideViewPr>
    <p:cSldViewPr snapToGrid="0">
      <p:cViewPr varScale="1">
        <p:scale>
          <a:sx n="85" d="100"/>
          <a:sy n="85" d="100"/>
        </p:scale>
        <p:origin x="403" y="7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A4709-DD0E-49B0-8E72-CAFD232A943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43161A20-36FB-4F47-A399-38236161A80E}">
      <dgm:prSet phldrT="[Text]"/>
      <dgm:spPr/>
      <dgm:t>
        <a:bodyPr/>
        <a:lstStyle/>
        <a:p>
          <a:r>
            <a:rPr lang="en-IN" dirty="0"/>
            <a:t>Input Image</a:t>
          </a:r>
        </a:p>
      </dgm:t>
    </dgm:pt>
    <dgm:pt modelId="{25CF073E-6802-4A75-A969-B87E073075FF}" type="parTrans" cxnId="{7F8519E4-0832-426D-A17D-B2378E88D70E}">
      <dgm:prSet/>
      <dgm:spPr/>
      <dgm:t>
        <a:bodyPr/>
        <a:lstStyle/>
        <a:p>
          <a:endParaRPr lang="en-IN" dirty="0"/>
        </a:p>
      </dgm:t>
    </dgm:pt>
    <dgm:pt modelId="{04D56CDC-1578-47E2-BF1A-101445A2D840}" type="sibTrans" cxnId="{7F8519E4-0832-426D-A17D-B2378E88D70E}">
      <dgm:prSet/>
      <dgm:spPr/>
      <dgm:t>
        <a:bodyPr/>
        <a:lstStyle/>
        <a:p>
          <a:endParaRPr lang="en-IN" dirty="0"/>
        </a:p>
      </dgm:t>
    </dgm:pt>
    <dgm:pt modelId="{A1B949C3-C944-47FD-95D5-A6A3DAEFEFC5}">
      <dgm:prSet phldrT="[Text]"/>
      <dgm:spPr/>
      <dgm:t>
        <a:bodyPr/>
        <a:lstStyle/>
        <a:p>
          <a:r>
            <a:rPr lang="en-IN" dirty="0"/>
            <a:t>Image Enhancement</a:t>
          </a:r>
        </a:p>
      </dgm:t>
    </dgm:pt>
    <dgm:pt modelId="{DA6F3A52-CFDA-4F39-BD5B-6DCFC9150BA3}" type="parTrans" cxnId="{FBA46697-36BB-4042-AC8F-C26C2687E9EB}">
      <dgm:prSet/>
      <dgm:spPr/>
      <dgm:t>
        <a:bodyPr/>
        <a:lstStyle/>
        <a:p>
          <a:endParaRPr lang="en-IN" dirty="0"/>
        </a:p>
      </dgm:t>
    </dgm:pt>
    <dgm:pt modelId="{7D1BA36C-A596-419A-B80C-924D6E692D35}" type="sibTrans" cxnId="{FBA46697-36BB-4042-AC8F-C26C2687E9EB}">
      <dgm:prSet/>
      <dgm:spPr/>
      <dgm:t>
        <a:bodyPr/>
        <a:lstStyle/>
        <a:p>
          <a:endParaRPr lang="en-IN" dirty="0"/>
        </a:p>
      </dgm:t>
    </dgm:pt>
    <dgm:pt modelId="{D48AC653-57A0-49FB-AB17-BD780449C5E5}">
      <dgm:prSet phldrT="[Text]"/>
      <dgm:spPr/>
      <dgm:t>
        <a:bodyPr/>
        <a:lstStyle/>
        <a:p>
          <a:r>
            <a:rPr lang="en-IN" dirty="0"/>
            <a:t>Image Segmentation</a:t>
          </a:r>
        </a:p>
      </dgm:t>
    </dgm:pt>
    <dgm:pt modelId="{5C75336C-81BF-4496-A5CE-DE668D6F5DE2}" type="parTrans" cxnId="{ECC0804A-19CE-43CD-9DA4-ACA5C19B3CFF}">
      <dgm:prSet/>
      <dgm:spPr/>
      <dgm:t>
        <a:bodyPr/>
        <a:lstStyle/>
        <a:p>
          <a:endParaRPr lang="en-IN" dirty="0"/>
        </a:p>
      </dgm:t>
    </dgm:pt>
    <dgm:pt modelId="{A8EDF6E5-6962-47CF-8B11-47F0DC97F815}" type="sibTrans" cxnId="{ECC0804A-19CE-43CD-9DA4-ACA5C19B3CFF}">
      <dgm:prSet/>
      <dgm:spPr/>
      <dgm:t>
        <a:bodyPr/>
        <a:lstStyle/>
        <a:p>
          <a:endParaRPr lang="en-IN" dirty="0"/>
        </a:p>
      </dgm:t>
    </dgm:pt>
    <dgm:pt modelId="{FF216694-70ED-41AC-9FD2-77CA34B4CFF8}">
      <dgm:prSet/>
      <dgm:spPr/>
      <dgm:t>
        <a:bodyPr/>
        <a:lstStyle/>
        <a:p>
          <a:r>
            <a:rPr lang="en-IN" dirty="0"/>
            <a:t> Neural Network Classifier </a:t>
          </a:r>
        </a:p>
      </dgm:t>
    </dgm:pt>
    <dgm:pt modelId="{27198CC0-9B5D-484C-8169-4FB912240194}" type="parTrans" cxnId="{CB659629-FCA6-4776-B002-DAA2015BA838}">
      <dgm:prSet/>
      <dgm:spPr/>
      <dgm:t>
        <a:bodyPr/>
        <a:lstStyle/>
        <a:p>
          <a:endParaRPr lang="en-IN" dirty="0"/>
        </a:p>
      </dgm:t>
    </dgm:pt>
    <dgm:pt modelId="{420078A0-5AF8-453B-99C8-7158D46046D9}" type="sibTrans" cxnId="{CB659629-FCA6-4776-B002-DAA2015BA838}">
      <dgm:prSet/>
      <dgm:spPr/>
      <dgm:t>
        <a:bodyPr/>
        <a:lstStyle/>
        <a:p>
          <a:endParaRPr lang="en-IN" dirty="0"/>
        </a:p>
      </dgm:t>
    </dgm:pt>
    <dgm:pt modelId="{1B33D7F2-1562-4815-8696-81E2D7A06FDC}">
      <dgm:prSet/>
      <dgm:spPr/>
      <dgm:t>
        <a:bodyPr/>
        <a:lstStyle/>
        <a:p>
          <a:r>
            <a:rPr lang="en-IN" dirty="0"/>
            <a:t>Object Detection</a:t>
          </a:r>
        </a:p>
      </dgm:t>
    </dgm:pt>
    <dgm:pt modelId="{66934C4A-9845-44F3-859C-0F4FE40915DC}" type="parTrans" cxnId="{C8ADF064-E97F-4B6E-ABF8-6512DADC2075}">
      <dgm:prSet/>
      <dgm:spPr/>
      <dgm:t>
        <a:bodyPr/>
        <a:lstStyle/>
        <a:p>
          <a:endParaRPr lang="en-IN" dirty="0"/>
        </a:p>
      </dgm:t>
    </dgm:pt>
    <dgm:pt modelId="{114A0E9D-961C-4FBC-88C1-A0620478A4CC}" type="sibTrans" cxnId="{C8ADF064-E97F-4B6E-ABF8-6512DADC2075}">
      <dgm:prSet/>
      <dgm:spPr/>
      <dgm:t>
        <a:bodyPr/>
        <a:lstStyle/>
        <a:p>
          <a:endParaRPr lang="en-IN" dirty="0"/>
        </a:p>
      </dgm:t>
    </dgm:pt>
    <dgm:pt modelId="{1675B300-F0B1-4DA2-920A-E568033B6581}">
      <dgm:prSet/>
      <dgm:spPr/>
      <dgm:t>
        <a:bodyPr/>
        <a:lstStyle/>
        <a:p>
          <a:endParaRPr lang="en-IN"/>
        </a:p>
      </dgm:t>
    </dgm:pt>
    <dgm:pt modelId="{E7BB66F3-1583-415F-9177-EB734D59ED74}" type="parTrans" cxnId="{0328996A-4197-4EF4-8FFB-15BD5AC198EF}">
      <dgm:prSet/>
      <dgm:spPr/>
      <dgm:t>
        <a:bodyPr/>
        <a:lstStyle/>
        <a:p>
          <a:endParaRPr lang="en-IN"/>
        </a:p>
      </dgm:t>
    </dgm:pt>
    <dgm:pt modelId="{AC15A108-46B3-43F6-A99E-9CA3C126CAD7}" type="sibTrans" cxnId="{0328996A-4197-4EF4-8FFB-15BD5AC198EF}">
      <dgm:prSet/>
      <dgm:spPr/>
      <dgm:t>
        <a:bodyPr/>
        <a:lstStyle/>
        <a:p>
          <a:endParaRPr lang="en-IN"/>
        </a:p>
      </dgm:t>
    </dgm:pt>
    <dgm:pt modelId="{6755133D-1C86-4B94-B7B9-399C6BA44D30}">
      <dgm:prSet/>
      <dgm:spPr/>
      <dgm:t>
        <a:bodyPr/>
        <a:lstStyle/>
        <a:p>
          <a:endParaRPr lang="en-IN" dirty="0"/>
        </a:p>
      </dgm:t>
    </dgm:pt>
    <dgm:pt modelId="{53D0CE87-39F0-4972-A724-0A25EA0784F7}" type="parTrans" cxnId="{F60D70D5-8CA0-4D80-97FE-DD885CBCEFC2}">
      <dgm:prSet/>
      <dgm:spPr/>
      <dgm:t>
        <a:bodyPr/>
        <a:lstStyle/>
        <a:p>
          <a:endParaRPr lang="en-IN"/>
        </a:p>
      </dgm:t>
    </dgm:pt>
    <dgm:pt modelId="{8336F083-1C13-498E-ACE5-1F9436E46D00}" type="sibTrans" cxnId="{F60D70D5-8CA0-4D80-97FE-DD885CBCEFC2}">
      <dgm:prSet/>
      <dgm:spPr/>
      <dgm:t>
        <a:bodyPr/>
        <a:lstStyle/>
        <a:p>
          <a:endParaRPr lang="en-IN"/>
        </a:p>
      </dgm:t>
    </dgm:pt>
    <dgm:pt modelId="{DF8DC40F-1FF3-4388-B632-1749CF42326D}" type="pres">
      <dgm:prSet presAssocID="{7D4A4709-DD0E-49B0-8E72-CAFD232A943E}" presName="outerComposite" presStyleCnt="0">
        <dgm:presLayoutVars>
          <dgm:chMax val="5"/>
          <dgm:dir/>
          <dgm:resizeHandles val="exact"/>
        </dgm:presLayoutVars>
      </dgm:prSet>
      <dgm:spPr/>
    </dgm:pt>
    <dgm:pt modelId="{9A0DB59F-025B-4D86-8605-2AF7CCBC6D8D}" type="pres">
      <dgm:prSet presAssocID="{7D4A4709-DD0E-49B0-8E72-CAFD232A943E}" presName="dummyMaxCanvas" presStyleCnt="0">
        <dgm:presLayoutVars/>
      </dgm:prSet>
      <dgm:spPr/>
    </dgm:pt>
    <dgm:pt modelId="{3D41BEFF-1C25-4D60-912C-F7A678BA2EE4}" type="pres">
      <dgm:prSet presAssocID="{7D4A4709-DD0E-49B0-8E72-CAFD232A943E}" presName="FiveNodes_1" presStyleLbl="node1" presStyleIdx="0" presStyleCnt="5">
        <dgm:presLayoutVars>
          <dgm:bulletEnabled val="1"/>
        </dgm:presLayoutVars>
      </dgm:prSet>
      <dgm:spPr/>
    </dgm:pt>
    <dgm:pt modelId="{A56739CF-8E5E-4026-95B7-E72F79101D83}" type="pres">
      <dgm:prSet presAssocID="{7D4A4709-DD0E-49B0-8E72-CAFD232A943E}" presName="FiveNodes_2" presStyleLbl="node1" presStyleIdx="1" presStyleCnt="5">
        <dgm:presLayoutVars>
          <dgm:bulletEnabled val="1"/>
        </dgm:presLayoutVars>
      </dgm:prSet>
      <dgm:spPr/>
    </dgm:pt>
    <dgm:pt modelId="{5EF25CAA-F3B7-4287-AB21-AED925BD4155}" type="pres">
      <dgm:prSet presAssocID="{7D4A4709-DD0E-49B0-8E72-CAFD232A943E}" presName="FiveNodes_3" presStyleLbl="node1" presStyleIdx="2" presStyleCnt="5">
        <dgm:presLayoutVars>
          <dgm:bulletEnabled val="1"/>
        </dgm:presLayoutVars>
      </dgm:prSet>
      <dgm:spPr/>
    </dgm:pt>
    <dgm:pt modelId="{BE75DAF5-1D1C-41B6-BC38-6A54F7351ABD}" type="pres">
      <dgm:prSet presAssocID="{7D4A4709-DD0E-49B0-8E72-CAFD232A943E}" presName="FiveNodes_4" presStyleLbl="node1" presStyleIdx="3" presStyleCnt="5">
        <dgm:presLayoutVars>
          <dgm:bulletEnabled val="1"/>
        </dgm:presLayoutVars>
      </dgm:prSet>
      <dgm:spPr/>
    </dgm:pt>
    <dgm:pt modelId="{30ACD0A6-0E69-413C-A7F2-2B43E240D46A}" type="pres">
      <dgm:prSet presAssocID="{7D4A4709-DD0E-49B0-8E72-CAFD232A943E}" presName="FiveNodes_5" presStyleLbl="node1" presStyleIdx="4" presStyleCnt="5">
        <dgm:presLayoutVars>
          <dgm:bulletEnabled val="1"/>
        </dgm:presLayoutVars>
      </dgm:prSet>
      <dgm:spPr/>
    </dgm:pt>
    <dgm:pt modelId="{57FCB082-97C3-48A0-A169-042F3B863F0C}" type="pres">
      <dgm:prSet presAssocID="{7D4A4709-DD0E-49B0-8E72-CAFD232A943E}" presName="FiveConn_1-2" presStyleLbl="fgAccFollowNode1" presStyleIdx="0" presStyleCnt="4">
        <dgm:presLayoutVars>
          <dgm:bulletEnabled val="1"/>
        </dgm:presLayoutVars>
      </dgm:prSet>
      <dgm:spPr/>
    </dgm:pt>
    <dgm:pt modelId="{89A9D272-7E41-48F7-8DC8-E63F700BD015}" type="pres">
      <dgm:prSet presAssocID="{7D4A4709-DD0E-49B0-8E72-CAFD232A943E}" presName="FiveConn_2-3" presStyleLbl="fgAccFollowNode1" presStyleIdx="1" presStyleCnt="4">
        <dgm:presLayoutVars>
          <dgm:bulletEnabled val="1"/>
        </dgm:presLayoutVars>
      </dgm:prSet>
      <dgm:spPr/>
    </dgm:pt>
    <dgm:pt modelId="{330F2A0A-D211-4E17-893E-C05201C78145}" type="pres">
      <dgm:prSet presAssocID="{7D4A4709-DD0E-49B0-8E72-CAFD232A943E}" presName="FiveConn_3-4" presStyleLbl="fgAccFollowNode1" presStyleIdx="2" presStyleCnt="4">
        <dgm:presLayoutVars>
          <dgm:bulletEnabled val="1"/>
        </dgm:presLayoutVars>
      </dgm:prSet>
      <dgm:spPr/>
    </dgm:pt>
    <dgm:pt modelId="{231AC221-F156-4B0B-8C7D-FD23F7F9AE53}" type="pres">
      <dgm:prSet presAssocID="{7D4A4709-DD0E-49B0-8E72-CAFD232A943E}" presName="FiveConn_4-5" presStyleLbl="fgAccFollowNode1" presStyleIdx="3" presStyleCnt="4">
        <dgm:presLayoutVars>
          <dgm:bulletEnabled val="1"/>
        </dgm:presLayoutVars>
      </dgm:prSet>
      <dgm:spPr/>
    </dgm:pt>
    <dgm:pt modelId="{5180AD68-5392-4021-BB8A-ABB8BA877349}" type="pres">
      <dgm:prSet presAssocID="{7D4A4709-DD0E-49B0-8E72-CAFD232A943E}" presName="FiveNodes_1_text" presStyleLbl="node1" presStyleIdx="4" presStyleCnt="5">
        <dgm:presLayoutVars>
          <dgm:bulletEnabled val="1"/>
        </dgm:presLayoutVars>
      </dgm:prSet>
      <dgm:spPr/>
    </dgm:pt>
    <dgm:pt modelId="{0FD6FDE9-245B-428D-A23F-4A354206C2E9}" type="pres">
      <dgm:prSet presAssocID="{7D4A4709-DD0E-49B0-8E72-CAFD232A943E}" presName="FiveNodes_2_text" presStyleLbl="node1" presStyleIdx="4" presStyleCnt="5">
        <dgm:presLayoutVars>
          <dgm:bulletEnabled val="1"/>
        </dgm:presLayoutVars>
      </dgm:prSet>
      <dgm:spPr/>
    </dgm:pt>
    <dgm:pt modelId="{4E753D04-AF60-42C0-8221-F04954D78FAC}" type="pres">
      <dgm:prSet presAssocID="{7D4A4709-DD0E-49B0-8E72-CAFD232A943E}" presName="FiveNodes_3_text" presStyleLbl="node1" presStyleIdx="4" presStyleCnt="5">
        <dgm:presLayoutVars>
          <dgm:bulletEnabled val="1"/>
        </dgm:presLayoutVars>
      </dgm:prSet>
      <dgm:spPr/>
    </dgm:pt>
    <dgm:pt modelId="{86ECE25C-E487-49A8-B377-7D3C8F9AAFCD}" type="pres">
      <dgm:prSet presAssocID="{7D4A4709-DD0E-49B0-8E72-CAFD232A943E}" presName="FiveNodes_4_text" presStyleLbl="node1" presStyleIdx="4" presStyleCnt="5">
        <dgm:presLayoutVars>
          <dgm:bulletEnabled val="1"/>
        </dgm:presLayoutVars>
      </dgm:prSet>
      <dgm:spPr/>
    </dgm:pt>
    <dgm:pt modelId="{A7B567F6-587B-4010-9EDF-DB9B7F4442B7}" type="pres">
      <dgm:prSet presAssocID="{7D4A4709-DD0E-49B0-8E72-CAFD232A943E}" presName="FiveNodes_5_text" presStyleLbl="node1" presStyleIdx="4" presStyleCnt="5">
        <dgm:presLayoutVars>
          <dgm:bulletEnabled val="1"/>
        </dgm:presLayoutVars>
      </dgm:prSet>
      <dgm:spPr/>
    </dgm:pt>
  </dgm:ptLst>
  <dgm:cxnLst>
    <dgm:cxn modelId="{9ED6520D-2D00-4929-866B-A41565F89AC5}" type="presOf" srcId="{7D1BA36C-A596-419A-B80C-924D6E692D35}" destId="{89A9D272-7E41-48F7-8DC8-E63F700BD015}" srcOrd="0" destOrd="0" presId="urn:microsoft.com/office/officeart/2005/8/layout/vProcess5"/>
    <dgm:cxn modelId="{ABD3AF1F-1BD6-426E-AB3E-F391F6701BDB}" type="presOf" srcId="{A8EDF6E5-6962-47CF-8B11-47F0DC97F815}" destId="{330F2A0A-D211-4E17-893E-C05201C78145}" srcOrd="0" destOrd="0" presId="urn:microsoft.com/office/officeart/2005/8/layout/vProcess5"/>
    <dgm:cxn modelId="{CB659629-FCA6-4776-B002-DAA2015BA838}" srcId="{7D4A4709-DD0E-49B0-8E72-CAFD232A943E}" destId="{FF216694-70ED-41AC-9FD2-77CA34B4CFF8}" srcOrd="3" destOrd="0" parTransId="{27198CC0-9B5D-484C-8169-4FB912240194}" sibTransId="{420078A0-5AF8-453B-99C8-7158D46046D9}"/>
    <dgm:cxn modelId="{1BE2733A-BFF5-4138-B472-DC21AE2591BD}" type="presOf" srcId="{1B33D7F2-1562-4815-8696-81E2D7A06FDC}" destId="{A7B567F6-587B-4010-9EDF-DB9B7F4442B7}" srcOrd="1" destOrd="0" presId="urn:microsoft.com/office/officeart/2005/8/layout/vProcess5"/>
    <dgm:cxn modelId="{C98A5E41-4433-422F-9C61-DBC489AB6175}" type="presOf" srcId="{7D4A4709-DD0E-49B0-8E72-CAFD232A943E}" destId="{DF8DC40F-1FF3-4388-B632-1749CF42326D}" srcOrd="0" destOrd="0" presId="urn:microsoft.com/office/officeart/2005/8/layout/vProcess5"/>
    <dgm:cxn modelId="{D904F162-CAA2-4ADE-93EB-056664BED651}" type="presOf" srcId="{1B33D7F2-1562-4815-8696-81E2D7A06FDC}" destId="{30ACD0A6-0E69-413C-A7F2-2B43E240D46A}" srcOrd="0" destOrd="0" presId="urn:microsoft.com/office/officeart/2005/8/layout/vProcess5"/>
    <dgm:cxn modelId="{C8ADF064-E97F-4B6E-ABF8-6512DADC2075}" srcId="{7D4A4709-DD0E-49B0-8E72-CAFD232A943E}" destId="{1B33D7F2-1562-4815-8696-81E2D7A06FDC}" srcOrd="4" destOrd="0" parTransId="{66934C4A-9845-44F3-859C-0F4FE40915DC}" sibTransId="{114A0E9D-961C-4FBC-88C1-A0620478A4CC}"/>
    <dgm:cxn modelId="{ECC0804A-19CE-43CD-9DA4-ACA5C19B3CFF}" srcId="{7D4A4709-DD0E-49B0-8E72-CAFD232A943E}" destId="{D48AC653-57A0-49FB-AB17-BD780449C5E5}" srcOrd="2" destOrd="0" parTransId="{5C75336C-81BF-4496-A5CE-DE668D6F5DE2}" sibTransId="{A8EDF6E5-6962-47CF-8B11-47F0DC97F815}"/>
    <dgm:cxn modelId="{0328996A-4197-4EF4-8FFB-15BD5AC198EF}" srcId="{7D4A4709-DD0E-49B0-8E72-CAFD232A943E}" destId="{1675B300-F0B1-4DA2-920A-E568033B6581}" srcOrd="5" destOrd="0" parTransId="{E7BB66F3-1583-415F-9177-EB734D59ED74}" sibTransId="{AC15A108-46B3-43F6-A99E-9CA3C126CAD7}"/>
    <dgm:cxn modelId="{BCE90D4C-6AB4-447E-8854-3BADCD566627}" type="presOf" srcId="{43161A20-36FB-4F47-A399-38236161A80E}" destId="{5180AD68-5392-4021-BB8A-ABB8BA877349}" srcOrd="1" destOrd="0" presId="urn:microsoft.com/office/officeart/2005/8/layout/vProcess5"/>
    <dgm:cxn modelId="{B446376C-C5FB-4BFA-A6E8-FCA90682DB9D}" type="presOf" srcId="{D48AC653-57A0-49FB-AB17-BD780449C5E5}" destId="{4E753D04-AF60-42C0-8221-F04954D78FAC}" srcOrd="1" destOrd="0" presId="urn:microsoft.com/office/officeart/2005/8/layout/vProcess5"/>
    <dgm:cxn modelId="{CBCF3C77-8326-4D22-A1A2-4FEB20102AD7}" type="presOf" srcId="{420078A0-5AF8-453B-99C8-7158D46046D9}" destId="{231AC221-F156-4B0B-8C7D-FD23F7F9AE53}" srcOrd="0" destOrd="0" presId="urn:microsoft.com/office/officeart/2005/8/layout/vProcess5"/>
    <dgm:cxn modelId="{B8945E91-7372-488C-A163-3FBD85D96390}" type="presOf" srcId="{FF216694-70ED-41AC-9FD2-77CA34B4CFF8}" destId="{86ECE25C-E487-49A8-B377-7D3C8F9AAFCD}" srcOrd="1" destOrd="0" presId="urn:microsoft.com/office/officeart/2005/8/layout/vProcess5"/>
    <dgm:cxn modelId="{B80E3993-411C-4839-BF9C-71B37964FD6E}" type="presOf" srcId="{A1B949C3-C944-47FD-95D5-A6A3DAEFEFC5}" destId="{A56739CF-8E5E-4026-95B7-E72F79101D83}" srcOrd="0" destOrd="0" presId="urn:microsoft.com/office/officeart/2005/8/layout/vProcess5"/>
    <dgm:cxn modelId="{FBA46697-36BB-4042-AC8F-C26C2687E9EB}" srcId="{7D4A4709-DD0E-49B0-8E72-CAFD232A943E}" destId="{A1B949C3-C944-47FD-95D5-A6A3DAEFEFC5}" srcOrd="1" destOrd="0" parTransId="{DA6F3A52-CFDA-4F39-BD5B-6DCFC9150BA3}" sibTransId="{7D1BA36C-A596-419A-B80C-924D6E692D35}"/>
    <dgm:cxn modelId="{89184B99-4020-4B1B-9A07-E183D55FD211}" type="presOf" srcId="{D48AC653-57A0-49FB-AB17-BD780449C5E5}" destId="{5EF25CAA-F3B7-4287-AB21-AED925BD4155}" srcOrd="0" destOrd="0" presId="urn:microsoft.com/office/officeart/2005/8/layout/vProcess5"/>
    <dgm:cxn modelId="{F868FCAE-C953-4B97-BA81-9C9C5CC0ACE2}" type="presOf" srcId="{FF216694-70ED-41AC-9FD2-77CA34B4CFF8}" destId="{BE75DAF5-1D1C-41B6-BC38-6A54F7351ABD}" srcOrd="0" destOrd="0" presId="urn:microsoft.com/office/officeart/2005/8/layout/vProcess5"/>
    <dgm:cxn modelId="{E7B3EABB-2C96-4270-9523-230A0133EF84}" type="presOf" srcId="{43161A20-36FB-4F47-A399-38236161A80E}" destId="{3D41BEFF-1C25-4D60-912C-F7A678BA2EE4}" srcOrd="0" destOrd="0" presId="urn:microsoft.com/office/officeart/2005/8/layout/vProcess5"/>
    <dgm:cxn modelId="{F60D70D5-8CA0-4D80-97FE-DD885CBCEFC2}" srcId="{7D4A4709-DD0E-49B0-8E72-CAFD232A943E}" destId="{6755133D-1C86-4B94-B7B9-399C6BA44D30}" srcOrd="6" destOrd="0" parTransId="{53D0CE87-39F0-4972-A724-0A25EA0784F7}" sibTransId="{8336F083-1C13-498E-ACE5-1F9436E46D00}"/>
    <dgm:cxn modelId="{7F8519E4-0832-426D-A17D-B2378E88D70E}" srcId="{7D4A4709-DD0E-49B0-8E72-CAFD232A943E}" destId="{43161A20-36FB-4F47-A399-38236161A80E}" srcOrd="0" destOrd="0" parTransId="{25CF073E-6802-4A75-A969-B87E073075FF}" sibTransId="{04D56CDC-1578-47E2-BF1A-101445A2D840}"/>
    <dgm:cxn modelId="{37E850EE-9C65-4D19-953F-0FC3C2E55DE5}" type="presOf" srcId="{A1B949C3-C944-47FD-95D5-A6A3DAEFEFC5}" destId="{0FD6FDE9-245B-428D-A23F-4A354206C2E9}" srcOrd="1" destOrd="0" presId="urn:microsoft.com/office/officeart/2005/8/layout/vProcess5"/>
    <dgm:cxn modelId="{65A99EF3-B64B-48E5-A413-04625DAECD1F}" type="presOf" srcId="{04D56CDC-1578-47E2-BF1A-101445A2D840}" destId="{57FCB082-97C3-48A0-A169-042F3B863F0C}" srcOrd="0" destOrd="0" presId="urn:microsoft.com/office/officeart/2005/8/layout/vProcess5"/>
    <dgm:cxn modelId="{486CE3D0-83F8-48FA-A66B-72494F3D4900}" type="presParOf" srcId="{DF8DC40F-1FF3-4388-B632-1749CF42326D}" destId="{9A0DB59F-025B-4D86-8605-2AF7CCBC6D8D}" srcOrd="0" destOrd="0" presId="urn:microsoft.com/office/officeart/2005/8/layout/vProcess5"/>
    <dgm:cxn modelId="{8431F621-A146-47BB-953F-C9483E84B2E6}" type="presParOf" srcId="{DF8DC40F-1FF3-4388-B632-1749CF42326D}" destId="{3D41BEFF-1C25-4D60-912C-F7A678BA2EE4}" srcOrd="1" destOrd="0" presId="urn:microsoft.com/office/officeart/2005/8/layout/vProcess5"/>
    <dgm:cxn modelId="{2141481B-BF25-4201-BD19-2990C3988FB3}" type="presParOf" srcId="{DF8DC40F-1FF3-4388-B632-1749CF42326D}" destId="{A56739CF-8E5E-4026-95B7-E72F79101D83}" srcOrd="2" destOrd="0" presId="urn:microsoft.com/office/officeart/2005/8/layout/vProcess5"/>
    <dgm:cxn modelId="{DFA51524-5136-4539-8922-7E53050B1020}" type="presParOf" srcId="{DF8DC40F-1FF3-4388-B632-1749CF42326D}" destId="{5EF25CAA-F3B7-4287-AB21-AED925BD4155}" srcOrd="3" destOrd="0" presId="urn:microsoft.com/office/officeart/2005/8/layout/vProcess5"/>
    <dgm:cxn modelId="{8BE76EDD-27D7-42D5-A125-8CAD313EF180}" type="presParOf" srcId="{DF8DC40F-1FF3-4388-B632-1749CF42326D}" destId="{BE75DAF5-1D1C-41B6-BC38-6A54F7351ABD}" srcOrd="4" destOrd="0" presId="urn:microsoft.com/office/officeart/2005/8/layout/vProcess5"/>
    <dgm:cxn modelId="{C20CA3EE-596D-4813-A4F4-3A469A34D0FC}" type="presParOf" srcId="{DF8DC40F-1FF3-4388-B632-1749CF42326D}" destId="{30ACD0A6-0E69-413C-A7F2-2B43E240D46A}" srcOrd="5" destOrd="0" presId="urn:microsoft.com/office/officeart/2005/8/layout/vProcess5"/>
    <dgm:cxn modelId="{5DE20DF1-3674-4E18-9B0D-94039B7E286A}" type="presParOf" srcId="{DF8DC40F-1FF3-4388-B632-1749CF42326D}" destId="{57FCB082-97C3-48A0-A169-042F3B863F0C}" srcOrd="6" destOrd="0" presId="urn:microsoft.com/office/officeart/2005/8/layout/vProcess5"/>
    <dgm:cxn modelId="{A7D90E18-8EE1-400C-8C1E-8C765B99C79F}" type="presParOf" srcId="{DF8DC40F-1FF3-4388-B632-1749CF42326D}" destId="{89A9D272-7E41-48F7-8DC8-E63F700BD015}" srcOrd="7" destOrd="0" presId="urn:microsoft.com/office/officeart/2005/8/layout/vProcess5"/>
    <dgm:cxn modelId="{7D99EB1E-BF8D-4956-B491-4439795E64D2}" type="presParOf" srcId="{DF8DC40F-1FF3-4388-B632-1749CF42326D}" destId="{330F2A0A-D211-4E17-893E-C05201C78145}" srcOrd="8" destOrd="0" presId="urn:microsoft.com/office/officeart/2005/8/layout/vProcess5"/>
    <dgm:cxn modelId="{171CCCCA-5CE2-4FB5-B363-5D4CCE866E81}" type="presParOf" srcId="{DF8DC40F-1FF3-4388-B632-1749CF42326D}" destId="{231AC221-F156-4B0B-8C7D-FD23F7F9AE53}" srcOrd="9" destOrd="0" presId="urn:microsoft.com/office/officeart/2005/8/layout/vProcess5"/>
    <dgm:cxn modelId="{BAC85DD2-C2BB-4B3B-8F94-73A5B3AE88F6}" type="presParOf" srcId="{DF8DC40F-1FF3-4388-B632-1749CF42326D}" destId="{5180AD68-5392-4021-BB8A-ABB8BA877349}" srcOrd="10" destOrd="0" presId="urn:microsoft.com/office/officeart/2005/8/layout/vProcess5"/>
    <dgm:cxn modelId="{8CC855F5-DCC3-453E-9967-F53B240A7A2E}" type="presParOf" srcId="{DF8DC40F-1FF3-4388-B632-1749CF42326D}" destId="{0FD6FDE9-245B-428D-A23F-4A354206C2E9}" srcOrd="11" destOrd="0" presId="urn:microsoft.com/office/officeart/2005/8/layout/vProcess5"/>
    <dgm:cxn modelId="{6451751E-EF0D-4760-8068-8D661E9CE027}" type="presParOf" srcId="{DF8DC40F-1FF3-4388-B632-1749CF42326D}" destId="{4E753D04-AF60-42C0-8221-F04954D78FAC}" srcOrd="12" destOrd="0" presId="urn:microsoft.com/office/officeart/2005/8/layout/vProcess5"/>
    <dgm:cxn modelId="{1F42AB32-82C0-4416-B4E5-937A13157D01}" type="presParOf" srcId="{DF8DC40F-1FF3-4388-B632-1749CF42326D}" destId="{86ECE25C-E487-49A8-B377-7D3C8F9AAFCD}" srcOrd="13" destOrd="0" presId="urn:microsoft.com/office/officeart/2005/8/layout/vProcess5"/>
    <dgm:cxn modelId="{6E7FD4C7-B81B-4EF2-92C2-3698EA0ACD96}" type="presParOf" srcId="{DF8DC40F-1FF3-4388-B632-1749CF42326D}" destId="{A7B567F6-587B-4010-9EDF-DB9B7F4442B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1BEFF-1C25-4D60-912C-F7A678BA2EE4}">
      <dsp:nvSpPr>
        <dsp:cNvPr id="0" name=""/>
        <dsp:cNvSpPr/>
      </dsp:nvSpPr>
      <dsp:spPr>
        <a:xfrm>
          <a:off x="0" y="0"/>
          <a:ext cx="7601950" cy="72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Input Image</a:t>
          </a:r>
        </a:p>
      </dsp:txBody>
      <dsp:txXfrm>
        <a:off x="21292" y="21292"/>
        <a:ext cx="6732463" cy="684364"/>
      </dsp:txXfrm>
    </dsp:sp>
    <dsp:sp modelId="{A56739CF-8E5E-4026-95B7-E72F79101D83}">
      <dsp:nvSpPr>
        <dsp:cNvPr id="0" name=""/>
        <dsp:cNvSpPr/>
      </dsp:nvSpPr>
      <dsp:spPr>
        <a:xfrm>
          <a:off x="567678" y="827913"/>
          <a:ext cx="7601950" cy="72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Image Enhancement</a:t>
          </a:r>
        </a:p>
      </dsp:txBody>
      <dsp:txXfrm>
        <a:off x="588970" y="849205"/>
        <a:ext cx="6519172" cy="684363"/>
      </dsp:txXfrm>
    </dsp:sp>
    <dsp:sp modelId="{5EF25CAA-F3B7-4287-AB21-AED925BD4155}">
      <dsp:nvSpPr>
        <dsp:cNvPr id="0" name=""/>
        <dsp:cNvSpPr/>
      </dsp:nvSpPr>
      <dsp:spPr>
        <a:xfrm>
          <a:off x="1135356" y="1655826"/>
          <a:ext cx="7601950" cy="72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Image Segmentation</a:t>
          </a:r>
        </a:p>
      </dsp:txBody>
      <dsp:txXfrm>
        <a:off x="1156648" y="1677118"/>
        <a:ext cx="6519172" cy="684364"/>
      </dsp:txXfrm>
    </dsp:sp>
    <dsp:sp modelId="{BE75DAF5-1D1C-41B6-BC38-6A54F7351ABD}">
      <dsp:nvSpPr>
        <dsp:cNvPr id="0" name=""/>
        <dsp:cNvSpPr/>
      </dsp:nvSpPr>
      <dsp:spPr>
        <a:xfrm>
          <a:off x="1703034" y="2483739"/>
          <a:ext cx="7601950" cy="72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 Neural Network Classifier </a:t>
          </a:r>
        </a:p>
      </dsp:txBody>
      <dsp:txXfrm>
        <a:off x="1724326" y="2505031"/>
        <a:ext cx="6519172" cy="684364"/>
      </dsp:txXfrm>
    </dsp:sp>
    <dsp:sp modelId="{30ACD0A6-0E69-413C-A7F2-2B43E240D46A}">
      <dsp:nvSpPr>
        <dsp:cNvPr id="0" name=""/>
        <dsp:cNvSpPr/>
      </dsp:nvSpPr>
      <dsp:spPr>
        <a:xfrm>
          <a:off x="2270712" y="3311652"/>
          <a:ext cx="7601950" cy="72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kern="1200" dirty="0"/>
            <a:t>Object Detection</a:t>
          </a:r>
        </a:p>
      </dsp:txBody>
      <dsp:txXfrm>
        <a:off x="2292004" y="3332944"/>
        <a:ext cx="6519172" cy="684363"/>
      </dsp:txXfrm>
    </dsp:sp>
    <dsp:sp modelId="{57FCB082-97C3-48A0-A169-042F3B863F0C}">
      <dsp:nvSpPr>
        <dsp:cNvPr id="0" name=""/>
        <dsp:cNvSpPr/>
      </dsp:nvSpPr>
      <dsp:spPr>
        <a:xfrm>
          <a:off x="7129434" y="531075"/>
          <a:ext cx="472516" cy="4725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a:off x="7235750" y="531075"/>
        <a:ext cx="259884" cy="355568"/>
      </dsp:txXfrm>
    </dsp:sp>
    <dsp:sp modelId="{89A9D272-7E41-48F7-8DC8-E63F700BD015}">
      <dsp:nvSpPr>
        <dsp:cNvPr id="0" name=""/>
        <dsp:cNvSpPr/>
      </dsp:nvSpPr>
      <dsp:spPr>
        <a:xfrm>
          <a:off x="7697112" y="1358988"/>
          <a:ext cx="472516" cy="4725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a:off x="7803428" y="1358988"/>
        <a:ext cx="259884" cy="355568"/>
      </dsp:txXfrm>
    </dsp:sp>
    <dsp:sp modelId="{330F2A0A-D211-4E17-893E-C05201C78145}">
      <dsp:nvSpPr>
        <dsp:cNvPr id="0" name=""/>
        <dsp:cNvSpPr/>
      </dsp:nvSpPr>
      <dsp:spPr>
        <a:xfrm>
          <a:off x="8264790" y="2174786"/>
          <a:ext cx="472516" cy="4725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a:off x="8371106" y="2174786"/>
        <a:ext cx="259884" cy="355568"/>
      </dsp:txXfrm>
    </dsp:sp>
    <dsp:sp modelId="{231AC221-F156-4B0B-8C7D-FD23F7F9AE53}">
      <dsp:nvSpPr>
        <dsp:cNvPr id="0" name=""/>
        <dsp:cNvSpPr/>
      </dsp:nvSpPr>
      <dsp:spPr>
        <a:xfrm>
          <a:off x="8832468" y="3010776"/>
          <a:ext cx="472516" cy="47251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dirty="0"/>
        </a:p>
      </dsp:txBody>
      <dsp:txXfrm>
        <a:off x="8938784" y="3010776"/>
        <a:ext cx="259884" cy="3555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10/27/2023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10/27/2023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Dental Caries detection </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Dental Caries detection </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Dental Caries detection </a:t>
            </a:r>
            <a:endParaRPr lang="en-US" dirty="0"/>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Dental Caries detection </a:t>
            </a:r>
            <a:endParaRPr lang="en-US" dirty="0"/>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Dental Caries detection </a:t>
            </a:r>
            <a:endParaRPr lang="en-US" dirty="0"/>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Dental Caries detection </a:t>
            </a:r>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Dental Caries detection </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Dental Caries detection </a:t>
            </a:r>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Dental Caries detection </a:t>
            </a:r>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Dental Caries detection </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Dental Caries detection </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Dental Caries detection </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Dental Caries detection </a:t>
            </a:r>
            <a:endParaRPr lang="en-US" dirty="0"/>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Dental Caries detection </a:t>
            </a:r>
            <a:endParaRPr lang="en-US" dirty="0"/>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Dental Caries detection </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Dental Caries detection </a:t>
            </a:r>
            <a:endParaRPr lang="en-US" dirty="0"/>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Dental Caries detection </a:t>
            </a:r>
            <a:endParaRPr lang="en-US" dirty="0"/>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crowns-dental-dental-health-dentist-400658/"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arraypublishers.com/browse-journal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serious-young-female-dentist-in-medical-mask-working-with-patient-in-clinic-3881459/" TargetMode="External"/><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a:stretch/>
        </p:blipFill>
        <p:spPr>
          <a:xfrm>
            <a:off x="2469629" y="1470212"/>
            <a:ext cx="6869354" cy="4930588"/>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77931" y="-797859"/>
            <a:ext cx="11236138" cy="4536141"/>
          </a:xfrm>
        </p:spPr>
        <p:txBody>
          <a:bodyPr/>
          <a:lstStyle/>
          <a:p>
            <a:r>
              <a:rPr lang="en-US" sz="3600" b="1" dirty="0">
                <a:solidFill>
                  <a:schemeClr val="tx2"/>
                </a:solidFill>
              </a:rPr>
              <a:t>Caries</a:t>
            </a:r>
            <a:r>
              <a:rPr lang="en-US" sz="3600" b="1" dirty="0">
                <a:latin typeface="+mn-lt"/>
              </a:rPr>
              <a:t> </a:t>
            </a:r>
            <a:r>
              <a:rPr lang="en-US" sz="3600" b="1" dirty="0">
                <a:solidFill>
                  <a:schemeClr val="tx2"/>
                </a:solidFill>
              </a:rPr>
              <a:t>Detection With Deep Learning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By Riya robin​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1918447"/>
            <a:ext cx="9767946" cy="4347882"/>
          </a:xfrm>
        </p:spPr>
        <p:txBody>
          <a:bodyPr/>
          <a:lstStyle/>
          <a:p>
            <a:pPr marL="342900" indent="-342900">
              <a:lnSpc>
                <a:spcPct val="150000"/>
              </a:lnSpc>
              <a:buFont typeface="Arial" panose="020B0604020202020204" pitchFamily="34" charset="0"/>
              <a:buChar char="•"/>
            </a:pPr>
            <a:r>
              <a:rPr lang="en-IN" sz="2400" dirty="0">
                <a:ea typeface="+mn-lt"/>
                <a:cs typeface="+mn-lt"/>
              </a:rPr>
              <a:t>The Mendeley Data platform is the source of the dataset used in this study. </a:t>
            </a:r>
          </a:p>
          <a:p>
            <a:pPr marL="342900" indent="-342900" algn="l">
              <a:lnSpc>
                <a:spcPct val="150000"/>
              </a:lnSpc>
              <a:buFont typeface="Arial" panose="020B0604020202020204" pitchFamily="34" charset="0"/>
              <a:buChar char="•"/>
            </a:pPr>
            <a:r>
              <a:rPr lang="en-US" sz="2400" dirty="0">
                <a:ea typeface="+mn-lt"/>
                <a:cs typeface="+mn-lt"/>
              </a:rPr>
              <a:t>There are 116 panoramic dental radiography images in this dataset, measuring 2964 × 1464. </a:t>
            </a:r>
          </a:p>
          <a:p>
            <a:pPr marL="342900" indent="-342900" algn="l">
              <a:lnSpc>
                <a:spcPct val="150000"/>
              </a:lnSpc>
              <a:buFont typeface="Arial" panose="020B0604020202020204" pitchFamily="34" charset="0"/>
              <a:buChar char="•"/>
            </a:pPr>
            <a:r>
              <a:rPr lang="en-US" sz="2400" dirty="0">
                <a:ea typeface="+mn-lt"/>
                <a:cs typeface="+mn-lt"/>
              </a:rPr>
              <a:t>Dataset contains x-rays with dental caries and without dental caries.</a:t>
            </a:r>
          </a:p>
          <a:p>
            <a:pPr marL="342900" indent="-342900" algn="l">
              <a:lnSpc>
                <a:spcPct val="150000"/>
              </a:lnSpc>
              <a:buFont typeface="Arial" panose="020B0604020202020204" pitchFamily="34" charset="0"/>
              <a:buChar char="•"/>
            </a:pPr>
            <a:endParaRPr lang="en-US"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434354" y="971773"/>
            <a:ext cx="9861176" cy="548640"/>
          </a:xfrm>
        </p:spPr>
        <p:txBody>
          <a:bodyPr/>
          <a:lstStyle/>
          <a:p>
            <a:r>
              <a:rPr lang="en-US" sz="4000" b="1" dirty="0">
                <a:solidFill>
                  <a:schemeClr val="tx2"/>
                </a:solidFill>
              </a:rPr>
              <a:t>dataset</a:t>
            </a:r>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10</a:t>
            </a:fld>
            <a:endParaRPr lang="en-US" dirty="0"/>
          </a:p>
        </p:txBody>
      </p:sp>
    </p:spTree>
    <p:extLst>
      <p:ext uri="{BB962C8B-B14F-4D97-AF65-F5344CB8AC3E}">
        <p14:creationId xmlns:p14="http://schemas.microsoft.com/office/powerpoint/2010/main" val="123780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1918447"/>
            <a:ext cx="9767946" cy="4347882"/>
          </a:xfrm>
        </p:spPr>
        <p:txBody>
          <a:bodyPr/>
          <a:lstStyle/>
          <a:p>
            <a:pPr marL="342900" indent="-342900">
              <a:lnSpc>
                <a:spcPct val="150000"/>
              </a:lnSpc>
              <a:buFont typeface="Arial" panose="020B0604020202020204" pitchFamily="34" charset="0"/>
              <a:buChar char="•"/>
            </a:pPr>
            <a:r>
              <a:rPr lang="en-US" sz="2400" dirty="0">
                <a:ea typeface="+mn-lt"/>
                <a:cs typeface="+mn-lt"/>
              </a:rPr>
              <a:t>We have used ImageDataGenerator from keras.preprocessing.image in python. </a:t>
            </a:r>
          </a:p>
          <a:p>
            <a:pPr marL="342900" indent="-342900">
              <a:lnSpc>
                <a:spcPct val="150000"/>
              </a:lnSpc>
              <a:buFont typeface="Arial" panose="020B0604020202020204" pitchFamily="34" charset="0"/>
              <a:buChar char="•"/>
            </a:pPr>
            <a:r>
              <a:rPr lang="en-US" sz="2400" dirty="0">
                <a:ea typeface="+mn-lt"/>
                <a:cs typeface="+mn-lt"/>
              </a:rPr>
              <a:t>These generators will help preprocess and augment the data.</a:t>
            </a:r>
          </a:p>
          <a:p>
            <a:pPr marL="342900" indent="-342900">
              <a:lnSpc>
                <a:spcPct val="150000"/>
              </a:lnSpc>
              <a:buFont typeface="Arial" panose="020B0604020202020204" pitchFamily="34" charset="0"/>
              <a:buChar char="•"/>
            </a:pPr>
            <a:r>
              <a:rPr lang="en-US" sz="2400" dirty="0">
                <a:ea typeface="+mn-lt"/>
                <a:cs typeface="+mn-lt"/>
              </a:rPr>
              <a:t>Images were augmented using- Rotation, Vertical Flip and Horizontal Flip for our model.</a:t>
            </a:r>
            <a:endParaRPr lang="en-IN" sz="2400" dirty="0">
              <a:ea typeface="+mn-lt"/>
              <a:cs typeface="+mn-lt"/>
            </a:endParaRPr>
          </a:p>
          <a:p>
            <a:pPr marL="342900" indent="-342900" algn="l">
              <a:lnSpc>
                <a:spcPct val="150000"/>
              </a:lnSpc>
              <a:buFont typeface="Arial" panose="020B0604020202020204" pitchFamily="34" charset="0"/>
              <a:buChar char="•"/>
            </a:pPr>
            <a:endParaRPr lang="en-US" sz="2400" dirty="0">
              <a:ea typeface="+mn-lt"/>
              <a:cs typeface="+mn-lt"/>
            </a:endParaRPr>
          </a:p>
          <a:p>
            <a:pPr marL="342900" indent="-342900" algn="l">
              <a:lnSpc>
                <a:spcPct val="150000"/>
              </a:lnSpc>
              <a:buFont typeface="Arial" panose="020B0604020202020204" pitchFamily="34" charset="0"/>
              <a:buChar char="•"/>
            </a:pPr>
            <a:endParaRPr lang="en-US"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317812" y="1056329"/>
            <a:ext cx="10336306" cy="548640"/>
          </a:xfrm>
        </p:spPr>
        <p:txBody>
          <a:bodyPr/>
          <a:lstStyle/>
          <a:p>
            <a:r>
              <a:rPr lang="en-US" sz="4000" b="1" dirty="0">
                <a:solidFill>
                  <a:schemeClr val="tx2"/>
                </a:solidFill>
              </a:rPr>
              <a:t>Pre-processing and image augmentation</a:t>
            </a:r>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11</a:t>
            </a:fld>
            <a:endParaRPr lang="en-US" dirty="0"/>
          </a:p>
        </p:txBody>
      </p:sp>
    </p:spTree>
    <p:extLst>
      <p:ext uri="{BB962C8B-B14F-4D97-AF65-F5344CB8AC3E}">
        <p14:creationId xmlns:p14="http://schemas.microsoft.com/office/powerpoint/2010/main" val="2803057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212027" y="1330649"/>
            <a:ext cx="10336306" cy="548640"/>
          </a:xfrm>
        </p:spPr>
        <p:txBody>
          <a:bodyPr/>
          <a:lstStyle/>
          <a:p>
            <a:r>
              <a:rPr lang="en-US" sz="4000" b="1" dirty="0">
                <a:solidFill>
                  <a:schemeClr val="tx2"/>
                </a:solidFill>
              </a:rPr>
              <a:t>Architecture of the cnn model</a:t>
            </a:r>
            <a:br>
              <a:rPr lang="en-IN" sz="4000" dirty="0">
                <a:ea typeface="+mn-lt"/>
                <a:cs typeface="+mn-lt"/>
              </a:rPr>
            </a:br>
            <a:endParaRPr lang="en-US" sz="4000" b="1" dirty="0">
              <a:solidFill>
                <a:schemeClr val="tx2"/>
              </a:solidFill>
            </a:endParaRPr>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3" name="Content Placeholder 16">
            <a:extLst>
              <a:ext uri="{FF2B5EF4-FFF2-40B4-BE49-F238E27FC236}">
                <a16:creationId xmlns:a16="http://schemas.microsoft.com/office/drawing/2014/main" id="{1184945F-D30D-CC35-EB4D-FC6F084C11E7}"/>
              </a:ext>
            </a:extLst>
          </p:cNvPr>
          <p:cNvSpPr txBox="1">
            <a:spLocks/>
          </p:cNvSpPr>
          <p:nvPr/>
        </p:nvSpPr>
        <p:spPr>
          <a:xfrm>
            <a:off x="877824" y="1671919"/>
            <a:ext cx="9767946" cy="4347882"/>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400" dirty="0">
                <a:ea typeface="+mn-lt"/>
                <a:cs typeface="+mn-lt"/>
              </a:rPr>
              <a:t>We have created a </a:t>
            </a:r>
            <a:r>
              <a:rPr lang="en-US" sz="2400" dirty="0">
                <a:solidFill>
                  <a:srgbClr val="C00000"/>
                </a:solidFill>
                <a:ea typeface="+mn-lt"/>
                <a:cs typeface="+mn-lt"/>
              </a:rPr>
              <a:t>Sequential model </a:t>
            </a:r>
            <a:r>
              <a:rPr lang="en-US" sz="2400" dirty="0">
                <a:ea typeface="+mn-lt"/>
                <a:cs typeface="+mn-lt"/>
              </a:rPr>
              <a:t>which contains 9 layers.</a:t>
            </a:r>
          </a:p>
          <a:p>
            <a:pPr marL="342900" indent="-342900">
              <a:lnSpc>
                <a:spcPct val="150000"/>
              </a:lnSpc>
              <a:buFont typeface="Arial" panose="020B0604020202020204" pitchFamily="34" charset="0"/>
              <a:buChar char="•"/>
            </a:pPr>
            <a:r>
              <a:rPr lang="en-US" sz="2400" dirty="0">
                <a:ea typeface="+mn-lt"/>
                <a:cs typeface="+mn-lt"/>
              </a:rPr>
              <a:t>Training dataset was used at a learning rate of 0.001 and 40 epochs were used.</a:t>
            </a:r>
          </a:p>
          <a:p>
            <a:pPr marL="342900" indent="-342900">
              <a:lnSpc>
                <a:spcPct val="150000"/>
              </a:lnSpc>
              <a:buFont typeface="Arial" panose="020B0604020202020204" pitchFamily="34" charset="0"/>
              <a:buChar char="•"/>
            </a:pPr>
            <a:endParaRPr lang="en-US" sz="2400" dirty="0">
              <a:ea typeface="+mn-lt"/>
              <a:cs typeface="+mn-lt"/>
            </a:endParaRPr>
          </a:p>
          <a:p>
            <a:pPr marL="342900" indent="-342900">
              <a:lnSpc>
                <a:spcPct val="150000"/>
              </a:lnSpc>
              <a:buFont typeface="Arial" panose="020B0604020202020204" pitchFamily="34" charset="0"/>
              <a:buChar char="•"/>
            </a:pPr>
            <a:endParaRPr lang="en-US" sz="2400" dirty="0">
              <a:ea typeface="+mn-lt"/>
              <a:cs typeface="+mn-lt"/>
            </a:endParaRPr>
          </a:p>
        </p:txBody>
      </p:sp>
    </p:spTree>
    <p:extLst>
      <p:ext uri="{BB962C8B-B14F-4D97-AF65-F5344CB8AC3E}">
        <p14:creationId xmlns:p14="http://schemas.microsoft.com/office/powerpoint/2010/main" val="125864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1918447"/>
            <a:ext cx="9767946" cy="4347882"/>
          </a:xfrm>
        </p:spPr>
        <p:txBody>
          <a:bodyPr/>
          <a:lstStyle/>
          <a:p>
            <a:pPr marL="342900" indent="-342900" algn="l">
              <a:lnSpc>
                <a:spcPct val="150000"/>
              </a:lnSpc>
              <a:buFont typeface="Arial" panose="020B0604020202020204" pitchFamily="34" charset="0"/>
              <a:buChar char="•"/>
            </a:pPr>
            <a:endParaRPr lang="en-US" sz="2400" dirty="0">
              <a:ea typeface="+mn-lt"/>
              <a:cs typeface="+mn-lt"/>
            </a:endParaRPr>
          </a:p>
          <a:p>
            <a:pPr marL="342900" indent="-342900" algn="l">
              <a:lnSpc>
                <a:spcPct val="150000"/>
              </a:lnSpc>
              <a:buFont typeface="Arial" panose="020B0604020202020204" pitchFamily="34" charset="0"/>
              <a:buChar char="•"/>
            </a:pPr>
            <a:endParaRPr lang="en-US"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13</a:t>
            </a:fld>
            <a:endParaRPr lang="en-US" dirty="0"/>
          </a:p>
        </p:txBody>
      </p:sp>
      <p:pic>
        <p:nvPicPr>
          <p:cNvPr id="3" name="Content Placeholder 6">
            <a:extLst>
              <a:ext uri="{FF2B5EF4-FFF2-40B4-BE49-F238E27FC236}">
                <a16:creationId xmlns:a16="http://schemas.microsoft.com/office/drawing/2014/main" id="{800CDCFD-36F2-9568-950D-410E003E7760}"/>
              </a:ext>
            </a:extLst>
          </p:cNvPr>
          <p:cNvPicPr>
            <a:picLocks noChangeAspect="1"/>
          </p:cNvPicPr>
          <p:nvPr/>
        </p:nvPicPr>
        <p:blipFill rotWithShape="1">
          <a:blip r:embed="rId2"/>
          <a:srcRect l="22090" t="18125" r="40476" b="7214"/>
          <a:stretch/>
        </p:blipFill>
        <p:spPr>
          <a:xfrm>
            <a:off x="2907870" y="277908"/>
            <a:ext cx="5214154" cy="5849804"/>
          </a:xfrm>
          <a:prstGeom prst="rect">
            <a:avLst/>
          </a:prstGeom>
        </p:spPr>
      </p:pic>
      <p:sp>
        <p:nvSpPr>
          <p:cNvPr id="6" name="Content Placeholder 8">
            <a:extLst>
              <a:ext uri="{FF2B5EF4-FFF2-40B4-BE49-F238E27FC236}">
                <a16:creationId xmlns:a16="http://schemas.microsoft.com/office/drawing/2014/main" id="{2D24AE2F-7422-4297-9A12-0BD7F8C5C208}"/>
              </a:ext>
            </a:extLst>
          </p:cNvPr>
          <p:cNvSpPr txBox="1">
            <a:spLocks/>
          </p:cNvSpPr>
          <p:nvPr/>
        </p:nvSpPr>
        <p:spPr>
          <a:xfrm>
            <a:off x="4270786" y="6266329"/>
            <a:ext cx="2972697" cy="16136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Fig 2. Model summary of CNN architecture </a:t>
            </a:r>
            <a:endParaRPr lang="en-IN" dirty="0"/>
          </a:p>
        </p:txBody>
      </p:sp>
    </p:spTree>
    <p:extLst>
      <p:ext uri="{BB962C8B-B14F-4D97-AF65-F5344CB8AC3E}">
        <p14:creationId xmlns:p14="http://schemas.microsoft.com/office/powerpoint/2010/main" val="349645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149273" y="1147482"/>
            <a:ext cx="9767946" cy="4347882"/>
          </a:xfrm>
        </p:spPr>
        <p:txBody>
          <a:bodyPr/>
          <a:lstStyle/>
          <a:p>
            <a:pPr marL="457200" indent="-457200">
              <a:lnSpc>
                <a:spcPct val="150000"/>
              </a:lnSpc>
              <a:buFont typeface="+mj-lt"/>
              <a:buAutoNum type="arabicPeriod"/>
            </a:pPr>
            <a:r>
              <a:rPr lang="en-US" sz="2400" u="sng" dirty="0">
                <a:ea typeface="+mn-lt"/>
                <a:cs typeface="+mn-lt"/>
              </a:rPr>
              <a:t>Input Layer: </a:t>
            </a:r>
          </a:p>
          <a:p>
            <a:pPr marL="342900" indent="-342900">
              <a:lnSpc>
                <a:spcPct val="150000"/>
              </a:lnSpc>
              <a:buFont typeface="Arial" panose="020B0604020202020204" pitchFamily="34" charset="0"/>
              <a:buChar char="•"/>
            </a:pPr>
            <a:r>
              <a:rPr lang="en-US" sz="2400" dirty="0">
                <a:ea typeface="+mn-lt"/>
                <a:cs typeface="+mn-lt"/>
              </a:rPr>
              <a:t>Our input image, as the name implies, can be either RGB or Grayscale. Each picture is composed of pixels with values between 0 and 255. </a:t>
            </a:r>
          </a:p>
          <a:p>
            <a:pPr marL="342900" indent="-342900">
              <a:lnSpc>
                <a:spcPct val="150000"/>
              </a:lnSpc>
              <a:buFont typeface="Arial" panose="020B0604020202020204" pitchFamily="34" charset="0"/>
              <a:buChar char="•"/>
            </a:pPr>
            <a:r>
              <a:rPr lang="en-US" sz="2400" dirty="0">
                <a:ea typeface="+mn-lt"/>
                <a:cs typeface="+mn-lt"/>
              </a:rPr>
              <a:t>Before sending them to the model, we must normalize them, or transform the 0 to 1 range.</a:t>
            </a: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14</a:t>
            </a:fld>
            <a:endParaRPr lang="en-US" dirty="0"/>
          </a:p>
        </p:txBody>
      </p:sp>
    </p:spTree>
    <p:extLst>
      <p:ext uri="{BB962C8B-B14F-4D97-AF65-F5344CB8AC3E}">
        <p14:creationId xmlns:p14="http://schemas.microsoft.com/office/powerpoint/2010/main" val="1262607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149273" y="1147482"/>
            <a:ext cx="9767946" cy="4347882"/>
          </a:xfrm>
        </p:spPr>
        <p:txBody>
          <a:bodyPr/>
          <a:lstStyle/>
          <a:p>
            <a:pPr>
              <a:lnSpc>
                <a:spcPct val="150000"/>
              </a:lnSpc>
            </a:pPr>
            <a:r>
              <a:rPr lang="en-US" sz="2400" dirty="0">
                <a:ea typeface="+mn-lt"/>
                <a:cs typeface="+mn-lt"/>
              </a:rPr>
              <a:t>2.   </a:t>
            </a:r>
            <a:r>
              <a:rPr lang="en-US" sz="2400" u="sng" dirty="0">
                <a:ea typeface="+mn-lt"/>
                <a:cs typeface="+mn-lt"/>
              </a:rPr>
              <a:t>Convolution Layer: </a:t>
            </a:r>
          </a:p>
          <a:p>
            <a:pPr marL="342900" indent="-342900">
              <a:lnSpc>
                <a:spcPct val="150000"/>
              </a:lnSpc>
              <a:buFont typeface="Arial" panose="020B0604020202020204" pitchFamily="34" charset="0"/>
              <a:buChar char="•"/>
            </a:pPr>
            <a:r>
              <a:rPr lang="en-US" sz="2400" dirty="0">
                <a:ea typeface="+mn-lt"/>
                <a:cs typeface="+mn-lt"/>
              </a:rPr>
              <a:t>The filter used to extract or identify the characteristics of our input picture is applied to it in the convolution layer. </a:t>
            </a:r>
          </a:p>
          <a:p>
            <a:pPr marL="342900" indent="-342900">
              <a:lnSpc>
                <a:spcPct val="150000"/>
              </a:lnSpc>
              <a:buFont typeface="Arial" panose="020B0604020202020204" pitchFamily="34" charset="0"/>
              <a:buChar char="•"/>
            </a:pPr>
            <a:r>
              <a:rPr lang="en-US" sz="2400" dirty="0">
                <a:ea typeface="+mn-lt"/>
                <a:cs typeface="+mn-lt"/>
              </a:rPr>
              <a:t>Multiple filtering operations are performed on the picture to produce a feature map that aids in categorizing the input image. </a:t>
            </a: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15</a:t>
            </a:fld>
            <a:endParaRPr lang="en-US" dirty="0"/>
          </a:p>
        </p:txBody>
      </p:sp>
    </p:spTree>
    <p:extLst>
      <p:ext uri="{BB962C8B-B14F-4D97-AF65-F5344CB8AC3E}">
        <p14:creationId xmlns:p14="http://schemas.microsoft.com/office/powerpoint/2010/main" val="388132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149273" y="1147482"/>
            <a:ext cx="9767946" cy="4347882"/>
          </a:xfrm>
        </p:spPr>
        <p:txBody>
          <a:bodyPr/>
          <a:lstStyle/>
          <a:p>
            <a:pPr>
              <a:lnSpc>
                <a:spcPct val="150000"/>
              </a:lnSpc>
            </a:pPr>
            <a:r>
              <a:rPr lang="en-US" sz="2400" dirty="0">
                <a:ea typeface="+mn-lt"/>
                <a:cs typeface="+mn-lt"/>
              </a:rPr>
              <a:t>3.   </a:t>
            </a:r>
            <a:r>
              <a:rPr lang="en-US" sz="2400" u="sng" dirty="0">
                <a:ea typeface="+mn-lt"/>
                <a:cs typeface="+mn-lt"/>
              </a:rPr>
              <a:t>Pooling Layer: </a:t>
            </a:r>
          </a:p>
          <a:p>
            <a:pPr marL="342900" indent="-342900">
              <a:lnSpc>
                <a:spcPct val="150000"/>
              </a:lnSpc>
              <a:buFont typeface="Arial" panose="020B0604020202020204" pitchFamily="34" charset="0"/>
              <a:buChar char="•"/>
            </a:pPr>
            <a:r>
              <a:rPr lang="en-US" sz="2400" dirty="0">
                <a:ea typeface="+mn-lt"/>
                <a:cs typeface="+mn-lt"/>
              </a:rPr>
              <a:t>Following the convolutional layer, the pooling layer is used to shrink the feature map's size, assisting in the preservation of the input image's key details or features while speeding up computation. </a:t>
            </a:r>
          </a:p>
          <a:p>
            <a:pPr marL="342900" indent="-342900">
              <a:lnSpc>
                <a:spcPct val="150000"/>
              </a:lnSpc>
              <a:buFont typeface="Arial" panose="020B0604020202020204" pitchFamily="34" charset="0"/>
              <a:buChar char="•"/>
            </a:pPr>
            <a:r>
              <a:rPr lang="en-US" sz="2400" dirty="0">
                <a:ea typeface="+mn-lt"/>
                <a:cs typeface="+mn-lt"/>
              </a:rPr>
              <a:t>Max Pooling and Average Pooling are the two most popular forms of pooling.</a:t>
            </a: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16</a:t>
            </a:fld>
            <a:endParaRPr lang="en-US" dirty="0"/>
          </a:p>
        </p:txBody>
      </p:sp>
    </p:spTree>
    <p:extLst>
      <p:ext uri="{BB962C8B-B14F-4D97-AF65-F5344CB8AC3E}">
        <p14:creationId xmlns:p14="http://schemas.microsoft.com/office/powerpoint/2010/main" val="83643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914400"/>
            <a:ext cx="9767946" cy="4347882"/>
          </a:xfrm>
        </p:spPr>
        <p:txBody>
          <a:bodyPr/>
          <a:lstStyle/>
          <a:p>
            <a:pPr>
              <a:lnSpc>
                <a:spcPct val="150000"/>
              </a:lnSpc>
            </a:pPr>
            <a:r>
              <a:rPr lang="en-US" sz="2400" dirty="0">
                <a:ea typeface="+mn-lt"/>
                <a:cs typeface="+mn-lt"/>
              </a:rPr>
              <a:t>4.  </a:t>
            </a:r>
            <a:r>
              <a:rPr lang="en-US" sz="2400" u="sng" dirty="0">
                <a:ea typeface="+mn-lt"/>
                <a:cs typeface="+mn-lt"/>
              </a:rPr>
              <a:t>Fully connected Layer: </a:t>
            </a:r>
          </a:p>
          <a:p>
            <a:pPr marL="342900" indent="-342900">
              <a:lnSpc>
                <a:spcPct val="150000"/>
              </a:lnSpc>
              <a:buFont typeface="Arial" panose="020B0604020202020204" pitchFamily="34" charset="0"/>
              <a:buChar char="•"/>
            </a:pPr>
            <a:r>
              <a:rPr lang="en-US" sz="2400" dirty="0">
                <a:ea typeface="+mn-lt"/>
                <a:cs typeface="+mn-lt"/>
              </a:rPr>
              <a:t>We have completed the Feature Extraction processes up to this point; the next step is Classification. </a:t>
            </a:r>
          </a:p>
          <a:p>
            <a:pPr marL="342900" indent="-342900">
              <a:lnSpc>
                <a:spcPct val="150000"/>
              </a:lnSpc>
              <a:buFont typeface="Arial" panose="020B0604020202020204" pitchFamily="34" charset="0"/>
              <a:buChar char="•"/>
            </a:pPr>
            <a:r>
              <a:rPr lang="en-US" sz="2400" dirty="0">
                <a:ea typeface="+mn-lt"/>
                <a:cs typeface="+mn-lt"/>
              </a:rPr>
              <a:t>The input picture is classified into a label using the fully connected. </a:t>
            </a:r>
          </a:p>
          <a:p>
            <a:pPr marL="342900" indent="-342900">
              <a:lnSpc>
                <a:spcPct val="150000"/>
              </a:lnSpc>
              <a:buFont typeface="Arial" panose="020B0604020202020204" pitchFamily="34" charset="0"/>
              <a:buChar char="•"/>
            </a:pPr>
            <a:r>
              <a:rPr lang="en-US" sz="2400" dirty="0">
                <a:ea typeface="+mn-lt"/>
                <a:cs typeface="+mn-lt"/>
              </a:rPr>
              <a:t>This layer links the output layer to the data obtained from the preceding steps—the convolution layer and the pooling layer—and ultimately assigns the input the desired label.</a:t>
            </a: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17</a:t>
            </a:fld>
            <a:endParaRPr lang="en-US" dirty="0"/>
          </a:p>
        </p:txBody>
      </p:sp>
    </p:spTree>
    <p:extLst>
      <p:ext uri="{BB962C8B-B14F-4D97-AF65-F5344CB8AC3E}">
        <p14:creationId xmlns:p14="http://schemas.microsoft.com/office/powerpoint/2010/main" val="27220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F06844F-A655-C195-0DA6-9F493EB796ED}"/>
              </a:ext>
            </a:extLst>
          </p:cNvPr>
          <p:cNvPicPr>
            <a:picLocks noGrp="1" noChangeAspect="1"/>
          </p:cNvPicPr>
          <p:nvPr>
            <p:ph sz="quarter" idx="16"/>
          </p:nvPr>
        </p:nvPicPr>
        <p:blipFill rotWithShape="1">
          <a:blip r:embed="rId2"/>
          <a:srcRect l="25398" t="18079" r="28650" b="6490"/>
          <a:stretch/>
        </p:blipFill>
        <p:spPr>
          <a:xfrm>
            <a:off x="1335741" y="1819675"/>
            <a:ext cx="4349677" cy="3701545"/>
          </a:xfrm>
        </p:spPr>
      </p:pic>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434354" y="971773"/>
            <a:ext cx="9861176" cy="548640"/>
          </a:xfrm>
        </p:spPr>
        <p:txBody>
          <a:bodyPr/>
          <a:lstStyle/>
          <a:p>
            <a:r>
              <a:rPr lang="en-US" sz="4000" b="1" dirty="0">
                <a:solidFill>
                  <a:schemeClr val="tx2"/>
                </a:solidFill>
              </a:rPr>
              <a:t>result</a:t>
            </a:r>
          </a:p>
        </p:txBody>
      </p:sp>
      <p:sp>
        <p:nvSpPr>
          <p:cNvPr id="2" name="Slide Number Placeholder 1">
            <a:extLst>
              <a:ext uri="{FF2B5EF4-FFF2-40B4-BE49-F238E27FC236}">
                <a16:creationId xmlns:a16="http://schemas.microsoft.com/office/drawing/2014/main" id="{57C05D86-2E68-9DB1-E4A4-2383D9F26047}"/>
              </a:ext>
            </a:extLst>
          </p:cNvPr>
          <p:cNvSpPr>
            <a:spLocks noGrp="1"/>
          </p:cNvSpPr>
          <p:nvPr>
            <p:ph type="sldNum" sz="quarter" idx="11"/>
          </p:nvPr>
        </p:nvSpPr>
        <p:spPr/>
        <p:txBody>
          <a:bodyPr/>
          <a:lstStyle/>
          <a:p>
            <a:fld id="{75DF2D63-3FF5-D547-96B9-BE9CCD1ABA58}" type="slidenum">
              <a:rPr lang="en-US" smtClean="0"/>
              <a:t>18</a:t>
            </a:fld>
            <a:endParaRPr lang="en-US" dirty="0"/>
          </a:p>
        </p:txBody>
      </p:sp>
      <p:pic>
        <p:nvPicPr>
          <p:cNvPr id="12" name="Picture 11">
            <a:extLst>
              <a:ext uri="{FF2B5EF4-FFF2-40B4-BE49-F238E27FC236}">
                <a16:creationId xmlns:a16="http://schemas.microsoft.com/office/drawing/2014/main" id="{0EB0D937-B7A0-552C-9526-BFA955AB672F}"/>
              </a:ext>
            </a:extLst>
          </p:cNvPr>
          <p:cNvPicPr>
            <a:picLocks noChangeAspect="1"/>
          </p:cNvPicPr>
          <p:nvPr/>
        </p:nvPicPr>
        <p:blipFill rotWithShape="1">
          <a:blip r:embed="rId3"/>
          <a:srcRect l="25425" t="17520" r="28308" b="7550"/>
          <a:stretch/>
        </p:blipFill>
        <p:spPr>
          <a:xfrm>
            <a:off x="6526305" y="1789057"/>
            <a:ext cx="4428565" cy="3732164"/>
          </a:xfrm>
          <a:prstGeom prst="rect">
            <a:avLst/>
          </a:prstGeom>
        </p:spPr>
      </p:pic>
      <p:sp>
        <p:nvSpPr>
          <p:cNvPr id="13" name="TextBox 12">
            <a:extLst>
              <a:ext uri="{FF2B5EF4-FFF2-40B4-BE49-F238E27FC236}">
                <a16:creationId xmlns:a16="http://schemas.microsoft.com/office/drawing/2014/main" id="{78A5258E-BDBB-E21D-4EAF-9CF03E66D87A}"/>
              </a:ext>
            </a:extLst>
          </p:cNvPr>
          <p:cNvSpPr txBox="1"/>
          <p:nvPr/>
        </p:nvSpPr>
        <p:spPr>
          <a:xfrm>
            <a:off x="2277035" y="5517869"/>
            <a:ext cx="2142565" cy="379078"/>
          </a:xfrm>
          <a:prstGeom prst="rect">
            <a:avLst/>
          </a:prstGeom>
          <a:noFill/>
        </p:spPr>
        <p:txBody>
          <a:bodyPr wrap="square">
            <a:spAutoFit/>
          </a:bodyPr>
          <a:lstStyle/>
          <a:p>
            <a:pPr>
              <a:lnSpc>
                <a:spcPct val="150000"/>
              </a:lnSpc>
            </a:pPr>
            <a:r>
              <a:rPr lang="en-US" sz="1400" dirty="0"/>
              <a:t>Fig 3. Without Caries</a:t>
            </a:r>
            <a:endParaRPr lang="en-IN" sz="1400" dirty="0"/>
          </a:p>
        </p:txBody>
      </p:sp>
      <p:sp>
        <p:nvSpPr>
          <p:cNvPr id="14" name="TextBox 13">
            <a:extLst>
              <a:ext uri="{FF2B5EF4-FFF2-40B4-BE49-F238E27FC236}">
                <a16:creationId xmlns:a16="http://schemas.microsoft.com/office/drawing/2014/main" id="{77F34A4D-B22F-7BD3-E45C-9F54B3D8E57E}"/>
              </a:ext>
            </a:extLst>
          </p:cNvPr>
          <p:cNvSpPr txBox="1"/>
          <p:nvPr/>
        </p:nvSpPr>
        <p:spPr>
          <a:xfrm>
            <a:off x="7584141" y="5521220"/>
            <a:ext cx="2142565" cy="379078"/>
          </a:xfrm>
          <a:prstGeom prst="rect">
            <a:avLst/>
          </a:prstGeom>
          <a:noFill/>
        </p:spPr>
        <p:txBody>
          <a:bodyPr wrap="square">
            <a:spAutoFit/>
          </a:bodyPr>
          <a:lstStyle/>
          <a:p>
            <a:pPr>
              <a:lnSpc>
                <a:spcPct val="150000"/>
              </a:lnSpc>
            </a:pPr>
            <a:r>
              <a:rPr lang="en-US" sz="1400" dirty="0"/>
              <a:t>Fig 4. With Caries</a:t>
            </a:r>
            <a:endParaRPr lang="en-IN" sz="1400" dirty="0"/>
          </a:p>
        </p:txBody>
      </p:sp>
    </p:spTree>
    <p:extLst>
      <p:ext uri="{BB962C8B-B14F-4D97-AF65-F5344CB8AC3E}">
        <p14:creationId xmlns:p14="http://schemas.microsoft.com/office/powerpoint/2010/main" val="198153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1918447"/>
            <a:ext cx="9767946" cy="4347882"/>
          </a:xfrm>
        </p:spPr>
        <p:txBody>
          <a:bodyPr/>
          <a:lstStyle/>
          <a:p>
            <a:pPr marL="342900" indent="-342900">
              <a:lnSpc>
                <a:spcPct val="150000"/>
              </a:lnSpc>
              <a:buFont typeface="Arial" panose="020B0604020202020204" pitchFamily="34" charset="0"/>
              <a:buChar char="•"/>
            </a:pPr>
            <a:endParaRPr lang="en-US" sz="2400" dirty="0">
              <a:ea typeface="+mn-lt"/>
              <a:cs typeface="+mn-lt"/>
            </a:endParaRPr>
          </a:p>
          <a:p>
            <a:pPr marL="342900" indent="-342900" algn="l">
              <a:lnSpc>
                <a:spcPct val="150000"/>
              </a:lnSpc>
              <a:buFont typeface="Arial" panose="020B0604020202020204" pitchFamily="34" charset="0"/>
              <a:buChar char="•"/>
            </a:pPr>
            <a:endParaRPr lang="en-US"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434354" y="971773"/>
            <a:ext cx="9861176" cy="548640"/>
          </a:xfrm>
        </p:spPr>
        <p:txBody>
          <a:bodyPr/>
          <a:lstStyle/>
          <a:p>
            <a:r>
              <a:rPr lang="en-US" sz="4000" b="1" dirty="0">
                <a:solidFill>
                  <a:schemeClr val="tx2"/>
                </a:solidFill>
              </a:rPr>
              <a:t>Confidence level</a:t>
            </a:r>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3" name="TextBox 2">
            <a:extLst>
              <a:ext uri="{FF2B5EF4-FFF2-40B4-BE49-F238E27FC236}">
                <a16:creationId xmlns:a16="http://schemas.microsoft.com/office/drawing/2014/main" id="{5B923E8D-89D1-BE6D-E2D1-7C4894DC3AD5}"/>
              </a:ext>
            </a:extLst>
          </p:cNvPr>
          <p:cNvSpPr txBox="1"/>
          <p:nvPr/>
        </p:nvSpPr>
        <p:spPr>
          <a:xfrm>
            <a:off x="1212027" y="1918447"/>
            <a:ext cx="9514425" cy="2245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ea typeface="+mn-lt"/>
                <a:cs typeface="+mn-lt"/>
              </a:rPr>
              <a:t>“Confidence level" typically refers to the degree of certainty or confidence that the model has in its predictions. </a:t>
            </a:r>
          </a:p>
          <a:p>
            <a:pPr marL="285750" indent="-285750">
              <a:lnSpc>
                <a:spcPct val="150000"/>
              </a:lnSpc>
              <a:buFont typeface="Arial" panose="020B0604020202020204" pitchFamily="34" charset="0"/>
              <a:buChar char="•"/>
            </a:pPr>
            <a:r>
              <a:rPr lang="en-US" sz="2400" dirty="0">
                <a:ea typeface="+mn-lt"/>
                <a:cs typeface="+mn-lt"/>
              </a:rPr>
              <a:t>This is closely related to the concept of prediction uncertainty and can be important for various applications, especially in classification tasks.</a:t>
            </a:r>
          </a:p>
        </p:txBody>
      </p:sp>
    </p:spTree>
    <p:extLst>
      <p:ext uri="{BB962C8B-B14F-4D97-AF65-F5344CB8AC3E}">
        <p14:creationId xmlns:p14="http://schemas.microsoft.com/office/powerpoint/2010/main" val="32291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196789" y="481676"/>
            <a:ext cx="3886200" cy="548640"/>
          </a:xfrm>
        </p:spPr>
        <p:txBody>
          <a:bodyPr/>
          <a:lstStyle/>
          <a:p>
            <a:r>
              <a:rPr lang="en-US" sz="4000" b="1" dirty="0">
                <a:solidFill>
                  <a:schemeClr val="tx2"/>
                </a:solidFill>
              </a:rPr>
              <a:t>contents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582389" y="1211487"/>
            <a:ext cx="2463226" cy="271275"/>
          </a:xfrm>
        </p:spPr>
        <p:txBody>
          <a:bodyPr/>
          <a:lstStyle/>
          <a:p>
            <a:r>
              <a:rPr lang="en-US"/>
              <a:t>Dental Caries detection </a:t>
            </a:r>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809928" y="1505446"/>
            <a:ext cx="3622235" cy="4322156"/>
          </a:xfrm>
        </p:spPr>
        <p:txBody>
          <a:bodyPr/>
          <a:lstStyle/>
          <a:p>
            <a:pPr>
              <a:lnSpc>
                <a:spcPct val="100000"/>
              </a:lnSpc>
              <a:spcAft>
                <a:spcPts val="600"/>
              </a:spcAft>
            </a:pPr>
            <a:r>
              <a:rPr lang="en-US" sz="2400" dirty="0"/>
              <a:t>Introduction</a:t>
            </a:r>
          </a:p>
          <a:p>
            <a:pPr>
              <a:lnSpc>
                <a:spcPct val="100000"/>
              </a:lnSpc>
              <a:spcAft>
                <a:spcPts val="600"/>
              </a:spcAft>
            </a:pPr>
            <a:r>
              <a:rPr lang="en-US" sz="2400" dirty="0"/>
              <a:t>Objective</a:t>
            </a:r>
          </a:p>
          <a:p>
            <a:pPr>
              <a:lnSpc>
                <a:spcPct val="100000"/>
              </a:lnSpc>
              <a:spcAft>
                <a:spcPts val="600"/>
              </a:spcAft>
            </a:pPr>
            <a:r>
              <a:rPr lang="en-US" sz="2400" dirty="0"/>
              <a:t>Literature review</a:t>
            </a:r>
          </a:p>
          <a:p>
            <a:pPr>
              <a:lnSpc>
                <a:spcPct val="100000"/>
              </a:lnSpc>
              <a:spcAft>
                <a:spcPts val="600"/>
              </a:spcAft>
            </a:pPr>
            <a:r>
              <a:rPr lang="en-US" sz="2400" dirty="0"/>
              <a:t>Dataset used</a:t>
            </a:r>
          </a:p>
          <a:p>
            <a:pPr>
              <a:lnSpc>
                <a:spcPct val="100000"/>
              </a:lnSpc>
              <a:spcAft>
                <a:spcPts val="600"/>
              </a:spcAft>
            </a:pPr>
            <a:r>
              <a:rPr lang="en-US" sz="2400" dirty="0"/>
              <a:t>Methodology</a:t>
            </a:r>
          </a:p>
          <a:p>
            <a:pPr>
              <a:lnSpc>
                <a:spcPct val="100000"/>
              </a:lnSpc>
              <a:spcAft>
                <a:spcPts val="600"/>
              </a:spcAft>
            </a:pPr>
            <a:r>
              <a:rPr lang="en-US" sz="2400" dirty="0"/>
              <a:t>Results</a:t>
            </a:r>
          </a:p>
          <a:p>
            <a:pPr>
              <a:lnSpc>
                <a:spcPct val="100000"/>
              </a:lnSpc>
              <a:spcAft>
                <a:spcPts val="600"/>
              </a:spcAft>
            </a:pPr>
            <a:r>
              <a:rPr lang="en-US" sz="2400" dirty="0"/>
              <a:t>conclusion</a:t>
            </a:r>
          </a:p>
          <a:p>
            <a:pPr>
              <a:lnSpc>
                <a:spcPct val="100000"/>
              </a:lnSpc>
              <a:spcAft>
                <a:spcPts val="600"/>
              </a:spcAft>
            </a:pPr>
            <a:r>
              <a:rPr lang="en-US" sz="2400" dirty="0"/>
              <a:t>Future scope</a:t>
            </a:r>
          </a:p>
          <a:p>
            <a:pPr>
              <a:lnSpc>
                <a:spcPct val="100000"/>
              </a:lnSpc>
              <a:spcAft>
                <a:spcPts val="600"/>
              </a:spcAft>
            </a:pPr>
            <a:r>
              <a:rPr lang="en-US" sz="2400" dirty="0"/>
              <a:t>references</a:t>
            </a:r>
          </a:p>
          <a:p>
            <a:endParaRPr lang="en-US" dirty="0"/>
          </a:p>
        </p:txBody>
      </p:sp>
      <p:pic>
        <p:nvPicPr>
          <p:cNvPr id="8" name="Picture Placeholder 7">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699" r="3699"/>
          <a:stretch/>
        </p:blipFill>
        <p:spPr>
          <a:xfrm>
            <a:off x="5181600" y="1347124"/>
            <a:ext cx="6403848" cy="4322156"/>
          </a:xfrm>
        </p:spPr>
      </p:pic>
      <p:sp>
        <p:nvSpPr>
          <p:cNvPr id="6" name="Slide Number Placeholder 5">
            <a:extLst>
              <a:ext uri="{FF2B5EF4-FFF2-40B4-BE49-F238E27FC236}">
                <a16:creationId xmlns:a16="http://schemas.microsoft.com/office/drawing/2014/main" id="{DEA47413-3C02-57AB-88FE-E6BF149CE34A}"/>
              </a:ext>
            </a:extLst>
          </p:cNvPr>
          <p:cNvSpPr>
            <a:spLocks noGrp="1"/>
          </p:cNvSpPr>
          <p:nvPr>
            <p:ph type="sldNum" sz="quarter" idx="11"/>
          </p:nvPr>
        </p:nvSpPr>
        <p:spPr/>
        <p:txBody>
          <a:bodyPr/>
          <a:lstStyle/>
          <a:p>
            <a:fld id="{75DF2D63-3FF5-D547-96B9-BE9CCD1ABA58}" type="slidenum">
              <a:rPr lang="en-US" smtClean="0"/>
              <a:t>2</a:t>
            </a:fld>
            <a:endParaRPr lang="en-US" dirty="0"/>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149273" y="1147482"/>
            <a:ext cx="9767946" cy="4347882"/>
          </a:xfrm>
        </p:spPr>
        <p:txBody>
          <a:bodyPr/>
          <a:lstStyle/>
          <a:p>
            <a:pPr marL="342900" indent="-342900">
              <a:lnSpc>
                <a:spcPct val="150000"/>
              </a:lnSpc>
              <a:buFont typeface="Arial" panose="020B0604020202020204" pitchFamily="34" charset="0"/>
              <a:buChar char="•"/>
            </a:pPr>
            <a:r>
              <a:rPr lang="en-US" sz="2400" dirty="0">
                <a:ea typeface="+mn-lt"/>
                <a:cs typeface="+mn-lt"/>
              </a:rPr>
              <a:t>In the case of classification of dental caries and non-caries, our CNN model was created with binary cross entropy loss with learning rate of 0.001. </a:t>
            </a:r>
          </a:p>
          <a:p>
            <a:pPr marL="285750" indent="-285750">
              <a:lnSpc>
                <a:spcPct val="150000"/>
              </a:lnSpc>
              <a:buFont typeface="Arial" panose="020B0604020202020204" pitchFamily="34" charset="0"/>
              <a:buChar char="•"/>
            </a:pPr>
            <a:r>
              <a:rPr lang="en-US" sz="2400" dirty="0">
                <a:ea typeface="+mn-lt"/>
                <a:cs typeface="+mn-lt"/>
              </a:rPr>
              <a:t>However, the accuracy can be increased by increasing the dataset images. </a:t>
            </a:r>
          </a:p>
          <a:p>
            <a:pPr marL="285750" indent="-285750">
              <a:lnSpc>
                <a:spcPct val="150000"/>
              </a:lnSpc>
              <a:buFont typeface="Arial" panose="020B0604020202020204" pitchFamily="34" charset="0"/>
              <a:buChar char="•"/>
            </a:pPr>
            <a:r>
              <a:rPr lang="en-US" sz="2400" dirty="0">
                <a:ea typeface="+mn-lt"/>
                <a:cs typeface="+mn-lt"/>
              </a:rPr>
              <a:t>We tested the model by tuning hyperparameters and achieved a maximum </a:t>
            </a:r>
            <a:r>
              <a:rPr lang="en-US" sz="2400" dirty="0">
                <a:solidFill>
                  <a:srgbClr val="C00000"/>
                </a:solidFill>
                <a:ea typeface="+mn-lt"/>
                <a:cs typeface="+mn-lt"/>
              </a:rPr>
              <a:t>accuracy of 94%.</a:t>
            </a:r>
            <a:endParaRPr lang="en-IN" sz="2400" dirty="0">
              <a:solidFill>
                <a:srgbClr val="C00000"/>
              </a:solidFill>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20</a:t>
            </a:fld>
            <a:endParaRPr lang="en-US" dirty="0"/>
          </a:p>
        </p:txBody>
      </p:sp>
    </p:spTree>
    <p:extLst>
      <p:ext uri="{BB962C8B-B14F-4D97-AF65-F5344CB8AC3E}">
        <p14:creationId xmlns:p14="http://schemas.microsoft.com/office/powerpoint/2010/main" val="3847595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endParaRPr lang="en-US" sz="4000" b="1" dirty="0">
              <a:solidFill>
                <a:schemeClr val="tx2"/>
              </a:solidFill>
            </a:endParaRPr>
          </a:p>
        </p:txBody>
      </p:sp>
      <p:pic>
        <p:nvPicPr>
          <p:cNvPr id="9" name="Content Placeholder 8">
            <a:extLst>
              <a:ext uri="{FF2B5EF4-FFF2-40B4-BE49-F238E27FC236}">
                <a16:creationId xmlns:a16="http://schemas.microsoft.com/office/drawing/2014/main" id="{DB7BD899-86FC-E56D-FE75-732E1AD80B84}"/>
              </a:ext>
            </a:extLst>
          </p:cNvPr>
          <p:cNvPicPr>
            <a:picLocks noGrp="1" noChangeAspect="1"/>
          </p:cNvPicPr>
          <p:nvPr>
            <p:ph idx="1"/>
          </p:nvPr>
        </p:nvPicPr>
        <p:blipFill rotWithShape="1">
          <a:blip r:embed="rId2"/>
          <a:srcRect t="4600" r="7270"/>
          <a:stretch/>
        </p:blipFill>
        <p:spPr>
          <a:xfrm>
            <a:off x="1927590" y="1903874"/>
            <a:ext cx="7189516" cy="3755387"/>
          </a:xfrm>
        </p:spPr>
      </p:pic>
      <p:sp>
        <p:nvSpPr>
          <p:cNvPr id="12" name="Footer Placeholder 4">
            <a:extLst>
              <a:ext uri="{FF2B5EF4-FFF2-40B4-BE49-F238E27FC236}">
                <a16:creationId xmlns:a16="http://schemas.microsoft.com/office/drawing/2014/main" id="{016864A2-AFDD-5F2B-C6FF-D7122B4E454C}"/>
              </a:ext>
            </a:extLst>
          </p:cNvPr>
          <p:cNvSpPr txBox="1">
            <a:spLocks/>
          </p:cNvSpPr>
          <p:nvPr/>
        </p:nvSpPr>
        <p:spPr>
          <a:xfrm rot="16200000">
            <a:off x="-483021" y="1237596"/>
            <a:ext cx="2438402" cy="204041"/>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Dental Caries detection</a:t>
            </a:r>
          </a:p>
          <a:p>
            <a:endParaRPr lang="en-US" dirty="0"/>
          </a:p>
        </p:txBody>
      </p:sp>
      <p:sp>
        <p:nvSpPr>
          <p:cNvPr id="5" name="Slide Number Placeholder 4">
            <a:extLst>
              <a:ext uri="{FF2B5EF4-FFF2-40B4-BE49-F238E27FC236}">
                <a16:creationId xmlns:a16="http://schemas.microsoft.com/office/drawing/2014/main" id="{B80D8C1A-F99E-ADD5-8691-8C152ED3BECD}"/>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10" name="TextBox 9">
            <a:extLst>
              <a:ext uri="{FF2B5EF4-FFF2-40B4-BE49-F238E27FC236}">
                <a16:creationId xmlns:a16="http://schemas.microsoft.com/office/drawing/2014/main" id="{C27D70B9-C9D6-3A84-9B1B-E92E40B9AB99}"/>
              </a:ext>
            </a:extLst>
          </p:cNvPr>
          <p:cNvSpPr txBox="1"/>
          <p:nvPr/>
        </p:nvSpPr>
        <p:spPr>
          <a:xfrm>
            <a:off x="2178513" y="5588398"/>
            <a:ext cx="6687670" cy="615553"/>
          </a:xfrm>
          <a:prstGeom prst="rect">
            <a:avLst/>
          </a:prstGeom>
          <a:noFill/>
        </p:spPr>
        <p:txBody>
          <a:bodyPr wrap="square">
            <a:spAutoFit/>
          </a:bodyPr>
          <a:lstStyle/>
          <a:p>
            <a:pPr marL="1534795" marR="1522730" algn="ctr">
              <a:spcBef>
                <a:spcPts val="660"/>
              </a:spcBef>
              <a:spcAft>
                <a:spcPts val="0"/>
              </a:spcAft>
            </a:pPr>
            <a:r>
              <a:rPr lang="en-US" sz="1400" dirty="0"/>
              <a:t>Figure 5. Training accuracy and loss with epochs</a:t>
            </a:r>
            <a:endParaRPr lang="en-IN" sz="1400" dirty="0"/>
          </a:p>
          <a:p>
            <a:r>
              <a:rPr lang="en-US" sz="20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387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935506" y="654048"/>
            <a:ext cx="4651158" cy="530352"/>
          </a:xfrm>
        </p:spPr>
        <p:txBody>
          <a:bodyPr/>
          <a:lstStyle/>
          <a:p>
            <a:r>
              <a:rPr lang="en-US" sz="4000" b="1" dirty="0">
                <a:solidFill>
                  <a:schemeClr val="tx2"/>
                </a:solidFill>
              </a:rPr>
              <a:t>CONCLUSION</a:t>
            </a:r>
            <a:r>
              <a:rPr lang="en-US" dirty="0"/>
              <a:t> </a:t>
            </a:r>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1956187" y="1341219"/>
            <a:ext cx="8815893" cy="4770657"/>
          </a:xfrm>
        </p:spPr>
        <p:txBody>
          <a:bodyPr/>
          <a:lstStyle/>
          <a:p>
            <a:pPr marL="342900" indent="-342900" algn="just">
              <a:lnSpc>
                <a:spcPct val="150000"/>
              </a:lnSpc>
              <a:buFont typeface="Arial" panose="020B0604020202020204" pitchFamily="34" charset="0"/>
              <a:buChar char="•"/>
            </a:pPr>
            <a:r>
              <a:rPr lang="en-US" sz="2800" dirty="0"/>
              <a:t>In this paper, we proposed a deep learning-based CNN algorithm for identifying dental caries from panoramic X-rays using the transfer learning technique.</a:t>
            </a:r>
          </a:p>
          <a:p>
            <a:pPr marL="342900" indent="-342900" algn="just">
              <a:lnSpc>
                <a:spcPct val="150000"/>
              </a:lnSpc>
              <a:buFont typeface="Arial" panose="020B0604020202020204" pitchFamily="34" charset="0"/>
              <a:buChar char="•"/>
            </a:pPr>
            <a:r>
              <a:rPr lang="en-US" sz="2800" dirty="0"/>
              <a:t>It exhibits significant effectiveness in precise detection and diagnosis of dental caries in panoramic radiographs</a:t>
            </a:r>
          </a:p>
        </p:txBody>
      </p:sp>
      <p:sp>
        <p:nvSpPr>
          <p:cNvPr id="5" name="Footer Placeholder 4">
            <a:extLst>
              <a:ext uri="{FF2B5EF4-FFF2-40B4-BE49-F238E27FC236}">
                <a16:creationId xmlns:a16="http://schemas.microsoft.com/office/drawing/2014/main" id="{9F80CBF1-B2C1-322F-24BB-CE7CFAB3E4E3}"/>
              </a:ext>
            </a:extLst>
          </p:cNvPr>
          <p:cNvSpPr txBox="1">
            <a:spLocks/>
          </p:cNvSpPr>
          <p:nvPr/>
        </p:nvSpPr>
        <p:spPr>
          <a:xfrm rot="16200000">
            <a:off x="-443398" y="1264910"/>
            <a:ext cx="2438402" cy="204041"/>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Dental Caries detection</a:t>
            </a:r>
          </a:p>
          <a:p>
            <a:endParaRPr lang="en-US" dirty="0"/>
          </a:p>
        </p:txBody>
      </p:sp>
      <p:sp>
        <p:nvSpPr>
          <p:cNvPr id="8" name="Slide Number Placeholder 7">
            <a:extLst>
              <a:ext uri="{FF2B5EF4-FFF2-40B4-BE49-F238E27FC236}">
                <a16:creationId xmlns:a16="http://schemas.microsoft.com/office/drawing/2014/main" id="{D89132C3-324E-107E-2EF9-D2DF50357322}"/>
              </a:ext>
            </a:extLst>
          </p:cNvPr>
          <p:cNvSpPr>
            <a:spLocks noGrp="1"/>
          </p:cNvSpPr>
          <p:nvPr>
            <p:ph type="sldNum" sz="quarter" idx="10"/>
          </p:nvPr>
        </p:nvSpPr>
        <p:spPr/>
        <p:txBody>
          <a:bodyPr/>
          <a:lstStyle/>
          <a:p>
            <a:fld id="{75DF2D63-3FF5-D547-96B9-BE9CCD1ABA58}" type="slidenum">
              <a:rPr lang="en-US" smtClean="0"/>
              <a:pPr/>
              <a:t>22</a:t>
            </a:fld>
            <a:endParaRPr lang="en-US" dirty="0"/>
          </a:p>
        </p:txBody>
      </p:sp>
    </p:spTree>
    <p:extLst>
      <p:ext uri="{BB962C8B-B14F-4D97-AF65-F5344CB8AC3E}">
        <p14:creationId xmlns:p14="http://schemas.microsoft.com/office/powerpoint/2010/main" val="409420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1918447"/>
            <a:ext cx="9767946" cy="4347882"/>
          </a:xfrm>
        </p:spPr>
        <p:txBody>
          <a:bodyPr/>
          <a:lstStyle/>
          <a:p>
            <a:pPr marL="342900" indent="-342900" algn="l">
              <a:lnSpc>
                <a:spcPct val="150000"/>
              </a:lnSpc>
              <a:buFont typeface="Arial" panose="020B0604020202020204" pitchFamily="34" charset="0"/>
              <a:buChar char="•"/>
            </a:pPr>
            <a:r>
              <a:rPr lang="en-US" sz="2400" dirty="0">
                <a:ea typeface="+mn-lt"/>
                <a:cs typeface="+mn-lt"/>
              </a:rPr>
              <a:t>May be able to classify diseases such as periodontal diseases, impacted teeth, oral cysts, root canal infections etc.</a:t>
            </a:r>
          </a:p>
          <a:p>
            <a:pPr marL="342900" indent="-342900" algn="l">
              <a:lnSpc>
                <a:spcPct val="150000"/>
              </a:lnSpc>
              <a:buFont typeface="Arial" panose="020B0604020202020204" pitchFamily="34" charset="0"/>
              <a:buChar char="•"/>
            </a:pPr>
            <a:r>
              <a:rPr lang="en-US" sz="2400" dirty="0">
                <a:ea typeface="+mn-lt"/>
                <a:cs typeface="+mn-lt"/>
              </a:rPr>
              <a:t>Can gather X-ray images from medical centres in the future to train and test the model in order to predict better outcomes.</a:t>
            </a: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434354" y="971773"/>
            <a:ext cx="9861176" cy="548640"/>
          </a:xfrm>
        </p:spPr>
        <p:txBody>
          <a:bodyPr/>
          <a:lstStyle/>
          <a:p>
            <a:r>
              <a:rPr lang="en-US" sz="4000" b="1" dirty="0">
                <a:solidFill>
                  <a:schemeClr val="tx2"/>
                </a:solidFill>
              </a:rPr>
              <a:t>Future scope</a:t>
            </a:r>
          </a:p>
        </p:txBody>
      </p:sp>
      <p:sp>
        <p:nvSpPr>
          <p:cNvPr id="2" name="Slide Number Placeholder 1">
            <a:extLst>
              <a:ext uri="{FF2B5EF4-FFF2-40B4-BE49-F238E27FC236}">
                <a16:creationId xmlns:a16="http://schemas.microsoft.com/office/drawing/2014/main" id="{6EEAA13D-EB3A-D0E6-50F0-E372ECDF24B6}"/>
              </a:ext>
            </a:extLst>
          </p:cNvPr>
          <p:cNvSpPr>
            <a:spLocks noGrp="1"/>
          </p:cNvSpPr>
          <p:nvPr>
            <p:ph type="sldNum" sz="quarter" idx="11"/>
          </p:nvPr>
        </p:nvSpPr>
        <p:spPr/>
        <p:txBody>
          <a:bodyPr/>
          <a:lstStyle/>
          <a:p>
            <a:fld id="{75DF2D63-3FF5-D547-96B9-BE9CCD1ABA58}" type="slidenum">
              <a:rPr lang="en-US" smtClean="0"/>
              <a:t>23</a:t>
            </a:fld>
            <a:endParaRPr lang="en-US" dirty="0"/>
          </a:p>
        </p:txBody>
      </p:sp>
    </p:spTree>
    <p:extLst>
      <p:ext uri="{BB962C8B-B14F-4D97-AF65-F5344CB8AC3E}">
        <p14:creationId xmlns:p14="http://schemas.microsoft.com/office/powerpoint/2010/main" val="710531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37596"/>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165412" y="550432"/>
            <a:ext cx="9861176" cy="548640"/>
          </a:xfrm>
        </p:spPr>
        <p:txBody>
          <a:bodyPr/>
          <a:lstStyle/>
          <a:p>
            <a:r>
              <a:rPr lang="en-US" sz="2800" b="1" dirty="0">
                <a:solidFill>
                  <a:schemeClr val="tx2"/>
                </a:solidFill>
              </a:rPr>
              <a:t>references</a:t>
            </a:r>
            <a:endParaRPr lang="en-US" sz="2800" dirty="0"/>
          </a:p>
        </p:txBody>
      </p:sp>
      <p:sp>
        <p:nvSpPr>
          <p:cNvPr id="14" name="Content Placeholder 13">
            <a:extLst>
              <a:ext uri="{FF2B5EF4-FFF2-40B4-BE49-F238E27FC236}">
                <a16:creationId xmlns:a16="http://schemas.microsoft.com/office/drawing/2014/main" id="{6ED88299-1E2B-1CB4-52B3-21402E2620A9}"/>
              </a:ext>
            </a:extLst>
          </p:cNvPr>
          <p:cNvSpPr>
            <a:spLocks noGrp="1"/>
          </p:cNvSpPr>
          <p:nvPr>
            <p:ph sz="quarter" idx="16"/>
          </p:nvPr>
        </p:nvSpPr>
        <p:spPr>
          <a:xfrm>
            <a:off x="1165412" y="1483051"/>
            <a:ext cx="10632140" cy="905256"/>
          </a:xfrm>
        </p:spPr>
        <p:txBody>
          <a:bodyPr/>
          <a:lstStyle/>
          <a:p>
            <a:pPr marL="457200" indent="-457200" algn="just">
              <a:lnSpc>
                <a:spcPct val="150000"/>
              </a:lnSpc>
              <a:buFont typeface="+mj-lt"/>
              <a:buAutoNum type="arabicPeriod"/>
            </a:pPr>
            <a:r>
              <a:rPr lang="en-US" sz="2400" dirty="0">
                <a:ea typeface="+mn-lt"/>
                <a:cs typeface="+mn-lt"/>
              </a:rPr>
              <a:t>Joao Oliveira and Hugo Proenca, “Caries Detection in Panoramic Dental X-ray” [Computational Vision and Medical Image Processing (pp.175-190), Nov 2010]</a:t>
            </a:r>
          </a:p>
          <a:p>
            <a:pPr marL="457200" indent="-457200" algn="just">
              <a:lnSpc>
                <a:spcPct val="150000"/>
              </a:lnSpc>
              <a:buFont typeface="+mj-lt"/>
              <a:buAutoNum type="arabicPeriod"/>
            </a:pPr>
            <a:r>
              <a:rPr lang="en-US" sz="2400" dirty="0">
                <a:ea typeface="+mn-lt"/>
                <a:cs typeface="+mn-lt"/>
              </a:rPr>
              <a:t>Adnan Qayyum, Ahsen Tahir, Muhammad Atif Butt, Alexander Luke, Hasan Tahir Abbas, Junaid Qadir, Kamran Arshad, Khaled Assaleh, Muhammad Ali Imran &amp; Qammer H.Abbasi, “Dental caries detection using a semi-supervised learning approach” [Scientific Reports volume 13, Article number: 749, January 2023]</a:t>
            </a:r>
            <a:endParaRPr lang="en-IN" sz="2400" dirty="0">
              <a:ea typeface="+mn-lt"/>
              <a:cs typeface="+mn-lt"/>
            </a:endParaRPr>
          </a:p>
        </p:txBody>
      </p:sp>
      <p:sp>
        <p:nvSpPr>
          <p:cNvPr id="2" name="Slide Number Placeholder 1">
            <a:extLst>
              <a:ext uri="{FF2B5EF4-FFF2-40B4-BE49-F238E27FC236}">
                <a16:creationId xmlns:a16="http://schemas.microsoft.com/office/drawing/2014/main" id="{0401E8DC-4A2B-64F9-98A9-190D569DA2BB}"/>
              </a:ext>
            </a:extLst>
          </p:cNvPr>
          <p:cNvSpPr>
            <a:spLocks noGrp="1"/>
          </p:cNvSpPr>
          <p:nvPr>
            <p:ph type="sldNum" sz="quarter" idx="11"/>
          </p:nvPr>
        </p:nvSpPr>
        <p:spPr/>
        <p:txBody>
          <a:bodyPr/>
          <a:lstStyle/>
          <a:p>
            <a:fld id="{75DF2D63-3FF5-D547-96B9-BE9CCD1ABA58}" type="slidenum">
              <a:rPr lang="en-US" smtClean="0"/>
              <a:t>24</a:t>
            </a:fld>
            <a:endParaRPr lang="en-US" dirty="0"/>
          </a:p>
        </p:txBody>
      </p:sp>
    </p:spTree>
    <p:extLst>
      <p:ext uri="{BB962C8B-B14F-4D97-AF65-F5344CB8AC3E}">
        <p14:creationId xmlns:p14="http://schemas.microsoft.com/office/powerpoint/2010/main" val="309916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37596"/>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234985" y="398032"/>
            <a:ext cx="9861176" cy="548640"/>
          </a:xfrm>
        </p:spPr>
        <p:txBody>
          <a:bodyPr/>
          <a:lstStyle/>
          <a:p>
            <a:endParaRPr lang="en-US" sz="2800" dirty="0"/>
          </a:p>
        </p:txBody>
      </p:sp>
      <p:sp>
        <p:nvSpPr>
          <p:cNvPr id="14" name="Content Placeholder 13">
            <a:extLst>
              <a:ext uri="{FF2B5EF4-FFF2-40B4-BE49-F238E27FC236}">
                <a16:creationId xmlns:a16="http://schemas.microsoft.com/office/drawing/2014/main" id="{6ED88299-1E2B-1CB4-52B3-21402E2620A9}"/>
              </a:ext>
            </a:extLst>
          </p:cNvPr>
          <p:cNvSpPr>
            <a:spLocks noGrp="1"/>
          </p:cNvSpPr>
          <p:nvPr>
            <p:ph sz="quarter" idx="16"/>
          </p:nvPr>
        </p:nvSpPr>
        <p:spPr>
          <a:xfrm>
            <a:off x="1234985" y="1556271"/>
            <a:ext cx="10395473" cy="905256"/>
          </a:xfrm>
        </p:spPr>
        <p:txBody>
          <a:bodyPr/>
          <a:lstStyle/>
          <a:p>
            <a:pPr algn="just">
              <a:lnSpc>
                <a:spcPct val="150000"/>
              </a:lnSpc>
            </a:pPr>
            <a:r>
              <a:rPr lang="en-US" sz="2400" dirty="0">
                <a:ea typeface="+mn-lt"/>
                <a:cs typeface="+mn-lt"/>
              </a:rPr>
              <a:t>3. Jae-Hong Lee a, Do-Hyung Kim a, Seong-</a:t>
            </a:r>
            <a:r>
              <a:rPr lang="en-US" sz="2400" dirty="0" err="1">
                <a:ea typeface="+mn-lt"/>
                <a:cs typeface="+mn-lt"/>
              </a:rPr>
              <a:t>Nyum</a:t>
            </a:r>
            <a:r>
              <a:rPr lang="en-US" sz="2400" dirty="0">
                <a:ea typeface="+mn-lt"/>
                <a:cs typeface="+mn-lt"/>
              </a:rPr>
              <a:t> Jeong a, Seong-Ho Choi, “Detection and diagnosis of dental caries using a deep learning-based convolutional neural network algorithm” [Journal of dentistry, Vol 77, October 2018].</a:t>
            </a:r>
            <a:br>
              <a:rPr lang="en-US" sz="2400" dirty="0">
                <a:ea typeface="+mn-lt"/>
                <a:cs typeface="+mn-lt"/>
              </a:rPr>
            </a:br>
            <a:r>
              <a:rPr lang="en-US" sz="2400" dirty="0">
                <a:ea typeface="+mn-lt"/>
                <a:cs typeface="+mn-lt"/>
              </a:rPr>
              <a:t>4.   Srivastava, M.M. Kumar, P.Pradhan, L.Varadarajan, “Detection of Tooth caries in Bitewing Radiographs using Deep Learning” [In Proceedings of the Thirty-first Annual Conference on Neural Information Processing Systems (NIPS 2017), Long Beach, CA, USA, December 2017].</a:t>
            </a:r>
            <a:endParaRPr lang="en-IN" sz="2400" dirty="0">
              <a:ea typeface="+mn-lt"/>
              <a:cs typeface="+mn-lt"/>
            </a:endParaRPr>
          </a:p>
          <a:p>
            <a:endParaRPr lang="en-IN" dirty="0"/>
          </a:p>
        </p:txBody>
      </p:sp>
      <p:sp>
        <p:nvSpPr>
          <p:cNvPr id="2" name="Slide Number Placeholder 1">
            <a:extLst>
              <a:ext uri="{FF2B5EF4-FFF2-40B4-BE49-F238E27FC236}">
                <a16:creationId xmlns:a16="http://schemas.microsoft.com/office/drawing/2014/main" id="{B353DF08-C168-4FD9-80E6-4B572C105BA8}"/>
              </a:ext>
            </a:extLst>
          </p:cNvPr>
          <p:cNvSpPr>
            <a:spLocks noGrp="1"/>
          </p:cNvSpPr>
          <p:nvPr>
            <p:ph type="sldNum" sz="quarter" idx="11"/>
          </p:nvPr>
        </p:nvSpPr>
        <p:spPr/>
        <p:txBody>
          <a:bodyPr/>
          <a:lstStyle/>
          <a:p>
            <a:fld id="{75DF2D63-3FF5-D547-96B9-BE9CCD1ABA58}" type="slidenum">
              <a:rPr lang="en-US" smtClean="0"/>
              <a:t>25</a:t>
            </a:fld>
            <a:endParaRPr lang="en-US" dirty="0"/>
          </a:p>
        </p:txBody>
      </p:sp>
    </p:spTree>
    <p:extLst>
      <p:ext uri="{BB962C8B-B14F-4D97-AF65-F5344CB8AC3E}">
        <p14:creationId xmlns:p14="http://schemas.microsoft.com/office/powerpoint/2010/main" val="3270772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37596"/>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147483" y="944879"/>
            <a:ext cx="9861176" cy="548640"/>
          </a:xfrm>
        </p:spPr>
        <p:txBody>
          <a:bodyPr/>
          <a:lstStyle/>
          <a:p>
            <a:endParaRPr lang="en-US" sz="2800" dirty="0"/>
          </a:p>
        </p:txBody>
      </p:sp>
      <p:sp>
        <p:nvSpPr>
          <p:cNvPr id="14" name="Content Placeholder 13">
            <a:extLst>
              <a:ext uri="{FF2B5EF4-FFF2-40B4-BE49-F238E27FC236}">
                <a16:creationId xmlns:a16="http://schemas.microsoft.com/office/drawing/2014/main" id="{6ED88299-1E2B-1CB4-52B3-21402E2620A9}"/>
              </a:ext>
            </a:extLst>
          </p:cNvPr>
          <p:cNvSpPr>
            <a:spLocks noGrp="1"/>
          </p:cNvSpPr>
          <p:nvPr>
            <p:ph sz="quarter" idx="16"/>
          </p:nvPr>
        </p:nvSpPr>
        <p:spPr>
          <a:xfrm>
            <a:off x="1226021" y="1958362"/>
            <a:ext cx="10395473" cy="905256"/>
          </a:xfrm>
        </p:spPr>
        <p:txBody>
          <a:bodyPr/>
          <a:lstStyle/>
          <a:p>
            <a:pPr algn="just">
              <a:lnSpc>
                <a:spcPct val="150000"/>
              </a:lnSpc>
            </a:pPr>
            <a:r>
              <a:rPr lang="en-US" sz="2400" dirty="0">
                <a:ea typeface="+mn-lt"/>
                <a:cs typeface="+mn-lt"/>
              </a:rPr>
              <a:t>5.  Abdullah S. AL-Malaise AL- </a:t>
            </a:r>
            <a:r>
              <a:rPr lang="en-US" sz="2400" dirty="0" err="1">
                <a:ea typeface="+mn-lt"/>
                <a:cs typeface="+mn-lt"/>
              </a:rPr>
              <a:t>Ghamdi</a:t>
            </a:r>
            <a:r>
              <a:rPr lang="en-US" sz="2400" dirty="0">
                <a:ea typeface="+mn-lt"/>
                <a:cs typeface="+mn-lt"/>
              </a:rPr>
              <a:t> , Mahmoud Ragab, Saad Abdulla AlGhamdi, Amer H. Asseri, Romany F. Mansour, Deepika Koundal, “Detection of Dental Diseases through X-Ray Images Using Neural Search Architecture Network” [Computational Intelligence and Neuroscience, April 2022]</a:t>
            </a:r>
            <a:endParaRPr lang="en-IN" sz="2400" dirty="0">
              <a:ea typeface="+mn-lt"/>
              <a:cs typeface="+mn-lt"/>
            </a:endParaRPr>
          </a:p>
          <a:p>
            <a:pPr algn="just">
              <a:lnSpc>
                <a:spcPct val="150000"/>
              </a:lnSpc>
            </a:pPr>
            <a:r>
              <a:rPr lang="en-US" sz="2400" dirty="0">
                <a:ea typeface="+mn-lt"/>
                <a:cs typeface="+mn-lt"/>
              </a:rPr>
              <a:t>6.  Oztekin F, Katar O, Sadak F, Yildirim M, Cakar H, Aydogan M, Ozpolat Z, Talo Yildirim T, Yildirim O, Faust O, Acharya UR, “An Explainable Deep Learning Model to Prediction Dental Caries Using Panoramic Radiograph Images” [Diagnostics (Basel), Jan 202</a:t>
            </a:r>
            <a:endParaRPr lang="en-IN" sz="2400" dirty="0">
              <a:ea typeface="+mn-lt"/>
              <a:cs typeface="+mn-lt"/>
            </a:endParaRPr>
          </a:p>
          <a:p>
            <a:pPr lvl="0" algn="just">
              <a:lnSpc>
                <a:spcPct val="150000"/>
              </a:lnSpc>
              <a:spcAft>
                <a:spcPts val="250"/>
              </a:spcAft>
              <a:buSzPts val="800"/>
              <a:tabLst>
                <a:tab pos="228600" algn="l"/>
              </a:tabLst>
            </a:pPr>
            <a:endParaRPr lang="en-IN" sz="2400" dirty="0">
              <a:ea typeface="+mn-lt"/>
              <a:cs typeface="+mn-lt"/>
            </a:endParaRPr>
          </a:p>
          <a:p>
            <a:endParaRPr lang="en-IN" dirty="0"/>
          </a:p>
        </p:txBody>
      </p:sp>
      <p:sp>
        <p:nvSpPr>
          <p:cNvPr id="2" name="Slide Number Placeholder 1">
            <a:extLst>
              <a:ext uri="{FF2B5EF4-FFF2-40B4-BE49-F238E27FC236}">
                <a16:creationId xmlns:a16="http://schemas.microsoft.com/office/drawing/2014/main" id="{127174D5-53B2-53F2-9730-1AC07901CCD7}"/>
              </a:ext>
            </a:extLst>
          </p:cNvPr>
          <p:cNvSpPr>
            <a:spLocks noGrp="1"/>
          </p:cNvSpPr>
          <p:nvPr>
            <p:ph type="sldNum" sz="quarter" idx="11"/>
          </p:nvPr>
        </p:nvSpPr>
        <p:spPr/>
        <p:txBody>
          <a:bodyPr/>
          <a:lstStyle/>
          <a:p>
            <a:fld id="{75DF2D63-3FF5-D547-96B9-BE9CCD1ABA58}" type="slidenum">
              <a:rPr lang="en-US" smtClean="0"/>
              <a:t>26</a:t>
            </a:fld>
            <a:endParaRPr lang="en-US" dirty="0"/>
          </a:p>
        </p:txBody>
      </p:sp>
    </p:spTree>
    <p:extLst>
      <p:ext uri="{BB962C8B-B14F-4D97-AF65-F5344CB8AC3E}">
        <p14:creationId xmlns:p14="http://schemas.microsoft.com/office/powerpoint/2010/main" val="264144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7930" y="-1793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pPr algn="l"/>
            <a:r>
              <a:rPr lang="en-US" sz="4000" b="1" dirty="0">
                <a:solidFill>
                  <a:schemeClr val="tx2"/>
                </a:solidFill>
              </a:rPr>
              <a:t>			 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873216" y="1384151"/>
            <a:ext cx="7318784" cy="548640"/>
          </a:xfrm>
        </p:spPr>
        <p:txBody>
          <a:bodyPr/>
          <a:lstStyle/>
          <a:p>
            <a:r>
              <a:rPr lang="en-US" sz="4000" b="1" dirty="0">
                <a:solidFill>
                  <a:schemeClr val="tx2"/>
                </a:solidFill>
              </a:rPr>
              <a:t>What is dental caries</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443398" y="1210699"/>
            <a:ext cx="2438402" cy="204041"/>
          </a:xfrm>
        </p:spPr>
        <p:txBody>
          <a:bodyPr/>
          <a:lstStyle/>
          <a:p>
            <a:r>
              <a:rPr lang="en-US" dirty="0"/>
              <a:t>Dental Caries detection</a:t>
            </a:r>
          </a:p>
          <a:p>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a:stretch/>
        </p:blipFill>
        <p:spPr>
          <a:xfrm>
            <a:off x="877824"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478769" y="2209191"/>
            <a:ext cx="7292607" cy="4070352"/>
          </a:xfrm>
        </p:spPr>
        <p:txBody>
          <a:bodyPr/>
          <a:lstStyle/>
          <a:p>
            <a:pPr marL="342900" indent="-342900" algn="just">
              <a:buFont typeface="Arial" panose="020B0604020202020204" pitchFamily="34" charset="0"/>
              <a:buChar char="•"/>
            </a:pPr>
            <a:r>
              <a:rPr lang="en-US" sz="2400" dirty="0">
                <a:ea typeface="+mn-lt"/>
                <a:cs typeface="+mn-lt"/>
              </a:rPr>
              <a:t>Dental caries is a prevalent oral health condition. </a:t>
            </a:r>
          </a:p>
          <a:p>
            <a:pPr marL="342900" indent="-342900" algn="just">
              <a:buFont typeface="Arial" panose="020B0604020202020204" pitchFamily="34" charset="0"/>
              <a:buChar char="•"/>
            </a:pPr>
            <a:r>
              <a:rPr lang="en-US" sz="2400" dirty="0">
                <a:ea typeface="+mn-lt"/>
                <a:cs typeface="+mn-lt"/>
              </a:rPr>
              <a:t>According to WHO, Caries is defined as a localized post eruptive, pathological process of external origin involving softening of the hard tooth tissue and proceeding to the formation of cavity.</a:t>
            </a:r>
          </a:p>
          <a:p>
            <a:pPr marL="342900" indent="-342900" algn="just">
              <a:buFont typeface="Arial" panose="020B0604020202020204" pitchFamily="34" charset="0"/>
              <a:buChar char="•"/>
            </a:pPr>
            <a:endParaRPr lang="en-US" dirty="0">
              <a:ea typeface="+mn-lt"/>
              <a:cs typeface="+mn-lt"/>
            </a:endParaRPr>
          </a:p>
        </p:txBody>
      </p:sp>
      <p:sp>
        <p:nvSpPr>
          <p:cNvPr id="6" name="Slide Number Placeholder 5">
            <a:extLst>
              <a:ext uri="{FF2B5EF4-FFF2-40B4-BE49-F238E27FC236}">
                <a16:creationId xmlns:a16="http://schemas.microsoft.com/office/drawing/2014/main" id="{6AEB6188-6DEF-99F4-A944-D09E6B692808}"/>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102660" y="1990451"/>
            <a:ext cx="10551111" cy="4086293"/>
          </a:xfrm>
        </p:spPr>
        <p:txBody>
          <a:bodyPr/>
          <a:lstStyle/>
          <a:p>
            <a:pPr marL="342900" lvl="0" indent="-342900">
              <a:lnSpc>
                <a:spcPct val="150000"/>
              </a:lnSpc>
              <a:spcAft>
                <a:spcPts val="800"/>
              </a:spcAft>
              <a:buFont typeface="Arial" panose="020B0604020202020204" pitchFamily="34" charset="0"/>
              <a:buChar char="•"/>
              <a:tabLst>
                <a:tab pos="457200" algn="l"/>
              </a:tabLst>
            </a:pPr>
            <a:r>
              <a:rPr lang="en-US" sz="2400" dirty="0">
                <a:ea typeface="+mn-lt"/>
                <a:cs typeface="+mn-lt"/>
              </a:rPr>
              <a:t>The Convolutional Neural Networks (CNN), a promising algorithm, has shown potential in medical image recognition applications as effective models for extracting relevant features from images.</a:t>
            </a:r>
            <a:endParaRPr lang="en-IN" sz="2400" dirty="0">
              <a:ea typeface="+mn-lt"/>
              <a:cs typeface="+mn-lt"/>
            </a:endParaRPr>
          </a:p>
          <a:p>
            <a:pPr marL="342900" lvl="0" indent="-342900">
              <a:lnSpc>
                <a:spcPct val="150000"/>
              </a:lnSpc>
              <a:spcAft>
                <a:spcPts val="800"/>
              </a:spcAft>
              <a:buFont typeface="Arial" panose="020B0604020202020204" pitchFamily="34" charset="0"/>
              <a:buChar char="•"/>
              <a:tabLst>
                <a:tab pos="457200" algn="l"/>
              </a:tabLst>
            </a:pPr>
            <a:r>
              <a:rPr lang="en-US" sz="2400" dirty="0">
                <a:ea typeface="+mn-lt"/>
                <a:cs typeface="+mn-lt"/>
              </a:rPr>
              <a:t>But it is practically difficult to provide enough data to train the deep networks due to lack of publicly available datasets.</a:t>
            </a:r>
            <a:endParaRPr lang="en-IN"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138518" y="1199764"/>
            <a:ext cx="11716870" cy="548640"/>
          </a:xfrm>
        </p:spPr>
        <p:txBody>
          <a:bodyPr/>
          <a:lstStyle/>
          <a:p>
            <a:r>
              <a:rPr lang="en-US" sz="4000" b="1" dirty="0">
                <a:solidFill>
                  <a:schemeClr val="tx2"/>
                </a:solidFill>
              </a:rPr>
              <a:t>Caries detection using transfer LEARNING</a:t>
            </a:r>
          </a:p>
        </p:txBody>
      </p:sp>
      <p:sp>
        <p:nvSpPr>
          <p:cNvPr id="2" name="Slide Number Placeholder 1">
            <a:extLst>
              <a:ext uri="{FF2B5EF4-FFF2-40B4-BE49-F238E27FC236}">
                <a16:creationId xmlns:a16="http://schemas.microsoft.com/office/drawing/2014/main" id="{467ED599-5D52-741C-A358-BEB592E5C497}"/>
              </a:ext>
            </a:extLst>
          </p:cNvPr>
          <p:cNvSpPr>
            <a:spLocks noGrp="1"/>
          </p:cNvSpPr>
          <p:nvPr>
            <p:ph type="sldNum" sz="quarter" idx="11"/>
          </p:nvPr>
        </p:nvSpPr>
        <p:spPr/>
        <p:txBody>
          <a:bodyPr/>
          <a:lstStyle/>
          <a:p>
            <a:fld id="{75DF2D63-3FF5-D547-96B9-BE9CCD1ABA58}" type="slidenum">
              <a:rPr lang="en-US" smtClean="0"/>
              <a:t>4</a:t>
            </a:fld>
            <a:endParaRPr lang="en-US" dirty="0"/>
          </a:p>
        </p:txBody>
      </p:sp>
    </p:spTree>
    <p:extLst>
      <p:ext uri="{BB962C8B-B14F-4D97-AF65-F5344CB8AC3E}">
        <p14:creationId xmlns:p14="http://schemas.microsoft.com/office/powerpoint/2010/main" val="306212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0237" y="2133886"/>
            <a:ext cx="10246658" cy="4086293"/>
          </a:xfrm>
        </p:spPr>
        <p:txBody>
          <a:bodyPr/>
          <a:lstStyle/>
          <a:p>
            <a:pPr marL="342900" lvl="0" indent="-342900">
              <a:lnSpc>
                <a:spcPct val="150000"/>
              </a:lnSpc>
              <a:spcAft>
                <a:spcPts val="800"/>
              </a:spcAft>
              <a:buFont typeface="Arial" panose="020B0604020202020204" pitchFamily="34" charset="0"/>
              <a:buChar char="•"/>
              <a:tabLst>
                <a:tab pos="457200" algn="l"/>
              </a:tabLst>
            </a:pPr>
            <a:r>
              <a:rPr lang="en-US" sz="2400" dirty="0">
                <a:ea typeface="+mn-lt"/>
                <a:cs typeface="+mn-lt"/>
              </a:rPr>
              <a:t>Transfer learning is a method that allows us to use knowledge gained from other tasks in order to tackle new but similar problems quickly and effectively.</a:t>
            </a:r>
            <a:endParaRPr lang="en-IN" sz="2400" dirty="0">
              <a:ea typeface="+mn-lt"/>
              <a:cs typeface="+mn-lt"/>
            </a:endParaRPr>
          </a:p>
          <a:p>
            <a:pPr marL="342900" lvl="0" indent="-342900">
              <a:lnSpc>
                <a:spcPct val="150000"/>
              </a:lnSpc>
              <a:spcAft>
                <a:spcPts val="800"/>
              </a:spcAft>
              <a:buFont typeface="Arial" panose="020B0604020202020204" pitchFamily="34" charset="0"/>
              <a:buChar char="•"/>
              <a:tabLst>
                <a:tab pos="457200" algn="l"/>
              </a:tabLst>
            </a:pPr>
            <a:r>
              <a:rPr lang="en-IN" sz="2400" dirty="0">
                <a:ea typeface="+mn-lt"/>
                <a:cs typeface="+mn-lt"/>
              </a:rPr>
              <a:t>U</a:t>
            </a:r>
            <a:r>
              <a:rPr lang="en-US" sz="2400" dirty="0">
                <a:ea typeface="+mn-lt"/>
                <a:cs typeface="+mn-lt"/>
              </a:rPr>
              <a:t>seful when you have insufficient data for a new domain you want to be handled by a neural network and there is a big pre-existing data pool that can be transferred to your problem.</a:t>
            </a:r>
            <a:endParaRPr lang="en-IN"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138518" y="1199764"/>
            <a:ext cx="11716870" cy="548640"/>
          </a:xfrm>
        </p:spPr>
        <p:txBody>
          <a:bodyPr/>
          <a:lstStyle/>
          <a:p>
            <a:r>
              <a:rPr lang="en-US" sz="4000" b="1" dirty="0">
                <a:solidFill>
                  <a:schemeClr val="tx2"/>
                </a:solidFill>
              </a:rPr>
              <a:t>Caries detection using transfer LEARNING</a:t>
            </a:r>
          </a:p>
        </p:txBody>
      </p:sp>
      <p:sp>
        <p:nvSpPr>
          <p:cNvPr id="2" name="Slide Number Placeholder 1">
            <a:extLst>
              <a:ext uri="{FF2B5EF4-FFF2-40B4-BE49-F238E27FC236}">
                <a16:creationId xmlns:a16="http://schemas.microsoft.com/office/drawing/2014/main" id="{A37DA5CA-C143-6440-79F4-DD8ED3542331}"/>
              </a:ext>
            </a:extLst>
          </p:cNvPr>
          <p:cNvSpPr>
            <a:spLocks noGrp="1"/>
          </p:cNvSpPr>
          <p:nvPr>
            <p:ph type="sldNum" sz="quarter" idx="11"/>
          </p:nvPr>
        </p:nvSpPr>
        <p:spPr/>
        <p:txBody>
          <a:bodyPr/>
          <a:lstStyle/>
          <a:p>
            <a:fld id="{75DF2D63-3FF5-D547-96B9-BE9CCD1ABA58}" type="slidenum">
              <a:rPr lang="en-US" smtClean="0"/>
              <a:t>5</a:t>
            </a:fld>
            <a:endParaRPr lang="en-US" dirty="0"/>
          </a:p>
        </p:txBody>
      </p:sp>
    </p:spTree>
    <p:extLst>
      <p:ext uri="{BB962C8B-B14F-4D97-AF65-F5344CB8AC3E}">
        <p14:creationId xmlns:p14="http://schemas.microsoft.com/office/powerpoint/2010/main" val="194369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37596"/>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165412" y="550432"/>
            <a:ext cx="9861176" cy="548640"/>
          </a:xfrm>
        </p:spPr>
        <p:txBody>
          <a:bodyPr/>
          <a:lstStyle/>
          <a:p>
            <a:r>
              <a:rPr lang="en-US" sz="2800" b="1" dirty="0">
                <a:solidFill>
                  <a:schemeClr val="tx2"/>
                </a:solidFill>
              </a:rPr>
              <a:t>Literature review</a:t>
            </a:r>
            <a:endParaRPr lang="en-US" sz="2800" dirty="0"/>
          </a:p>
        </p:txBody>
      </p:sp>
      <p:sp>
        <p:nvSpPr>
          <p:cNvPr id="14" name="Content Placeholder 13">
            <a:extLst>
              <a:ext uri="{FF2B5EF4-FFF2-40B4-BE49-F238E27FC236}">
                <a16:creationId xmlns:a16="http://schemas.microsoft.com/office/drawing/2014/main" id="{6ED88299-1E2B-1CB4-52B3-21402E2620A9}"/>
              </a:ext>
            </a:extLst>
          </p:cNvPr>
          <p:cNvSpPr>
            <a:spLocks noGrp="1"/>
          </p:cNvSpPr>
          <p:nvPr>
            <p:ph sz="quarter" idx="16"/>
          </p:nvPr>
        </p:nvSpPr>
        <p:spPr>
          <a:xfrm>
            <a:off x="1084730" y="1563733"/>
            <a:ext cx="10632140" cy="905256"/>
          </a:xfrm>
        </p:spPr>
        <p:txBody>
          <a:bodyPr/>
          <a:lstStyle/>
          <a:p>
            <a:pPr marL="457200" indent="-457200" algn="just">
              <a:lnSpc>
                <a:spcPct val="150000"/>
              </a:lnSpc>
              <a:buFont typeface="+mj-lt"/>
              <a:buAutoNum type="arabicPeriod"/>
            </a:pPr>
            <a:r>
              <a:rPr lang="en-US" sz="2400" dirty="0">
                <a:ea typeface="+mn-lt"/>
                <a:cs typeface="+mn-lt"/>
              </a:rPr>
              <a:t>Various techniques for caries detection have been introduced, encompassing both conventional image processing approaches and deep learning (DL)-based methods. Statistical features derived from operations like Laplacian/Gaussian filters, image dilation, and erosion are employed in combination with a multilayer perceptron (MLP) for caries detection. [2] </a:t>
            </a:r>
          </a:p>
          <a:p>
            <a:pPr marL="457200" indent="-457200" algn="just">
              <a:lnSpc>
                <a:spcPct val="150000"/>
              </a:lnSpc>
              <a:buFont typeface="+mj-lt"/>
              <a:buAutoNum type="arabicPeriod"/>
            </a:pPr>
            <a:r>
              <a:rPr lang="en-US" sz="2400" dirty="0">
                <a:ea typeface="+mn-lt"/>
                <a:cs typeface="+mn-lt"/>
              </a:rPr>
              <a:t>In the classification phase, a diverse range of classifiers can be employed, including support vector machines (SVM), Naive Bayes (NB), deep learning models, decision trees(DT), XG-Boost, k-nearest neighbor (KNN), and random forests (RF) [3]. </a:t>
            </a:r>
            <a:endParaRPr lang="en-IN" sz="2400" dirty="0">
              <a:ea typeface="+mn-lt"/>
              <a:cs typeface="+mn-lt"/>
            </a:endParaRPr>
          </a:p>
        </p:txBody>
      </p:sp>
      <p:sp>
        <p:nvSpPr>
          <p:cNvPr id="2" name="Slide Number Placeholder 1">
            <a:extLst>
              <a:ext uri="{FF2B5EF4-FFF2-40B4-BE49-F238E27FC236}">
                <a16:creationId xmlns:a16="http://schemas.microsoft.com/office/drawing/2014/main" id="{BE430FA2-938C-901D-C237-3F66DEF99FBA}"/>
              </a:ext>
            </a:extLst>
          </p:cNvPr>
          <p:cNvSpPr>
            <a:spLocks noGrp="1"/>
          </p:cNvSpPr>
          <p:nvPr>
            <p:ph type="sldNum" sz="quarter" idx="11"/>
          </p:nvPr>
        </p:nvSpPr>
        <p:spPr/>
        <p:txBody>
          <a:bodyPr/>
          <a:lstStyle/>
          <a:p>
            <a:fld id="{75DF2D63-3FF5-D547-96B9-BE9CCD1ABA58}" type="slidenum">
              <a:rPr lang="en-US" smtClean="0"/>
              <a:t>6</a:t>
            </a:fld>
            <a:endParaRPr lang="en-US" dirty="0"/>
          </a:p>
        </p:txBody>
      </p:sp>
    </p:spTree>
    <p:extLst>
      <p:ext uri="{BB962C8B-B14F-4D97-AF65-F5344CB8AC3E}">
        <p14:creationId xmlns:p14="http://schemas.microsoft.com/office/powerpoint/2010/main" val="273541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37596"/>
            <a:ext cx="2438402" cy="204041"/>
          </a:xfrm>
        </p:spPr>
        <p:txBody>
          <a:bodyPr/>
          <a:lstStyle/>
          <a:p>
            <a:r>
              <a:rPr lang="en-US" dirty="0"/>
              <a:t>Dental Caries detection</a:t>
            </a:r>
          </a:p>
          <a:p>
            <a:endParaRPr lang="en-US" dirty="0"/>
          </a:p>
        </p:txBody>
      </p:sp>
      <p:sp>
        <p:nvSpPr>
          <p:cNvPr id="26" name="Title 1">
            <a:extLst>
              <a:ext uri="{FF2B5EF4-FFF2-40B4-BE49-F238E27FC236}">
                <a16:creationId xmlns:a16="http://schemas.microsoft.com/office/drawing/2014/main" id="{45D4DB1B-80AA-7CD3-045D-4C3890281384}"/>
              </a:ext>
            </a:extLst>
          </p:cNvPr>
          <p:cNvSpPr>
            <a:spLocks noGrp="1"/>
          </p:cNvSpPr>
          <p:nvPr>
            <p:ph type="title"/>
          </p:nvPr>
        </p:nvSpPr>
        <p:spPr>
          <a:xfrm>
            <a:off x="1165412" y="550432"/>
            <a:ext cx="9861176" cy="548640"/>
          </a:xfrm>
        </p:spPr>
        <p:txBody>
          <a:bodyPr/>
          <a:lstStyle/>
          <a:p>
            <a:endParaRPr lang="en-US" sz="2800" dirty="0"/>
          </a:p>
        </p:txBody>
      </p:sp>
      <p:sp>
        <p:nvSpPr>
          <p:cNvPr id="14" name="Content Placeholder 13">
            <a:extLst>
              <a:ext uri="{FF2B5EF4-FFF2-40B4-BE49-F238E27FC236}">
                <a16:creationId xmlns:a16="http://schemas.microsoft.com/office/drawing/2014/main" id="{6ED88299-1E2B-1CB4-52B3-21402E2620A9}"/>
              </a:ext>
            </a:extLst>
          </p:cNvPr>
          <p:cNvSpPr>
            <a:spLocks noGrp="1"/>
          </p:cNvSpPr>
          <p:nvPr>
            <p:ph sz="quarter" idx="16"/>
          </p:nvPr>
        </p:nvSpPr>
        <p:spPr>
          <a:xfrm>
            <a:off x="1165412" y="1339616"/>
            <a:ext cx="10632140" cy="905256"/>
          </a:xfrm>
        </p:spPr>
        <p:txBody>
          <a:bodyPr/>
          <a:lstStyle/>
          <a:p>
            <a:pPr algn="just">
              <a:lnSpc>
                <a:spcPct val="150000"/>
              </a:lnSpc>
            </a:pPr>
            <a:r>
              <a:rPr lang="en-US" sz="2400" dirty="0">
                <a:ea typeface="+mn-lt"/>
                <a:cs typeface="+mn-lt"/>
              </a:rPr>
              <a:t>3.   To achieve high accuracy, these techniques frequently use massive datasets and extremely deep networks [5]. </a:t>
            </a:r>
          </a:p>
          <a:p>
            <a:pPr algn="just">
              <a:lnSpc>
                <a:spcPct val="150000"/>
              </a:lnSpc>
            </a:pPr>
            <a:r>
              <a:rPr lang="en-US" sz="2400" dirty="0">
                <a:ea typeface="+mn-lt"/>
                <a:cs typeface="+mn-lt"/>
              </a:rPr>
              <a:t>4.   Finding high-quality labelled datasets for model training is, however, not always easy in the real world simple. [4].</a:t>
            </a:r>
          </a:p>
          <a:p>
            <a:pPr algn="just">
              <a:lnSpc>
                <a:spcPct val="150000"/>
              </a:lnSpc>
            </a:pPr>
            <a:r>
              <a:rPr lang="en-US" sz="2400" dirty="0">
                <a:ea typeface="+mn-lt"/>
                <a:cs typeface="+mn-lt"/>
              </a:rPr>
              <a:t>5.   It's also widely known that manually labelling a dataset is time consuming a very difficult and error-prone task. Thus, we suggest that this work's early warning learning strategy be examined using a classification based on CNNs. CNN can be used to analyze and categorize the patterns in radiographs. [6] </a:t>
            </a:r>
            <a:endParaRPr lang="en-IN" sz="2400" dirty="0">
              <a:ea typeface="+mn-lt"/>
              <a:cs typeface="+mn-lt"/>
            </a:endParaRPr>
          </a:p>
        </p:txBody>
      </p:sp>
      <p:sp>
        <p:nvSpPr>
          <p:cNvPr id="2" name="Slide Number Placeholder 1">
            <a:extLst>
              <a:ext uri="{FF2B5EF4-FFF2-40B4-BE49-F238E27FC236}">
                <a16:creationId xmlns:a16="http://schemas.microsoft.com/office/drawing/2014/main" id="{D11325C8-A018-6728-C861-8F477BF14E2D}"/>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202343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E78D-27C3-4A8E-9DCF-6A4889F24A15}"/>
              </a:ext>
            </a:extLst>
          </p:cNvPr>
          <p:cNvSpPr>
            <a:spLocks noGrp="1"/>
          </p:cNvSpPr>
          <p:nvPr>
            <p:ph type="title"/>
          </p:nvPr>
        </p:nvSpPr>
        <p:spPr/>
        <p:txBody>
          <a:bodyPr/>
          <a:lstStyle/>
          <a:p>
            <a:r>
              <a:rPr lang="en-US" sz="4000" b="1" dirty="0">
                <a:solidFill>
                  <a:schemeClr val="tx2"/>
                </a:solidFill>
              </a:rPr>
              <a:t>methodology</a:t>
            </a:r>
            <a:endParaRPr lang="en-IN" sz="4000" b="1" dirty="0">
              <a:solidFill>
                <a:schemeClr val="tx2"/>
              </a:solidFill>
            </a:endParaRPr>
          </a:p>
        </p:txBody>
      </p:sp>
      <p:graphicFrame>
        <p:nvGraphicFramePr>
          <p:cNvPr id="8" name="Content Placeholder 7">
            <a:extLst>
              <a:ext uri="{FF2B5EF4-FFF2-40B4-BE49-F238E27FC236}">
                <a16:creationId xmlns:a16="http://schemas.microsoft.com/office/drawing/2014/main" id="{AEA36F0A-4ED6-46F4-BD41-5014C9F37068}"/>
              </a:ext>
            </a:extLst>
          </p:cNvPr>
          <p:cNvGraphicFramePr>
            <a:graphicFrameLocks noGrp="1"/>
          </p:cNvGraphicFramePr>
          <p:nvPr>
            <p:ph idx="1"/>
            <p:extLst>
              <p:ext uri="{D42A27DB-BD31-4B8C-83A1-F6EECF244321}">
                <p14:modId xmlns:p14="http://schemas.microsoft.com/office/powerpoint/2010/main" val="1513296376"/>
              </p:ext>
            </p:extLst>
          </p:nvPr>
        </p:nvGraphicFramePr>
        <p:xfrm>
          <a:off x="1503547" y="1750359"/>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4">
            <a:extLst>
              <a:ext uri="{FF2B5EF4-FFF2-40B4-BE49-F238E27FC236}">
                <a16:creationId xmlns:a16="http://schemas.microsoft.com/office/drawing/2014/main" id="{F0125258-BEC6-005E-DFDE-ED3602CAD324}"/>
              </a:ext>
            </a:extLst>
          </p:cNvPr>
          <p:cNvSpPr txBox="1">
            <a:spLocks/>
          </p:cNvSpPr>
          <p:nvPr/>
        </p:nvSpPr>
        <p:spPr>
          <a:xfrm rot="16200000">
            <a:off x="-483021" y="1242687"/>
            <a:ext cx="2438402" cy="204041"/>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Dental Caries detection</a:t>
            </a:r>
          </a:p>
          <a:p>
            <a:endParaRPr lang="en-US" dirty="0"/>
          </a:p>
        </p:txBody>
      </p:sp>
      <p:sp>
        <p:nvSpPr>
          <p:cNvPr id="5" name="Slide Number Placeholder 4">
            <a:extLst>
              <a:ext uri="{FF2B5EF4-FFF2-40B4-BE49-F238E27FC236}">
                <a16:creationId xmlns:a16="http://schemas.microsoft.com/office/drawing/2014/main" id="{1C2BE85E-835A-49C0-4668-C58B0FF389F6}"/>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184564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14FA3764-06B4-4C32-623C-CF0E12F4B9F6}"/>
              </a:ext>
            </a:extLst>
          </p:cNvPr>
          <p:cNvSpPr>
            <a:spLocks noGrp="1"/>
          </p:cNvSpPr>
          <p:nvPr>
            <p:ph sz="quarter" idx="16"/>
          </p:nvPr>
        </p:nvSpPr>
        <p:spPr>
          <a:xfrm>
            <a:off x="1212027" y="1918447"/>
            <a:ext cx="9767946" cy="4347882"/>
          </a:xfrm>
        </p:spPr>
        <p:txBody>
          <a:bodyPr/>
          <a:lstStyle/>
          <a:p>
            <a:pPr>
              <a:lnSpc>
                <a:spcPct val="150000"/>
              </a:lnSpc>
            </a:pPr>
            <a:endParaRPr lang="en-US" sz="2400" dirty="0">
              <a:ea typeface="+mn-lt"/>
              <a:cs typeface="+mn-lt"/>
            </a:endParaRPr>
          </a:p>
          <a:p>
            <a:pPr marL="342900" indent="-342900" algn="l">
              <a:lnSpc>
                <a:spcPct val="150000"/>
              </a:lnSpc>
              <a:buFont typeface="Arial" panose="020B0604020202020204" pitchFamily="34" charset="0"/>
              <a:buChar char="•"/>
            </a:pPr>
            <a:endParaRPr lang="en-US" sz="2400" dirty="0">
              <a:ea typeface="+mn-lt"/>
              <a:cs typeface="+mn-lt"/>
            </a:endParaRPr>
          </a:p>
        </p:txBody>
      </p:sp>
      <p:sp>
        <p:nvSpPr>
          <p:cNvPr id="25" name="Footer Placeholder 4">
            <a:extLst>
              <a:ext uri="{FF2B5EF4-FFF2-40B4-BE49-F238E27FC236}">
                <a16:creationId xmlns:a16="http://schemas.microsoft.com/office/drawing/2014/main" id="{9BF97A1E-A23F-0246-0C1B-96CC190A1A2D}"/>
              </a:ext>
            </a:extLst>
          </p:cNvPr>
          <p:cNvSpPr>
            <a:spLocks noGrp="1"/>
          </p:cNvSpPr>
          <p:nvPr>
            <p:ph type="ftr" sz="quarter" idx="12"/>
          </p:nvPr>
        </p:nvSpPr>
        <p:spPr>
          <a:xfrm rot="16200000">
            <a:off x="-474956" y="1228629"/>
            <a:ext cx="2438402" cy="204041"/>
          </a:xfrm>
        </p:spPr>
        <p:txBody>
          <a:bodyPr/>
          <a:lstStyle/>
          <a:p>
            <a:r>
              <a:rPr lang="en-US" dirty="0"/>
              <a:t>Dental Caries detection</a:t>
            </a:r>
          </a:p>
          <a:p>
            <a:endParaRPr lang="en-US" dirty="0"/>
          </a:p>
        </p:txBody>
      </p:sp>
      <p:sp>
        <p:nvSpPr>
          <p:cNvPr id="2" name="Slide Number Placeholder 1">
            <a:extLst>
              <a:ext uri="{FF2B5EF4-FFF2-40B4-BE49-F238E27FC236}">
                <a16:creationId xmlns:a16="http://schemas.microsoft.com/office/drawing/2014/main" id="{C12EB8C5-A103-D528-F755-BC78F0BFBA08}"/>
              </a:ext>
            </a:extLst>
          </p:cNvPr>
          <p:cNvSpPr>
            <a:spLocks noGrp="1"/>
          </p:cNvSpPr>
          <p:nvPr>
            <p:ph type="sldNum" sz="quarter" idx="11"/>
          </p:nvPr>
        </p:nvSpPr>
        <p:spPr/>
        <p:txBody>
          <a:bodyPr/>
          <a:lstStyle/>
          <a:p>
            <a:fld id="{75DF2D63-3FF5-D547-96B9-BE9CCD1ABA58}" type="slidenum">
              <a:rPr lang="en-US" smtClean="0"/>
              <a:t>9</a:t>
            </a:fld>
            <a:endParaRPr lang="en-US" dirty="0"/>
          </a:p>
        </p:txBody>
      </p:sp>
      <p:pic>
        <p:nvPicPr>
          <p:cNvPr id="4" name="Picture 3">
            <a:extLst>
              <a:ext uri="{FF2B5EF4-FFF2-40B4-BE49-F238E27FC236}">
                <a16:creationId xmlns:a16="http://schemas.microsoft.com/office/drawing/2014/main" id="{761EECB2-87C2-CF97-E8D2-7A41F47C54CB}"/>
              </a:ext>
            </a:extLst>
          </p:cNvPr>
          <p:cNvPicPr>
            <a:picLocks noChangeAspect="1"/>
          </p:cNvPicPr>
          <p:nvPr/>
        </p:nvPicPr>
        <p:blipFill>
          <a:blip r:embed="rId2"/>
          <a:stretch>
            <a:fillRect/>
          </a:stretch>
        </p:blipFill>
        <p:spPr>
          <a:xfrm>
            <a:off x="2487705" y="111448"/>
            <a:ext cx="7216590" cy="6486576"/>
          </a:xfrm>
          <a:prstGeom prst="rect">
            <a:avLst/>
          </a:prstGeom>
        </p:spPr>
      </p:pic>
      <p:sp>
        <p:nvSpPr>
          <p:cNvPr id="7" name="Content Placeholder 8">
            <a:extLst>
              <a:ext uri="{FF2B5EF4-FFF2-40B4-BE49-F238E27FC236}">
                <a16:creationId xmlns:a16="http://schemas.microsoft.com/office/drawing/2014/main" id="{34F83AAA-77C6-81DF-ED56-3633AD77E528}"/>
              </a:ext>
            </a:extLst>
          </p:cNvPr>
          <p:cNvSpPr txBox="1">
            <a:spLocks/>
          </p:cNvSpPr>
          <p:nvPr/>
        </p:nvSpPr>
        <p:spPr>
          <a:xfrm>
            <a:off x="3876338" y="6617097"/>
            <a:ext cx="2354133" cy="293549"/>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Fig 1. Workflow of CNN </a:t>
            </a:r>
            <a:endParaRPr lang="en-IN" dirty="0"/>
          </a:p>
        </p:txBody>
      </p:sp>
    </p:spTree>
    <p:extLst>
      <p:ext uri="{BB962C8B-B14F-4D97-AF65-F5344CB8AC3E}">
        <p14:creationId xmlns:p14="http://schemas.microsoft.com/office/powerpoint/2010/main" val="207947093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{474B7DAE-AA81-496E-A04E-666F11C47168}tf67061901_win32</Template>
  <TotalTime>1109</TotalTime>
  <Words>1388</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Daytona Condensed Light</vt:lpstr>
      <vt:lpstr>Posterama</vt:lpstr>
      <vt:lpstr>Times New Roman</vt:lpstr>
      <vt:lpstr>Office Theme</vt:lpstr>
      <vt:lpstr>Caries Detection With Deep Learning </vt:lpstr>
      <vt:lpstr>contents</vt:lpstr>
      <vt:lpstr>What is dental caries</vt:lpstr>
      <vt:lpstr>Caries detection using transfer LEARNING</vt:lpstr>
      <vt:lpstr>Caries detection using transfer LEARNING</vt:lpstr>
      <vt:lpstr>Literature review</vt:lpstr>
      <vt:lpstr>PowerPoint Presentation</vt:lpstr>
      <vt:lpstr>methodology</vt:lpstr>
      <vt:lpstr>PowerPoint Presentation</vt:lpstr>
      <vt:lpstr>dataset</vt:lpstr>
      <vt:lpstr>Pre-processing and image augmentation</vt:lpstr>
      <vt:lpstr>Architecture of the cnn model </vt:lpstr>
      <vt:lpstr>PowerPoint Presentation</vt:lpstr>
      <vt:lpstr>PowerPoint Presentation</vt:lpstr>
      <vt:lpstr>PowerPoint Presentation</vt:lpstr>
      <vt:lpstr>PowerPoint Presentation</vt:lpstr>
      <vt:lpstr>PowerPoint Presentation</vt:lpstr>
      <vt:lpstr>result</vt:lpstr>
      <vt:lpstr>Confidence level</vt:lpstr>
      <vt:lpstr>PowerPoint Presentation</vt:lpstr>
      <vt:lpstr>PowerPoint Presentation</vt:lpstr>
      <vt:lpstr>CONCLUSION </vt:lpstr>
      <vt:lpstr>Future scope</vt:lpstr>
      <vt:lpstr>references</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caries detection</dc:title>
  <dc:creator>Riya Robin</dc:creator>
  <cp:lastModifiedBy>Riya Robin</cp:lastModifiedBy>
  <cp:revision>6</cp:revision>
  <dcterms:created xsi:type="dcterms:W3CDTF">2023-10-23T12:44:41Z</dcterms:created>
  <dcterms:modified xsi:type="dcterms:W3CDTF">2023-10-27T04:48:36Z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