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5" r:id="rId1"/>
  </p:sldMasterIdLst>
  <p:sldIdLst>
    <p:sldId id="256" r:id="rId2"/>
    <p:sldId id="257" r:id="rId3"/>
    <p:sldId id="258" r:id="rId4"/>
    <p:sldId id="259" r:id="rId5"/>
    <p:sldId id="280" r:id="rId6"/>
    <p:sldId id="282" r:id="rId7"/>
    <p:sldId id="283" r:id="rId8"/>
    <p:sldId id="269" r:id="rId9"/>
    <p:sldId id="262" r:id="rId10"/>
    <p:sldId id="273" r:id="rId11"/>
    <p:sldId id="285" r:id="rId12"/>
    <p:sldId id="277" r:id="rId13"/>
    <p:sldId id="278" r:id="rId14"/>
    <p:sldId id="279" r:id="rId15"/>
    <p:sldId id="28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B4917-A041-45B5-8F19-651F4C68487B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C57968-068F-4AD9-8EDB-179B52C99271}">
      <dgm:prSet phldrT="[Text]" custT="1"/>
      <dgm:spPr/>
      <dgm:t>
        <a:bodyPr/>
        <a:lstStyle/>
        <a:p>
          <a:r>
            <a:rPr lang="en-IN" sz="1900" b="1" dirty="0"/>
            <a:t>Data &amp; Processing</a:t>
          </a:r>
          <a:br>
            <a:rPr lang="en-IN" sz="1900" b="1" dirty="0"/>
          </a:br>
          <a:r>
            <a:rPr lang="en-IN" sz="1400" dirty="0"/>
            <a:t>Tide Prediction Dataset</a:t>
          </a:r>
        </a:p>
        <a:p>
          <a:r>
            <a:rPr lang="en-IN" sz="1400" dirty="0"/>
            <a:t>Coastal Climate &amp; Risk Dataset</a:t>
          </a:r>
        </a:p>
        <a:p>
          <a:r>
            <a:rPr lang="en-IN" sz="1400" dirty="0"/>
            <a:t>Python (Pandas, NumPy, Scikit-learn)</a:t>
          </a:r>
        </a:p>
      </dgm:t>
    </dgm:pt>
    <dgm:pt modelId="{286422DC-C081-4701-B125-9C1A8F28DD65}" type="parTrans" cxnId="{646E832A-5726-4AC8-B3F5-4E702F2671C9}">
      <dgm:prSet/>
      <dgm:spPr/>
      <dgm:t>
        <a:bodyPr/>
        <a:lstStyle/>
        <a:p>
          <a:endParaRPr lang="en-IN"/>
        </a:p>
      </dgm:t>
    </dgm:pt>
    <dgm:pt modelId="{EF89B44D-011F-4E5E-AB4E-19450B350178}" type="sibTrans" cxnId="{646E832A-5726-4AC8-B3F5-4E702F2671C9}">
      <dgm:prSet/>
      <dgm:spPr/>
      <dgm:t>
        <a:bodyPr/>
        <a:lstStyle/>
        <a:p>
          <a:endParaRPr lang="en-IN"/>
        </a:p>
      </dgm:t>
    </dgm:pt>
    <dgm:pt modelId="{3D522362-21D0-4518-BFB0-D9B3AFE996F4}">
      <dgm:prSet phldrT="[Text]"/>
      <dgm:spPr/>
      <dgm:t>
        <a:bodyPr/>
        <a:lstStyle/>
        <a:p>
          <a:r>
            <a:rPr lang="en-IN" b="1" dirty="0"/>
            <a:t>AI / ML Models</a:t>
          </a:r>
        </a:p>
        <a:p>
          <a:r>
            <a:rPr lang="en-IN" dirty="0"/>
            <a:t>Random Forest Classifier → </a:t>
          </a:r>
          <a:r>
            <a:rPr lang="en-IN" i="1" dirty="0"/>
            <a:t>Flood Risk Prediction</a:t>
          </a:r>
          <a:endParaRPr lang="en-IN" dirty="0"/>
        </a:p>
        <a:p>
          <a:r>
            <a:rPr lang="en-IN" dirty="0"/>
            <a:t>Random Forest Regressor → </a:t>
          </a:r>
          <a:r>
            <a:rPr lang="en-IN" i="1" dirty="0"/>
            <a:t>Tide Level Prediction</a:t>
          </a:r>
          <a:endParaRPr lang="en-IN" dirty="0"/>
        </a:p>
        <a:p>
          <a:r>
            <a:rPr lang="en-IN" dirty="0" err="1"/>
            <a:t>Joblib</a:t>
          </a:r>
          <a:r>
            <a:rPr lang="en-IN" dirty="0"/>
            <a:t> → </a:t>
          </a:r>
          <a:r>
            <a:rPr lang="en-IN" i="1" dirty="0"/>
            <a:t>Model Saving &amp; Deployment</a:t>
          </a:r>
          <a:endParaRPr lang="en-IN" dirty="0"/>
        </a:p>
      </dgm:t>
    </dgm:pt>
    <dgm:pt modelId="{60A83A45-1146-4536-A82C-2397690E78C1}" type="parTrans" cxnId="{D9C38E6A-ED44-4B57-B4AF-7859B5E80385}">
      <dgm:prSet/>
      <dgm:spPr/>
      <dgm:t>
        <a:bodyPr/>
        <a:lstStyle/>
        <a:p>
          <a:endParaRPr lang="en-IN"/>
        </a:p>
      </dgm:t>
    </dgm:pt>
    <dgm:pt modelId="{7092DA6D-2EEF-4A27-A76C-5A98B87EACC1}" type="sibTrans" cxnId="{D9C38E6A-ED44-4B57-B4AF-7859B5E80385}">
      <dgm:prSet/>
      <dgm:spPr/>
      <dgm:t>
        <a:bodyPr/>
        <a:lstStyle/>
        <a:p>
          <a:endParaRPr lang="en-IN"/>
        </a:p>
      </dgm:t>
    </dgm:pt>
    <dgm:pt modelId="{A94F82B9-0B13-46AD-8B55-39E8C2C5715A}">
      <dgm:prSet phldrT="[Text]"/>
      <dgm:spPr/>
      <dgm:t>
        <a:bodyPr/>
        <a:lstStyle/>
        <a:p>
          <a:r>
            <a:rPr lang="en-IN" b="1" dirty="0"/>
            <a:t>Frontend &amp; Visualization</a:t>
          </a:r>
        </a:p>
        <a:p>
          <a:r>
            <a:rPr lang="en-IN" b="0" dirty="0" err="1"/>
            <a:t>Streamlit</a:t>
          </a:r>
          <a:r>
            <a:rPr lang="en-IN" b="0" dirty="0"/>
            <a:t> → </a:t>
          </a:r>
          <a:r>
            <a:rPr lang="en-IN" b="0" i="1" dirty="0"/>
            <a:t>Interactive Dashboard</a:t>
          </a:r>
          <a:endParaRPr lang="en-IN" b="0" dirty="0"/>
        </a:p>
        <a:p>
          <a:r>
            <a:rPr lang="en-IN" b="0" dirty="0"/>
            <a:t>Folium → </a:t>
          </a:r>
          <a:r>
            <a:rPr lang="en-IN" b="0" i="1" dirty="0"/>
            <a:t>Map-based Input &amp; Display</a:t>
          </a:r>
          <a:endParaRPr lang="en-IN" dirty="0"/>
        </a:p>
      </dgm:t>
    </dgm:pt>
    <dgm:pt modelId="{AF69F7D9-DA63-4F95-940D-BC0C7FEA6381}" type="parTrans" cxnId="{F45F1B8B-1B4C-48C7-95CA-178C80D0D091}">
      <dgm:prSet/>
      <dgm:spPr/>
      <dgm:t>
        <a:bodyPr/>
        <a:lstStyle/>
        <a:p>
          <a:endParaRPr lang="en-IN"/>
        </a:p>
      </dgm:t>
    </dgm:pt>
    <dgm:pt modelId="{0397871D-98B7-43DD-AF27-46F58D5FC927}" type="sibTrans" cxnId="{F45F1B8B-1B4C-48C7-95CA-178C80D0D091}">
      <dgm:prSet/>
      <dgm:spPr/>
      <dgm:t>
        <a:bodyPr/>
        <a:lstStyle/>
        <a:p>
          <a:endParaRPr lang="en-IN"/>
        </a:p>
      </dgm:t>
    </dgm:pt>
    <dgm:pt modelId="{864B377A-8268-4801-991B-DAF0E86FE4DE}">
      <dgm:prSet/>
      <dgm:spPr/>
      <dgm:t>
        <a:bodyPr/>
        <a:lstStyle/>
        <a:p>
          <a:r>
            <a:rPr lang="en-IN" b="1" dirty="0"/>
            <a:t>Future Integrations</a:t>
          </a:r>
        </a:p>
        <a:p>
          <a:r>
            <a:rPr lang="en-IN" dirty="0"/>
            <a:t>IoT Sensors &amp; Satellite Feeds</a:t>
          </a:r>
        </a:p>
        <a:p>
          <a:pPr>
            <a:buFont typeface="Arial" panose="020B0604020202020204" pitchFamily="34" charset="0"/>
            <a:buChar char="•"/>
          </a:pPr>
          <a:r>
            <a:rPr lang="en-IN" dirty="0"/>
            <a:t>SMS / Push Notification APIs</a:t>
          </a:r>
        </a:p>
      </dgm:t>
    </dgm:pt>
    <dgm:pt modelId="{FDB78B0E-9E10-4531-99D6-E6A5E1ADFB0C}" type="parTrans" cxnId="{8A932CA8-B3C8-4606-BAE9-780123FCE039}">
      <dgm:prSet/>
      <dgm:spPr/>
      <dgm:t>
        <a:bodyPr/>
        <a:lstStyle/>
        <a:p>
          <a:endParaRPr lang="en-IN"/>
        </a:p>
      </dgm:t>
    </dgm:pt>
    <dgm:pt modelId="{C601CC05-46CA-4046-96BA-A42DC8D98C4C}" type="sibTrans" cxnId="{8A932CA8-B3C8-4606-BAE9-780123FCE039}">
      <dgm:prSet/>
      <dgm:spPr/>
      <dgm:t>
        <a:bodyPr/>
        <a:lstStyle/>
        <a:p>
          <a:endParaRPr lang="en-IN"/>
        </a:p>
      </dgm:t>
    </dgm:pt>
    <dgm:pt modelId="{3219BC27-377D-4601-B233-5CC73AA5568A}" type="pres">
      <dgm:prSet presAssocID="{EDAB4917-A041-45B5-8F19-651F4C68487B}" presName="CompostProcess" presStyleCnt="0">
        <dgm:presLayoutVars>
          <dgm:dir/>
          <dgm:resizeHandles val="exact"/>
        </dgm:presLayoutVars>
      </dgm:prSet>
      <dgm:spPr/>
    </dgm:pt>
    <dgm:pt modelId="{0CB59298-53C4-47DC-A25D-3709898D1AB1}" type="pres">
      <dgm:prSet presAssocID="{EDAB4917-A041-45B5-8F19-651F4C68487B}" presName="arrow" presStyleLbl="bgShp" presStyleIdx="0" presStyleCnt="1" custScaleX="117647"/>
      <dgm:spPr/>
    </dgm:pt>
    <dgm:pt modelId="{A35BC236-ABB6-49F8-B780-B16D79C70739}" type="pres">
      <dgm:prSet presAssocID="{EDAB4917-A041-45B5-8F19-651F4C68487B}" presName="linearProcess" presStyleCnt="0"/>
      <dgm:spPr/>
    </dgm:pt>
    <dgm:pt modelId="{3D8DB1D3-948C-49E3-BB26-79CC411D4029}" type="pres">
      <dgm:prSet presAssocID="{05C57968-068F-4AD9-8EDB-179B52C99271}" presName="textNode" presStyleLbl="node1" presStyleIdx="0" presStyleCnt="4">
        <dgm:presLayoutVars>
          <dgm:bulletEnabled val="1"/>
        </dgm:presLayoutVars>
      </dgm:prSet>
      <dgm:spPr/>
    </dgm:pt>
    <dgm:pt modelId="{19DD5883-3A39-4A74-BF12-BEF8A0B7FF0B}" type="pres">
      <dgm:prSet presAssocID="{EF89B44D-011F-4E5E-AB4E-19450B350178}" presName="sibTrans" presStyleCnt="0"/>
      <dgm:spPr/>
    </dgm:pt>
    <dgm:pt modelId="{E7A9A099-2038-424F-B5D9-B8B84383FF7F}" type="pres">
      <dgm:prSet presAssocID="{3D522362-21D0-4518-BFB0-D9B3AFE996F4}" presName="textNode" presStyleLbl="node1" presStyleIdx="1" presStyleCnt="4">
        <dgm:presLayoutVars>
          <dgm:bulletEnabled val="1"/>
        </dgm:presLayoutVars>
      </dgm:prSet>
      <dgm:spPr/>
    </dgm:pt>
    <dgm:pt modelId="{8E689EDA-75A9-4954-9191-2BC4BD48B60A}" type="pres">
      <dgm:prSet presAssocID="{7092DA6D-2EEF-4A27-A76C-5A98B87EACC1}" presName="sibTrans" presStyleCnt="0"/>
      <dgm:spPr/>
    </dgm:pt>
    <dgm:pt modelId="{8F378954-2906-4FE9-A076-B2A305C81135}" type="pres">
      <dgm:prSet presAssocID="{A94F82B9-0B13-46AD-8B55-39E8C2C5715A}" presName="textNode" presStyleLbl="node1" presStyleIdx="2" presStyleCnt="4">
        <dgm:presLayoutVars>
          <dgm:bulletEnabled val="1"/>
        </dgm:presLayoutVars>
      </dgm:prSet>
      <dgm:spPr/>
    </dgm:pt>
    <dgm:pt modelId="{4672C266-9A26-47A8-A030-88863F8CD4B1}" type="pres">
      <dgm:prSet presAssocID="{0397871D-98B7-43DD-AF27-46F58D5FC927}" presName="sibTrans" presStyleCnt="0"/>
      <dgm:spPr/>
    </dgm:pt>
    <dgm:pt modelId="{ED54224F-05A6-497B-88D1-2AE3DFC18968}" type="pres">
      <dgm:prSet presAssocID="{864B377A-8268-4801-991B-DAF0E86FE4D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646E832A-5726-4AC8-B3F5-4E702F2671C9}" srcId="{EDAB4917-A041-45B5-8F19-651F4C68487B}" destId="{05C57968-068F-4AD9-8EDB-179B52C99271}" srcOrd="0" destOrd="0" parTransId="{286422DC-C081-4701-B125-9C1A8F28DD65}" sibTransId="{EF89B44D-011F-4E5E-AB4E-19450B350178}"/>
    <dgm:cxn modelId="{9CCFB65B-53EE-4EFF-9F5F-AE0A9DB3392A}" type="presOf" srcId="{05C57968-068F-4AD9-8EDB-179B52C99271}" destId="{3D8DB1D3-948C-49E3-BB26-79CC411D4029}" srcOrd="0" destOrd="0" presId="urn:microsoft.com/office/officeart/2005/8/layout/hProcess9"/>
    <dgm:cxn modelId="{D9C38E6A-ED44-4B57-B4AF-7859B5E80385}" srcId="{EDAB4917-A041-45B5-8F19-651F4C68487B}" destId="{3D522362-21D0-4518-BFB0-D9B3AFE996F4}" srcOrd="1" destOrd="0" parTransId="{60A83A45-1146-4536-A82C-2397690E78C1}" sibTransId="{7092DA6D-2EEF-4A27-A76C-5A98B87EACC1}"/>
    <dgm:cxn modelId="{CE308C81-E93D-4C53-B9E7-BE0733762068}" type="presOf" srcId="{EDAB4917-A041-45B5-8F19-651F4C68487B}" destId="{3219BC27-377D-4601-B233-5CC73AA5568A}" srcOrd="0" destOrd="0" presId="urn:microsoft.com/office/officeart/2005/8/layout/hProcess9"/>
    <dgm:cxn modelId="{F45F1B8B-1B4C-48C7-95CA-178C80D0D091}" srcId="{EDAB4917-A041-45B5-8F19-651F4C68487B}" destId="{A94F82B9-0B13-46AD-8B55-39E8C2C5715A}" srcOrd="2" destOrd="0" parTransId="{AF69F7D9-DA63-4F95-940D-BC0C7FEA6381}" sibTransId="{0397871D-98B7-43DD-AF27-46F58D5FC927}"/>
    <dgm:cxn modelId="{8A932CA8-B3C8-4606-BAE9-780123FCE039}" srcId="{EDAB4917-A041-45B5-8F19-651F4C68487B}" destId="{864B377A-8268-4801-991B-DAF0E86FE4DE}" srcOrd="3" destOrd="0" parTransId="{FDB78B0E-9E10-4531-99D6-E6A5E1ADFB0C}" sibTransId="{C601CC05-46CA-4046-96BA-A42DC8D98C4C}"/>
    <dgm:cxn modelId="{EA9D37B4-46B3-4F75-A5F6-1E283E6739DA}" type="presOf" srcId="{3D522362-21D0-4518-BFB0-D9B3AFE996F4}" destId="{E7A9A099-2038-424F-B5D9-B8B84383FF7F}" srcOrd="0" destOrd="0" presId="urn:microsoft.com/office/officeart/2005/8/layout/hProcess9"/>
    <dgm:cxn modelId="{320CC9BE-67E8-4101-84D6-11614BD1C657}" type="presOf" srcId="{864B377A-8268-4801-991B-DAF0E86FE4DE}" destId="{ED54224F-05A6-497B-88D1-2AE3DFC18968}" srcOrd="0" destOrd="0" presId="urn:microsoft.com/office/officeart/2005/8/layout/hProcess9"/>
    <dgm:cxn modelId="{69B524D5-E5B7-469E-8AF0-72BC108CED23}" type="presOf" srcId="{A94F82B9-0B13-46AD-8B55-39E8C2C5715A}" destId="{8F378954-2906-4FE9-A076-B2A305C81135}" srcOrd="0" destOrd="0" presId="urn:microsoft.com/office/officeart/2005/8/layout/hProcess9"/>
    <dgm:cxn modelId="{407CE219-D094-40D0-A00C-F32CFA91755F}" type="presParOf" srcId="{3219BC27-377D-4601-B233-5CC73AA5568A}" destId="{0CB59298-53C4-47DC-A25D-3709898D1AB1}" srcOrd="0" destOrd="0" presId="urn:microsoft.com/office/officeart/2005/8/layout/hProcess9"/>
    <dgm:cxn modelId="{BE5CD74F-F2F8-4CFE-8240-A4C7E43CDDE8}" type="presParOf" srcId="{3219BC27-377D-4601-B233-5CC73AA5568A}" destId="{A35BC236-ABB6-49F8-B780-B16D79C70739}" srcOrd="1" destOrd="0" presId="urn:microsoft.com/office/officeart/2005/8/layout/hProcess9"/>
    <dgm:cxn modelId="{52F4265A-61A5-42C6-A5F5-E48D9B8B02FE}" type="presParOf" srcId="{A35BC236-ABB6-49F8-B780-B16D79C70739}" destId="{3D8DB1D3-948C-49E3-BB26-79CC411D4029}" srcOrd="0" destOrd="0" presId="urn:microsoft.com/office/officeart/2005/8/layout/hProcess9"/>
    <dgm:cxn modelId="{92709963-DCFE-4F5F-A4D3-251EF37CC189}" type="presParOf" srcId="{A35BC236-ABB6-49F8-B780-B16D79C70739}" destId="{19DD5883-3A39-4A74-BF12-BEF8A0B7FF0B}" srcOrd="1" destOrd="0" presId="urn:microsoft.com/office/officeart/2005/8/layout/hProcess9"/>
    <dgm:cxn modelId="{0C34E339-6ADE-43B4-BF31-2A5A6315695E}" type="presParOf" srcId="{A35BC236-ABB6-49F8-B780-B16D79C70739}" destId="{E7A9A099-2038-424F-B5D9-B8B84383FF7F}" srcOrd="2" destOrd="0" presId="urn:microsoft.com/office/officeart/2005/8/layout/hProcess9"/>
    <dgm:cxn modelId="{52D01987-249D-48F2-87B0-88C565A0D159}" type="presParOf" srcId="{A35BC236-ABB6-49F8-B780-B16D79C70739}" destId="{8E689EDA-75A9-4954-9191-2BC4BD48B60A}" srcOrd="3" destOrd="0" presId="urn:microsoft.com/office/officeart/2005/8/layout/hProcess9"/>
    <dgm:cxn modelId="{B3A648B9-D467-45AE-A3F0-70045CC131F0}" type="presParOf" srcId="{A35BC236-ABB6-49F8-B780-B16D79C70739}" destId="{8F378954-2906-4FE9-A076-B2A305C81135}" srcOrd="4" destOrd="0" presId="urn:microsoft.com/office/officeart/2005/8/layout/hProcess9"/>
    <dgm:cxn modelId="{2BABE584-7B5A-41FB-9CF5-943F185635AF}" type="presParOf" srcId="{A35BC236-ABB6-49F8-B780-B16D79C70739}" destId="{4672C266-9A26-47A8-A030-88863F8CD4B1}" srcOrd="5" destOrd="0" presId="urn:microsoft.com/office/officeart/2005/8/layout/hProcess9"/>
    <dgm:cxn modelId="{70D0B64B-3F19-47B8-9285-C49F283107A8}" type="presParOf" srcId="{A35BC236-ABB6-49F8-B780-B16D79C70739}" destId="{ED54224F-05A6-497B-88D1-2AE3DFC1896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78BC2F-A407-4A95-A280-4F21EC8DBD4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B25849-6C65-4C20-BFCA-44C11E1737AF}">
      <dgm:prSet phldrT="[Text]"/>
      <dgm:spPr/>
      <dgm:t>
        <a:bodyPr/>
        <a:lstStyle/>
        <a:p>
          <a:r>
            <a:rPr lang="en-IN" b="1" dirty="0"/>
            <a:t>Data Collection</a:t>
          </a:r>
          <a:endParaRPr lang="en-IN" dirty="0"/>
        </a:p>
      </dgm:t>
    </dgm:pt>
    <dgm:pt modelId="{DDFB667F-54B2-4024-970E-CC7C1B543515}" type="parTrans" cxnId="{A7CC0B78-E7FF-4EB8-AC08-2F45F765D508}">
      <dgm:prSet/>
      <dgm:spPr/>
      <dgm:t>
        <a:bodyPr/>
        <a:lstStyle/>
        <a:p>
          <a:endParaRPr lang="en-IN"/>
        </a:p>
      </dgm:t>
    </dgm:pt>
    <dgm:pt modelId="{CA4C8EF5-D6AB-42C6-BA4D-ED98FBAEBCDD}" type="sibTrans" cxnId="{A7CC0B78-E7FF-4EB8-AC08-2F45F765D508}">
      <dgm:prSet/>
      <dgm:spPr/>
      <dgm:t>
        <a:bodyPr/>
        <a:lstStyle/>
        <a:p>
          <a:endParaRPr lang="en-IN"/>
        </a:p>
      </dgm:t>
    </dgm:pt>
    <dgm:pt modelId="{B382AFDF-36C5-4BB1-9811-D2A22D0B28FF}">
      <dgm:prSet phldrT="[Text]" custT="1"/>
      <dgm:spPr/>
      <dgm:t>
        <a:bodyPr/>
        <a:lstStyle/>
        <a:p>
          <a:r>
            <a:rPr lang="en-IN" sz="1200" dirty="0"/>
            <a:t>Gathered datasets on </a:t>
          </a:r>
          <a:r>
            <a:rPr lang="en-IN" sz="1200" i="1" dirty="0"/>
            <a:t>tide predictions</a:t>
          </a:r>
          <a:r>
            <a:rPr lang="en-IN" sz="1200" dirty="0"/>
            <a:t> and </a:t>
          </a:r>
          <a:r>
            <a:rPr lang="en-IN" sz="1200" i="1" dirty="0"/>
            <a:t>coastal climate risk factors</a:t>
          </a:r>
          <a:endParaRPr lang="en-IN" sz="1200" dirty="0"/>
        </a:p>
      </dgm:t>
    </dgm:pt>
    <dgm:pt modelId="{CB65076C-05EA-496A-A055-55946485A351}" type="parTrans" cxnId="{4970FE61-62F3-4DF8-B358-B90546D753C8}">
      <dgm:prSet/>
      <dgm:spPr/>
      <dgm:t>
        <a:bodyPr/>
        <a:lstStyle/>
        <a:p>
          <a:endParaRPr lang="en-IN"/>
        </a:p>
      </dgm:t>
    </dgm:pt>
    <dgm:pt modelId="{D8C25C75-53A5-4E21-B765-A4C03AC7307B}" type="sibTrans" cxnId="{4970FE61-62F3-4DF8-B358-B90546D753C8}">
      <dgm:prSet/>
      <dgm:spPr/>
      <dgm:t>
        <a:bodyPr/>
        <a:lstStyle/>
        <a:p>
          <a:endParaRPr lang="en-IN"/>
        </a:p>
      </dgm:t>
    </dgm:pt>
    <dgm:pt modelId="{8B12F9DB-D671-4555-B2A0-A70EB3436829}">
      <dgm:prSet phldrT="[Text]"/>
      <dgm:spPr/>
      <dgm:t>
        <a:bodyPr/>
        <a:lstStyle/>
        <a:p>
          <a:r>
            <a:rPr lang="en-IN" b="1" dirty="0"/>
            <a:t>Data Preprocessing</a:t>
          </a:r>
          <a:endParaRPr lang="en-IN" dirty="0"/>
        </a:p>
      </dgm:t>
    </dgm:pt>
    <dgm:pt modelId="{17050BB7-9F05-44B8-AAED-A1FF13F9F16C}" type="parTrans" cxnId="{D0920A56-1746-4165-B828-E35DB8A02F22}">
      <dgm:prSet/>
      <dgm:spPr/>
      <dgm:t>
        <a:bodyPr/>
        <a:lstStyle/>
        <a:p>
          <a:endParaRPr lang="en-IN"/>
        </a:p>
      </dgm:t>
    </dgm:pt>
    <dgm:pt modelId="{5ECEF0B2-CC61-4C6F-95C7-03467F7FDA1F}" type="sibTrans" cxnId="{D0920A56-1746-4165-B828-E35DB8A02F22}">
      <dgm:prSet/>
      <dgm:spPr/>
      <dgm:t>
        <a:bodyPr/>
        <a:lstStyle/>
        <a:p>
          <a:endParaRPr lang="en-IN"/>
        </a:p>
      </dgm:t>
    </dgm:pt>
    <dgm:pt modelId="{48074A24-F3F2-4BFE-B4F7-DDFF480D01BA}">
      <dgm:prSet phldrT="[Text]" custT="1"/>
      <dgm:spPr/>
      <dgm:t>
        <a:bodyPr/>
        <a:lstStyle/>
        <a:p>
          <a:r>
            <a:rPr lang="en-IN" sz="1200" dirty="0"/>
            <a:t>Cleaned, merged, and prepared datasets for training.</a:t>
          </a:r>
        </a:p>
      </dgm:t>
    </dgm:pt>
    <dgm:pt modelId="{CA3945C4-4F2A-4D91-A280-417C34A45F49}" type="parTrans" cxnId="{E4CBD8C6-0C2E-4188-8E9A-160769CC47E2}">
      <dgm:prSet/>
      <dgm:spPr/>
      <dgm:t>
        <a:bodyPr/>
        <a:lstStyle/>
        <a:p>
          <a:endParaRPr lang="en-IN"/>
        </a:p>
      </dgm:t>
    </dgm:pt>
    <dgm:pt modelId="{1A028956-E12D-4E26-94A3-40E7E8B9E649}" type="sibTrans" cxnId="{E4CBD8C6-0C2E-4188-8E9A-160769CC47E2}">
      <dgm:prSet/>
      <dgm:spPr/>
      <dgm:t>
        <a:bodyPr/>
        <a:lstStyle/>
        <a:p>
          <a:endParaRPr lang="en-IN"/>
        </a:p>
      </dgm:t>
    </dgm:pt>
    <dgm:pt modelId="{8023968C-0537-4BC1-AC5D-697836FE466E}">
      <dgm:prSet phldrT="[Text]"/>
      <dgm:spPr/>
      <dgm:t>
        <a:bodyPr/>
        <a:lstStyle/>
        <a:p>
          <a:r>
            <a:rPr lang="en-IN" b="1" dirty="0"/>
            <a:t>Model Development</a:t>
          </a:r>
          <a:endParaRPr lang="en-IN" dirty="0"/>
        </a:p>
      </dgm:t>
    </dgm:pt>
    <dgm:pt modelId="{1915495F-BFC3-42F8-841F-52C9EBC2D1BC}" type="parTrans" cxnId="{E04336C0-1686-4979-8CC5-A3EB069C930C}">
      <dgm:prSet/>
      <dgm:spPr/>
      <dgm:t>
        <a:bodyPr/>
        <a:lstStyle/>
        <a:p>
          <a:endParaRPr lang="en-IN"/>
        </a:p>
      </dgm:t>
    </dgm:pt>
    <dgm:pt modelId="{48743A65-16EC-49D4-B5E8-9BE9FDC581B3}" type="sibTrans" cxnId="{E04336C0-1686-4979-8CC5-A3EB069C930C}">
      <dgm:prSet/>
      <dgm:spPr/>
      <dgm:t>
        <a:bodyPr/>
        <a:lstStyle/>
        <a:p>
          <a:endParaRPr lang="en-IN"/>
        </a:p>
      </dgm:t>
    </dgm:pt>
    <dgm:pt modelId="{356B2FBB-749D-4C0A-8FD5-CB37745DFA9C}">
      <dgm:prSet phldrT="[Text]" custT="1"/>
      <dgm:spPr/>
      <dgm:t>
        <a:bodyPr/>
        <a:lstStyle/>
        <a:p>
          <a:r>
            <a:rPr lang="en-IN" sz="1200" dirty="0"/>
            <a:t>Trained Random Forest Regressor for tide prediction</a:t>
          </a:r>
          <a:endParaRPr lang="en-IN" sz="1200" b="0" dirty="0"/>
        </a:p>
      </dgm:t>
    </dgm:pt>
    <dgm:pt modelId="{31730C43-8320-44AB-96E7-86B3EB531304}" type="parTrans" cxnId="{6397746A-949D-43FF-BE42-CD09EE6A67CD}">
      <dgm:prSet/>
      <dgm:spPr/>
      <dgm:t>
        <a:bodyPr/>
        <a:lstStyle/>
        <a:p>
          <a:endParaRPr lang="en-IN"/>
        </a:p>
      </dgm:t>
    </dgm:pt>
    <dgm:pt modelId="{EBD04574-B3AF-4351-819D-2622BE2D058A}" type="sibTrans" cxnId="{6397746A-949D-43FF-BE42-CD09EE6A67CD}">
      <dgm:prSet/>
      <dgm:spPr/>
      <dgm:t>
        <a:bodyPr/>
        <a:lstStyle/>
        <a:p>
          <a:endParaRPr lang="en-IN"/>
        </a:p>
      </dgm:t>
    </dgm:pt>
    <dgm:pt modelId="{B6FFAB28-641E-4C82-A807-8942AD60932D}">
      <dgm:prSet/>
      <dgm:spPr/>
      <dgm:t>
        <a:bodyPr/>
        <a:lstStyle/>
        <a:p>
          <a:r>
            <a:rPr lang="en-IN" b="1" dirty="0"/>
            <a:t>Model Deployment</a:t>
          </a:r>
        </a:p>
      </dgm:t>
    </dgm:pt>
    <dgm:pt modelId="{07A70C22-3360-4B24-BD9C-F66C4E8BCC1C}" type="parTrans" cxnId="{24EC3C6F-B9FD-439E-8068-AB7BF9FC4827}">
      <dgm:prSet/>
      <dgm:spPr/>
      <dgm:t>
        <a:bodyPr/>
        <a:lstStyle/>
        <a:p>
          <a:endParaRPr lang="en-IN"/>
        </a:p>
      </dgm:t>
    </dgm:pt>
    <dgm:pt modelId="{A1491918-3947-417A-97C8-1B5FDF198F71}" type="sibTrans" cxnId="{24EC3C6F-B9FD-439E-8068-AB7BF9FC4827}">
      <dgm:prSet/>
      <dgm:spPr/>
      <dgm:t>
        <a:bodyPr/>
        <a:lstStyle/>
        <a:p>
          <a:endParaRPr lang="en-IN"/>
        </a:p>
      </dgm:t>
    </dgm:pt>
    <dgm:pt modelId="{92C40ADF-843D-405A-8CFF-F935A2B40970}">
      <dgm:prSet custT="1"/>
      <dgm:spPr/>
      <dgm:t>
        <a:bodyPr/>
        <a:lstStyle/>
        <a:p>
          <a:r>
            <a:rPr lang="en-IN" sz="1200" dirty="0"/>
            <a:t>Trained Random Forest Classifier for flood/coastal risk prediction</a:t>
          </a:r>
          <a:endParaRPr lang="en-IN" sz="1200" b="0" dirty="0"/>
        </a:p>
      </dgm:t>
    </dgm:pt>
    <dgm:pt modelId="{4D5A395A-FE3A-4AB1-AFFE-46E9ADB2855A}" type="sibTrans" cxnId="{9886AC8D-60B2-42FA-8186-F1A156B9695D}">
      <dgm:prSet/>
      <dgm:spPr/>
      <dgm:t>
        <a:bodyPr/>
        <a:lstStyle/>
        <a:p>
          <a:endParaRPr lang="en-IN"/>
        </a:p>
      </dgm:t>
    </dgm:pt>
    <dgm:pt modelId="{DCAC1782-D7C9-4873-848E-466F0BCD520B}" type="parTrans" cxnId="{9886AC8D-60B2-42FA-8186-F1A156B9695D}">
      <dgm:prSet/>
      <dgm:spPr/>
      <dgm:t>
        <a:bodyPr/>
        <a:lstStyle/>
        <a:p>
          <a:endParaRPr lang="en-IN"/>
        </a:p>
      </dgm:t>
    </dgm:pt>
    <dgm:pt modelId="{958968BE-C93B-4AA5-A1A5-4E25D52C6F44}">
      <dgm:prSet/>
      <dgm:spPr/>
      <dgm:t>
        <a:bodyPr/>
        <a:lstStyle/>
        <a:p>
          <a:r>
            <a:rPr lang="en-IN" b="1"/>
            <a:t>Dashboard &amp; Visualization</a:t>
          </a:r>
          <a:endParaRPr lang="en-IN" dirty="0"/>
        </a:p>
      </dgm:t>
    </dgm:pt>
    <dgm:pt modelId="{558EAB4E-64E1-48BA-9DBF-153155AC7702}" type="parTrans" cxnId="{71830B79-A82A-4A31-9821-0E4A89B59359}">
      <dgm:prSet/>
      <dgm:spPr/>
      <dgm:t>
        <a:bodyPr/>
        <a:lstStyle/>
        <a:p>
          <a:endParaRPr lang="en-IN"/>
        </a:p>
      </dgm:t>
    </dgm:pt>
    <dgm:pt modelId="{2ED0D188-4E25-4ABB-9871-1B3751D96376}" type="sibTrans" cxnId="{71830B79-A82A-4A31-9821-0E4A89B59359}">
      <dgm:prSet/>
      <dgm:spPr/>
      <dgm:t>
        <a:bodyPr/>
        <a:lstStyle/>
        <a:p>
          <a:endParaRPr lang="en-IN"/>
        </a:p>
      </dgm:t>
    </dgm:pt>
    <dgm:pt modelId="{29C54F40-476A-4137-B1EE-6F453F85B8E5}" type="pres">
      <dgm:prSet presAssocID="{7D78BC2F-A407-4A95-A280-4F21EC8DBD47}" presName="rootnode" presStyleCnt="0">
        <dgm:presLayoutVars>
          <dgm:chMax/>
          <dgm:chPref/>
          <dgm:dir/>
          <dgm:animLvl val="lvl"/>
        </dgm:presLayoutVars>
      </dgm:prSet>
      <dgm:spPr/>
    </dgm:pt>
    <dgm:pt modelId="{FFC0DF30-9581-47DC-AAB9-7AB20B1630F3}" type="pres">
      <dgm:prSet presAssocID="{DEB25849-6C65-4C20-BFCA-44C11E1737AF}" presName="composite" presStyleCnt="0"/>
      <dgm:spPr/>
    </dgm:pt>
    <dgm:pt modelId="{1C9F1EF9-F478-43AE-8FE9-E20099A8DB12}" type="pres">
      <dgm:prSet presAssocID="{DEB25849-6C65-4C20-BFCA-44C11E1737AF}" presName="bentUpArrow1" presStyleLbl="alignImgPlace1" presStyleIdx="0" presStyleCnt="4"/>
      <dgm:spPr/>
    </dgm:pt>
    <dgm:pt modelId="{18BCE254-9A34-4439-A5C8-CBB7B18B9659}" type="pres">
      <dgm:prSet presAssocID="{DEB25849-6C65-4C20-BFCA-44C11E1737AF}" presName="ParentText" presStyleLbl="node1" presStyleIdx="0" presStyleCnt="5">
        <dgm:presLayoutVars>
          <dgm:chMax val="1"/>
          <dgm:chPref val="1"/>
          <dgm:bulletEnabled val="1"/>
        </dgm:presLayoutVars>
      </dgm:prSet>
      <dgm:spPr/>
    </dgm:pt>
    <dgm:pt modelId="{D56D0305-1739-402A-8CA9-A3B84A144CC6}" type="pres">
      <dgm:prSet presAssocID="{DEB25849-6C65-4C20-BFCA-44C11E1737AF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7EA86562-C8CF-4878-9668-2D0A89E7B4EC}" type="pres">
      <dgm:prSet presAssocID="{CA4C8EF5-D6AB-42C6-BA4D-ED98FBAEBCDD}" presName="sibTrans" presStyleCnt="0"/>
      <dgm:spPr/>
    </dgm:pt>
    <dgm:pt modelId="{647CD0EF-ABB5-4BCB-971F-4F9C0121712F}" type="pres">
      <dgm:prSet presAssocID="{8B12F9DB-D671-4555-B2A0-A70EB3436829}" presName="composite" presStyleCnt="0"/>
      <dgm:spPr/>
    </dgm:pt>
    <dgm:pt modelId="{3AA10F9D-6644-4031-82E8-50648B8FED43}" type="pres">
      <dgm:prSet presAssocID="{8B12F9DB-D671-4555-B2A0-A70EB3436829}" presName="bentUpArrow1" presStyleLbl="alignImgPlace1" presStyleIdx="1" presStyleCnt="4"/>
      <dgm:spPr/>
    </dgm:pt>
    <dgm:pt modelId="{662C8751-70A4-4475-A26D-7FB4CD5D2006}" type="pres">
      <dgm:prSet presAssocID="{8B12F9DB-D671-4555-B2A0-A70EB3436829}" presName="ParentText" presStyleLbl="node1" presStyleIdx="1" presStyleCnt="5">
        <dgm:presLayoutVars>
          <dgm:chMax val="1"/>
          <dgm:chPref val="1"/>
          <dgm:bulletEnabled val="1"/>
        </dgm:presLayoutVars>
      </dgm:prSet>
      <dgm:spPr/>
    </dgm:pt>
    <dgm:pt modelId="{2F53F313-E68C-4AD9-B1F6-10DAA11192C3}" type="pres">
      <dgm:prSet presAssocID="{8B12F9DB-D671-4555-B2A0-A70EB3436829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6FA03C75-34B4-478F-9EA5-B29ACA55DAF5}" type="pres">
      <dgm:prSet presAssocID="{5ECEF0B2-CC61-4C6F-95C7-03467F7FDA1F}" presName="sibTrans" presStyleCnt="0"/>
      <dgm:spPr/>
    </dgm:pt>
    <dgm:pt modelId="{77011E73-1D61-43CB-BC33-E8C46C0E7DB6}" type="pres">
      <dgm:prSet presAssocID="{8023968C-0537-4BC1-AC5D-697836FE466E}" presName="composite" presStyleCnt="0"/>
      <dgm:spPr/>
    </dgm:pt>
    <dgm:pt modelId="{313B40BE-48FC-4BB2-A535-3928B7931CC6}" type="pres">
      <dgm:prSet presAssocID="{8023968C-0537-4BC1-AC5D-697836FE466E}" presName="bentUpArrow1" presStyleLbl="alignImgPlace1" presStyleIdx="2" presStyleCnt="4"/>
      <dgm:spPr/>
    </dgm:pt>
    <dgm:pt modelId="{46A71013-CAC8-46D2-8955-75414FE9C935}" type="pres">
      <dgm:prSet presAssocID="{8023968C-0537-4BC1-AC5D-697836FE466E}" presName="ParentText" presStyleLbl="node1" presStyleIdx="2" presStyleCnt="5">
        <dgm:presLayoutVars>
          <dgm:chMax val="1"/>
          <dgm:chPref val="1"/>
          <dgm:bulletEnabled val="1"/>
        </dgm:presLayoutVars>
      </dgm:prSet>
      <dgm:spPr/>
    </dgm:pt>
    <dgm:pt modelId="{0BC62AD2-BAB6-4061-88BE-FE4598D9ABCF}" type="pres">
      <dgm:prSet presAssocID="{8023968C-0537-4BC1-AC5D-697836FE466E}" presName="ChildText" presStyleLbl="revTx" presStyleIdx="2" presStyleCnt="4" custScaleX="232105" custScaleY="82107" custLinFactNeighborX="83520" custLinFactNeighborY="-8170">
        <dgm:presLayoutVars>
          <dgm:chMax val="0"/>
          <dgm:chPref val="0"/>
          <dgm:bulletEnabled val="1"/>
        </dgm:presLayoutVars>
      </dgm:prSet>
      <dgm:spPr/>
    </dgm:pt>
    <dgm:pt modelId="{CF4940A2-B7C2-4B70-88A8-01097D38E48C}" type="pres">
      <dgm:prSet presAssocID="{48743A65-16EC-49D4-B5E8-9BE9FDC581B3}" presName="sibTrans" presStyleCnt="0"/>
      <dgm:spPr/>
    </dgm:pt>
    <dgm:pt modelId="{64EBE073-9FEE-4D84-8C08-29A7382F33C1}" type="pres">
      <dgm:prSet presAssocID="{B6FFAB28-641E-4C82-A807-8942AD60932D}" presName="composite" presStyleCnt="0"/>
      <dgm:spPr/>
    </dgm:pt>
    <dgm:pt modelId="{E9E23ACA-3E4A-4C01-8B3D-6A4FF876E6D8}" type="pres">
      <dgm:prSet presAssocID="{B6FFAB28-641E-4C82-A807-8942AD60932D}" presName="bentUpArrow1" presStyleLbl="alignImgPlace1" presStyleIdx="3" presStyleCnt="4"/>
      <dgm:spPr/>
    </dgm:pt>
    <dgm:pt modelId="{68985607-8FAA-4959-AFFD-91B861B717B9}" type="pres">
      <dgm:prSet presAssocID="{B6FFAB28-641E-4C82-A807-8942AD60932D}" presName="ParentText" presStyleLbl="node1" presStyleIdx="3" presStyleCnt="5">
        <dgm:presLayoutVars>
          <dgm:chMax val="1"/>
          <dgm:chPref val="1"/>
          <dgm:bulletEnabled val="1"/>
        </dgm:presLayoutVars>
      </dgm:prSet>
      <dgm:spPr/>
    </dgm:pt>
    <dgm:pt modelId="{801F0494-0DD3-4C8B-88C5-4FB79183E3BC}" type="pres">
      <dgm:prSet presAssocID="{B6FFAB28-641E-4C82-A807-8942AD60932D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66911C4E-BA99-4FC9-B916-ECCE7E1B538B}" type="pres">
      <dgm:prSet presAssocID="{A1491918-3947-417A-97C8-1B5FDF198F71}" presName="sibTrans" presStyleCnt="0"/>
      <dgm:spPr/>
    </dgm:pt>
    <dgm:pt modelId="{70362DDD-07A8-4DC8-BA99-E09674DE4EAF}" type="pres">
      <dgm:prSet presAssocID="{958968BE-C93B-4AA5-A1A5-4E25D52C6F44}" presName="composite" presStyleCnt="0"/>
      <dgm:spPr/>
    </dgm:pt>
    <dgm:pt modelId="{BC167E3B-A427-48A0-A293-048A7A5BDCE4}" type="pres">
      <dgm:prSet presAssocID="{958968BE-C93B-4AA5-A1A5-4E25D52C6F44}" presName="ParentText" presStyleLbl="node1" presStyleIdx="4" presStyleCnt="5">
        <dgm:presLayoutVars>
          <dgm:chMax val="1"/>
          <dgm:chPref val="1"/>
          <dgm:bulletEnabled val="1"/>
        </dgm:presLayoutVars>
      </dgm:prSet>
      <dgm:spPr/>
    </dgm:pt>
  </dgm:ptLst>
  <dgm:cxnLst>
    <dgm:cxn modelId="{31D8CB1D-45FB-432F-87B6-6DA275701C13}" type="presOf" srcId="{8B12F9DB-D671-4555-B2A0-A70EB3436829}" destId="{662C8751-70A4-4475-A26D-7FB4CD5D2006}" srcOrd="0" destOrd="0" presId="urn:microsoft.com/office/officeart/2005/8/layout/StepDownProcess"/>
    <dgm:cxn modelId="{F8507532-DB8C-4FA4-9803-31363E235F3C}" type="presOf" srcId="{7D78BC2F-A407-4A95-A280-4F21EC8DBD47}" destId="{29C54F40-476A-4137-B1EE-6F453F85B8E5}" srcOrd="0" destOrd="0" presId="urn:microsoft.com/office/officeart/2005/8/layout/StepDownProcess"/>
    <dgm:cxn modelId="{8E595A38-290A-45BE-B6E5-12C1A798F14C}" type="presOf" srcId="{DEB25849-6C65-4C20-BFCA-44C11E1737AF}" destId="{18BCE254-9A34-4439-A5C8-CBB7B18B9659}" srcOrd="0" destOrd="0" presId="urn:microsoft.com/office/officeart/2005/8/layout/StepDownProcess"/>
    <dgm:cxn modelId="{203FFA5E-B7F4-4893-80E3-9CB109243ACD}" type="presOf" srcId="{48074A24-F3F2-4BFE-B4F7-DDFF480D01BA}" destId="{2F53F313-E68C-4AD9-B1F6-10DAA11192C3}" srcOrd="0" destOrd="0" presId="urn:microsoft.com/office/officeart/2005/8/layout/StepDownProcess"/>
    <dgm:cxn modelId="{4970FE61-62F3-4DF8-B358-B90546D753C8}" srcId="{DEB25849-6C65-4C20-BFCA-44C11E1737AF}" destId="{B382AFDF-36C5-4BB1-9811-D2A22D0B28FF}" srcOrd="0" destOrd="0" parTransId="{CB65076C-05EA-496A-A055-55946485A351}" sibTransId="{D8C25C75-53A5-4E21-B765-A4C03AC7307B}"/>
    <dgm:cxn modelId="{6397746A-949D-43FF-BE42-CD09EE6A67CD}" srcId="{8023968C-0537-4BC1-AC5D-697836FE466E}" destId="{356B2FBB-749D-4C0A-8FD5-CB37745DFA9C}" srcOrd="0" destOrd="0" parTransId="{31730C43-8320-44AB-96E7-86B3EB531304}" sibTransId="{EBD04574-B3AF-4351-819D-2622BE2D058A}"/>
    <dgm:cxn modelId="{24EC3C6F-B9FD-439E-8068-AB7BF9FC4827}" srcId="{7D78BC2F-A407-4A95-A280-4F21EC8DBD47}" destId="{B6FFAB28-641E-4C82-A807-8942AD60932D}" srcOrd="3" destOrd="0" parTransId="{07A70C22-3360-4B24-BD9C-F66C4E8BCC1C}" sibTransId="{A1491918-3947-417A-97C8-1B5FDF198F71}"/>
    <dgm:cxn modelId="{D0920A56-1746-4165-B828-E35DB8A02F22}" srcId="{7D78BC2F-A407-4A95-A280-4F21EC8DBD47}" destId="{8B12F9DB-D671-4555-B2A0-A70EB3436829}" srcOrd="1" destOrd="0" parTransId="{17050BB7-9F05-44B8-AAED-A1FF13F9F16C}" sibTransId="{5ECEF0B2-CC61-4C6F-95C7-03467F7FDA1F}"/>
    <dgm:cxn modelId="{A7CC0B78-E7FF-4EB8-AC08-2F45F765D508}" srcId="{7D78BC2F-A407-4A95-A280-4F21EC8DBD47}" destId="{DEB25849-6C65-4C20-BFCA-44C11E1737AF}" srcOrd="0" destOrd="0" parTransId="{DDFB667F-54B2-4024-970E-CC7C1B543515}" sibTransId="{CA4C8EF5-D6AB-42C6-BA4D-ED98FBAEBCDD}"/>
    <dgm:cxn modelId="{71830B79-A82A-4A31-9821-0E4A89B59359}" srcId="{7D78BC2F-A407-4A95-A280-4F21EC8DBD47}" destId="{958968BE-C93B-4AA5-A1A5-4E25D52C6F44}" srcOrd="4" destOrd="0" parTransId="{558EAB4E-64E1-48BA-9DBF-153155AC7702}" sibTransId="{2ED0D188-4E25-4ABB-9871-1B3751D96376}"/>
    <dgm:cxn modelId="{9886AC8D-60B2-42FA-8186-F1A156B9695D}" srcId="{8023968C-0537-4BC1-AC5D-697836FE466E}" destId="{92C40ADF-843D-405A-8CFF-F935A2B40970}" srcOrd="1" destOrd="0" parTransId="{DCAC1782-D7C9-4873-848E-466F0BCD520B}" sibTransId="{4D5A395A-FE3A-4AB1-AFFE-46E9ADB2855A}"/>
    <dgm:cxn modelId="{2E782192-80EA-49BE-AFD0-C13A43F97C66}" type="presOf" srcId="{8023968C-0537-4BC1-AC5D-697836FE466E}" destId="{46A71013-CAC8-46D2-8955-75414FE9C935}" srcOrd="0" destOrd="0" presId="urn:microsoft.com/office/officeart/2005/8/layout/StepDownProcess"/>
    <dgm:cxn modelId="{369DEAA0-CE14-4611-8DF2-FD347A7832CE}" type="presOf" srcId="{B6FFAB28-641E-4C82-A807-8942AD60932D}" destId="{68985607-8FAA-4959-AFFD-91B861B717B9}" srcOrd="0" destOrd="0" presId="urn:microsoft.com/office/officeart/2005/8/layout/StepDownProcess"/>
    <dgm:cxn modelId="{A23DE4AB-663F-4366-9942-5C476A9C96CC}" type="presOf" srcId="{92C40ADF-843D-405A-8CFF-F935A2B40970}" destId="{0BC62AD2-BAB6-4061-88BE-FE4598D9ABCF}" srcOrd="0" destOrd="1" presId="urn:microsoft.com/office/officeart/2005/8/layout/StepDownProcess"/>
    <dgm:cxn modelId="{3AD0DAAE-B851-4D7C-A4AF-1CD6C5C1E0E1}" type="presOf" srcId="{958968BE-C93B-4AA5-A1A5-4E25D52C6F44}" destId="{BC167E3B-A427-48A0-A293-048A7A5BDCE4}" srcOrd="0" destOrd="0" presId="urn:microsoft.com/office/officeart/2005/8/layout/StepDownProcess"/>
    <dgm:cxn modelId="{E04336C0-1686-4979-8CC5-A3EB069C930C}" srcId="{7D78BC2F-A407-4A95-A280-4F21EC8DBD47}" destId="{8023968C-0537-4BC1-AC5D-697836FE466E}" srcOrd="2" destOrd="0" parTransId="{1915495F-BFC3-42F8-841F-52C9EBC2D1BC}" sibTransId="{48743A65-16EC-49D4-B5E8-9BE9FDC581B3}"/>
    <dgm:cxn modelId="{E4CBD8C6-0C2E-4188-8E9A-160769CC47E2}" srcId="{8B12F9DB-D671-4555-B2A0-A70EB3436829}" destId="{48074A24-F3F2-4BFE-B4F7-DDFF480D01BA}" srcOrd="0" destOrd="0" parTransId="{CA3945C4-4F2A-4D91-A280-417C34A45F49}" sibTransId="{1A028956-E12D-4E26-94A3-40E7E8B9E649}"/>
    <dgm:cxn modelId="{1D9B81D0-99C0-4804-B3D0-A08C26FBEE5F}" type="presOf" srcId="{356B2FBB-749D-4C0A-8FD5-CB37745DFA9C}" destId="{0BC62AD2-BAB6-4061-88BE-FE4598D9ABCF}" srcOrd="0" destOrd="0" presId="urn:microsoft.com/office/officeart/2005/8/layout/StepDownProcess"/>
    <dgm:cxn modelId="{B1EAD1D9-EFD9-4F53-9B03-4FFBA310A1BC}" type="presOf" srcId="{B382AFDF-36C5-4BB1-9811-D2A22D0B28FF}" destId="{D56D0305-1739-402A-8CA9-A3B84A144CC6}" srcOrd="0" destOrd="0" presId="urn:microsoft.com/office/officeart/2005/8/layout/StepDownProcess"/>
    <dgm:cxn modelId="{2121E440-E025-42FF-8609-78E885F54BD3}" type="presParOf" srcId="{29C54F40-476A-4137-B1EE-6F453F85B8E5}" destId="{FFC0DF30-9581-47DC-AAB9-7AB20B1630F3}" srcOrd="0" destOrd="0" presId="urn:microsoft.com/office/officeart/2005/8/layout/StepDownProcess"/>
    <dgm:cxn modelId="{0F60E8CC-1F05-4F9A-942D-C62E9FF55BC1}" type="presParOf" srcId="{FFC0DF30-9581-47DC-AAB9-7AB20B1630F3}" destId="{1C9F1EF9-F478-43AE-8FE9-E20099A8DB12}" srcOrd="0" destOrd="0" presId="urn:microsoft.com/office/officeart/2005/8/layout/StepDownProcess"/>
    <dgm:cxn modelId="{7D17FE72-DC00-4794-ABB9-1A157283CAC9}" type="presParOf" srcId="{FFC0DF30-9581-47DC-AAB9-7AB20B1630F3}" destId="{18BCE254-9A34-4439-A5C8-CBB7B18B9659}" srcOrd="1" destOrd="0" presId="urn:microsoft.com/office/officeart/2005/8/layout/StepDownProcess"/>
    <dgm:cxn modelId="{C35F64C8-AAC1-4E50-820F-88C8163C18ED}" type="presParOf" srcId="{FFC0DF30-9581-47DC-AAB9-7AB20B1630F3}" destId="{D56D0305-1739-402A-8CA9-A3B84A144CC6}" srcOrd="2" destOrd="0" presId="urn:microsoft.com/office/officeart/2005/8/layout/StepDownProcess"/>
    <dgm:cxn modelId="{A813DB93-5E4F-4E53-AE94-0FD2BB0372C6}" type="presParOf" srcId="{29C54F40-476A-4137-B1EE-6F453F85B8E5}" destId="{7EA86562-C8CF-4878-9668-2D0A89E7B4EC}" srcOrd="1" destOrd="0" presId="urn:microsoft.com/office/officeart/2005/8/layout/StepDownProcess"/>
    <dgm:cxn modelId="{E75C57B0-92AC-493E-93D7-74BD2BCBD853}" type="presParOf" srcId="{29C54F40-476A-4137-B1EE-6F453F85B8E5}" destId="{647CD0EF-ABB5-4BCB-971F-4F9C0121712F}" srcOrd="2" destOrd="0" presId="urn:microsoft.com/office/officeart/2005/8/layout/StepDownProcess"/>
    <dgm:cxn modelId="{D767DF4D-4C3E-4D79-8BD8-0ADB5CD30462}" type="presParOf" srcId="{647CD0EF-ABB5-4BCB-971F-4F9C0121712F}" destId="{3AA10F9D-6644-4031-82E8-50648B8FED43}" srcOrd="0" destOrd="0" presId="urn:microsoft.com/office/officeart/2005/8/layout/StepDownProcess"/>
    <dgm:cxn modelId="{4EC184A1-DA29-4D88-892C-4D314E3DA060}" type="presParOf" srcId="{647CD0EF-ABB5-4BCB-971F-4F9C0121712F}" destId="{662C8751-70A4-4475-A26D-7FB4CD5D2006}" srcOrd="1" destOrd="0" presId="urn:microsoft.com/office/officeart/2005/8/layout/StepDownProcess"/>
    <dgm:cxn modelId="{FA01E9B3-A981-4E38-9FC3-FCE8E0B85F5D}" type="presParOf" srcId="{647CD0EF-ABB5-4BCB-971F-4F9C0121712F}" destId="{2F53F313-E68C-4AD9-B1F6-10DAA11192C3}" srcOrd="2" destOrd="0" presId="urn:microsoft.com/office/officeart/2005/8/layout/StepDownProcess"/>
    <dgm:cxn modelId="{E936289B-2D8D-4E9C-ACCB-A7BBCEAF3EC5}" type="presParOf" srcId="{29C54F40-476A-4137-B1EE-6F453F85B8E5}" destId="{6FA03C75-34B4-478F-9EA5-B29ACA55DAF5}" srcOrd="3" destOrd="0" presId="urn:microsoft.com/office/officeart/2005/8/layout/StepDownProcess"/>
    <dgm:cxn modelId="{8B30FB08-273F-4101-9FDB-276589E78FE7}" type="presParOf" srcId="{29C54F40-476A-4137-B1EE-6F453F85B8E5}" destId="{77011E73-1D61-43CB-BC33-E8C46C0E7DB6}" srcOrd="4" destOrd="0" presId="urn:microsoft.com/office/officeart/2005/8/layout/StepDownProcess"/>
    <dgm:cxn modelId="{DCA71D67-1E19-440B-97C0-9388BFE6BA59}" type="presParOf" srcId="{77011E73-1D61-43CB-BC33-E8C46C0E7DB6}" destId="{313B40BE-48FC-4BB2-A535-3928B7931CC6}" srcOrd="0" destOrd="0" presId="urn:microsoft.com/office/officeart/2005/8/layout/StepDownProcess"/>
    <dgm:cxn modelId="{2B4AA09B-E9CB-409D-B28A-489713B178F1}" type="presParOf" srcId="{77011E73-1D61-43CB-BC33-E8C46C0E7DB6}" destId="{46A71013-CAC8-46D2-8955-75414FE9C935}" srcOrd="1" destOrd="0" presId="urn:microsoft.com/office/officeart/2005/8/layout/StepDownProcess"/>
    <dgm:cxn modelId="{995AD619-F01D-4B2A-941C-A826D82C9FBD}" type="presParOf" srcId="{77011E73-1D61-43CB-BC33-E8C46C0E7DB6}" destId="{0BC62AD2-BAB6-4061-88BE-FE4598D9ABCF}" srcOrd="2" destOrd="0" presId="urn:microsoft.com/office/officeart/2005/8/layout/StepDownProcess"/>
    <dgm:cxn modelId="{1FF7B457-3EE2-4B36-8D94-3FB5A28302D3}" type="presParOf" srcId="{29C54F40-476A-4137-B1EE-6F453F85B8E5}" destId="{CF4940A2-B7C2-4B70-88A8-01097D38E48C}" srcOrd="5" destOrd="0" presId="urn:microsoft.com/office/officeart/2005/8/layout/StepDownProcess"/>
    <dgm:cxn modelId="{2C3D109E-F9FF-4AEF-9273-06AF43103A89}" type="presParOf" srcId="{29C54F40-476A-4137-B1EE-6F453F85B8E5}" destId="{64EBE073-9FEE-4D84-8C08-29A7382F33C1}" srcOrd="6" destOrd="0" presId="urn:microsoft.com/office/officeart/2005/8/layout/StepDownProcess"/>
    <dgm:cxn modelId="{C127B929-D1E1-4F1C-9865-D1C4E556004D}" type="presParOf" srcId="{64EBE073-9FEE-4D84-8C08-29A7382F33C1}" destId="{E9E23ACA-3E4A-4C01-8B3D-6A4FF876E6D8}" srcOrd="0" destOrd="0" presId="urn:microsoft.com/office/officeart/2005/8/layout/StepDownProcess"/>
    <dgm:cxn modelId="{94584B6B-C236-43AA-AF8B-DD54955476F5}" type="presParOf" srcId="{64EBE073-9FEE-4D84-8C08-29A7382F33C1}" destId="{68985607-8FAA-4959-AFFD-91B861B717B9}" srcOrd="1" destOrd="0" presId="urn:microsoft.com/office/officeart/2005/8/layout/StepDownProcess"/>
    <dgm:cxn modelId="{706461F4-047D-424A-A1DA-50BFB77204E4}" type="presParOf" srcId="{64EBE073-9FEE-4D84-8C08-29A7382F33C1}" destId="{801F0494-0DD3-4C8B-88C5-4FB79183E3BC}" srcOrd="2" destOrd="0" presId="urn:microsoft.com/office/officeart/2005/8/layout/StepDownProcess"/>
    <dgm:cxn modelId="{D11AB470-A8F9-43EB-A5F6-8D4F1E604190}" type="presParOf" srcId="{29C54F40-476A-4137-B1EE-6F453F85B8E5}" destId="{66911C4E-BA99-4FC9-B916-ECCE7E1B538B}" srcOrd="7" destOrd="0" presId="urn:microsoft.com/office/officeart/2005/8/layout/StepDownProcess"/>
    <dgm:cxn modelId="{F37AC06D-D003-4968-98FD-CA39500E8483}" type="presParOf" srcId="{29C54F40-476A-4137-B1EE-6F453F85B8E5}" destId="{70362DDD-07A8-4DC8-BA99-E09674DE4EAF}" srcOrd="8" destOrd="0" presId="urn:microsoft.com/office/officeart/2005/8/layout/StepDownProcess"/>
    <dgm:cxn modelId="{3A787CBD-5D8C-4468-9D70-847C2F6B2C7B}" type="presParOf" srcId="{70362DDD-07A8-4DC8-BA99-E09674DE4EAF}" destId="{BC167E3B-A427-48A0-A293-048A7A5BDCE4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B59298-53C4-47DC-A25D-3709898D1AB1}">
      <dsp:nvSpPr>
        <dsp:cNvPr id="0" name=""/>
        <dsp:cNvSpPr/>
      </dsp:nvSpPr>
      <dsp:spPr>
        <a:xfrm>
          <a:off x="3" y="0"/>
          <a:ext cx="12009741" cy="666475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8DB1D3-948C-49E3-BB26-79CC411D4029}">
      <dsp:nvSpPr>
        <dsp:cNvPr id="0" name=""/>
        <dsp:cNvSpPr/>
      </dsp:nvSpPr>
      <dsp:spPr>
        <a:xfrm>
          <a:off x="6010" y="1999425"/>
          <a:ext cx="2891018" cy="266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kern="1200" dirty="0"/>
            <a:t>Data &amp; Processing</a:t>
          </a:r>
          <a:br>
            <a:rPr lang="en-IN" sz="1900" b="1" kern="1200" dirty="0"/>
          </a:br>
          <a:r>
            <a:rPr lang="en-IN" sz="1400" kern="1200" dirty="0"/>
            <a:t>Tide Prediction Dataset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Coastal Climate &amp; Risk Dataset</a:t>
          </a:r>
        </a:p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/>
            <a:t>Python (Pandas, NumPy, Scikit-learn)</a:t>
          </a:r>
        </a:p>
      </dsp:txBody>
      <dsp:txXfrm>
        <a:off x="136149" y="2129564"/>
        <a:ext cx="2630740" cy="2405622"/>
      </dsp:txXfrm>
    </dsp:sp>
    <dsp:sp modelId="{E7A9A099-2038-424F-B5D9-B8B84383FF7F}">
      <dsp:nvSpPr>
        <dsp:cNvPr id="0" name=""/>
        <dsp:cNvSpPr/>
      </dsp:nvSpPr>
      <dsp:spPr>
        <a:xfrm>
          <a:off x="3041580" y="1999425"/>
          <a:ext cx="2891018" cy="266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AI / ML Models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Random Forest Classifier → </a:t>
          </a:r>
          <a:r>
            <a:rPr lang="en-IN" sz="1600" i="1" kern="1200" dirty="0"/>
            <a:t>Flood Risk Prediction</a:t>
          </a:r>
          <a:endParaRPr lang="en-I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Random Forest Regressor → </a:t>
          </a:r>
          <a:r>
            <a:rPr lang="en-IN" sz="1600" i="1" kern="1200" dirty="0"/>
            <a:t>Tide Level Prediction</a:t>
          </a:r>
          <a:endParaRPr lang="en-IN" sz="160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 err="1"/>
            <a:t>Joblib</a:t>
          </a:r>
          <a:r>
            <a:rPr lang="en-IN" sz="1600" kern="1200" dirty="0"/>
            <a:t> → </a:t>
          </a:r>
          <a:r>
            <a:rPr lang="en-IN" sz="1600" i="1" kern="1200" dirty="0"/>
            <a:t>Model Saving &amp; Deployment</a:t>
          </a:r>
          <a:endParaRPr lang="en-IN" sz="1600" kern="1200" dirty="0"/>
        </a:p>
      </dsp:txBody>
      <dsp:txXfrm>
        <a:off x="3171719" y="2129564"/>
        <a:ext cx="2630740" cy="2405622"/>
      </dsp:txXfrm>
    </dsp:sp>
    <dsp:sp modelId="{8F378954-2906-4FE9-A076-B2A305C81135}">
      <dsp:nvSpPr>
        <dsp:cNvPr id="0" name=""/>
        <dsp:cNvSpPr/>
      </dsp:nvSpPr>
      <dsp:spPr>
        <a:xfrm>
          <a:off x="6077149" y="1999425"/>
          <a:ext cx="2891018" cy="266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Frontend &amp; Visualization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 err="1"/>
            <a:t>Streamlit</a:t>
          </a:r>
          <a:r>
            <a:rPr lang="en-IN" sz="1600" b="0" kern="1200" dirty="0"/>
            <a:t> → </a:t>
          </a:r>
          <a:r>
            <a:rPr lang="en-IN" sz="1600" b="0" i="1" kern="1200" dirty="0"/>
            <a:t>Interactive Dashboard</a:t>
          </a:r>
          <a:endParaRPr lang="en-IN" sz="1600" b="0" kern="1200" dirty="0"/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kern="1200" dirty="0"/>
            <a:t>Folium → </a:t>
          </a:r>
          <a:r>
            <a:rPr lang="en-IN" sz="1600" b="0" i="1" kern="1200" dirty="0"/>
            <a:t>Map-based Input &amp; Display</a:t>
          </a:r>
          <a:endParaRPr lang="en-IN" sz="1600" kern="1200" dirty="0"/>
        </a:p>
      </dsp:txBody>
      <dsp:txXfrm>
        <a:off x="6207288" y="2129564"/>
        <a:ext cx="2630740" cy="2405622"/>
      </dsp:txXfrm>
    </dsp:sp>
    <dsp:sp modelId="{ED54224F-05A6-497B-88D1-2AE3DFC18968}">
      <dsp:nvSpPr>
        <dsp:cNvPr id="0" name=""/>
        <dsp:cNvSpPr/>
      </dsp:nvSpPr>
      <dsp:spPr>
        <a:xfrm>
          <a:off x="9112718" y="1999425"/>
          <a:ext cx="2891018" cy="2665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1" kern="1200" dirty="0"/>
            <a:t>Future Integrations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IoT Sensors &amp; Satellite Feeds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IN" sz="1600" kern="1200" dirty="0"/>
            <a:t>SMS / Push Notification APIs</a:t>
          </a:r>
        </a:p>
      </dsp:txBody>
      <dsp:txXfrm>
        <a:off x="9242857" y="2129564"/>
        <a:ext cx="2630740" cy="24056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9F1EF9-F478-43AE-8FE9-E20099A8DB12}">
      <dsp:nvSpPr>
        <dsp:cNvPr id="0" name=""/>
        <dsp:cNvSpPr/>
      </dsp:nvSpPr>
      <dsp:spPr>
        <a:xfrm rot="5400000">
          <a:off x="2510944" y="1174246"/>
          <a:ext cx="1021929" cy="11634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BCE254-9A34-4439-A5C8-CBB7B18B9659}">
      <dsp:nvSpPr>
        <dsp:cNvPr id="0" name=""/>
        <dsp:cNvSpPr/>
      </dsp:nvSpPr>
      <dsp:spPr>
        <a:xfrm>
          <a:off x="2240195" y="41417"/>
          <a:ext cx="1720327" cy="12041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Data Collection</a:t>
          </a:r>
          <a:endParaRPr lang="en-IN" sz="1700" kern="1200" dirty="0"/>
        </a:p>
      </dsp:txBody>
      <dsp:txXfrm>
        <a:off x="2298988" y="100210"/>
        <a:ext cx="1602741" cy="1086587"/>
      </dsp:txXfrm>
    </dsp:sp>
    <dsp:sp modelId="{D56D0305-1739-402A-8CA9-A3B84A144CC6}">
      <dsp:nvSpPr>
        <dsp:cNvPr id="0" name=""/>
        <dsp:cNvSpPr/>
      </dsp:nvSpPr>
      <dsp:spPr>
        <a:xfrm>
          <a:off x="3960522" y="156262"/>
          <a:ext cx="1251202" cy="97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Gathered datasets on </a:t>
          </a:r>
          <a:r>
            <a:rPr lang="en-IN" sz="1200" i="1" kern="1200" dirty="0"/>
            <a:t>tide predictions</a:t>
          </a:r>
          <a:r>
            <a:rPr lang="en-IN" sz="1200" kern="1200" dirty="0"/>
            <a:t> and </a:t>
          </a:r>
          <a:r>
            <a:rPr lang="en-IN" sz="1200" i="1" kern="1200" dirty="0"/>
            <a:t>coastal climate risk factors</a:t>
          </a:r>
          <a:endParaRPr lang="en-IN" sz="1200" kern="1200" dirty="0"/>
        </a:p>
      </dsp:txBody>
      <dsp:txXfrm>
        <a:off x="3960522" y="156262"/>
        <a:ext cx="1251202" cy="973265"/>
      </dsp:txXfrm>
    </dsp:sp>
    <dsp:sp modelId="{3AA10F9D-6644-4031-82E8-50648B8FED43}">
      <dsp:nvSpPr>
        <dsp:cNvPr id="0" name=""/>
        <dsp:cNvSpPr/>
      </dsp:nvSpPr>
      <dsp:spPr>
        <a:xfrm rot="5400000">
          <a:off x="3937278" y="2526930"/>
          <a:ext cx="1021929" cy="11634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2C8751-70A4-4475-A26D-7FB4CD5D2006}">
      <dsp:nvSpPr>
        <dsp:cNvPr id="0" name=""/>
        <dsp:cNvSpPr/>
      </dsp:nvSpPr>
      <dsp:spPr>
        <a:xfrm>
          <a:off x="3666529" y="1394101"/>
          <a:ext cx="1720327" cy="12041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Data Preprocessing</a:t>
          </a:r>
          <a:endParaRPr lang="en-IN" sz="1700" kern="1200" dirty="0"/>
        </a:p>
      </dsp:txBody>
      <dsp:txXfrm>
        <a:off x="3725322" y="1452894"/>
        <a:ext cx="1602741" cy="1086587"/>
      </dsp:txXfrm>
    </dsp:sp>
    <dsp:sp modelId="{2F53F313-E68C-4AD9-B1F6-10DAA11192C3}">
      <dsp:nvSpPr>
        <dsp:cNvPr id="0" name=""/>
        <dsp:cNvSpPr/>
      </dsp:nvSpPr>
      <dsp:spPr>
        <a:xfrm>
          <a:off x="5386856" y="1508946"/>
          <a:ext cx="1251202" cy="97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Cleaned, merged, and prepared datasets for training.</a:t>
          </a:r>
        </a:p>
      </dsp:txBody>
      <dsp:txXfrm>
        <a:off x="5386856" y="1508946"/>
        <a:ext cx="1251202" cy="973265"/>
      </dsp:txXfrm>
    </dsp:sp>
    <dsp:sp modelId="{313B40BE-48FC-4BB2-A535-3928B7931CC6}">
      <dsp:nvSpPr>
        <dsp:cNvPr id="0" name=""/>
        <dsp:cNvSpPr/>
      </dsp:nvSpPr>
      <dsp:spPr>
        <a:xfrm rot="5400000">
          <a:off x="5363612" y="3879614"/>
          <a:ext cx="1021929" cy="11634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71013-CAC8-46D2-8955-75414FE9C935}">
      <dsp:nvSpPr>
        <dsp:cNvPr id="0" name=""/>
        <dsp:cNvSpPr/>
      </dsp:nvSpPr>
      <dsp:spPr>
        <a:xfrm>
          <a:off x="5092863" y="2746785"/>
          <a:ext cx="1720327" cy="12041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Model Development</a:t>
          </a:r>
          <a:endParaRPr lang="en-IN" sz="1700" kern="1200" dirty="0"/>
        </a:p>
      </dsp:txBody>
      <dsp:txXfrm>
        <a:off x="5151656" y="2805578"/>
        <a:ext cx="1602741" cy="1086587"/>
      </dsp:txXfrm>
    </dsp:sp>
    <dsp:sp modelId="{0BC62AD2-BAB6-4061-88BE-FE4598D9ABCF}">
      <dsp:nvSpPr>
        <dsp:cNvPr id="0" name=""/>
        <dsp:cNvSpPr/>
      </dsp:nvSpPr>
      <dsp:spPr>
        <a:xfrm>
          <a:off x="7031744" y="2869188"/>
          <a:ext cx="2904102" cy="7991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Trained Random Forest Regressor for tide prediction</a:t>
          </a:r>
          <a:endParaRPr lang="en-IN" sz="1200" b="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200" kern="1200" dirty="0"/>
            <a:t>Trained Random Forest Classifier for flood/coastal risk prediction</a:t>
          </a:r>
          <a:endParaRPr lang="en-IN" sz="1200" b="0" kern="1200" dirty="0"/>
        </a:p>
      </dsp:txBody>
      <dsp:txXfrm>
        <a:off x="7031744" y="2869188"/>
        <a:ext cx="2904102" cy="799119"/>
      </dsp:txXfrm>
    </dsp:sp>
    <dsp:sp modelId="{E9E23ACA-3E4A-4C01-8B3D-6A4FF876E6D8}">
      <dsp:nvSpPr>
        <dsp:cNvPr id="0" name=""/>
        <dsp:cNvSpPr/>
      </dsp:nvSpPr>
      <dsp:spPr>
        <a:xfrm rot="5400000">
          <a:off x="6789946" y="5232298"/>
          <a:ext cx="1021929" cy="1163430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985607-8FAA-4959-AFFD-91B861B717B9}">
      <dsp:nvSpPr>
        <dsp:cNvPr id="0" name=""/>
        <dsp:cNvSpPr/>
      </dsp:nvSpPr>
      <dsp:spPr>
        <a:xfrm>
          <a:off x="6519197" y="4099469"/>
          <a:ext cx="1720327" cy="12041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 dirty="0"/>
            <a:t>Model Deployment</a:t>
          </a:r>
        </a:p>
      </dsp:txBody>
      <dsp:txXfrm>
        <a:off x="6577990" y="4158262"/>
        <a:ext cx="1602741" cy="1086587"/>
      </dsp:txXfrm>
    </dsp:sp>
    <dsp:sp modelId="{801F0494-0DD3-4C8B-88C5-4FB79183E3BC}">
      <dsp:nvSpPr>
        <dsp:cNvPr id="0" name=""/>
        <dsp:cNvSpPr/>
      </dsp:nvSpPr>
      <dsp:spPr>
        <a:xfrm>
          <a:off x="8239524" y="4214314"/>
          <a:ext cx="1251202" cy="9732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167E3B-A427-48A0-A293-048A7A5BDCE4}">
      <dsp:nvSpPr>
        <dsp:cNvPr id="0" name=""/>
        <dsp:cNvSpPr/>
      </dsp:nvSpPr>
      <dsp:spPr>
        <a:xfrm>
          <a:off x="7945531" y="5452153"/>
          <a:ext cx="1720327" cy="12041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kern="1200"/>
            <a:t>Dashboard &amp; Visualization</a:t>
          </a:r>
          <a:endParaRPr lang="en-IN" sz="1700" kern="1200" dirty="0"/>
        </a:p>
      </dsp:txBody>
      <dsp:txXfrm>
        <a:off x="8004324" y="5510946"/>
        <a:ext cx="1602741" cy="10865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0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311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838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941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01718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3035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3880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269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086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78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700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222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701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249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926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306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5666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9169EF74-CE5A-4BB3-A6A0-60BDEB481BCB}" type="datetimeFigureOut">
              <a:rPr lang="en-IN" smtClean="0"/>
              <a:t>30-08-2025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7C0308D0-B3A3-40AC-B34B-BB12E7FEAB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949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251A9-D7F3-D619-D7AF-88C8B832A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920" y="697582"/>
            <a:ext cx="11959473" cy="1143835"/>
          </a:xfrm>
        </p:spPr>
        <p:txBody>
          <a:bodyPr>
            <a:normAutofit/>
          </a:bodyPr>
          <a:lstStyle/>
          <a:p>
            <a:r>
              <a:rPr lang="en-IN" b="1" i="1" dirty="0"/>
              <a:t>Coastal Threat Alert System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B337F3-8634-017F-ECB1-DD615EDFD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88641" y="4079240"/>
            <a:ext cx="4734560" cy="227076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Team Name</a:t>
            </a:r>
            <a:r>
              <a:rPr lang="en-IN" dirty="0">
                <a:solidFill>
                  <a:schemeClr val="bg1"/>
                </a:solidFill>
              </a:rPr>
              <a:t>:- </a:t>
            </a:r>
            <a:r>
              <a:rPr lang="en-IN" dirty="0" err="1">
                <a:solidFill>
                  <a:schemeClr val="bg1"/>
                </a:solidFill>
              </a:rPr>
              <a:t>Clt</a:t>
            </a:r>
            <a:r>
              <a:rPr lang="en-IN" dirty="0">
                <a:solidFill>
                  <a:schemeClr val="bg1"/>
                </a:solidFill>
              </a:rPr>
              <a:t> Alt Win</a:t>
            </a:r>
          </a:p>
          <a:p>
            <a:r>
              <a:rPr lang="en-IN" b="1" dirty="0">
                <a:solidFill>
                  <a:schemeClr val="bg1"/>
                </a:solidFill>
              </a:rPr>
              <a:t>Team Members</a:t>
            </a:r>
            <a:r>
              <a:rPr lang="en-IN" dirty="0">
                <a:solidFill>
                  <a:schemeClr val="bg1"/>
                </a:solidFill>
              </a:rPr>
              <a:t>:- Riya Dave(Leader)</a:t>
            </a:r>
          </a:p>
          <a:p>
            <a:r>
              <a:rPr lang="en-IN" dirty="0">
                <a:solidFill>
                  <a:schemeClr val="bg1"/>
                </a:solidFill>
              </a:rPr>
              <a:t>				Prachi Mehta</a:t>
            </a:r>
          </a:p>
          <a:p>
            <a:r>
              <a:rPr lang="en-IN" dirty="0">
                <a:solidFill>
                  <a:schemeClr val="bg1"/>
                </a:solidFill>
              </a:rPr>
              <a:t>				Jinal </a:t>
            </a:r>
            <a:r>
              <a:rPr lang="en-IN" dirty="0" err="1">
                <a:solidFill>
                  <a:schemeClr val="bg1"/>
                </a:solidFill>
              </a:rPr>
              <a:t>Vasita</a:t>
            </a:r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			Karishma </a:t>
            </a:r>
            <a:r>
              <a:rPr lang="en-IN" dirty="0" err="1">
                <a:solidFill>
                  <a:schemeClr val="bg1"/>
                </a:solidFill>
              </a:rPr>
              <a:t>Tilva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022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CA7930B-E08C-A141-93B5-4C445334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96" y="335280"/>
            <a:ext cx="11443547" cy="553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6266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B733B0-B45B-C223-39A1-44FF222EF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710" y="695960"/>
            <a:ext cx="11310580" cy="546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750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690DC-55AA-890B-9A50-DFAAD322D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Innovation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E56E1-3ADD-8072-6F98-34AC241BA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1039" y="2316480"/>
            <a:ext cx="10043161" cy="4541520"/>
          </a:xfrm>
        </p:spPr>
        <p:txBody>
          <a:bodyPr>
            <a:normAutofit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/>
              <a:t>Dual-Model AI System</a:t>
            </a:r>
            <a:r>
              <a:rPr lang="en-US" altLang="en-US" sz="2400" dirty="0"/>
              <a:t> – Separate ML models for </a:t>
            </a:r>
            <a:r>
              <a:rPr lang="en-US" altLang="en-US" sz="2400" i="1" dirty="0"/>
              <a:t>tide prediction</a:t>
            </a:r>
            <a:r>
              <a:rPr lang="en-US" altLang="en-US" sz="2400" dirty="0"/>
              <a:t> and </a:t>
            </a:r>
            <a:r>
              <a:rPr lang="en-US" altLang="en-US" sz="2400" i="1" dirty="0"/>
              <a:t>flood risk assessment</a:t>
            </a:r>
            <a:r>
              <a:rPr lang="en-US" altLang="en-US" sz="2400" dirty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/>
              <a:t>Geospatial Intelligence</a:t>
            </a:r>
            <a:r>
              <a:rPr lang="en-US" altLang="en-US" sz="2400" dirty="0"/>
              <a:t> – Map-based inputs allow </a:t>
            </a:r>
            <a:r>
              <a:rPr lang="en-US" altLang="en-US" sz="2400" i="1" dirty="0"/>
              <a:t>location-specific risk detection</a:t>
            </a:r>
            <a:r>
              <a:rPr lang="en-US" altLang="en-US" sz="2400" dirty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/>
              <a:t>Early Warning Capability</a:t>
            </a:r>
            <a:r>
              <a:rPr lang="en-US" altLang="en-US" sz="2400" dirty="0"/>
              <a:t> – Translates data insights into </a:t>
            </a:r>
            <a:r>
              <a:rPr lang="en-US" altLang="en-US" sz="2400" i="1" dirty="0"/>
              <a:t>timely, actionable alerts</a:t>
            </a:r>
            <a:r>
              <a:rPr lang="en-US" altLang="en-US" sz="2400" dirty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/>
              <a:t>Scalable Design</a:t>
            </a:r>
            <a:r>
              <a:rPr lang="en-US" altLang="en-US" sz="2400" dirty="0"/>
              <a:t> – Can integrate future </a:t>
            </a:r>
            <a:r>
              <a:rPr lang="en-US" altLang="en-US" sz="2400" i="1" dirty="0"/>
              <a:t>IoT sensors, satellite feeds, and real-time pipelines</a:t>
            </a:r>
            <a:r>
              <a:rPr lang="en-US" altLang="en-US" sz="2400" dirty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/>
              <a:t>Holistic Impact</a:t>
            </a:r>
            <a:r>
              <a:rPr lang="en-US" altLang="en-US" sz="2400" dirty="0"/>
              <a:t> – Protects lives, ecosystems, and livelihoods with a single unified platform.</a:t>
            </a:r>
          </a:p>
        </p:txBody>
      </p:sp>
    </p:spTree>
    <p:extLst>
      <p:ext uri="{BB962C8B-B14F-4D97-AF65-F5344CB8AC3E}">
        <p14:creationId xmlns:p14="http://schemas.microsoft.com/office/powerpoint/2010/main" val="1197400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EEED3-B2C3-E02B-5E31-D32E68E82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3360D-3AF0-C2DD-134E-A3704990E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407920"/>
            <a:ext cx="11226800" cy="4124960"/>
          </a:xfrm>
        </p:spPr>
        <p:txBody>
          <a:bodyPr>
            <a:normAutofit lnSpcReduction="10000"/>
          </a:bodyPr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/>
              <a:t>Integration of IoT &amp; Satellite Feeds</a:t>
            </a:r>
            <a:r>
              <a:rPr lang="en-US" altLang="en-US" sz="2400" dirty="0"/>
              <a:t> – Real-time data from tide gauges, weather stations, and satellites.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/>
              <a:t>Automated Alert System</a:t>
            </a:r>
            <a:r>
              <a:rPr lang="en-US" altLang="en-US" sz="2400" dirty="0"/>
              <a:t> – SMS / push notifications for communities and authorities.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b="1" dirty="0"/>
              <a:t>Advanced AI Models</a:t>
            </a:r>
            <a:r>
              <a:rPr lang="en-US" altLang="en-US" sz="2400" dirty="0"/>
              <a:t> – Deep learning for improved prediction accuracy and anomaly detection.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b="1" dirty="0"/>
              <a:t>Enhanced GIS Mapping</a:t>
            </a:r>
            <a:r>
              <a:rPr lang="en-US" altLang="en-US" sz="2400" dirty="0"/>
              <a:t> – High-resolution geospatial visualization of risk zones.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b="1" dirty="0"/>
              <a:t>Collaboration with Authorities</a:t>
            </a:r>
            <a:r>
              <a:rPr lang="en-US" altLang="en-US" sz="2400" dirty="0"/>
              <a:t> – Deployment with disaster management teams and NGOs.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/>
              <a:t> </a:t>
            </a:r>
            <a:r>
              <a:rPr lang="en-US" altLang="en-US" sz="2400" b="1" dirty="0"/>
              <a:t>Mobile Application</a:t>
            </a:r>
            <a:r>
              <a:rPr lang="en-US" altLang="en-US" sz="2400" dirty="0"/>
              <a:t> – User-friendly app for fishermen and coastal residents.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0677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9CB9-B7FD-6271-35E0-47F2DF551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B6DA0-2F1C-B7CA-764F-F09047E52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732246" cy="4061460"/>
          </a:xfrm>
        </p:spPr>
        <p:txBody>
          <a:bodyPr/>
          <a:lstStyle/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/>
              <a:t> Developed an </a:t>
            </a:r>
            <a:r>
              <a:rPr lang="en-US" altLang="en-US" sz="2400" b="1" dirty="0"/>
              <a:t>AI-powered Coastal Threat Alert System</a:t>
            </a:r>
            <a:r>
              <a:rPr lang="en-US" altLang="en-US" sz="2400" dirty="0"/>
              <a:t> integrating tide and risk prediction models.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/>
              <a:t> Built an </a:t>
            </a:r>
            <a:r>
              <a:rPr lang="en-US" altLang="en-US" sz="2400" b="1" dirty="0"/>
              <a:t>interactive dashboard with map-based inputs</a:t>
            </a:r>
            <a:r>
              <a:rPr lang="en-US" altLang="en-US" sz="2400" dirty="0"/>
              <a:t> for location-specific analysis.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/>
              <a:t> Demonstrated how technology can </a:t>
            </a:r>
            <a:r>
              <a:rPr lang="en-US" altLang="en-US" sz="2400" b="1" dirty="0"/>
              <a:t>save lives, protect ecosystems, and support disaster management</a:t>
            </a:r>
            <a:r>
              <a:rPr lang="en-US" altLang="en-US" sz="2400" dirty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dirty="0"/>
              <a:t> Provides a </a:t>
            </a:r>
            <a:r>
              <a:rPr lang="en-US" altLang="en-US" sz="2400" b="1" dirty="0"/>
              <a:t>scalable foundation</a:t>
            </a:r>
            <a:r>
              <a:rPr lang="en-US" altLang="en-US" sz="2400" dirty="0"/>
              <a:t> for real-time alerts and future integrations with IoT &amp; mobile apps.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11808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C937F-6BF1-0CF7-0492-7BC6B2197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1675" y="2204719"/>
            <a:ext cx="8825658" cy="1566821"/>
          </a:xfrm>
        </p:spPr>
        <p:txBody>
          <a:bodyPr/>
          <a:lstStyle/>
          <a:p>
            <a:pPr algn="ctr"/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7897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A404A-1780-6083-827F-E18FE595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71997-BFE2-C61F-62CC-6EDE09F4A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Coastal regions are increasingly exposed to </a:t>
            </a:r>
            <a:r>
              <a:rPr lang="en-US" b="1" dirty="0"/>
              <a:t>storm surges, sea-level rise, erosion, and pollution</a:t>
            </a:r>
            <a:r>
              <a:rPr lang="en-US" dirty="0"/>
              <a:t>, which threaten human lives, ecosystems, and economies. </a:t>
            </a:r>
          </a:p>
          <a:p>
            <a:pPr algn="just"/>
            <a:r>
              <a:rPr lang="en-US" dirty="0"/>
              <a:t>Currently, there is a </a:t>
            </a:r>
            <a:r>
              <a:rPr lang="en-US" b="1" dirty="0"/>
              <a:t>lack of integrated early warning systems</a:t>
            </a:r>
            <a:r>
              <a:rPr lang="en-US" dirty="0"/>
              <a:t> that can analyze real-time data, detect anomalies, and deliver timely alerts to authorities and communities.</a:t>
            </a:r>
          </a:p>
          <a:p>
            <a:pPr algn="just"/>
            <a:r>
              <a:rPr lang="en-US" dirty="0"/>
              <a:t>This gap leads to </a:t>
            </a:r>
            <a:r>
              <a:rPr lang="en-US" b="1" dirty="0"/>
              <a:t>delayed interventions, higher disaster impact, and avoidable damage</a:t>
            </a:r>
            <a:r>
              <a:rPr lang="en-US" dirty="0"/>
              <a:t> to both people and coastal habitats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317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55C7E-C146-311D-28EC-78F870606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99A3E-7FE0-1CC5-2C57-7596929BC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9344" y="2865120"/>
            <a:ext cx="8973312" cy="340766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To build an </a:t>
            </a:r>
            <a:r>
              <a:rPr lang="en-US" sz="2400" b="1" dirty="0"/>
              <a:t>AI-driven Coastal Threat Alert System</a:t>
            </a:r>
            <a:r>
              <a:rPr lang="en-US" sz="2400" dirty="0"/>
              <a:t> that predicts tide and flood risks, integrates multiple data sources, and provides </a:t>
            </a:r>
            <a:r>
              <a:rPr lang="en-US" sz="2400" b="1" dirty="0"/>
              <a:t>real-time alerts and dashboards</a:t>
            </a:r>
            <a:r>
              <a:rPr lang="en-US" sz="2400" dirty="0"/>
              <a:t> to help authorities and communities take timely action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762870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D96F1-DC82-0ACD-98E8-D23D9080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Users &amp;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F67E4-E73A-BC06-C5A2-0886A0377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Users</a:t>
            </a:r>
          </a:p>
          <a:p>
            <a:r>
              <a:rPr lang="en-US" dirty="0"/>
              <a:t>Disaster Management Departments</a:t>
            </a:r>
          </a:p>
          <a:p>
            <a:r>
              <a:rPr lang="en-US" dirty="0"/>
              <a:t>Coastal City Governments</a:t>
            </a:r>
          </a:p>
          <a:p>
            <a:r>
              <a:rPr lang="en-US" dirty="0"/>
              <a:t>Fisherfolk &amp; Coastal Communities</a:t>
            </a:r>
          </a:p>
          <a:p>
            <a:r>
              <a:rPr lang="en-US" dirty="0"/>
              <a:t>Environmental NGOs &amp; Civil </a:t>
            </a:r>
            <a:r>
              <a:rPr lang="en-US" dirty="0" err="1"/>
              <a:t>Defence</a:t>
            </a:r>
            <a:r>
              <a:rPr lang="en-US" dirty="0"/>
              <a:t> Teams</a:t>
            </a:r>
          </a:p>
          <a:p>
            <a:r>
              <a:rPr lang="en-IN" b="1" dirty="0"/>
              <a:t>Impact</a:t>
            </a:r>
          </a:p>
          <a:p>
            <a:r>
              <a:rPr lang="en-IN" dirty="0"/>
              <a:t> Saves lives through timely alerts and interventions</a:t>
            </a:r>
          </a:p>
          <a:p>
            <a:r>
              <a:rPr lang="en-IN" dirty="0"/>
              <a:t> Reduces economic losses from coastal disasters</a:t>
            </a:r>
          </a:p>
          <a:p>
            <a:r>
              <a:rPr lang="en-IN" dirty="0"/>
              <a:t> Preserves blue carbon habitats and ecosystems</a:t>
            </a:r>
          </a:p>
          <a:p>
            <a:r>
              <a:rPr lang="en-IN" dirty="0"/>
              <a:t> Builds resilience in vulnerable coastal communities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05087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88D9-5836-D930-B6DF-A3DA3260B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Tech Stack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1993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5BAD0-1BBF-EAB6-E218-4D5900C6E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286CD81-9B5B-9B2E-92B9-0EA521ECE391}"/>
              </a:ext>
            </a:extLst>
          </p:cNvPr>
          <p:cNvGraphicFramePr/>
          <p:nvPr/>
        </p:nvGraphicFramePr>
        <p:xfrm>
          <a:off x="65988" y="113122"/>
          <a:ext cx="12009748" cy="666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300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6D838-EA00-5BFB-F43E-22E730C42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406840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3F1B865E-172D-83E4-8DBC-B2BE22A7B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9466554"/>
              </p:ext>
            </p:extLst>
          </p:nvPr>
        </p:nvGraphicFramePr>
        <p:xfrm>
          <a:off x="141402" y="160256"/>
          <a:ext cx="11906054" cy="66977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57DA390-7DEA-D998-24AD-F824CFD9AE24}"/>
              </a:ext>
            </a:extLst>
          </p:cNvPr>
          <p:cNvSpPr txBox="1"/>
          <p:nvPr/>
        </p:nvSpPr>
        <p:spPr>
          <a:xfrm>
            <a:off x="8399285" y="4375626"/>
            <a:ext cx="1677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Saved models using </a:t>
            </a:r>
            <a:r>
              <a:rPr lang="en-IN" sz="1200" b="1" dirty="0" err="1"/>
              <a:t>Joblib</a:t>
            </a:r>
            <a:r>
              <a:rPr lang="en-IN" sz="1200" dirty="0"/>
              <a:t> for integration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0ADC51-5DBA-8AFB-F2F9-62DE408E7EB9}"/>
              </a:ext>
            </a:extLst>
          </p:cNvPr>
          <p:cNvSpPr txBox="1"/>
          <p:nvPr/>
        </p:nvSpPr>
        <p:spPr>
          <a:xfrm>
            <a:off x="9860438" y="5682081"/>
            <a:ext cx="21158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Built an interactive </a:t>
            </a:r>
            <a:r>
              <a:rPr lang="en-IN" sz="1200" dirty="0" err="1"/>
              <a:t>Streamlit</a:t>
            </a:r>
            <a:r>
              <a:rPr lang="en-IN" sz="1200" dirty="0"/>
              <a:t> dashboard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200" dirty="0"/>
              <a:t>Integrated map-based input (Folium) for location-specific risk analysis</a:t>
            </a:r>
          </a:p>
        </p:txBody>
      </p:sp>
    </p:spTree>
    <p:extLst>
      <p:ext uri="{BB962C8B-B14F-4D97-AF65-F5344CB8AC3E}">
        <p14:creationId xmlns:p14="http://schemas.microsoft.com/office/powerpoint/2010/main" val="41016873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7A152-7B2F-51C3-6A8D-27C1553C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Demo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7E886C-A0DB-4E24-2A38-D482386AF4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3534" y="2458719"/>
            <a:ext cx="7171106" cy="339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764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217</TotalTime>
  <Words>561</Words>
  <Application>Microsoft Office PowerPoint</Application>
  <PresentationFormat>Widescreen</PresentationFormat>
  <Paragraphs>70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 Boardroom</vt:lpstr>
      <vt:lpstr>Coastal Threat Alert System </vt:lpstr>
      <vt:lpstr>Problem Statement</vt:lpstr>
      <vt:lpstr>Objective</vt:lpstr>
      <vt:lpstr>Users &amp; Impact</vt:lpstr>
      <vt:lpstr>Tech Stack</vt:lpstr>
      <vt:lpstr>PowerPoint Presentation</vt:lpstr>
      <vt:lpstr>Methodology</vt:lpstr>
      <vt:lpstr>PowerPoint Presentation</vt:lpstr>
      <vt:lpstr>Demo</vt:lpstr>
      <vt:lpstr>PowerPoint Presentation</vt:lpstr>
      <vt:lpstr>PowerPoint Presentation</vt:lpstr>
      <vt:lpstr>Innovation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Nishita Dave</dc:creator>
  <cp:lastModifiedBy>Nishita Dave</cp:lastModifiedBy>
  <cp:revision>3</cp:revision>
  <dcterms:created xsi:type="dcterms:W3CDTF">2025-08-30T14:25:46Z</dcterms:created>
  <dcterms:modified xsi:type="dcterms:W3CDTF">2025-08-30T20:34:49Z</dcterms:modified>
</cp:coreProperties>
</file>