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9" r:id="rId2"/>
    <p:sldId id="260" r:id="rId3"/>
    <p:sldId id="261" r:id="rId4"/>
    <p:sldId id="275" r:id="rId5"/>
    <p:sldId id="281" r:id="rId6"/>
    <p:sldId id="262" r:id="rId7"/>
    <p:sldId id="277" r:id="rId8"/>
    <p:sldId id="278" r:id="rId9"/>
    <p:sldId id="279" r:id="rId10"/>
    <p:sldId id="283" r:id="rId11"/>
    <p:sldId id="284" r:id="rId12"/>
    <p:sldId id="282" r:id="rId13"/>
    <p:sldId id="285" r:id="rId14"/>
    <p:sldId id="313" r:id="rId15"/>
    <p:sldId id="290" r:id="rId16"/>
    <p:sldId id="300" r:id="rId17"/>
    <p:sldId id="303" r:id="rId18"/>
    <p:sldId id="302" r:id="rId19"/>
    <p:sldId id="291" r:id="rId20"/>
    <p:sldId id="293" r:id="rId21"/>
    <p:sldId id="292" r:id="rId22"/>
    <p:sldId id="297" r:id="rId23"/>
    <p:sldId id="301" r:id="rId24"/>
    <p:sldId id="304" r:id="rId25"/>
    <p:sldId id="306" r:id="rId26"/>
    <p:sldId id="305" r:id="rId27"/>
    <p:sldId id="307" r:id="rId28"/>
    <p:sldId id="308" r:id="rId29"/>
    <p:sldId id="309" r:id="rId30"/>
    <p:sldId id="298" r:id="rId31"/>
    <p:sldId id="299" r:id="rId32"/>
    <p:sldId id="310" r:id="rId33"/>
    <p:sldId id="311" r:id="rId34"/>
    <p:sldId id="312" r:id="rId35"/>
    <p:sldId id="296" r:id="rId36"/>
    <p:sldId id="268" r:id="rId37"/>
    <p:sldId id="269" r:id="rId38"/>
    <p:sldId id="270" r:id="rId39"/>
    <p:sldId id="271" r:id="rId40"/>
    <p:sldId id="27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D1D1D1"/>
    <a:srgbClr val="FBE0CD"/>
    <a:srgbClr val="8B99FF"/>
    <a:srgbClr val="D5DFFF"/>
    <a:srgbClr val="FFFFFF"/>
    <a:srgbClr val="ADEDB9"/>
    <a:srgbClr val="99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FBBD7-85FF-46B7-A028-F73840F37C7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3626-0089-416D-A4E2-5F9E1CB09C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4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66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6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46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21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771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3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98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D658A-0C24-4F91-A03C-D8E7C2967E06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EF542-BC30-4602-B23E-DF40B56B4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23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ya-Dave011/Solar" TargetMode="External"/><Relationship Id="rId2" Type="http://schemas.openxmlformats.org/officeDocument/2006/relationships/hyperlink" Target="https://in.mathworks.com/help/ident/ref/n4sid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rver.growatt.com/login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49B07-76C9-005C-AEE5-A5EF48DFE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802" y="942945"/>
            <a:ext cx="9144000" cy="1909763"/>
          </a:xfrm>
        </p:spPr>
        <p:txBody>
          <a:bodyPr>
            <a:noAutofit/>
          </a:bodyPr>
          <a:lstStyle/>
          <a:p>
            <a:r>
              <a:rPr lang="en-US" sz="4400" i="1" dirty="0"/>
              <a:t>Subspace System Identification for Solar Power Prediction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F7849-62FB-D79F-82FE-539A38F67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880" y="2905633"/>
            <a:ext cx="9144000" cy="800280"/>
          </a:xfrm>
        </p:spPr>
        <p:txBody>
          <a:bodyPr/>
          <a:lstStyle/>
          <a:p>
            <a:r>
              <a:rPr lang="en-US" sz="2400" dirty="0"/>
              <a:t>A Data-Driven Approach to Model Physical Systems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FB5B3C-B676-31DB-DBEC-AB6B44C23FCA}"/>
              </a:ext>
            </a:extLst>
          </p:cNvPr>
          <p:cNvSpPr txBox="1"/>
          <p:nvPr/>
        </p:nvSpPr>
        <p:spPr>
          <a:xfrm>
            <a:off x="6956980" y="4535308"/>
            <a:ext cx="3827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Presented By:-Riya Dave (202318011)</a:t>
            </a:r>
          </a:p>
          <a:p>
            <a:pPr algn="r"/>
            <a:r>
              <a:rPr lang="en-US" dirty="0"/>
              <a:t>Simran Dalvi (202318042)</a:t>
            </a:r>
          </a:p>
          <a:p>
            <a:pPr algn="r"/>
            <a:r>
              <a:rPr lang="en-US" dirty="0"/>
              <a:t>M.Sc. Data Science</a:t>
            </a:r>
            <a:r>
              <a:rPr lang="en-IN" dirty="0"/>
              <a:t> </a:t>
            </a:r>
          </a:p>
          <a:p>
            <a:pPr algn="r"/>
            <a:r>
              <a:rPr lang="en-IN" dirty="0"/>
              <a:t>2023-2025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5D014-D840-EBA5-3303-7F8E690590B9}"/>
              </a:ext>
            </a:extLst>
          </p:cNvPr>
          <p:cNvSpPr txBox="1"/>
          <p:nvPr/>
        </p:nvSpPr>
        <p:spPr>
          <a:xfrm>
            <a:off x="751001" y="4657635"/>
            <a:ext cx="6089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Guided By:- Prof. Sujay Kadam</a:t>
            </a:r>
          </a:p>
          <a:p>
            <a:r>
              <a:rPr lang="en-US" sz="2000" dirty="0"/>
              <a:t>		</a:t>
            </a:r>
            <a:r>
              <a:rPr lang="en-IN" sz="2000" b="0" i="0" dirty="0">
                <a:solidFill>
                  <a:srgbClr val="222222"/>
                </a:solidFill>
                <a:effectLst/>
                <a:latin typeface="Lato" panose="020F0502020204030203" pitchFamily="34" charset="0"/>
              </a:rPr>
              <a:t>    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Assistant Professor</a:t>
            </a:r>
          </a:p>
          <a:p>
            <a:r>
              <a:rPr lang="en-IN" sz="2000" dirty="0">
                <a:solidFill>
                  <a:srgbClr val="222222"/>
                </a:solidFill>
              </a:rPr>
              <a:t>	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 	     Dhirubhai Ambani University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206EB-6A7A-D7C7-87BC-0F5BF9B3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02" y="50800"/>
            <a:ext cx="218706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43E3B4-63E3-D472-F37E-AA36D66DD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3" y="414023"/>
            <a:ext cx="11482814" cy="607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2DE8-356B-ABFE-00DE-01E5A4541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F6E73C-99E1-26F1-9FFE-DB32D8952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43" y="313332"/>
            <a:ext cx="11993913" cy="6231335"/>
          </a:xfrm>
        </p:spPr>
      </p:pic>
    </p:spTree>
    <p:extLst>
      <p:ext uri="{BB962C8B-B14F-4D97-AF65-F5344CB8AC3E}">
        <p14:creationId xmlns:p14="http://schemas.microsoft.com/office/powerpoint/2010/main" val="3006966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2D3B-D104-D32E-3518-114BF31E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Data Preprocessing and Exploration</a:t>
            </a:r>
          </a:p>
        </p:txBody>
      </p:sp>
    </p:spTree>
    <p:extLst>
      <p:ext uri="{BB962C8B-B14F-4D97-AF65-F5344CB8AC3E}">
        <p14:creationId xmlns:p14="http://schemas.microsoft.com/office/powerpoint/2010/main" val="2605522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92AB66-692D-8237-29D8-CBC80A5DF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607" y="242472"/>
            <a:ext cx="11307493" cy="6094828"/>
          </a:xfrm>
        </p:spPr>
      </p:pic>
    </p:spTree>
    <p:extLst>
      <p:ext uri="{BB962C8B-B14F-4D97-AF65-F5344CB8AC3E}">
        <p14:creationId xmlns:p14="http://schemas.microsoft.com/office/powerpoint/2010/main" val="111026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C08F-E1A1-138A-E8FA-3C264900B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603283"/>
          </a:xfrm>
        </p:spPr>
        <p:txBody>
          <a:bodyPr/>
          <a:lstStyle/>
          <a:p>
            <a:r>
              <a:rPr lang="en-US" dirty="0"/>
              <a:t>Data 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566ADE-10E4-5D2E-FC43-07F8FC235FE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1105817"/>
            <a:ext cx="35338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The original dataset contained approximately 222 columns and 4,632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After removing columns with null values, we retained 71 relevant columns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For model prediction, we selected 24 key features based on their significance to the project objectives.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3B715-47DA-7183-EC5C-2D67BC2E3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51" y="2061559"/>
            <a:ext cx="1671739" cy="7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682CA4-F055-A649-2C73-FE4216B03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75" y="3721889"/>
            <a:ext cx="1869931" cy="986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58A864-11FC-022A-5AB0-B2958533540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621" b="14928"/>
          <a:stretch/>
        </p:blipFill>
        <p:spPr>
          <a:xfrm>
            <a:off x="934950" y="5630132"/>
            <a:ext cx="2267869" cy="7706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ADE304-C9AE-3361-53E1-0300EFCE8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23933"/>
            <a:ext cx="4625478" cy="621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8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FC5C5-9A2A-F158-284B-6748EFCF5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78" y="352545"/>
            <a:ext cx="10583843" cy="615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16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09A6-BE1C-DC67-2D81-EA876F83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5089524"/>
            <a:ext cx="10515600" cy="1325563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NimbusRomNo9L-Regu"/>
              </a:rPr>
              <a:t>P</a:t>
            </a:r>
            <a:r>
              <a:rPr lang="en-IN" sz="2000" b="0" i="0" u="none" strike="noStrike" baseline="0" dirty="0">
                <a:latin typeface="NimbusRomNo9L-Regu"/>
              </a:rPr>
              <a:t>hotovoltaic</a:t>
            </a:r>
            <a:r>
              <a:rPr lang="en-US" sz="2000" b="0" i="0" u="none" strike="noStrike" baseline="0" dirty="0">
                <a:latin typeface="NimbusRomNo9L-Regu"/>
              </a:rPr>
              <a:t>(PV) and alternating current (AC) power output over a single day. The bell-shaped curve indicates a typical solar generation pattern, with peak power during midday.</a:t>
            </a:r>
            <a:br>
              <a:rPr lang="en-IN" sz="1000" dirty="0"/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74825-6551-374E-8CD6-DCB45DA0B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09830"/>
            <a:ext cx="10960100" cy="4516777"/>
          </a:xfrm>
        </p:spPr>
      </p:pic>
    </p:spTree>
    <p:extLst>
      <p:ext uri="{BB962C8B-B14F-4D97-AF65-F5344CB8AC3E}">
        <p14:creationId xmlns:p14="http://schemas.microsoft.com/office/powerpoint/2010/main" val="223299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22832-3EB1-9E5C-D0EF-1FEB6C304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00" y="622300"/>
            <a:ext cx="8419995" cy="5062508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A34808B-C8DC-6FC2-D0BC-094500AE2188}"/>
              </a:ext>
            </a:extLst>
          </p:cNvPr>
          <p:cNvSpPr txBox="1">
            <a:spLocks/>
          </p:cNvSpPr>
          <p:nvPr/>
        </p:nvSpPr>
        <p:spPr>
          <a:xfrm>
            <a:off x="177905" y="4816820"/>
            <a:ext cx="3416195" cy="86798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The difference in timestamps of each reading throughout a random day.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19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C521-B828-148E-4262-671F9F98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7901"/>
          </a:xfrm>
        </p:spPr>
        <p:txBody>
          <a:bodyPr>
            <a:normAutofit/>
          </a:bodyPr>
          <a:lstStyle/>
          <a:p>
            <a:r>
              <a:rPr lang="en-US" sz="2800" dirty="0"/>
              <a:t>Different Temperature trends over time through out a month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E6BC4-B1D8-000C-1C2E-6CE1F888E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9" y="1058595"/>
            <a:ext cx="11503722" cy="4740810"/>
          </a:xfrm>
        </p:spPr>
      </p:pic>
    </p:spTree>
    <p:extLst>
      <p:ext uri="{BB962C8B-B14F-4D97-AF65-F5344CB8AC3E}">
        <p14:creationId xmlns:p14="http://schemas.microsoft.com/office/powerpoint/2010/main" val="237641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8332C-A86F-6B3B-9E05-7D03880D5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63" y="5001000"/>
            <a:ext cx="3932237" cy="867988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Voltage distributions over the month for all three phases. </a:t>
            </a:r>
            <a:r>
              <a:rPr lang="en-IN" sz="1600" b="0" i="0" u="none" strike="noStrike" baseline="0" dirty="0">
                <a:latin typeface="NimbusRomNo9L-Regu"/>
              </a:rPr>
              <a:t>Outliers suggest occasional fluctuations or sensor errors.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686E5-5619-3754-154D-E284F0681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300" y="457200"/>
            <a:ext cx="7734300" cy="541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1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3D1A0-5FBF-7FA4-8369-78BD059F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Subspace System Identification (SSID)?</a:t>
            </a:r>
            <a:endParaRPr lang="en-IN" b="1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513E179-FDAB-1923-B1B4-632E571784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models often ignore the system’s underlying dynamics.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captures the temporal structure and noise characteristics of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robust for physical systems like solar power generation, where measurements are noisy and system behavior evolves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growing need for interpretable and reliable modeling approaches in domains like energy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SSID is especially suitable for Linear Time-Invariant (LTI) systems, common in many engineering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77961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0F44-869D-735F-8B7B-79D9AAA5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6A1796-AE9E-C75D-EDD3-B5AEAF286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28" y="528264"/>
            <a:ext cx="7378700" cy="5295900"/>
          </a:xfrm>
          <a:prstGeom prst="rect">
            <a:avLst/>
          </a:prstGeo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24E6DE-8500-2944-D856-D15EF0C2B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46022" y="4997380"/>
            <a:ext cx="3932237" cy="704174"/>
          </a:xfrm>
        </p:spPr>
        <p:txBody>
          <a:bodyPr>
            <a:normAutofit/>
          </a:bodyPr>
          <a:lstStyle/>
          <a:p>
            <a:r>
              <a:rPr lang="en-US" sz="1600" b="0" i="0" u="none" strike="noStrike" baseline="0" dirty="0">
                <a:latin typeface="NimbusRomNo9L-Regu"/>
              </a:rPr>
              <a:t>A heatmap captures hourly PV output for a single day, confirming midday dominance.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84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37D86-DFA0-730A-D438-5A846D6D4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4066A-9FE9-2C97-39A9-08EAD9C7A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1464" y="5248391"/>
            <a:ext cx="3932237" cy="820271"/>
          </a:xfrm>
        </p:spPr>
        <p:txBody>
          <a:bodyPr>
            <a:normAutofit/>
          </a:bodyPr>
          <a:lstStyle/>
          <a:p>
            <a:r>
              <a:rPr lang="en-IN" dirty="0">
                <a:latin typeface="NimbusRomNo9L-Regu"/>
              </a:rPr>
              <a:t>T</a:t>
            </a:r>
            <a:r>
              <a:rPr lang="en-IN" sz="1600" b="0" i="0" u="none" strike="noStrike" baseline="0" dirty="0">
                <a:latin typeface="NimbusRomNo9L-Regu"/>
              </a:rPr>
              <a:t>he heatmap to </a:t>
            </a:r>
            <a:r>
              <a:rPr lang="en-US" sz="1600" b="0" i="0" u="none" strike="noStrike" baseline="0" dirty="0">
                <a:latin typeface="NimbusRomNo9L-Regu"/>
              </a:rPr>
              <a:t>cover March 2025. Daily cycles of power output are consistent, with variations likely due to weather.</a:t>
            </a:r>
            <a:endParaRPr lang="en-IN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F56C5-D477-D9DD-BA3D-6C99809ED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57200"/>
            <a:ext cx="7433606" cy="561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8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C6598-4F8C-D111-5DAB-3F483A734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226989" y="4474136"/>
            <a:ext cx="3533069" cy="1071282"/>
          </a:xfrm>
        </p:spPr>
        <p:txBody>
          <a:bodyPr/>
          <a:lstStyle/>
          <a:p>
            <a:pPr algn="l"/>
            <a:r>
              <a:rPr lang="en-US" dirty="0">
                <a:latin typeface="NimbusRomNo9L-Regu"/>
              </a:rPr>
              <a:t>A</a:t>
            </a:r>
            <a:r>
              <a:rPr lang="en-US" sz="1600" b="0" i="0" u="none" strike="noStrike" baseline="0" dirty="0">
                <a:latin typeface="NimbusRomNo9L-Regu"/>
              </a:rPr>
              <a:t> boxplot categorizing PV power generation into time-of-day segments. Power generation is highest </a:t>
            </a:r>
            <a:r>
              <a:rPr lang="en-IN" sz="1600" b="0" i="0" u="none" strike="noStrike" baseline="0" dirty="0">
                <a:latin typeface="NimbusRomNo9L-Regu"/>
              </a:rPr>
              <a:t>in the afternoon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35888-42A2-3CE1-B238-F80F6F1A7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27" y="537882"/>
            <a:ext cx="7629003" cy="500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497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6D285-D093-7912-356E-A58D8F960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5" y="1049428"/>
            <a:ext cx="11548210" cy="4759144"/>
          </a:xfrm>
        </p:spPr>
      </p:pic>
    </p:spTree>
    <p:extLst>
      <p:ext uri="{BB962C8B-B14F-4D97-AF65-F5344CB8AC3E}">
        <p14:creationId xmlns:p14="http://schemas.microsoft.com/office/powerpoint/2010/main" val="2643002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5D1DF-5E8E-4F33-FA0A-79C55AE9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Machine Learning </a:t>
            </a:r>
          </a:p>
        </p:txBody>
      </p:sp>
    </p:spTree>
    <p:extLst>
      <p:ext uri="{BB962C8B-B14F-4D97-AF65-F5344CB8AC3E}">
        <p14:creationId xmlns:p14="http://schemas.microsoft.com/office/powerpoint/2010/main" val="11537279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324F59B-F1B1-8B10-5609-CEEBA9BB0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000" y="674400"/>
            <a:ext cx="11557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Input Features: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Temperature Sensors:</a:t>
            </a:r>
            <a:br>
              <a:rPr lang="en-US" altLang="en-US" sz="2000" dirty="0"/>
            </a:br>
            <a:r>
              <a:rPr lang="en-US" altLang="en-US" sz="2000" dirty="0" err="1"/>
              <a:t>INVTemp</a:t>
            </a:r>
            <a:r>
              <a:rPr lang="en-US" altLang="en-US" sz="2000" dirty="0"/>
              <a:t> (℃), AMTemp1 (℃), </a:t>
            </a:r>
            <a:r>
              <a:rPr lang="en-US" altLang="en-US" sz="2000" dirty="0" err="1"/>
              <a:t>BTTemp</a:t>
            </a:r>
            <a:r>
              <a:rPr lang="en-US" altLang="en-US" sz="2000" dirty="0"/>
              <a:t> (℃), </a:t>
            </a:r>
            <a:r>
              <a:rPr lang="en-US" altLang="en-US" sz="2000" dirty="0" err="1"/>
              <a:t>OUTTemp</a:t>
            </a:r>
            <a:r>
              <a:rPr lang="en-US" altLang="en-US" sz="2000" dirty="0"/>
              <a:t> (℃), AMTemp2 (℃)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Output Variable: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EacToday</a:t>
            </a:r>
            <a:r>
              <a:rPr lang="en-US" altLang="en-US" sz="2000" dirty="0"/>
              <a:t> (kWh) – Daily AC energy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Data Split: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Models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Linear Regression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Decision Tree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Random Forest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/>
              <a:t>XGBoost</a:t>
            </a:r>
            <a:r>
              <a:rPr lang="en-US" altLang="en-US" sz="2000" dirty="0"/>
              <a:t> Regressor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Support Vector Regressor (SVR)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K-Nearest Neighbors (KNN)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Neural Network (</a:t>
            </a:r>
            <a:r>
              <a:rPr lang="en-US" altLang="en-US" sz="2000" dirty="0" err="1"/>
              <a:t>MLPRegressor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max_iter</a:t>
            </a:r>
            <a:r>
              <a:rPr lang="en-US" altLang="en-US" sz="2000" dirty="0"/>
              <a:t>=1000)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5786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E92EFD1-1163-AE9E-86C6-B21281BC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0" y="419100"/>
            <a:ext cx="10398761" cy="577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923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C44F77-9369-42E0-B60A-4BA8B321C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2" y="1538073"/>
            <a:ext cx="11674415" cy="3781854"/>
          </a:xfrm>
        </p:spPr>
      </p:pic>
    </p:spTree>
    <p:extLst>
      <p:ext uri="{BB962C8B-B14F-4D97-AF65-F5344CB8AC3E}">
        <p14:creationId xmlns:p14="http://schemas.microsoft.com/office/powerpoint/2010/main" val="4015141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923B-BE79-25DC-2981-AE36C27DB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Subspace Identification Method</a:t>
            </a:r>
          </a:p>
        </p:txBody>
      </p:sp>
    </p:spTree>
    <p:extLst>
      <p:ext uri="{BB962C8B-B14F-4D97-AF65-F5344CB8AC3E}">
        <p14:creationId xmlns:p14="http://schemas.microsoft.com/office/powerpoint/2010/main" val="1274399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68012-B0AF-A85D-ECC8-14AC0205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D1ADFD-D351-1B83-687C-7C13F0C75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1786051"/>
            <a:ext cx="1210825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Input (u): Temperature (simulated periodic signal: ~15°C to 65°C)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Output (y): </a:t>
            </a:r>
            <a:r>
              <a:rPr lang="en-US" altLang="en-US" sz="2000" dirty="0" err="1"/>
              <a:t>Eac</a:t>
            </a:r>
            <a:r>
              <a:rPr lang="en-US" altLang="en-US" sz="2000" dirty="0"/>
              <a:t> (electricity output) — delayed, amplified, and smoothed (~up to 600)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Modeling Tool: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MATLAB Subspace Identification Toolkit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Algorithm: N4SID (Numerical Subspace State Space System 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Key Observations: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System shows clear lag and amplification — indicating dynamic behavior with memory (e.g., thermal inertia).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Despite structured input-output response, identified system was unstable.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Interpretation: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Unstable output suggests issues with either model order, noise, or system excitation settings.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Confirms that the solar system has latent dynamics, suitable for SSID, but needs careful tuning.</a:t>
            </a:r>
          </a:p>
        </p:txBody>
      </p:sp>
    </p:spTree>
    <p:extLst>
      <p:ext uri="{BB962C8B-B14F-4D97-AF65-F5344CB8AC3E}">
        <p14:creationId xmlns:p14="http://schemas.microsoft.com/office/powerpoint/2010/main" val="319803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8DE9E-780C-CFF8-EDBF-857A422F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ECA4-BA93-733C-62A8-9A62A3980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Did We Aim to Achieve?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834F6-4A1E-9EFF-B197-F72ECF922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SSID to model a solar PV system using real-world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Evaluate its effectiveness against ML models (SVR, MLP).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the theoretical grounding and practical utility of SSID in data science.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98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8ED2D-2FD8-F162-011C-C48248EE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390525"/>
            <a:ext cx="9194800" cy="5768975"/>
          </a:xfrm>
        </p:spPr>
      </p:pic>
    </p:spTree>
    <p:extLst>
      <p:ext uri="{BB962C8B-B14F-4D97-AF65-F5344CB8AC3E}">
        <p14:creationId xmlns:p14="http://schemas.microsoft.com/office/powerpoint/2010/main" val="1838287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24C66-B18D-2A50-2A84-FB386D8C3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732" y="2220912"/>
            <a:ext cx="3932237" cy="3811588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model fit is extremely poor — we get a value of minus 3.455 times 10 to the power of 23 percent, which clearly indicates the model is unstable and not reliable.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usually happens when the model contains unstable poles, or when the model order is not appropriate. It could also be due to unprocessed data or a mismatch in sampling time.</a:t>
            </a:r>
          </a:p>
          <a:p>
            <a:endParaRPr lang="en-IN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E6650060-1B68-B4E5-DC45-369A8ED2D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>
          <a:xfrm>
            <a:off x="4615991" y="360362"/>
            <a:ext cx="7183476" cy="567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3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5BB4B8-96B4-EDDB-272E-42049AC4F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" y="476163"/>
            <a:ext cx="7513956" cy="562672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6A96B-F382-98DF-2D28-5BE43E24C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9360" y="3900550"/>
            <a:ext cx="4409296" cy="2202339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or more poles lie on or very close to the unit circle (some possibly outside).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indicates the system is unstable.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the current model is not reliable for control or 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167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A779-74FF-9C88-C756-80D0AD7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MISO System Identification using SSID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F08BD-DB2F-CC20-FB73-288C0CE8D9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8012"/>
            <a:ext cx="9931400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Configuration: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Inputs (u): Multiple temperature sensors</a:t>
            </a:r>
            <a:br>
              <a:rPr lang="en-US" altLang="en-US" sz="1800" dirty="0"/>
            </a:br>
            <a:r>
              <a:rPr lang="en-US" altLang="en-US" sz="1800" dirty="0"/>
              <a:t>(</a:t>
            </a:r>
            <a:r>
              <a:rPr lang="en-US" altLang="en-US" sz="1800" dirty="0" err="1"/>
              <a:t>INVTemp</a:t>
            </a:r>
            <a:r>
              <a:rPr lang="en-US" altLang="en-US" sz="1800" dirty="0"/>
              <a:t>, AMTemp1, </a:t>
            </a:r>
            <a:r>
              <a:rPr lang="en-US" altLang="en-US" sz="1800" dirty="0" err="1"/>
              <a:t>BTTemp</a:t>
            </a:r>
            <a:r>
              <a:rPr lang="en-US" altLang="en-US" sz="1800" dirty="0"/>
              <a:t>, AMTemp2)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Output (y): </a:t>
            </a:r>
            <a:r>
              <a:rPr lang="en-US" altLang="en-US" sz="1800" dirty="0" err="1"/>
              <a:t>EacToday</a:t>
            </a:r>
            <a:r>
              <a:rPr lang="en-US" altLang="en-US" sz="1800" dirty="0"/>
              <a:t> (kWh)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Preprocessing: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Applied Standard Scaling to normalize input and output signals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Implementation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Executed SSID via MATLAB Engine for Python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Identification method: N4SID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Results: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Successfully identified a stable system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Achieved an R² score of 0.94</a:t>
            </a:r>
            <a:br>
              <a:rPr lang="en-US" altLang="en-US" sz="1800" dirty="0"/>
            </a:br>
            <a:r>
              <a:rPr lang="en-US" altLang="en-US" sz="1800" dirty="0"/>
              <a:t>→ Demonstrated strong predictive capability and accurate dynamic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Conclusion: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SSID effectively captures system dynamics in MISO configuration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/>
              <a:t>Significantly outperformed traditional machine learning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359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2916233-B5DC-35D1-F979-4B07CE8028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2" y="418739"/>
            <a:ext cx="10934708" cy="602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3137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B22A76-F6F5-065B-7473-62FECD9F7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86" y="457200"/>
            <a:ext cx="5563313" cy="55328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CD0AF-C324-3D03-0919-0EB12B628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3690" y="4618457"/>
            <a:ext cx="3932237" cy="13716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values lie inside the unit circle for an order 4 model.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Providing the result that it is a stable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148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0FC3E-2776-B2D1-B033-A04BC572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A6AE-77D1-C753-3ABE-F04F4011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What We Learned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2BB9-0990-65E7-5E7C-782143E7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4351338"/>
          </a:xfrm>
        </p:spPr>
        <p:txBody>
          <a:bodyPr/>
          <a:lstStyle/>
          <a:p>
            <a:r>
              <a:rPr lang="en-US" dirty="0"/>
              <a:t>SSID is a valuable modeling tool for physical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Outperforms black-box models in noisy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control theory with data science practice.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7E511-36BD-6A7D-46A4-3067A529D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1" t="39744" r="16117" b="5494"/>
          <a:stretch/>
        </p:blipFill>
        <p:spPr>
          <a:xfrm>
            <a:off x="2520950" y="2971800"/>
            <a:ext cx="71501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40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3B0D-D8EF-8BFD-51A8-6C759759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What’s Next?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4C11-3CC2-1EF4-0725-5DD5B856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Automate data extraction from solar portals.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Test on other environmental variables (humidity, irradiance).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Extend SSID to multivariable systems (MIMO).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27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7530-4CCA-69D8-7F94-17810AFF7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Key 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E1ACB-EB97-9026-56A7-17DC75DF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Van </a:t>
            </a:r>
            <a:r>
              <a:rPr lang="en-IN" dirty="0" err="1"/>
              <a:t>Overschee</a:t>
            </a:r>
            <a:r>
              <a:rPr lang="en-IN" dirty="0"/>
              <a:t> &amp; De Moor (1996). </a:t>
            </a:r>
            <a:r>
              <a:rPr lang="en-IN" i="1" dirty="0"/>
              <a:t>Subspace Identification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MATLAB N4SID documentation.</a:t>
            </a:r>
          </a:p>
          <a:p>
            <a:pPr marL="457200" lvl="1" indent="0">
              <a:buNone/>
            </a:pPr>
            <a:r>
              <a:rPr lang="en-IN" dirty="0">
                <a:hlinkClick r:id="rId2"/>
              </a:rPr>
              <a:t>https://in.mathworks.com/help/ident/ref/n4sid.html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Project Report </a:t>
            </a:r>
          </a:p>
          <a:p>
            <a:pPr marL="457200" lvl="1" indent="0">
              <a:buNone/>
            </a:pPr>
            <a:r>
              <a:rPr lang="en-IN" dirty="0">
                <a:hlinkClick r:id="rId3"/>
              </a:rPr>
              <a:t>https://github.com/Riya-Dave011/Solar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/>
              <a:t>Growatt</a:t>
            </a:r>
            <a:r>
              <a:rPr lang="en-IN" dirty="0"/>
              <a:t> Data.</a:t>
            </a:r>
          </a:p>
          <a:p>
            <a:pPr marL="457200" lvl="1" indent="0">
              <a:buNone/>
            </a:pPr>
            <a:r>
              <a:rPr lang="en-IN" dirty="0">
                <a:hlinkClick r:id="rId4"/>
              </a:rPr>
              <a:t>https://server.growatt.com/login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14292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069D-5287-5CB1-8E3D-8993423CD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6B63-0E26-E0BB-7D47-E3E8E738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700" y="4721225"/>
            <a:ext cx="10515600" cy="1325563"/>
          </a:xfrm>
        </p:spPr>
        <p:txBody>
          <a:bodyPr/>
          <a:lstStyle/>
          <a:p>
            <a:pPr algn="r"/>
            <a:r>
              <a:rPr lang="en-IN" i="1" dirty="0"/>
              <a:t>Questions?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03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4425-615B-244C-429A-2EACBE59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Block Model of Solar Pannel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BB7014-3FC6-2A9C-2464-73906971F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690688"/>
            <a:ext cx="10376140" cy="437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71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AF0E-EB1C-656C-B7C8-E18F012D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8308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8021-F0F3-1A73-0577-8AE832A5D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Theoretical Foundations of SSID</a:t>
            </a:r>
          </a:p>
        </p:txBody>
      </p:sp>
    </p:spTree>
    <p:extLst>
      <p:ext uri="{BB962C8B-B14F-4D97-AF65-F5344CB8AC3E}">
        <p14:creationId xmlns:p14="http://schemas.microsoft.com/office/powerpoint/2010/main" val="565215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4279-1310-2BB6-BAAA-A05CF9B8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0B91-533E-D328-8CB6-4414690DF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Subspace System Identification</a:t>
            </a:r>
            <a:br>
              <a:rPr lang="en-IN" dirty="0"/>
            </a:b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A86A51-D44E-484A-B3A2-2A886AC23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6600" y="1690688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SSID is a family of algorithms used to model dynamical systems directly from input-output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It identifies system matrices for state-space models without needing explicit system equations.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Uses linear algebra techniques like Singular Value Decomposition (SVD) to extract the system’s behavior from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Ideal for noisy real-world environments like solar energy systems where the internal process isn’t fully known.</a:t>
            </a:r>
          </a:p>
        </p:txBody>
      </p:sp>
      <p:pic>
        <p:nvPicPr>
          <p:cNvPr id="3076" name="Picture 4" descr="System Identification – Automatic Control Laboratory | ETH Zurich">
            <a:extLst>
              <a:ext uri="{FF2B5EF4-FFF2-40B4-BE49-F238E27FC236}">
                <a16:creationId xmlns:a16="http://schemas.microsoft.com/office/drawing/2014/main" id="{E23741F0-72B4-2507-7B90-94322A56E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775" y="4787589"/>
            <a:ext cx="5838825" cy="1897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8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1115-EE58-BC78-4994-9100C6B6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State-Space Models – The Mathematical Backbone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7A3778-2AD9-D34C-6A1C-E52AE674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27841" y="1590742"/>
            <a:ext cx="7743299" cy="490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1024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4E28-DC57-4D48-F6FB-793022E2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Sliding Window Concept in SSID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6D9D3E-69B8-807B-F3C1-45090FDB2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437295" cy="4451320"/>
          </a:xfrm>
        </p:spPr>
      </p:pic>
    </p:spTree>
    <p:extLst>
      <p:ext uri="{BB962C8B-B14F-4D97-AF65-F5344CB8AC3E}">
        <p14:creationId xmlns:p14="http://schemas.microsoft.com/office/powerpoint/2010/main" val="21061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3D23-DBEB-CF30-21E2-2C86EAA5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Solar Power 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694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1021</Words>
  <Application>Microsoft Office PowerPoint</Application>
  <PresentationFormat>Widescreen</PresentationFormat>
  <Paragraphs>123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Lato</vt:lpstr>
      <vt:lpstr>NimbusRomNo9L-Regu</vt:lpstr>
      <vt:lpstr>Symbol</vt:lpstr>
      <vt:lpstr>Office Theme</vt:lpstr>
      <vt:lpstr>Subspace System Identification for Solar Power Prediction</vt:lpstr>
      <vt:lpstr>Why Subspace System Identification (SSID)?</vt:lpstr>
      <vt:lpstr>What Did We Aim to Achieve? </vt:lpstr>
      <vt:lpstr>The Block Model of Solar Pannel</vt:lpstr>
      <vt:lpstr>Theoretical Foundations of SSID</vt:lpstr>
      <vt:lpstr>Subspace System Identification </vt:lpstr>
      <vt:lpstr>State-Space Models – The Mathematical Backbone</vt:lpstr>
      <vt:lpstr>The Sliding Window Concept in SSID</vt:lpstr>
      <vt:lpstr>Solar Power Application</vt:lpstr>
      <vt:lpstr>PowerPoint Presentation</vt:lpstr>
      <vt:lpstr>PowerPoint Presentation</vt:lpstr>
      <vt:lpstr>Data Preprocessing and Exploration</vt:lpstr>
      <vt:lpstr>PowerPoint Presentation</vt:lpstr>
      <vt:lpstr>Data </vt:lpstr>
      <vt:lpstr>PowerPoint Presentation</vt:lpstr>
      <vt:lpstr>Photovoltaic(PV) and alternating current (AC) power output over a single day. The bell-shaped curve indicates a typical solar generation pattern, with peak power during midday. </vt:lpstr>
      <vt:lpstr>PowerPoint Presentation</vt:lpstr>
      <vt:lpstr>Different Temperature trends over time through out a month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</vt:lpstr>
      <vt:lpstr>PowerPoint Presentation</vt:lpstr>
      <vt:lpstr>PowerPoint Presentation</vt:lpstr>
      <vt:lpstr>PowerPoint Presentation</vt:lpstr>
      <vt:lpstr>Subspace Identification Method</vt:lpstr>
      <vt:lpstr>SISO System Identification using SSID</vt:lpstr>
      <vt:lpstr>PowerPoint Presentation</vt:lpstr>
      <vt:lpstr>PowerPoint Presentation</vt:lpstr>
      <vt:lpstr>PowerPoint Presentation</vt:lpstr>
      <vt:lpstr>MISO System Identification using SSID</vt:lpstr>
      <vt:lpstr>PowerPoint Presentation</vt:lpstr>
      <vt:lpstr>PowerPoint Presentation</vt:lpstr>
      <vt:lpstr>What We Learned </vt:lpstr>
      <vt:lpstr>What’s Next? </vt:lpstr>
      <vt:lpstr>Key References </vt:lpstr>
      <vt:lpstr>Questions?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Dalvi</dc:creator>
  <cp:lastModifiedBy>Nishita Dave</cp:lastModifiedBy>
  <cp:revision>5</cp:revision>
  <dcterms:created xsi:type="dcterms:W3CDTF">2025-05-07T07:37:47Z</dcterms:created>
  <dcterms:modified xsi:type="dcterms:W3CDTF">2025-08-03T17:35:41Z</dcterms:modified>
</cp:coreProperties>
</file>