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54b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54b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eba041a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ba041a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f4197d9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f4197d9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8aa91c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8aa91c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ba041a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eba041a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8aa91c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e8aa91c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54bfa61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54bfa61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54b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54b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54bfa61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54bfa61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4197d9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4197d9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8aa91c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8aa91c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8aa91c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e8aa91c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e8aa91c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e8aa91c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e8aa91c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e8aa91c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itachi9604/disease-symptom-description-dataset"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8" y="722825"/>
            <a:ext cx="8520600" cy="20526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sz="3977">
                <a:solidFill>
                  <a:srgbClr val="CC4125"/>
                </a:solidFill>
              </a:rPr>
              <a:t>“WellBot: An NLP-powered Health-care and Mental Health Support Chatbot”</a:t>
            </a:r>
            <a:r>
              <a:rPr lang="en">
                <a:solidFill>
                  <a:srgbClr val="CC4125"/>
                </a:solidFill>
              </a:rPr>
              <a:t> </a:t>
            </a:r>
            <a:endParaRPr>
              <a:solidFill>
                <a:srgbClr val="CC4125"/>
              </a:solidFill>
            </a:endParaRPr>
          </a:p>
        </p:txBody>
      </p:sp>
      <p:sp>
        <p:nvSpPr>
          <p:cNvPr id="67" name="Google Shape;67;p13"/>
          <p:cNvSpPr txBox="1"/>
          <p:nvPr>
            <p:ph idx="1" type="subTitle"/>
          </p:nvPr>
        </p:nvSpPr>
        <p:spPr>
          <a:xfrm>
            <a:off x="2144400" y="2850050"/>
            <a:ext cx="4871700" cy="10581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None/>
            </a:pPr>
            <a:r>
              <a:rPr lang="en" sz="5200">
                <a:solidFill>
                  <a:srgbClr val="000000"/>
                </a:solidFill>
                <a:latin typeface="Arial"/>
                <a:ea typeface="Arial"/>
                <a:cs typeface="Arial"/>
                <a:sym typeface="Arial"/>
              </a:rPr>
              <a:t>Riya Jomy Kannampuzha: rkannampuzha (SUID : 303601108)</a:t>
            </a:r>
            <a:endParaRPr sz="5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5200">
                <a:solidFill>
                  <a:srgbClr val="000000"/>
                </a:solidFill>
                <a:latin typeface="Arial"/>
                <a:ea typeface="Arial"/>
                <a:cs typeface="Arial"/>
                <a:sym typeface="Arial"/>
              </a:rPr>
              <a:t>Rinkal Mistry: rkmistry (SUID: 809590547)</a:t>
            </a:r>
            <a:endParaRPr sz="5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5200">
                <a:solidFill>
                  <a:srgbClr val="000000"/>
                </a:solidFill>
                <a:latin typeface="Arial"/>
                <a:ea typeface="Arial"/>
                <a:cs typeface="Arial"/>
                <a:sym typeface="Arial"/>
              </a:rPr>
              <a:t>Jincy John:  jijohn (SUID: 318032982 )</a:t>
            </a:r>
            <a:endParaRPr sz="5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5200">
                <a:solidFill>
                  <a:srgbClr val="000000"/>
                </a:solidFill>
                <a:latin typeface="Arial"/>
                <a:ea typeface="Arial"/>
                <a:cs typeface="Arial"/>
                <a:sym typeface="Arial"/>
              </a:rPr>
              <a:t>Anoushka Mergoju: amergoju (SUID: 328542442)</a:t>
            </a:r>
            <a:endParaRPr sz="5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5200">
                <a:solidFill>
                  <a:srgbClr val="000000"/>
                </a:solidFill>
                <a:latin typeface="Arial"/>
                <a:ea typeface="Arial"/>
                <a:cs typeface="Arial"/>
                <a:sym typeface="Arial"/>
              </a:rPr>
              <a:t>Sree Durga Phanidhar Manikonda (SUID : 396944482)</a:t>
            </a:r>
            <a:r>
              <a:rPr lang="en" sz="5200">
                <a:solidFill>
                  <a:srgbClr val="000000"/>
                </a:solidFill>
              </a:rPr>
              <a:t> </a:t>
            </a:r>
            <a:endParaRPr sz="5200">
              <a:solidFill>
                <a:srgbClr val="00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Decision Tree Classifier vs Random Forest Classifier</a:t>
            </a:r>
            <a:endParaRPr/>
          </a:p>
        </p:txBody>
      </p:sp>
      <p:sp>
        <p:nvSpPr>
          <p:cNvPr id="124" name="Google Shape;124;p2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5" name="Google Shape;125;p2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328375" y="1285775"/>
            <a:ext cx="3999901" cy="3302699"/>
          </a:xfrm>
          <a:prstGeom prst="rect">
            <a:avLst/>
          </a:prstGeom>
          <a:noFill/>
          <a:ln cap="flat" cmpd="sng" w="9525">
            <a:solidFill>
              <a:srgbClr val="0D0D0D"/>
            </a:solidFill>
            <a:prstDash val="solid"/>
            <a:round/>
            <a:headEnd len="sm" w="sm" type="none"/>
            <a:tailEnd len="sm" w="sm" type="none"/>
          </a:ln>
        </p:spPr>
      </p:pic>
      <p:pic>
        <p:nvPicPr>
          <p:cNvPr id="127" name="Google Shape;127;p22"/>
          <p:cNvPicPr preferRelativeResize="0"/>
          <p:nvPr/>
        </p:nvPicPr>
        <p:blipFill>
          <a:blip r:embed="rId4">
            <a:alphaModFix/>
          </a:blip>
          <a:stretch>
            <a:fillRect/>
          </a:stretch>
        </p:blipFill>
        <p:spPr>
          <a:xfrm>
            <a:off x="4714875" y="1266175"/>
            <a:ext cx="4117425" cy="3302699"/>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69675" y="2349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FAQ Mental Health Chatbot</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202475" y="874050"/>
            <a:ext cx="8520600" cy="383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t>
            </a:r>
            <a:endParaRPr/>
          </a:p>
        </p:txBody>
      </p:sp>
      <p:sp>
        <p:nvSpPr>
          <p:cNvPr id="140" name="Google Shape;140;p24"/>
          <p:cNvSpPr txBox="1"/>
          <p:nvPr>
            <p:ph idx="1" type="body"/>
          </p:nvPr>
        </p:nvSpPr>
        <p:spPr>
          <a:xfrm>
            <a:off x="385325" y="1513725"/>
            <a:ext cx="3397500" cy="33975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t/>
            </a:r>
            <a:endParaRPr sz="1450"/>
          </a:p>
          <a:p>
            <a:pPr indent="0" lvl="0" marL="0" rtl="0" algn="l">
              <a:spcBef>
                <a:spcPts val="1200"/>
              </a:spcBef>
              <a:spcAft>
                <a:spcPts val="0"/>
              </a:spcAft>
              <a:buNone/>
            </a:pPr>
            <a:r>
              <a:rPr lang="en" sz="1700"/>
              <a:t>Mood Analyzer Model Performance: </a:t>
            </a:r>
            <a:r>
              <a:rPr lang="en" sz="1700">
                <a:highlight>
                  <a:srgbClr val="FFFFFF"/>
                </a:highlight>
              </a:rPr>
              <a:t>The Logistic Regression model is </a:t>
            </a:r>
            <a:r>
              <a:rPr b="1" lang="en" sz="1700">
                <a:highlight>
                  <a:srgbClr val="FFFFFF"/>
                </a:highlight>
              </a:rPr>
              <a:t>3.78%</a:t>
            </a:r>
            <a:r>
              <a:rPr lang="en" sz="1700">
                <a:highlight>
                  <a:srgbClr val="FFFFFF"/>
                </a:highlight>
              </a:rPr>
              <a:t> more accurate, has </a:t>
            </a:r>
            <a:r>
              <a:rPr b="1" lang="en" sz="1700">
                <a:highlight>
                  <a:srgbClr val="FFFFFF"/>
                </a:highlight>
              </a:rPr>
              <a:t>5.26%</a:t>
            </a:r>
            <a:r>
              <a:rPr lang="en" sz="1700">
                <a:highlight>
                  <a:srgbClr val="FFFFFF"/>
                </a:highlight>
              </a:rPr>
              <a:t> higher precision, and  </a:t>
            </a:r>
            <a:r>
              <a:rPr b="1" lang="en" sz="1700">
                <a:highlight>
                  <a:srgbClr val="FFFFFF"/>
                </a:highlight>
              </a:rPr>
              <a:t>2.07% </a:t>
            </a:r>
            <a:r>
              <a:rPr lang="en" sz="1700">
                <a:highlight>
                  <a:srgbClr val="FFFFFF"/>
                </a:highlight>
              </a:rPr>
              <a:t>higher recall than Random Forest.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450">
              <a:highlight>
                <a:srgbClr val="FFFFFF"/>
              </a:highlight>
            </a:endParaRPr>
          </a:p>
          <a:p>
            <a:pPr indent="0" lvl="0" marL="45720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1450"/>
              <a:t> </a:t>
            </a:r>
            <a:endParaRPr sz="1450"/>
          </a:p>
          <a:p>
            <a:pPr indent="0" lvl="0" marL="0" rtl="0" algn="l">
              <a:spcBef>
                <a:spcPts val="1200"/>
              </a:spcBef>
              <a:spcAft>
                <a:spcPts val="1200"/>
              </a:spcAft>
              <a:buNone/>
            </a:pPr>
            <a:r>
              <a:t/>
            </a:r>
            <a:endParaRPr sz="1450"/>
          </a:p>
        </p:txBody>
      </p:sp>
      <p:pic>
        <p:nvPicPr>
          <p:cNvPr id="141" name="Google Shape;141;p24"/>
          <p:cNvPicPr preferRelativeResize="0"/>
          <p:nvPr/>
        </p:nvPicPr>
        <p:blipFill>
          <a:blip r:embed="rId3">
            <a:alphaModFix/>
          </a:blip>
          <a:stretch>
            <a:fillRect/>
          </a:stretch>
        </p:blipFill>
        <p:spPr>
          <a:xfrm>
            <a:off x="4191025" y="1227324"/>
            <a:ext cx="4683350" cy="3397500"/>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 Disease prediction</a:t>
            </a:r>
            <a:endParaRPr/>
          </a:p>
        </p:txBody>
      </p:sp>
      <p:sp>
        <p:nvSpPr>
          <p:cNvPr id="147" name="Google Shape;147;p2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8" name="Google Shape;148;p2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5"/>
          <p:cNvPicPr preferRelativeResize="0"/>
          <p:nvPr/>
        </p:nvPicPr>
        <p:blipFill>
          <a:blip r:embed="rId3">
            <a:alphaModFix/>
          </a:blip>
          <a:stretch>
            <a:fillRect/>
          </a:stretch>
        </p:blipFill>
        <p:spPr>
          <a:xfrm>
            <a:off x="4538375" y="1266175"/>
            <a:ext cx="4300400" cy="3302700"/>
          </a:xfrm>
          <a:prstGeom prst="rect">
            <a:avLst/>
          </a:prstGeom>
          <a:noFill/>
          <a:ln cap="flat" cmpd="sng" w="9525">
            <a:solidFill>
              <a:srgbClr val="0D0D0D"/>
            </a:solidFill>
            <a:prstDash val="solid"/>
            <a:round/>
            <a:headEnd len="sm" w="sm" type="none"/>
            <a:tailEnd len="sm" w="sm" type="none"/>
          </a:ln>
        </p:spPr>
      </p:pic>
      <p:pic>
        <p:nvPicPr>
          <p:cNvPr id="150" name="Google Shape;150;p25"/>
          <p:cNvPicPr preferRelativeResize="0"/>
          <p:nvPr/>
        </p:nvPicPr>
        <p:blipFill>
          <a:blip r:embed="rId4">
            <a:alphaModFix/>
          </a:blip>
          <a:stretch>
            <a:fillRect/>
          </a:stretch>
        </p:blipFill>
        <p:spPr>
          <a:xfrm>
            <a:off x="269675" y="1266175"/>
            <a:ext cx="4226675" cy="3302700"/>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Live Demo</a:t>
            </a:r>
            <a:endParaRPr/>
          </a:p>
        </p:txBody>
      </p:sp>
      <p:sp>
        <p:nvSpPr>
          <p:cNvPr id="156" name="Google Shape;156;p26"/>
          <p:cNvSpPr txBox="1"/>
          <p:nvPr>
            <p:ph idx="1" type="body"/>
          </p:nvPr>
        </p:nvSpPr>
        <p:spPr>
          <a:xfrm>
            <a:off x="311700" y="1152425"/>
            <a:ext cx="8520600" cy="3302700"/>
          </a:xfrm>
          <a:prstGeom prst="rect">
            <a:avLst/>
          </a:prstGeom>
          <a:ln cap="flat" cmpd="sng" w="9525">
            <a:solidFill>
              <a:srgbClr val="0D0D0D"/>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Sample Prompts</a:t>
            </a:r>
            <a:endParaRPr/>
          </a:p>
          <a:p>
            <a:pPr indent="0" lvl="0" marL="0" rtl="0" algn="ctr">
              <a:spcBef>
                <a:spcPts val="1200"/>
              </a:spcBef>
              <a:spcAft>
                <a:spcPts val="0"/>
              </a:spcAft>
              <a:buNone/>
            </a:pPr>
            <a:r>
              <a:rPr lang="en"/>
              <a:t>Symptoms - congestion, chest pain, runny nose, chills - Common Cold</a:t>
            </a:r>
            <a:endParaRPr/>
          </a:p>
          <a:p>
            <a:pPr indent="0" lvl="0" marL="0" rtl="0" algn="ctr">
              <a:spcBef>
                <a:spcPts val="1200"/>
              </a:spcBef>
              <a:spcAft>
                <a:spcPts val="0"/>
              </a:spcAft>
              <a:buNone/>
            </a:pPr>
            <a:r>
              <a:rPr lang="en"/>
              <a:t>Symptoms - itching, skin rash, red spots, fever - Chicken Pox</a:t>
            </a:r>
            <a:endParaRPr/>
          </a:p>
          <a:p>
            <a:pPr indent="0" lvl="0" marL="0" rtl="0" algn="ctr">
              <a:spcBef>
                <a:spcPts val="1200"/>
              </a:spcBef>
              <a:spcAft>
                <a:spcPts val="0"/>
              </a:spcAft>
              <a:buNone/>
            </a:pPr>
            <a:r>
              <a:rPr lang="en"/>
              <a:t>User: I feel alright, thanks!</a:t>
            </a:r>
            <a:endParaRPr/>
          </a:p>
          <a:p>
            <a:pPr indent="0" lvl="0" marL="0" rtl="0" algn="ctr">
              <a:spcBef>
                <a:spcPts val="1200"/>
              </a:spcBef>
              <a:spcAft>
                <a:spcPts val="0"/>
              </a:spcAft>
              <a:buNone/>
            </a:pPr>
            <a:r>
              <a:rPr lang="en"/>
              <a:t>User: Yes, I do</a:t>
            </a:r>
            <a:endParaRPr/>
          </a:p>
          <a:p>
            <a:pPr indent="0" lvl="0" marL="0" rtl="0" algn="ctr">
              <a:spcBef>
                <a:spcPts val="1200"/>
              </a:spcBef>
              <a:spcAft>
                <a:spcPts val="0"/>
              </a:spcAft>
              <a:buNone/>
            </a:pPr>
            <a:r>
              <a:rPr lang="en"/>
              <a:t>User: How do I improve my physical strength?</a:t>
            </a:r>
            <a:endParaRPr/>
          </a:p>
          <a:p>
            <a:pPr indent="0" lvl="0" marL="0" rtl="0" algn="ctr">
              <a:spcBef>
                <a:spcPts val="1200"/>
              </a:spcBef>
              <a:spcAft>
                <a:spcPts val="0"/>
              </a:spcAft>
              <a:buNone/>
            </a:pPr>
            <a:r>
              <a:rPr lang="en"/>
              <a:t>User: How do I get in touch with a support group?</a:t>
            </a:r>
            <a:endParaRPr/>
          </a:p>
          <a:p>
            <a:pPr indent="0" lvl="0" marL="0" rtl="0" algn="ctr">
              <a:spcBef>
                <a:spcPts val="1200"/>
              </a:spcBef>
              <a:spcAft>
                <a:spcPts val="0"/>
              </a:spcAft>
              <a:buNone/>
            </a:pPr>
            <a:r>
              <a:rPr lang="en"/>
              <a:t>User: I've been feeling a little lonely, how can I get better?</a:t>
            </a:r>
            <a:endParaRPr/>
          </a:p>
          <a:p>
            <a:pPr indent="0" lvl="0" marL="0" rtl="0" algn="ctr">
              <a:spcBef>
                <a:spcPts val="1200"/>
              </a:spcBef>
              <a:spcAft>
                <a:spcPts val="0"/>
              </a:spcAft>
              <a:buNone/>
            </a:pPr>
            <a:r>
              <a:rPr lang="en"/>
              <a:t>User: Any other suggestions?</a:t>
            </a:r>
            <a:endParaRPr/>
          </a:p>
          <a:p>
            <a:pPr indent="0" lvl="0" marL="0" rtl="0" algn="ctr">
              <a:spcBef>
                <a:spcPts val="1200"/>
              </a:spcBef>
              <a:spcAft>
                <a:spcPts val="1200"/>
              </a:spcAft>
              <a:buNone/>
            </a:pPr>
            <a:r>
              <a:rPr lang="en"/>
              <a:t>User: How do I improve my mental health?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82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488"/>
              <a:t>Introduction </a:t>
            </a:r>
            <a:endParaRPr/>
          </a:p>
        </p:txBody>
      </p:sp>
      <p:sp>
        <p:nvSpPr>
          <p:cNvPr id="73" name="Google Shape;73;p14"/>
          <p:cNvSpPr txBox="1"/>
          <p:nvPr>
            <p:ph idx="1" type="body"/>
          </p:nvPr>
        </p:nvSpPr>
        <p:spPr>
          <a:xfrm>
            <a:off x="311700" y="1456025"/>
            <a:ext cx="8520600" cy="3015000"/>
          </a:xfrm>
          <a:prstGeom prst="rect">
            <a:avLst/>
          </a:prstGeom>
        </p:spPr>
        <p:txBody>
          <a:bodyPr anchorCtr="0" anchor="t" bIns="91425" lIns="91425" spcFirstLastPara="1" rIns="91425" wrap="square" tIns="91425">
            <a:noAutofit/>
          </a:bodyPr>
          <a:lstStyle/>
          <a:p>
            <a:pPr indent="-327660" lvl="0" marL="457200" rtl="0" algn="l">
              <a:lnSpc>
                <a:spcPct val="115000"/>
              </a:lnSpc>
              <a:spcBef>
                <a:spcPts val="0"/>
              </a:spcBef>
              <a:spcAft>
                <a:spcPts val="0"/>
              </a:spcAft>
              <a:buSzPts val="1560"/>
              <a:buChar char="●"/>
            </a:pPr>
            <a:r>
              <a:rPr lang="en" sz="1560"/>
              <a:t>Welcome to our NLP project, introducing WellBot, your trusted companion in health and mental wellness. In today's fast-paced world, accessing healthcare and mental health support can be challenging, but WellBot aims to change that.</a:t>
            </a:r>
            <a:endParaRPr sz="1560"/>
          </a:p>
          <a:p>
            <a:pPr indent="-327660" lvl="0" marL="457200" rtl="0" algn="l">
              <a:lnSpc>
                <a:spcPct val="115000"/>
              </a:lnSpc>
              <a:spcBef>
                <a:spcPts val="0"/>
              </a:spcBef>
              <a:spcAft>
                <a:spcPts val="0"/>
              </a:spcAft>
              <a:buSzPts val="1560"/>
              <a:buChar char="●"/>
            </a:pPr>
            <a:r>
              <a:rPr lang="en" sz="1560"/>
              <a:t>Utilizing Natural Language Processing (NLP) technology, WellBot engages in conversations with users, providing immediate advice on health and mental wellness matters.</a:t>
            </a:r>
            <a:endParaRPr sz="1560"/>
          </a:p>
          <a:p>
            <a:pPr indent="-327660" lvl="0" marL="457200" rtl="0" algn="l">
              <a:lnSpc>
                <a:spcPct val="115000"/>
              </a:lnSpc>
              <a:spcBef>
                <a:spcPts val="0"/>
              </a:spcBef>
              <a:spcAft>
                <a:spcPts val="0"/>
              </a:spcAft>
              <a:buSzPts val="1560"/>
              <a:buChar char="●"/>
            </a:pPr>
            <a:r>
              <a:rPr lang="en" sz="1560"/>
              <a:t>With WellBot, users can communicate their concerns or emotional states, and the chatbot intelligently comprehends their needs. Our project goal is clear: to leverage NLP techniques to break down barriers in accessing healthcare and mental health support.</a:t>
            </a:r>
            <a:endParaRPr sz="15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40"/>
              <a:t>Solution</a:t>
            </a:r>
            <a:endParaRPr sz="404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Imagine having a reliable healthcare and mental wellness companion right at your fingertips. That's what 'WellBot' offers. In a world where seeking support can feel daunting, 'WellBot' streamlines the process through personalized conversations.</a:t>
            </a:r>
            <a:endParaRPr/>
          </a:p>
          <a:p>
            <a:pPr indent="-325755" lvl="0" marL="457200" rtl="0" algn="l">
              <a:spcBef>
                <a:spcPts val="0"/>
              </a:spcBef>
              <a:spcAft>
                <a:spcPts val="0"/>
              </a:spcAft>
              <a:buSzPct val="100000"/>
              <a:buChar char="●"/>
            </a:pPr>
            <a:r>
              <a:rPr lang="en"/>
              <a:t>Here's the key: WellBot engages users in open discussions about their health concerns. Using cutting-edge technology, it provides tailored advice for both physical and mental health issues. For common symptoms, WellBot offers immediate support and guidance. However, if it detects any serious conditions, it promptly recommends seeking professional medical help.</a:t>
            </a:r>
            <a:endParaRPr/>
          </a:p>
          <a:p>
            <a:pPr indent="-325755" lvl="0" marL="457200" rtl="0" algn="l">
              <a:spcBef>
                <a:spcPts val="0"/>
              </a:spcBef>
              <a:spcAft>
                <a:spcPts val="0"/>
              </a:spcAft>
              <a:buSzPct val="100000"/>
              <a:buChar char="●"/>
            </a:pPr>
            <a:r>
              <a:rPr lang="en"/>
              <a:t>With WellBot, there's no need to wait for appointments or feel embarrassed about discussing sensitive topics. It's like having a knowledgeable friend by your side, ready to offer assistance whenever you need it.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89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Methodology</a:t>
            </a:r>
            <a:endParaRPr/>
          </a:p>
          <a:p>
            <a:pPr indent="0" lvl="0" marL="0" rtl="0" algn="ctr">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268925" y="941512"/>
            <a:ext cx="8480049" cy="3952325"/>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Disease Prediction</a:t>
            </a:r>
            <a:endParaRPr/>
          </a:p>
        </p:txBody>
      </p:sp>
      <p:sp>
        <p:nvSpPr>
          <p:cNvPr id="92" name="Google Shape;92;p17"/>
          <p:cNvSpPr txBox="1"/>
          <p:nvPr>
            <p:ph idx="1" type="body"/>
          </p:nvPr>
        </p:nvSpPr>
        <p:spPr>
          <a:xfrm>
            <a:off x="92450" y="1194575"/>
            <a:ext cx="3882600" cy="3562500"/>
          </a:xfrm>
          <a:prstGeom prst="rect">
            <a:avLst/>
          </a:prstGeom>
          <a:ln>
            <a:noFill/>
          </a:ln>
        </p:spPr>
        <p:txBody>
          <a:bodyPr anchorCtr="0" anchor="t" bIns="91425" lIns="91425" spcFirstLastPara="1" rIns="91425" wrap="square" tIns="91425">
            <a:normAutofit fontScale="40000"/>
          </a:bodyPr>
          <a:lstStyle/>
          <a:p>
            <a:pPr indent="-295982" lvl="0" marL="457200" rtl="0" algn="just">
              <a:spcBef>
                <a:spcPts val="0"/>
              </a:spcBef>
              <a:spcAft>
                <a:spcPts val="0"/>
              </a:spcAft>
              <a:buSzPct val="100000"/>
              <a:buChar char="●"/>
            </a:pPr>
            <a:r>
              <a:rPr b="1" lang="en" sz="2652"/>
              <a:t>Dataset:</a:t>
            </a:r>
            <a:r>
              <a:rPr lang="en" sz="2600"/>
              <a:t> </a:t>
            </a:r>
            <a:r>
              <a:rPr lang="en" sz="260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Disease Symptom Prediction</a:t>
            </a:r>
            <a:r>
              <a:rPr lang="en" sz="2600"/>
              <a:t> competition from Kaggle.</a:t>
            </a:r>
            <a:endParaRPr sz="2600"/>
          </a:p>
          <a:p>
            <a:pPr indent="-295982" lvl="0" marL="457200" rtl="0" algn="just">
              <a:spcBef>
                <a:spcPts val="0"/>
              </a:spcBef>
              <a:spcAft>
                <a:spcPts val="0"/>
              </a:spcAft>
              <a:buSzPct val="100000"/>
              <a:buChar char="●"/>
            </a:pPr>
            <a:r>
              <a:rPr b="1" lang="en" sz="2652"/>
              <a:t>Ensemble Learning Approach</a:t>
            </a:r>
            <a:r>
              <a:rPr lang="en" sz="2652"/>
              <a:t>: Utilize Random Forest classifier for symptom tracking.</a:t>
            </a:r>
            <a:endParaRPr sz="2652"/>
          </a:p>
          <a:p>
            <a:pPr indent="-295982" lvl="0" marL="457200" rtl="0" algn="just">
              <a:spcBef>
                <a:spcPts val="0"/>
              </a:spcBef>
              <a:spcAft>
                <a:spcPts val="0"/>
              </a:spcAft>
              <a:buSzPct val="100000"/>
              <a:buChar char="●"/>
            </a:pPr>
            <a:r>
              <a:rPr b="1" lang="en" sz="2652"/>
              <a:t>User Input Processing</a:t>
            </a:r>
            <a:r>
              <a:rPr lang="en" sz="2652"/>
              <a:t>:  Gather 3-4 user symptoms and preprocess them to match dataset.</a:t>
            </a:r>
            <a:endParaRPr sz="2652"/>
          </a:p>
          <a:p>
            <a:pPr indent="-295982" lvl="0" marL="457200" rtl="0" algn="just">
              <a:spcBef>
                <a:spcPts val="0"/>
              </a:spcBef>
              <a:spcAft>
                <a:spcPts val="0"/>
              </a:spcAft>
              <a:buSzPct val="100000"/>
              <a:buChar char="●"/>
            </a:pPr>
            <a:r>
              <a:rPr b="1" lang="en" sz="2652"/>
              <a:t>Decision Tree Traversal</a:t>
            </a:r>
            <a:r>
              <a:rPr lang="en" sz="2652"/>
              <a:t>: Traverse through Random Forest decision trees to identify matching nodes for user symptoms, constructing a dictionary of matched symptoms and their parent nodes.</a:t>
            </a:r>
            <a:endParaRPr sz="2652"/>
          </a:p>
          <a:p>
            <a:pPr indent="-295982" lvl="0" marL="457200" rtl="0" algn="just">
              <a:spcBef>
                <a:spcPts val="0"/>
              </a:spcBef>
              <a:spcAft>
                <a:spcPts val="0"/>
              </a:spcAft>
              <a:buSzPct val="100000"/>
              <a:buChar char="●"/>
            </a:pPr>
            <a:r>
              <a:rPr b="1" lang="en" sz="2652"/>
              <a:t>Symptom Confirmation and Prediction</a:t>
            </a:r>
            <a:r>
              <a:rPr lang="en" sz="2652"/>
              <a:t>: Confirm additional symptoms related to matched disease, incorporate them into the input, and conduct a second prediction with updated vectors. Present prediction results, now enriched with confirmed symptoms.</a:t>
            </a:r>
            <a:endParaRPr/>
          </a:p>
        </p:txBody>
      </p:sp>
      <p:sp>
        <p:nvSpPr>
          <p:cNvPr id="93" name="Google Shape;93;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4">
            <a:alphaModFix/>
          </a:blip>
          <a:stretch>
            <a:fillRect/>
          </a:stretch>
        </p:blipFill>
        <p:spPr>
          <a:xfrm>
            <a:off x="4143500" y="1043175"/>
            <a:ext cx="4824003" cy="3562451"/>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55200" y="3797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Disease Description/</a:t>
            </a:r>
            <a:r>
              <a:rPr lang="en"/>
              <a:t>Severity </a:t>
            </a:r>
            <a:endParaRPr/>
          </a:p>
        </p:txBody>
      </p:sp>
      <p:sp>
        <p:nvSpPr>
          <p:cNvPr id="100" name="Google Shape;100;p18"/>
          <p:cNvSpPr txBox="1"/>
          <p:nvPr>
            <p:ph idx="1" type="body"/>
          </p:nvPr>
        </p:nvSpPr>
        <p:spPr>
          <a:xfrm>
            <a:off x="311700" y="1266325"/>
            <a:ext cx="8520600" cy="373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360"/>
          </a:p>
          <a:p>
            <a:pPr indent="-314960" lvl="0" marL="457200" rtl="0" algn="l">
              <a:lnSpc>
                <a:spcPct val="95000"/>
              </a:lnSpc>
              <a:spcBef>
                <a:spcPts val="1200"/>
              </a:spcBef>
              <a:spcAft>
                <a:spcPts val="0"/>
              </a:spcAft>
              <a:buSzPts val="1360"/>
              <a:buChar char="●"/>
            </a:pPr>
            <a:r>
              <a:rPr lang="en" sz="1360"/>
              <a:t>Data Sources: Our system utilizes three CSV files: "symptoms_description.csv," "symptom_precaution.csv," and "symptom_severity.csv." These files contain disease details crucial for symptom-based classification, enriched descriptions, and severity data.</a:t>
            </a:r>
            <a:endParaRPr sz="1360"/>
          </a:p>
          <a:p>
            <a:pPr indent="-314960" lvl="0" marL="457200" rtl="0" algn="l">
              <a:lnSpc>
                <a:spcPct val="95000"/>
              </a:lnSpc>
              <a:spcBef>
                <a:spcPts val="0"/>
              </a:spcBef>
              <a:spcAft>
                <a:spcPts val="0"/>
              </a:spcAft>
              <a:buSzPts val="1360"/>
              <a:buChar char="●"/>
            </a:pPr>
            <a:r>
              <a:rPr lang="en" sz="1360"/>
              <a:t>Implementation Overview: Our system efficiently matches user-reported symptoms with diseases, leveraging indexing and pattern matching techniques. It provides tailored advice and severity assessments, enhancing users' understanding of their health concerns.</a:t>
            </a:r>
            <a:endParaRPr sz="1360"/>
          </a:p>
          <a:p>
            <a:pPr indent="-314960" lvl="0" marL="457200" rtl="0" algn="l">
              <a:lnSpc>
                <a:spcPct val="95000"/>
              </a:lnSpc>
              <a:spcBef>
                <a:spcPts val="0"/>
              </a:spcBef>
              <a:spcAft>
                <a:spcPts val="0"/>
              </a:spcAft>
              <a:buSzPts val="1360"/>
              <a:buChar char="●"/>
            </a:pPr>
            <a:r>
              <a:rPr lang="en" sz="1360"/>
              <a:t>Symptom Matching: By employing data indexing and pattern matching, our system accurately identifies diseases based on user-reported symptoms.</a:t>
            </a:r>
            <a:endParaRPr sz="1360"/>
          </a:p>
          <a:p>
            <a:pPr indent="-314960" lvl="0" marL="457200" rtl="0" algn="l">
              <a:lnSpc>
                <a:spcPct val="95000"/>
              </a:lnSpc>
              <a:spcBef>
                <a:spcPts val="0"/>
              </a:spcBef>
              <a:spcAft>
                <a:spcPts val="0"/>
              </a:spcAft>
              <a:buSzPts val="1360"/>
              <a:buChar char="●"/>
            </a:pPr>
            <a:r>
              <a:rPr lang="en" sz="1360"/>
              <a:t>Severity Assessment: Utilizing severity data from "symptom_severity.csv," our system calculates severity scores, aiding in disease seriousness assessment and decision-making.</a:t>
            </a:r>
            <a:endParaRPr b="1" sz="1360"/>
          </a:p>
          <a:p>
            <a:pPr indent="-314960" lvl="0" marL="457200" rtl="0" algn="l">
              <a:lnSpc>
                <a:spcPct val="95000"/>
              </a:lnSpc>
              <a:spcBef>
                <a:spcPts val="0"/>
              </a:spcBef>
              <a:spcAft>
                <a:spcPts val="0"/>
              </a:spcAft>
              <a:buSzPts val="1360"/>
              <a:buChar char="●"/>
            </a:pPr>
            <a:r>
              <a:rPr lang="en" sz="1360"/>
              <a:t>Formula : (sum*days)/(len(exp)+1)&gt;13</a:t>
            </a:r>
            <a:endParaRPr sz="1360"/>
          </a:p>
          <a:p>
            <a:pPr indent="0" lvl="0" marL="0" rtl="0" algn="l">
              <a:lnSpc>
                <a:spcPct val="95000"/>
              </a:lnSpc>
              <a:spcBef>
                <a:spcPts val="1200"/>
              </a:spcBef>
              <a:spcAft>
                <a:spcPts val="1200"/>
              </a:spcAft>
              <a:buNone/>
            </a:pPr>
            <a:r>
              <a:t/>
            </a:r>
            <a:endParaRPr sz="13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Doctor Recommendation </a:t>
            </a:r>
            <a:endParaRPr/>
          </a:p>
        </p:txBody>
      </p:sp>
      <p:sp>
        <p:nvSpPr>
          <p:cNvPr id="106" name="Google Shape;106;p19"/>
          <p:cNvSpPr txBox="1"/>
          <p:nvPr>
            <p:ph idx="1" type="body"/>
          </p:nvPr>
        </p:nvSpPr>
        <p:spPr>
          <a:xfrm>
            <a:off x="311700" y="1266325"/>
            <a:ext cx="8520600" cy="3659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400"/>
              <a:t>User Input</a:t>
            </a:r>
            <a:r>
              <a:rPr lang="en" sz="5400"/>
              <a:t>: When a user shares their symptoms with the chatbot, the platform captures this input for analysis.</a:t>
            </a:r>
            <a:endParaRPr sz="5400"/>
          </a:p>
          <a:p>
            <a:pPr indent="0" lvl="0" marL="0" rtl="0" algn="l">
              <a:spcBef>
                <a:spcPts val="1200"/>
              </a:spcBef>
              <a:spcAft>
                <a:spcPts val="0"/>
              </a:spcAft>
              <a:buNone/>
            </a:pPr>
            <a:r>
              <a:rPr b="1" lang="en" sz="5400"/>
              <a:t>Data Lookup</a:t>
            </a:r>
            <a:r>
              <a:rPr lang="en" sz="5400"/>
              <a:t>: Our tool refers to the "symptoms_description" file, which organizes data into symptom, disease, and doctor specialty columns.</a:t>
            </a:r>
            <a:endParaRPr sz="5400"/>
          </a:p>
          <a:p>
            <a:pPr indent="0" lvl="0" marL="0" rtl="0" algn="l">
              <a:spcBef>
                <a:spcPts val="1200"/>
              </a:spcBef>
              <a:spcAft>
                <a:spcPts val="0"/>
              </a:spcAft>
              <a:buNone/>
            </a:pPr>
            <a:r>
              <a:rPr b="1" lang="en" sz="5400"/>
              <a:t>Symptom Matching</a:t>
            </a:r>
            <a:r>
              <a:rPr lang="en" sz="5400"/>
              <a:t>: The platform matches the user's symptoms with those listed in the dataset, ensuring accurate identification of potential diseases.</a:t>
            </a:r>
            <a:endParaRPr sz="5400"/>
          </a:p>
          <a:p>
            <a:pPr indent="0" lvl="0" marL="0" rtl="0" algn="l">
              <a:spcBef>
                <a:spcPts val="1200"/>
              </a:spcBef>
              <a:spcAft>
                <a:spcPts val="0"/>
              </a:spcAft>
              <a:buNone/>
            </a:pPr>
            <a:r>
              <a:rPr b="1" lang="en" sz="5400"/>
              <a:t>Specialty Consideration</a:t>
            </a:r>
            <a:r>
              <a:rPr lang="en" sz="5400"/>
              <a:t>: Taking into account the specialty associated with each disease, the interface determines the relevant medical expertise required.</a:t>
            </a:r>
            <a:endParaRPr sz="5400"/>
          </a:p>
          <a:p>
            <a:pPr indent="0" lvl="0" marL="0" rtl="0" algn="l">
              <a:spcBef>
                <a:spcPts val="1200"/>
              </a:spcBef>
              <a:spcAft>
                <a:spcPts val="0"/>
              </a:spcAft>
              <a:buNone/>
            </a:pPr>
            <a:r>
              <a:rPr b="1" lang="en" sz="5400"/>
              <a:t>Doctor Retrieval</a:t>
            </a:r>
            <a:r>
              <a:rPr lang="en" sz="5400"/>
              <a:t>: Using the identified specialty, the tool retrieves doctor information from the "doctors.csv" file which being obtained from website named “www.zocdoc.com”, ensuring a match between user needs and available expertise.</a:t>
            </a:r>
            <a:endParaRPr sz="5400"/>
          </a:p>
          <a:p>
            <a:pPr indent="0" lvl="0" marL="0" rtl="0" algn="l">
              <a:spcBef>
                <a:spcPts val="1200"/>
              </a:spcBef>
              <a:spcAft>
                <a:spcPts val="1200"/>
              </a:spcAft>
              <a:buNone/>
            </a:pPr>
            <a:r>
              <a:rPr b="1" lang="en" sz="5400"/>
              <a:t>Recommendation Process</a:t>
            </a:r>
            <a:r>
              <a:rPr lang="en" sz="5400"/>
              <a:t>: Finally, the chatbot suggests a doctor to the user along with a link to the doctor's online portal, making it easier for the user to schedule an appointment.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68800" y="4282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Mental Health Chatbot </a:t>
            </a:r>
            <a:endParaRPr/>
          </a:p>
        </p:txBody>
      </p:sp>
      <p:sp>
        <p:nvSpPr>
          <p:cNvPr id="112" name="Google Shape;112;p20"/>
          <p:cNvSpPr txBox="1"/>
          <p:nvPr>
            <p:ph idx="1" type="body"/>
          </p:nvPr>
        </p:nvSpPr>
        <p:spPr>
          <a:xfrm>
            <a:off x="311700" y="1135600"/>
            <a:ext cx="8520600" cy="3670500"/>
          </a:xfrm>
          <a:prstGeom prst="rect">
            <a:avLst/>
          </a:prstGeom>
        </p:spPr>
        <p:txBody>
          <a:bodyPr anchorCtr="0" anchor="t" bIns="91425" lIns="91425" spcFirstLastPara="1" rIns="91425" wrap="square" tIns="91425">
            <a:normAutofit lnSpcReduction="10000"/>
          </a:bodyPr>
          <a:lstStyle/>
          <a:p>
            <a:pPr indent="-320675" lvl="0" marL="457200" rtl="0" algn="l">
              <a:spcBef>
                <a:spcPts val="0"/>
              </a:spcBef>
              <a:spcAft>
                <a:spcPts val="0"/>
              </a:spcAft>
              <a:buSzPts val="1450"/>
              <a:buChar char="●"/>
            </a:pPr>
            <a:r>
              <a:rPr lang="en" sz="1450">
                <a:highlight>
                  <a:srgbClr val="FFFFFF"/>
                </a:highlight>
              </a:rPr>
              <a:t>Our mental health support chatbot is an integration of a mood analyzer with an FAQ system that provides nuanced support and resources for mental health concerns. </a:t>
            </a:r>
            <a:endParaRPr sz="1450">
              <a:highlight>
                <a:srgbClr val="FFFFFF"/>
              </a:highlight>
            </a:endParaRPr>
          </a:p>
          <a:p>
            <a:pPr indent="-320675" lvl="0" marL="457200" rtl="0" algn="l">
              <a:spcBef>
                <a:spcPts val="0"/>
              </a:spcBef>
              <a:spcAft>
                <a:spcPts val="0"/>
              </a:spcAft>
              <a:buSzPts val="1450"/>
              <a:buChar char="●"/>
            </a:pPr>
            <a:r>
              <a:rPr lang="en" sz="1450">
                <a:highlight>
                  <a:srgbClr val="FFFFFF"/>
                </a:highlight>
              </a:rPr>
              <a:t>By leveraging a dataset from Kaggle with over 500 </a:t>
            </a:r>
            <a:r>
              <a:rPr lang="en" sz="1450">
                <a:highlight>
                  <a:srgbClr val="FFFFFF"/>
                </a:highlight>
              </a:rPr>
              <a:t>mental health related </a:t>
            </a:r>
            <a:r>
              <a:rPr lang="en" sz="1450">
                <a:highlight>
                  <a:srgbClr val="FFFFFF"/>
                </a:highlight>
              </a:rPr>
              <a:t>questions and answers, our wellness bot builds on a Linear SVC model for text classification. </a:t>
            </a:r>
            <a:r>
              <a:rPr lang="en" sz="1450">
                <a:highlight>
                  <a:schemeClr val="lt1"/>
                </a:highlight>
              </a:rPr>
              <a:t>It is trained on TF-IDF vectorizer question data, learning to associate specific patterns and terms with corresponding intents. By </a:t>
            </a:r>
            <a:r>
              <a:rPr lang="en" sz="1450">
                <a:highlight>
                  <a:srgbClr val="FFFFFF"/>
                </a:highlight>
              </a:rPr>
              <a:t>utilizing an interactive chat interface, the bot prompts the user for their query and based on their intent, it retrieves a corresponding answer from dataset.</a:t>
            </a:r>
            <a:endParaRPr sz="1450">
              <a:highlight>
                <a:srgbClr val="FFFFFF"/>
              </a:highlight>
            </a:endParaRPr>
          </a:p>
          <a:p>
            <a:pPr indent="-320675" lvl="0" marL="457200" rtl="0" algn="l">
              <a:spcBef>
                <a:spcPts val="0"/>
              </a:spcBef>
              <a:spcAft>
                <a:spcPts val="0"/>
              </a:spcAft>
              <a:buSzPts val="1450"/>
              <a:buChar char="●"/>
            </a:pPr>
            <a:r>
              <a:rPr lang="en" sz="1450">
                <a:highlight>
                  <a:srgbClr val="FFFFFF"/>
                </a:highlight>
              </a:rPr>
              <a:t>The integrated mood analyzer preprocesses mood-related user inputs using Logistic Regression to assess emotional states. It evaluates textual data based upon a trained model that utilizes another Kaggle dataset (i.e., Mental Health Corpus which includes over 27000 labelled sentences on depression and anxiety) to identify patterns indicating positive or negative emotional states, enhancing the chatbot response accuracy.</a:t>
            </a:r>
            <a:endParaRPr sz="1450">
              <a:highlight>
                <a:srgbClr val="FFFFFF"/>
              </a:highlight>
            </a:endParaRPr>
          </a:p>
          <a:p>
            <a:pPr indent="-320675" lvl="0" marL="457200" rtl="0" algn="l">
              <a:spcBef>
                <a:spcPts val="0"/>
              </a:spcBef>
              <a:spcAft>
                <a:spcPts val="0"/>
              </a:spcAft>
              <a:buSzPts val="1450"/>
              <a:buChar char="●"/>
            </a:pPr>
            <a:r>
              <a:rPr lang="en" sz="1450">
                <a:highlight>
                  <a:srgbClr val="FFFFFF"/>
                </a:highlight>
              </a:rPr>
              <a:t>Upon receiving queries, the system predicts the mood, fetching appropriate responses for offering coping strategies and mental health tips for either positive/negative mood.</a:t>
            </a:r>
            <a:endParaRPr sz="1450">
              <a:highlight>
                <a:srgbClr val="FFFFFF"/>
              </a:highlight>
            </a:endParaRPr>
          </a:p>
          <a:p>
            <a:pPr indent="0" lvl="0" marL="457200" rtl="0" algn="l">
              <a:spcBef>
                <a:spcPts val="0"/>
              </a:spcBef>
              <a:spcAft>
                <a:spcPts val="1200"/>
              </a:spcAft>
              <a:buNone/>
            </a:pPr>
            <a:r>
              <a:t/>
            </a:r>
            <a:endParaRPr sz="145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06863" lvl="0" marL="457200" rtl="0" algn="just">
              <a:spcBef>
                <a:spcPts val="0"/>
              </a:spcBef>
              <a:spcAft>
                <a:spcPts val="0"/>
              </a:spcAft>
              <a:buClr>
                <a:srgbClr val="0D0D0D"/>
              </a:buClr>
              <a:buSzPct val="100000"/>
              <a:buChar char="●"/>
            </a:pPr>
            <a:r>
              <a:rPr lang="en" sz="1450">
                <a:solidFill>
                  <a:srgbClr val="0D0D0D"/>
                </a:solidFill>
              </a:rPr>
              <a:t>Mood Analyzer Experimental Analysis: After testing our mood-related mental health corpus data against Logistic Regression and Random Forest; the prior seemed to be a better fitting model since it </a:t>
            </a:r>
            <a:r>
              <a:rPr lang="en" sz="1450">
                <a:solidFill>
                  <a:srgbClr val="0D0D0D"/>
                </a:solidFill>
              </a:rPr>
              <a:t>accommodated</a:t>
            </a:r>
            <a:r>
              <a:rPr lang="en" sz="1450">
                <a:solidFill>
                  <a:srgbClr val="0D0D0D"/>
                </a:solidFill>
              </a:rPr>
              <a:t> the sparseness of the data better. The FAQ dataset could not be used in this model due to it being an non-labeled dataset and it was determined that a supervised learning approach would work better for our mood classification model.</a:t>
            </a:r>
            <a:endParaRPr sz="1450">
              <a:solidFill>
                <a:srgbClr val="0D0D0D"/>
              </a:solidFill>
            </a:endParaRPr>
          </a:p>
          <a:p>
            <a:pPr indent="0" lvl="0" marL="457200" rtl="0" algn="just">
              <a:spcBef>
                <a:spcPts val="1200"/>
              </a:spcBef>
              <a:spcAft>
                <a:spcPts val="0"/>
              </a:spcAft>
              <a:buNone/>
            </a:pPr>
            <a:r>
              <a:t/>
            </a:r>
            <a:endParaRPr sz="1450">
              <a:solidFill>
                <a:srgbClr val="0D0D0D"/>
              </a:solidFill>
            </a:endParaRPr>
          </a:p>
          <a:p>
            <a:pPr indent="-306863" lvl="0" marL="457200" rtl="0" algn="just">
              <a:spcBef>
                <a:spcPts val="1200"/>
              </a:spcBef>
              <a:spcAft>
                <a:spcPts val="0"/>
              </a:spcAft>
              <a:buClr>
                <a:srgbClr val="0D0D0D"/>
              </a:buClr>
              <a:buSzPct val="100000"/>
              <a:buChar char="●"/>
            </a:pPr>
            <a:r>
              <a:rPr lang="en" sz="1450">
                <a:solidFill>
                  <a:srgbClr val="0D0D0D"/>
                </a:solidFill>
              </a:rPr>
              <a:t>Disease Predictor Experimental Analysis : </a:t>
            </a:r>
            <a:r>
              <a:rPr lang="en" sz="1450">
                <a:solidFill>
                  <a:srgbClr val="0D0D0D"/>
                </a:solidFill>
                <a:highlight>
                  <a:srgbClr val="FFFFFF"/>
                </a:highlight>
              </a:rPr>
              <a:t>In our experimental analysis of disease prediction, we found that the Random Forest Classifier surpassed the Decision Tree Classifier in performance. While the Decision Tree Classifier displayed notable bias, overfitting, and a lack of generalization, the Random Forest Classifier offered superior accuracy and generalization. Particularly noteworthy is our dataset's high dimensionality, with over 140 features. In this complex environment, the Random Forest algorithm excelled in capturing the finer details in the dataset, leading to more robust predictions.</a:t>
            </a:r>
            <a:endParaRPr sz="1450">
              <a:solidFill>
                <a:srgbClr val="0D0D0D"/>
              </a:solidFill>
              <a:highlight>
                <a:srgbClr val="FFFFFF"/>
              </a:highlight>
            </a:endParaRPr>
          </a:p>
          <a:p>
            <a:pPr indent="0" lvl="0" marL="0" rtl="0" algn="l">
              <a:spcBef>
                <a:spcPts val="1200"/>
              </a:spcBef>
              <a:spcAft>
                <a:spcPts val="1200"/>
              </a:spcAft>
              <a:buNone/>
            </a:pPr>
            <a:r>
              <a:t/>
            </a:r>
            <a:endParaRPr sz="1450">
              <a:solidFill>
                <a:srgbClr val="0D0D0D"/>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