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handoutMasterIdLst>
    <p:handoutMasterId r:id="rId15"/>
  </p:handoutMasterIdLst>
  <p:sldIdLst>
    <p:sldId id="256" r:id="rId2"/>
    <p:sldId id="258" r:id="rId3"/>
    <p:sldId id="259" r:id="rId4"/>
    <p:sldId id="260" r:id="rId5"/>
    <p:sldId id="268"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447" autoAdjust="0"/>
  </p:normalViewPr>
  <p:slideViewPr>
    <p:cSldViewPr snapToGrid="0">
      <p:cViewPr varScale="1">
        <p:scale>
          <a:sx n="83" d="100"/>
          <a:sy n="83" d="100"/>
        </p:scale>
        <p:origin x="658" y="67"/>
      </p:cViewPr>
      <p:guideLst/>
    </p:cSldViewPr>
  </p:slideViewPr>
  <p:outlineViewPr>
    <p:cViewPr>
      <p:scale>
        <a:sx n="33" d="100"/>
        <a:sy n="33" d="100"/>
      </p:scale>
      <p:origin x="0" y="-456"/>
    </p:cViewPr>
  </p:outlineViewPr>
  <p:notesTextViewPr>
    <p:cViewPr>
      <p:scale>
        <a:sx n="1" d="1"/>
        <a:sy n="1" d="1"/>
      </p:scale>
      <p:origin x="0" y="0"/>
    </p:cViewPr>
  </p:notesTextViewPr>
  <p:sorterViewPr>
    <p:cViewPr>
      <p:scale>
        <a:sx n="100" d="100"/>
        <a:sy n="100" d="100"/>
      </p:scale>
      <p:origin x="0" y="-108"/>
    </p:cViewPr>
  </p:sorter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500911-7550-AF39-9CC7-0CACF24870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BFDAD34-7ECE-D326-8F29-77AA2F579F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2C8AF2-AF32-461D-AB00-0FB124689FAF}" type="datetimeFigureOut">
              <a:rPr lang="en-IN" smtClean="0"/>
              <a:t>23-04-2025</a:t>
            </a:fld>
            <a:endParaRPr lang="en-IN"/>
          </a:p>
        </p:txBody>
      </p:sp>
      <p:sp>
        <p:nvSpPr>
          <p:cNvPr id="4" name="Footer Placeholder 3">
            <a:extLst>
              <a:ext uri="{FF2B5EF4-FFF2-40B4-BE49-F238E27FC236}">
                <a16:creationId xmlns:a16="http://schemas.microsoft.com/office/drawing/2014/main" id="{76667103-72BD-EF6B-481A-82721628B8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E5F44D8-1B9B-6609-C2AF-D91D72E948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5171A3-0058-459B-85B4-1F9500EDAB10}" type="slidenum">
              <a:rPr lang="en-IN" smtClean="0"/>
              <a:t>‹#›</a:t>
            </a:fld>
            <a:endParaRPr lang="en-IN"/>
          </a:p>
        </p:txBody>
      </p:sp>
    </p:spTree>
    <p:extLst>
      <p:ext uri="{BB962C8B-B14F-4D97-AF65-F5344CB8AC3E}">
        <p14:creationId xmlns:p14="http://schemas.microsoft.com/office/powerpoint/2010/main" val="2568581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F013-CCA6-4843-A18E-32ABD11F747C}"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5909C-713B-4DD9-8675-46FF6CD4A7C5}" type="slidenum">
              <a:rPr lang="en-IN" smtClean="0"/>
              <a:t>‹#›</a:t>
            </a:fld>
            <a:endParaRPr lang="en-IN"/>
          </a:p>
        </p:txBody>
      </p:sp>
    </p:spTree>
    <p:extLst>
      <p:ext uri="{BB962C8B-B14F-4D97-AF65-F5344CB8AC3E}">
        <p14:creationId xmlns:p14="http://schemas.microsoft.com/office/powerpoint/2010/main" val="156918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55909C-713B-4DD9-8675-46FF6CD4A7C5}" type="slidenum">
              <a:rPr lang="en-IN" smtClean="0"/>
              <a:t>1</a:t>
            </a:fld>
            <a:endParaRPr lang="en-IN"/>
          </a:p>
        </p:txBody>
      </p:sp>
    </p:spTree>
    <p:extLst>
      <p:ext uri="{BB962C8B-B14F-4D97-AF65-F5344CB8AC3E}">
        <p14:creationId xmlns:p14="http://schemas.microsoft.com/office/powerpoint/2010/main" val="263761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8669B8-8A8B-4624-86E5-4FF6D76A224B}" type="datetime1">
              <a:rPr lang="en-IN" smtClean="0"/>
              <a:t>23-04-2025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1EE3872-30AF-5118-A58A-22B3C9F2EC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745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F49B6-49CA-46A3-ADBE-C7663B905849}" type="datetime1">
              <a:rPr lang="en-IN" smtClean="0"/>
              <a:t>23-04-2025</a:t>
            </a:fld>
            <a:endParaRPr lang="en-IN"/>
          </a:p>
        </p:txBody>
      </p:sp>
      <p:sp>
        <p:nvSpPr>
          <p:cNvPr id="5" name="Footer Placeholder 4"/>
          <p:cNvSpPr>
            <a:spLocks noGrp="1"/>
          </p:cNvSpPr>
          <p:nvPr>
            <p:ph type="ftr" sz="quarter" idx="11"/>
          </p:nvPr>
        </p:nvSpPr>
        <p:spPr/>
        <p:txBody>
          <a:bodyPr/>
          <a:lstStyle/>
          <a:p>
            <a:r>
              <a:rPr lang="en-IN"/>
              <a:t>Department of Information Technology</a:t>
            </a:r>
            <a:endParaRPr lang="en-IN" dirty="0"/>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C8D58EEA-C261-CECC-3E02-6CEDD9A71A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17682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FC7A-6F7C-41A8-95D6-75D279E051B9}" type="datetime1">
              <a:rPr lang="en-IN" smtClean="0"/>
              <a:t>23-04-2025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9" name="Picture 8">
            <a:extLst>
              <a:ext uri="{FF2B5EF4-FFF2-40B4-BE49-F238E27FC236}">
                <a16:creationId xmlns:a16="http://schemas.microsoft.com/office/drawing/2014/main" id="{96884E97-CA2C-11E9-F595-5FE0027FB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27704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B32B-B821-49EA-B0DE-6EBD0AEE73B0}" type="datetime1">
              <a:rPr lang="en-IN" smtClean="0"/>
              <a:t>23-04-2025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0AE5C09D-23AD-FC2A-3D70-6C78556023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1203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60208-3475-4096-BA27-C4DCF6DD4F8B}" type="datetime1">
              <a:rPr lang="en-IN" smtClean="0"/>
              <a:t>23-04-2025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22072D-3F76-1292-853A-4AEA8F7966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048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BF34D-4E6D-4CC3-A665-A5DF082EBA6B}" type="datetime1">
              <a:rPr lang="en-IN" smtClean="0"/>
              <a:t>23-04-2025</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EEF750BD-9539-6B63-34C2-A68FE4F18C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6325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7855E-79BE-4E6C-9FB6-D66FB8011279}" type="datetime1">
              <a:rPr lang="en-IN" smtClean="0"/>
              <a:t>23-04-2025</a:t>
            </a:fld>
            <a:endParaRPr lang="en-IN"/>
          </a:p>
        </p:txBody>
      </p:sp>
      <p:sp>
        <p:nvSpPr>
          <p:cNvPr id="8" name="Footer Placeholder 7"/>
          <p:cNvSpPr>
            <a:spLocks noGrp="1"/>
          </p:cNvSpPr>
          <p:nvPr>
            <p:ph type="ftr" sz="quarter" idx="11"/>
          </p:nvPr>
        </p:nvSpPr>
        <p:spPr/>
        <p:txBody>
          <a:body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FF1E0922-FE11-1805-2365-6B75FD751A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221783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A0E4A-5A6E-4F3D-80E3-B54538FD52B7}" type="datetime1">
              <a:rPr lang="en-IN" smtClean="0"/>
              <a:t>23-04-2025</a:t>
            </a:fld>
            <a:endParaRPr lang="en-IN"/>
          </a:p>
        </p:txBody>
      </p:sp>
      <p:sp>
        <p:nvSpPr>
          <p:cNvPr id="4" name="Footer Placeholder 3"/>
          <p:cNvSpPr>
            <a:spLocks noGrp="1"/>
          </p:cNvSpPr>
          <p:nvPr>
            <p:ph type="ftr" sz="quarter" idx="11"/>
          </p:nvPr>
        </p:nvSpPr>
        <p:spPr/>
        <p:txBody>
          <a:bodyPr/>
          <a:lstStyle/>
          <a:p>
            <a:r>
              <a:rPr lang="en-IN"/>
              <a:t>Department of Information Technology</a:t>
            </a:r>
          </a:p>
        </p:txBody>
      </p:sp>
      <p:sp>
        <p:nvSpPr>
          <p:cNvPr id="5" name="Slide Number Placeholder 4"/>
          <p:cNvSpPr>
            <a:spLocks noGrp="1"/>
          </p:cNvSpPr>
          <p:nvPr>
            <p:ph type="sldNum" sz="quarter" idx="12"/>
          </p:nvPr>
        </p:nvSpPr>
        <p:spPr/>
        <p:txBody>
          <a:bodyPr/>
          <a:lstStyle/>
          <a:p>
            <a:fld id="{3F4804D8-0F11-4816-8E84-7ED0EBE53121}" type="slidenum">
              <a:rPr lang="en-IN" smtClean="0"/>
              <a:t>‹#›</a:t>
            </a:fld>
            <a:endParaRPr lang="en-IN"/>
          </a:p>
        </p:txBody>
      </p:sp>
      <p:pic>
        <p:nvPicPr>
          <p:cNvPr id="6" name="Picture 5">
            <a:extLst>
              <a:ext uri="{FF2B5EF4-FFF2-40B4-BE49-F238E27FC236}">
                <a16:creationId xmlns:a16="http://schemas.microsoft.com/office/drawing/2014/main" id="{B73C286A-D13E-0EC8-0A34-AF7F307ED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82635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16C478-AFC9-456B-9AA4-AFE51FC3FF0E}" type="datetime1">
              <a:rPr lang="en-IN" smtClean="0"/>
              <a:t>23-04-2025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9120C634-7688-FD94-E799-88EC7A75E2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419258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05C8A7-C8FA-43AC-B2D4-11447D0F6CA9}" type="datetime1">
              <a:rPr lang="en-IN" smtClean="0"/>
              <a:t>23-04-2025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Department of Information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6EA340F6-1B2F-1F54-8955-C12A94150D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39062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A33EB6-624F-417C-8957-B0DF7D93156F}" type="datetime1">
              <a:rPr lang="en-IN" smtClean="0"/>
              <a:t>23-04-2025</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B0B001F9-6747-D87E-EB88-EAD0B01313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4004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E4EB79-8D76-4DF4-A556-AE3FADAE28AA}" type="datetime1">
              <a:rPr lang="en-IN" smtClean="0"/>
              <a:t>23-04-2025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Department of Information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4804D8-0F11-4816-8E84-7ED0EBE531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8696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housing.com/" TargetMode="External"/><Relationship Id="rId3" Type="http://schemas.openxmlformats.org/officeDocument/2006/relationships/hyperlink" Target="https://codedamn.com/news/javascript/client-side-scripting" TargetMode="External"/><Relationship Id="rId7" Type="http://schemas.openxmlformats.org/officeDocument/2006/relationships/hyperlink" Target="https://www.booking.com/" TargetMode="External"/><Relationship Id="rId2" Type="http://schemas.openxmlformats.org/officeDocument/2006/relationships/hyperlink" Target="https://www.htmldog.com/guides/html/advanced/" TargetMode="External"/><Relationship Id="rId1" Type="http://schemas.openxmlformats.org/officeDocument/2006/relationships/slideLayout" Target="../slideLayouts/slideLayout2.xml"/><Relationship Id="rId6" Type="http://schemas.openxmlformats.org/officeDocument/2006/relationships/hyperlink" Target="https://www.nobroker.in/" TargetMode="External"/><Relationship Id="rId5" Type="http://schemas.openxmlformats.org/officeDocument/2006/relationships/hyperlink" Target="https://www.w3.org/Style/CSS/Overview.en.html" TargetMode="External"/><Relationship Id="rId4" Type="http://schemas.openxmlformats.org/officeDocument/2006/relationships/hyperlink" Target="https://www.tutorialspoint.com/javascript/javascript_overview.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3196-CD6D-52EF-032E-F5392DD30E13}"/>
              </a:ext>
            </a:extLst>
          </p:cNvPr>
          <p:cNvSpPr>
            <a:spLocks noGrp="1"/>
          </p:cNvSpPr>
          <p:nvPr>
            <p:ph type="ctrTitle"/>
          </p:nvPr>
        </p:nvSpPr>
        <p:spPr>
          <a:xfrm>
            <a:off x="0" y="1371601"/>
            <a:ext cx="12192000" cy="686750"/>
          </a:xfrm>
        </p:spPr>
        <p:txBody>
          <a:bodyPr>
            <a:normAutofit fontScale="90000"/>
          </a:bodyPr>
          <a:lstStyle/>
          <a:p>
            <a:pPr algn="ctr"/>
            <a:r>
              <a:rPr lang="en-IN" sz="3100" b="1" dirty="0">
                <a:latin typeface="+mn-lt"/>
                <a:cs typeface="Times New Roman" panose="02020603050405020304" pitchFamily="18" charset="0"/>
              </a:rPr>
              <a:t>Group ID – Project Title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FCF0610D-7D98-2FC7-1A96-3BAA654C6819}"/>
              </a:ext>
            </a:extLst>
          </p:cNvPr>
          <p:cNvSpPr>
            <a:spLocks noGrp="1"/>
          </p:cNvSpPr>
          <p:nvPr>
            <p:ph type="subTitle" idx="1"/>
          </p:nvPr>
        </p:nvSpPr>
        <p:spPr>
          <a:xfrm>
            <a:off x="731520" y="2218370"/>
            <a:ext cx="11018520" cy="3199452"/>
          </a:xfrm>
        </p:spPr>
        <p:txBody>
          <a:bodyPr>
            <a:normAutofit lnSpcReduction="10000"/>
          </a:bodyPr>
          <a:lstStyle/>
          <a:p>
            <a:pPr algn="ctr"/>
            <a:r>
              <a:rPr lang="en-IN" b="1" dirty="0">
                <a:solidFill>
                  <a:srgbClr val="002060"/>
                </a:solidFill>
                <a:latin typeface="+mn-lt"/>
                <a:cs typeface="Times New Roman" panose="02020603050405020304" pitchFamily="18" charset="0"/>
              </a:rPr>
              <a:t>Group Members: </a:t>
            </a:r>
          </a:p>
          <a:p>
            <a:pPr algn="ctr"/>
            <a:r>
              <a:rPr lang="en-IN" dirty="0">
                <a:solidFill>
                  <a:srgbClr val="002060"/>
                </a:solidFill>
                <a:latin typeface="+mn-lt"/>
                <a:cs typeface="Times New Roman" panose="02020603050405020304" pitchFamily="18" charset="0"/>
              </a:rPr>
              <a:t>Riya Kharade : 24101C2001</a:t>
            </a:r>
          </a:p>
          <a:p>
            <a:pPr algn="ctr"/>
            <a:r>
              <a:rPr lang="en-IN" dirty="0">
                <a:solidFill>
                  <a:srgbClr val="002060"/>
                </a:solidFill>
                <a:latin typeface="+mn-lt"/>
                <a:cs typeface="Times New Roman" panose="02020603050405020304" pitchFamily="18" charset="0"/>
              </a:rPr>
              <a:t>Sejal </a:t>
            </a:r>
            <a:r>
              <a:rPr lang="en-IN" dirty="0" err="1">
                <a:solidFill>
                  <a:srgbClr val="002060"/>
                </a:solidFill>
                <a:latin typeface="+mn-lt"/>
                <a:cs typeface="Times New Roman" panose="02020603050405020304" pitchFamily="18" charset="0"/>
              </a:rPr>
              <a:t>Dhanve</a:t>
            </a:r>
            <a:r>
              <a:rPr lang="en-IN" dirty="0">
                <a:solidFill>
                  <a:srgbClr val="002060"/>
                </a:solidFill>
                <a:latin typeface="+mn-lt"/>
                <a:cs typeface="Times New Roman" panose="02020603050405020304" pitchFamily="18" charset="0"/>
              </a:rPr>
              <a:t> : 24101C2004</a:t>
            </a:r>
          </a:p>
          <a:p>
            <a:pPr algn="ctr"/>
            <a:r>
              <a:rPr lang="en-IN" dirty="0">
                <a:solidFill>
                  <a:srgbClr val="002060"/>
                </a:solidFill>
                <a:latin typeface="+mn-lt"/>
                <a:cs typeface="Times New Roman" panose="02020603050405020304" pitchFamily="18" charset="0"/>
              </a:rPr>
              <a:t>Siddiqa Khan : 24101C2005</a:t>
            </a:r>
          </a:p>
          <a:p>
            <a:pPr algn="ctr"/>
            <a:endParaRPr lang="en-IN" sz="2200" b="1" dirty="0">
              <a:solidFill>
                <a:srgbClr val="002060"/>
              </a:solidFill>
              <a:latin typeface="+mn-lt"/>
              <a:cs typeface="Times New Roman" panose="02020603050405020304" pitchFamily="18" charset="0"/>
            </a:endParaRPr>
          </a:p>
          <a:p>
            <a:pPr algn="ctr"/>
            <a:r>
              <a:rPr lang="en-IN" sz="2200" b="1" dirty="0">
                <a:solidFill>
                  <a:srgbClr val="002060"/>
                </a:solidFill>
                <a:latin typeface="+mn-lt"/>
                <a:cs typeface="Times New Roman" panose="02020603050405020304" pitchFamily="18" charset="0"/>
              </a:rPr>
              <a:t>Under the guidance of</a:t>
            </a:r>
          </a:p>
          <a:p>
            <a:pPr algn="ctr"/>
            <a:r>
              <a:rPr lang="en-IN" b="1" dirty="0">
                <a:solidFill>
                  <a:srgbClr val="002060"/>
                </a:solidFill>
                <a:latin typeface="+mn-lt"/>
                <a:cs typeface="Times New Roman" panose="02020603050405020304" pitchFamily="18" charset="0"/>
              </a:rPr>
              <a:t>Prof. </a:t>
            </a:r>
            <a:r>
              <a:rPr lang="en-IN" b="1" dirty="0" err="1">
                <a:solidFill>
                  <a:srgbClr val="002060"/>
                </a:solidFill>
                <a:latin typeface="+mn-lt"/>
                <a:cs typeface="Times New Roman" panose="02020603050405020304" pitchFamily="18" charset="0"/>
              </a:rPr>
              <a:t>vinita</a:t>
            </a:r>
            <a:r>
              <a:rPr lang="en-IN" b="1" dirty="0">
                <a:solidFill>
                  <a:srgbClr val="002060"/>
                </a:solidFill>
                <a:latin typeface="+mn-lt"/>
                <a:cs typeface="Times New Roman" panose="02020603050405020304" pitchFamily="18" charset="0"/>
              </a:rPr>
              <a:t> </a:t>
            </a:r>
            <a:r>
              <a:rPr lang="en-IN" b="1" dirty="0" err="1">
                <a:solidFill>
                  <a:srgbClr val="002060"/>
                </a:solidFill>
                <a:latin typeface="+mn-lt"/>
                <a:cs typeface="Times New Roman" panose="02020603050405020304" pitchFamily="18" charset="0"/>
              </a:rPr>
              <a:t>bhandiwad</a:t>
            </a:r>
            <a:endParaRPr lang="en-IN" b="1" dirty="0">
              <a:solidFill>
                <a:srgbClr val="002060"/>
              </a:solidFill>
              <a:latin typeface="+mn-lt"/>
              <a:cs typeface="Times New Roman" panose="02020603050405020304" pitchFamily="18" charset="0"/>
            </a:endParaRPr>
          </a:p>
        </p:txBody>
      </p:sp>
      <p:sp>
        <p:nvSpPr>
          <p:cNvPr id="4" name="Title 1">
            <a:extLst>
              <a:ext uri="{FF2B5EF4-FFF2-40B4-BE49-F238E27FC236}">
                <a16:creationId xmlns:a16="http://schemas.microsoft.com/office/drawing/2014/main" id="{F3360B6D-FE79-7474-0376-F79716844A36}"/>
              </a:ext>
            </a:extLst>
          </p:cNvPr>
          <p:cNvSpPr txBox="1">
            <a:spLocks/>
          </p:cNvSpPr>
          <p:nvPr/>
        </p:nvSpPr>
        <p:spPr>
          <a:xfrm>
            <a:off x="0" y="0"/>
            <a:ext cx="12192000" cy="130302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4000"/>
              </a:lnSpc>
            </a:pPr>
            <a:r>
              <a:rPr lang="en-IN" sz="3600" b="1" dirty="0">
                <a:latin typeface="Segoe UI" panose="020B0502040204020203" pitchFamily="34" charset="0"/>
                <a:cs typeface="Segoe UI" panose="020B0502040204020203" pitchFamily="34" charset="0"/>
              </a:rPr>
              <a:t>Department of Information Technology</a:t>
            </a:r>
          </a:p>
          <a:p>
            <a:pPr>
              <a:lnSpc>
                <a:spcPct val="124000"/>
              </a:lnSpc>
            </a:pPr>
            <a:r>
              <a:rPr lang="en-IN" sz="2400" b="1" dirty="0">
                <a:latin typeface="Segoe UI" panose="020B0502040204020203" pitchFamily="34" charset="0"/>
                <a:cs typeface="Segoe UI" panose="020B0502040204020203" pitchFamily="34" charset="0"/>
              </a:rPr>
              <a:t>SE Mini Project</a:t>
            </a:r>
          </a:p>
          <a:p>
            <a:pPr>
              <a:lnSpc>
                <a:spcPct val="124000"/>
              </a:lnSpc>
            </a:pPr>
            <a:r>
              <a:rPr lang="en-IN" sz="2400" b="1" dirty="0">
                <a:latin typeface="Segoe UI" panose="020B0502040204020203" pitchFamily="34" charset="0"/>
                <a:cs typeface="Segoe UI" panose="020B0502040204020203" pitchFamily="34" charset="0"/>
              </a:rPr>
              <a:t>Semester: IV</a:t>
            </a:r>
          </a:p>
        </p:txBody>
      </p:sp>
      <p:sp>
        <p:nvSpPr>
          <p:cNvPr id="6" name="Title 1">
            <a:extLst>
              <a:ext uri="{FF2B5EF4-FFF2-40B4-BE49-F238E27FC236}">
                <a16:creationId xmlns:a16="http://schemas.microsoft.com/office/drawing/2014/main" id="{EF52A96C-5CD5-A16B-E198-7AEAE04166BA}"/>
              </a:ext>
            </a:extLst>
          </p:cNvPr>
          <p:cNvSpPr txBox="1">
            <a:spLocks/>
          </p:cNvSpPr>
          <p:nvPr/>
        </p:nvSpPr>
        <p:spPr>
          <a:xfrm>
            <a:off x="1838037" y="5577841"/>
            <a:ext cx="9144000" cy="5038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latin typeface="Segoe UI" panose="020B0502040204020203" pitchFamily="34" charset="0"/>
                <a:cs typeface="Segoe UI" panose="020B0502040204020203" pitchFamily="34" charset="0"/>
              </a:rPr>
              <a:t>AY 2024-25</a:t>
            </a:r>
          </a:p>
        </p:txBody>
      </p:sp>
    </p:spTree>
    <p:extLst>
      <p:ext uri="{BB962C8B-B14F-4D97-AF65-F5344CB8AC3E}">
        <p14:creationId xmlns:p14="http://schemas.microsoft.com/office/powerpoint/2010/main" val="4357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5BFA-5CDD-4295-AE81-0552E1904C02}"/>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Results and Discussions</a:t>
            </a:r>
            <a:endParaRPr lang="en-IN" dirty="0"/>
          </a:p>
        </p:txBody>
      </p:sp>
      <p:sp>
        <p:nvSpPr>
          <p:cNvPr id="4" name="Date Placeholder 3">
            <a:extLst>
              <a:ext uri="{FF2B5EF4-FFF2-40B4-BE49-F238E27FC236}">
                <a16:creationId xmlns:a16="http://schemas.microsoft.com/office/drawing/2014/main" id="{7F8B55EF-BAAE-A7BF-E84F-073011E67DE6}"/>
              </a:ext>
            </a:extLst>
          </p:cNvPr>
          <p:cNvSpPr>
            <a:spLocks noGrp="1"/>
          </p:cNvSpPr>
          <p:nvPr>
            <p:ph type="dt" sz="half" idx="10"/>
          </p:nvPr>
        </p:nvSpPr>
        <p:spPr/>
        <p:txBody>
          <a:bodyPr/>
          <a:lstStyle/>
          <a:p>
            <a:fld id="{8B5AB32B-B821-49EA-B0DE-6EBD0AEE73B0}" type="datetime1">
              <a:rPr lang="en-IN" smtClean="0"/>
              <a:t>23-04-2025</a:t>
            </a:fld>
            <a:endParaRPr lang="en-IN"/>
          </a:p>
        </p:txBody>
      </p:sp>
      <p:sp>
        <p:nvSpPr>
          <p:cNvPr id="5" name="Footer Placeholder 4">
            <a:extLst>
              <a:ext uri="{FF2B5EF4-FFF2-40B4-BE49-F238E27FC236}">
                <a16:creationId xmlns:a16="http://schemas.microsoft.com/office/drawing/2014/main" id="{04F3500C-2389-24A1-696D-5FF568414504}"/>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FDC2D3FC-C7C2-3264-A8E0-6342D5156F4C}"/>
              </a:ext>
            </a:extLst>
          </p:cNvPr>
          <p:cNvSpPr>
            <a:spLocks noGrp="1"/>
          </p:cNvSpPr>
          <p:nvPr>
            <p:ph type="sldNum" sz="quarter" idx="12"/>
          </p:nvPr>
        </p:nvSpPr>
        <p:spPr/>
        <p:txBody>
          <a:bodyPr/>
          <a:lstStyle/>
          <a:p>
            <a:fld id="{3F4804D8-0F11-4816-8E84-7ED0EBE53121}" type="slidenum">
              <a:rPr lang="en-IN" smtClean="0"/>
              <a:t>10</a:t>
            </a:fld>
            <a:endParaRPr lang="en-IN"/>
          </a:p>
        </p:txBody>
      </p:sp>
      <p:sp>
        <p:nvSpPr>
          <p:cNvPr id="10" name="Rectangle 9">
            <a:extLst>
              <a:ext uri="{FF2B5EF4-FFF2-40B4-BE49-F238E27FC236}">
                <a16:creationId xmlns:a16="http://schemas.microsoft.com/office/drawing/2014/main" id="{FD1F3388-F422-B128-A7EE-241E50588938}"/>
              </a:ext>
            </a:extLst>
          </p:cNvPr>
          <p:cNvSpPr/>
          <p:nvPr/>
        </p:nvSpPr>
        <p:spPr>
          <a:xfrm>
            <a:off x="1209964" y="1810328"/>
            <a:ext cx="6243781" cy="440574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buNone/>
            </a:pPr>
            <a:r>
              <a:rPr lang="en-US" sz="1600" b="1" dirty="0">
                <a:latin typeface="Times New Roman" panose="02020603050405020304" pitchFamily="18" charset="0"/>
                <a:cs typeface="Times New Roman" panose="02020603050405020304" pitchFamily="18" charset="0"/>
              </a:rPr>
              <a:t>1. Key Features Testing</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Registration/Login:</a:t>
            </a: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Expected Outcome:</a:t>
            </a:r>
            <a:r>
              <a:rPr lang="en-US" sz="1600" dirty="0">
                <a:latin typeface="Times New Roman" panose="02020603050405020304" pitchFamily="18" charset="0"/>
                <a:cs typeface="Times New Roman" panose="02020603050405020304" pitchFamily="18" charset="0"/>
              </a:rPr>
              <a:t> Secure authentication</a:t>
            </a: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Actual Outcome:</a:t>
            </a:r>
            <a:r>
              <a:rPr lang="en-US" sz="1600" dirty="0">
                <a:latin typeface="Times New Roman" panose="02020603050405020304" pitchFamily="18" charset="0"/>
                <a:cs typeface="Times New Roman" panose="02020603050405020304" pitchFamily="18" charset="0"/>
              </a:rPr>
              <a:t> Functioning as expected, no issues found</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Holiday Home Listings:</a:t>
            </a: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Expected Outcome:</a:t>
            </a:r>
            <a:r>
              <a:rPr lang="en-US" sz="1600" dirty="0">
                <a:latin typeface="Times New Roman" panose="02020603050405020304" pitchFamily="18" charset="0"/>
                <a:cs typeface="Times New Roman" panose="02020603050405020304" pitchFamily="18" charset="0"/>
              </a:rPr>
              <a:t> Ability to add, view, and edit properties</a:t>
            </a: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Actual Outcome:</a:t>
            </a:r>
            <a:r>
              <a:rPr lang="en-US" sz="1600" dirty="0">
                <a:latin typeface="Times New Roman" panose="02020603050405020304" pitchFamily="18" charset="0"/>
                <a:cs typeface="Times New Roman" panose="02020603050405020304" pitchFamily="18" charset="0"/>
              </a:rPr>
              <a:t> Fully functional, all features work smoothly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Booking System:</a:t>
            </a: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Expected Outcome:</a:t>
            </a:r>
            <a:r>
              <a:rPr lang="en-US" sz="1600" dirty="0">
                <a:latin typeface="Times New Roman" panose="02020603050405020304" pitchFamily="18" charset="0"/>
                <a:cs typeface="Times New Roman" panose="02020603050405020304" pitchFamily="18" charset="0"/>
              </a:rPr>
              <a:t> Ability to book available homes and confirm dates</a:t>
            </a: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Actual Outcome:</a:t>
            </a:r>
            <a:r>
              <a:rPr lang="en-US" sz="1600" dirty="0">
                <a:latin typeface="Times New Roman" panose="02020603050405020304" pitchFamily="18" charset="0"/>
                <a:cs typeface="Times New Roman" panose="02020603050405020304" pitchFamily="18" charset="0"/>
              </a:rPr>
              <a:t> Smooth and accurate functionality with no errors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Admin Dashboard:</a:t>
            </a:r>
            <a:endParaRPr lang="en-US" sz="16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Expected Outcome:</a:t>
            </a:r>
            <a:r>
              <a:rPr lang="en-US" sz="1600" dirty="0">
                <a:latin typeface="Times New Roman" panose="02020603050405020304" pitchFamily="18" charset="0"/>
                <a:cs typeface="Times New Roman" panose="02020603050405020304" pitchFamily="18" charset="0"/>
              </a:rPr>
              <a:t> Admin can manage users, bookings, properties</a:t>
            </a:r>
          </a:p>
          <a:p>
            <a:pPr marL="742950" lvl="1"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Actual Outcome:</a:t>
            </a:r>
            <a:r>
              <a:rPr lang="en-US" sz="1600" dirty="0">
                <a:latin typeface="Times New Roman" panose="02020603050405020304" pitchFamily="18" charset="0"/>
                <a:cs typeface="Times New Roman" panose="02020603050405020304" pitchFamily="18" charset="0"/>
              </a:rPr>
              <a:t> All modules are accessible and tested successfully</a:t>
            </a:r>
          </a:p>
          <a:p>
            <a:pPr algn="just"/>
            <a:endParaRPr lang="en-IN" sz="16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F63074B-BECD-3FB8-AD7E-DDCDCD0CB4E2}"/>
              </a:ext>
            </a:extLst>
          </p:cNvPr>
          <p:cNvSpPr/>
          <p:nvPr/>
        </p:nvSpPr>
        <p:spPr>
          <a:xfrm>
            <a:off x="8072582" y="2632364"/>
            <a:ext cx="3380509" cy="30295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buNone/>
            </a:pPr>
            <a:r>
              <a:rPr lang="en-US" b="1" dirty="0">
                <a:latin typeface="Times New Roman" panose="02020603050405020304" pitchFamily="18" charset="0"/>
                <a:cs typeface="Times New Roman" panose="02020603050405020304" pitchFamily="18" charset="0"/>
              </a:rPr>
              <a:t>2. Overall Performance</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performs well with no crashes or bugs during tests.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platform’s load time is optimized for smooth user experience.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functions are operating as expected without errors.</a:t>
            </a:r>
          </a:p>
        </p:txBody>
      </p:sp>
    </p:spTree>
    <p:extLst>
      <p:ext uri="{BB962C8B-B14F-4D97-AF65-F5344CB8AC3E}">
        <p14:creationId xmlns:p14="http://schemas.microsoft.com/office/powerpoint/2010/main" val="187017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1FCB-C950-C48B-F318-9515971A2A19}"/>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Conclusion and Future Scope</a:t>
            </a:r>
            <a:endParaRPr lang="en-IN" dirty="0"/>
          </a:p>
        </p:txBody>
      </p:sp>
      <p:sp>
        <p:nvSpPr>
          <p:cNvPr id="3" name="Content Placeholder 2">
            <a:extLst>
              <a:ext uri="{FF2B5EF4-FFF2-40B4-BE49-F238E27FC236}">
                <a16:creationId xmlns:a16="http://schemas.microsoft.com/office/drawing/2014/main" id="{AA560ECC-3930-FE64-3D74-27B3815F5EF7}"/>
              </a:ext>
            </a:extLst>
          </p:cNvPr>
          <p:cNvSpPr>
            <a:spLocks noGrp="1"/>
          </p:cNvSpPr>
          <p:nvPr>
            <p:ph idx="1"/>
          </p:nvPr>
        </p:nvSpPr>
        <p:spPr/>
        <p:txBody>
          <a:bodyPr>
            <a:normAutofit fontScale="92500" lnSpcReduction="10000"/>
          </a:bodyPr>
          <a:lstStyle/>
          <a:p>
            <a:pPr>
              <a:buNone/>
            </a:pPr>
            <a:r>
              <a:rPr lang="en-US" b="1" dirty="0">
                <a:latin typeface="Times New Roman" panose="02020603050405020304" pitchFamily="18" charset="0"/>
                <a:cs typeface="Times New Roman" panose="02020603050405020304" pitchFamily="18" charset="0"/>
              </a:rPr>
              <a:t>1. 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Holiday Homes Management System provides a much-needed solution for both property owners and travelers. It centralizes the process of listing, booking, and managing holiday homes in a simple, user-friendly platform. The system improves the overall user experience by offering real-time updates, secure payment processing, and easy navigation. Property owners can manage their homes, bookings, and finances more efficiently, while guests enjoy a smoother booking process and transparent communication. Overall, this system enhances the holiday rental process for both users and administrators, providing convenience, security, and ease.</a:t>
            </a:r>
          </a:p>
          <a:p>
            <a:pPr>
              <a:buNone/>
            </a:pPr>
            <a:r>
              <a:rPr lang="en-US" b="1" dirty="0">
                <a:latin typeface="Times New Roman" panose="02020603050405020304" pitchFamily="18" charset="0"/>
                <a:cs typeface="Times New Roman" panose="02020603050405020304" pitchFamily="18" charset="0"/>
              </a:rPr>
              <a:t>2. Future Scope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Mobile Application:</a:t>
            </a:r>
            <a:r>
              <a:rPr lang="en-US" dirty="0">
                <a:latin typeface="Times New Roman" panose="02020603050405020304" pitchFamily="18" charset="0"/>
                <a:cs typeface="Times New Roman" panose="02020603050405020304" pitchFamily="18" charset="0"/>
              </a:rPr>
              <a:t> Develop a mobile app for easier access and real-time notifications.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Payment Gateway Integration:</a:t>
            </a:r>
            <a:r>
              <a:rPr lang="en-US" dirty="0">
                <a:latin typeface="Times New Roman" panose="02020603050405020304" pitchFamily="18" charset="0"/>
                <a:cs typeface="Times New Roman" panose="02020603050405020304" pitchFamily="18" charset="0"/>
              </a:rPr>
              <a:t> Add support for more payment options for a wider reach.</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 Introduce multiple languages to cater to global users.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Smart Analytics:</a:t>
            </a:r>
            <a:r>
              <a:rPr lang="en-US" dirty="0">
                <a:latin typeface="Times New Roman" panose="02020603050405020304" pitchFamily="18" charset="0"/>
                <a:cs typeface="Times New Roman" panose="02020603050405020304" pitchFamily="18" charset="0"/>
              </a:rPr>
              <a:t> Integrate AI to offer insights into customer preferences and booking patterns.</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092E52E-973F-5F6A-38C8-CA435C96CDE4}"/>
              </a:ext>
            </a:extLst>
          </p:cNvPr>
          <p:cNvSpPr>
            <a:spLocks noGrp="1"/>
          </p:cNvSpPr>
          <p:nvPr>
            <p:ph type="dt" sz="half" idx="10"/>
          </p:nvPr>
        </p:nvSpPr>
        <p:spPr/>
        <p:txBody>
          <a:bodyPr/>
          <a:lstStyle/>
          <a:p>
            <a:fld id="{8B5AB32B-B821-49EA-B0DE-6EBD0AEE73B0}" type="datetime1">
              <a:rPr lang="en-IN" smtClean="0"/>
              <a:t>23-04-2025</a:t>
            </a:fld>
            <a:endParaRPr lang="en-IN"/>
          </a:p>
        </p:txBody>
      </p:sp>
      <p:sp>
        <p:nvSpPr>
          <p:cNvPr id="5" name="Footer Placeholder 4">
            <a:extLst>
              <a:ext uri="{FF2B5EF4-FFF2-40B4-BE49-F238E27FC236}">
                <a16:creationId xmlns:a16="http://schemas.microsoft.com/office/drawing/2014/main" id="{E20B2695-3DA5-50E7-F1D8-C4F3F1BBE685}"/>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C37E56C6-DE1C-C402-2026-C3340E2EC3A5}"/>
              </a:ext>
            </a:extLst>
          </p:cNvPr>
          <p:cNvSpPr>
            <a:spLocks noGrp="1"/>
          </p:cNvSpPr>
          <p:nvPr>
            <p:ph type="sldNum" sz="quarter" idx="12"/>
          </p:nvPr>
        </p:nvSpPr>
        <p:spPr/>
        <p:txBody>
          <a:bodyPr/>
          <a:lstStyle/>
          <a:p>
            <a:fld id="{3F4804D8-0F11-4816-8E84-7ED0EBE53121}" type="slidenum">
              <a:rPr lang="en-IN" smtClean="0"/>
              <a:t>11</a:t>
            </a:fld>
            <a:endParaRPr lang="en-IN"/>
          </a:p>
        </p:txBody>
      </p:sp>
    </p:spTree>
    <p:extLst>
      <p:ext uri="{BB962C8B-B14F-4D97-AF65-F5344CB8AC3E}">
        <p14:creationId xmlns:p14="http://schemas.microsoft.com/office/powerpoint/2010/main" val="64923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6426-F792-3A08-CAF8-41917D18E4D5}"/>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References</a:t>
            </a:r>
            <a:endParaRPr lang="en-IN" dirty="0"/>
          </a:p>
        </p:txBody>
      </p:sp>
      <p:sp>
        <p:nvSpPr>
          <p:cNvPr id="4" name="Date Placeholder 3">
            <a:extLst>
              <a:ext uri="{FF2B5EF4-FFF2-40B4-BE49-F238E27FC236}">
                <a16:creationId xmlns:a16="http://schemas.microsoft.com/office/drawing/2014/main" id="{E880E85D-B445-142A-060C-2FEB8EAF1C72}"/>
              </a:ext>
            </a:extLst>
          </p:cNvPr>
          <p:cNvSpPr>
            <a:spLocks noGrp="1"/>
          </p:cNvSpPr>
          <p:nvPr>
            <p:ph type="dt" sz="half" idx="10"/>
          </p:nvPr>
        </p:nvSpPr>
        <p:spPr/>
        <p:txBody>
          <a:bodyPr/>
          <a:lstStyle/>
          <a:p>
            <a:fld id="{8B5AB32B-B821-49EA-B0DE-6EBD0AEE73B0}" type="datetime1">
              <a:rPr lang="en-IN" smtClean="0"/>
              <a:t>23-04-2025</a:t>
            </a:fld>
            <a:endParaRPr lang="en-IN"/>
          </a:p>
        </p:txBody>
      </p:sp>
      <p:sp>
        <p:nvSpPr>
          <p:cNvPr id="5" name="Footer Placeholder 4">
            <a:extLst>
              <a:ext uri="{FF2B5EF4-FFF2-40B4-BE49-F238E27FC236}">
                <a16:creationId xmlns:a16="http://schemas.microsoft.com/office/drawing/2014/main" id="{D38B0FED-DEAA-C34F-0703-4AA7D3B389CC}"/>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7244DB93-667B-DB1E-2759-FA9135A6E422}"/>
              </a:ext>
            </a:extLst>
          </p:cNvPr>
          <p:cNvSpPr>
            <a:spLocks noGrp="1"/>
          </p:cNvSpPr>
          <p:nvPr>
            <p:ph type="sldNum" sz="quarter" idx="12"/>
          </p:nvPr>
        </p:nvSpPr>
        <p:spPr/>
        <p:txBody>
          <a:bodyPr/>
          <a:lstStyle/>
          <a:p>
            <a:fld id="{3F4804D8-0F11-4816-8E84-7ED0EBE53121}" type="slidenum">
              <a:rPr lang="en-IN" smtClean="0"/>
              <a:t>12</a:t>
            </a:fld>
            <a:endParaRPr lang="en-IN"/>
          </a:p>
        </p:txBody>
      </p:sp>
      <p:sp>
        <p:nvSpPr>
          <p:cNvPr id="7" name="Rectangle 1">
            <a:extLst>
              <a:ext uri="{FF2B5EF4-FFF2-40B4-BE49-F238E27FC236}">
                <a16:creationId xmlns:a16="http://schemas.microsoft.com/office/drawing/2014/main" id="{4FC14A24-0A60-B3A9-B0C0-C3E756AA6BFC}"/>
              </a:ext>
            </a:extLst>
          </p:cNvPr>
          <p:cNvSpPr>
            <a:spLocks noGrp="1" noChangeArrowheads="1"/>
          </p:cNvSpPr>
          <p:nvPr>
            <p:ph idx="1"/>
          </p:nvPr>
        </p:nvSpPr>
        <p:spPr bwMode="auto">
          <a:xfrm>
            <a:off x="1097280" y="1964591"/>
            <a:ext cx="763108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Dog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Advanced HTML Guide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https://www.htmldog.com/guides/html/advanced/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Codedamn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Client-side Scripting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https://codedamn.com/news/javascript/client-side-scripting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TutorialsPoint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JavaScript Overview</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https://www.tutorialspoint.com/javascript/javascript_overview.html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W3C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CSS Overview</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https://www.w3.org/Style/CSS/Overview.en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.html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tx1"/>
                </a:solidFill>
                <a:latin typeface="Times New Roman" panose="02020603050405020304" pitchFamily="18" charset="0"/>
                <a:cs typeface="Times New Roman" panose="02020603050405020304" pitchFamily="18" charset="0"/>
              </a:rPr>
              <a:t>Some Real Systems</a:t>
            </a:r>
          </a:p>
          <a:p>
            <a:pPr eaLnBrk="0" fontAlgn="base"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https://www.nobroker.in/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https://www.booking.com/</a:t>
            </a:r>
            <a:endParaRPr lang="en-US" altLang="en-US" dirty="0">
              <a:solidFill>
                <a:schemeClr val="tx1"/>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https://housing.com/</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60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342E-2CC3-179B-2F0A-4985A8E9C0AC}"/>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6DAC55-35CE-EAB4-A95B-D7AC04E8FC6B}"/>
              </a:ext>
            </a:extLst>
          </p:cNvPr>
          <p:cNvSpPr>
            <a:spLocks noGrp="1"/>
          </p:cNvSpPr>
          <p:nvPr>
            <p:ph idx="1"/>
          </p:nvPr>
        </p:nvSpPr>
        <p:spPr/>
        <p:txBody>
          <a:bodyPr>
            <a:normAutofit lnSpcReduction="10000"/>
          </a:bodyPr>
          <a:lstStyle/>
          <a:p>
            <a:pPr algn="just">
              <a:buNone/>
            </a:pPr>
            <a:r>
              <a:rPr lang="en-US" sz="1900" dirty="0">
                <a:solidFill>
                  <a:schemeClr val="tx1"/>
                </a:solidFill>
                <a:latin typeface="Times New Roman" panose="02020603050405020304" pitchFamily="18" charset="0"/>
                <a:cs typeface="Times New Roman" panose="02020603050405020304" pitchFamily="18" charset="0"/>
              </a:rPr>
              <a:t>The Holiday Homes Management System is a web-based platform developed to streamline the process of booking and managing holiday home accommodations. It enhances the user experience by offering easy access to property information, smooth booking procedures, and simplified account management.</a:t>
            </a:r>
          </a:p>
          <a:p>
            <a:pPr algn="just">
              <a:buNone/>
            </a:pPr>
            <a:r>
              <a:rPr lang="en-US" sz="1900" dirty="0">
                <a:solidFill>
                  <a:schemeClr val="tx1"/>
                </a:solidFill>
                <a:latin typeface="Times New Roman" panose="02020603050405020304" pitchFamily="18" charset="0"/>
                <a:cs typeface="Times New Roman" panose="02020603050405020304" pitchFamily="18" charset="0"/>
              </a:rPr>
              <a:t>The system includes:</a:t>
            </a:r>
          </a:p>
          <a:p>
            <a:pPr algn="jus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A User Dashboard that allows users to browse holiday homes, make bookings, view booking history, and update their profile.</a:t>
            </a:r>
          </a:p>
          <a:p>
            <a:pPr algn="jus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A House Seller Dashboard for property owners to add new listings, view existing properties, and manage their profile information.</a:t>
            </a:r>
          </a:p>
          <a:p>
            <a:pPr algn="just">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An Admin Dashboard for managing overall platform activities including property listings, user data, reservations, and reports.</a:t>
            </a:r>
          </a:p>
          <a:p>
            <a:pPr algn="just"/>
            <a:r>
              <a:rPr lang="en-US" sz="1900" dirty="0">
                <a:solidFill>
                  <a:schemeClr val="tx1"/>
                </a:solidFill>
                <a:latin typeface="Times New Roman" panose="02020603050405020304" pitchFamily="18" charset="0"/>
                <a:cs typeface="Times New Roman" panose="02020603050405020304" pitchFamily="18" charset="0"/>
              </a:rPr>
              <a:t>Built using HTML, CSS, JavaScript, and Bootstrap, the platform ensures a responsive and interactive interface, making holiday planning easier and more efficient.</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321B4F7-80B0-A81C-2C9B-6A579C3594D7}"/>
              </a:ext>
            </a:extLst>
          </p:cNvPr>
          <p:cNvSpPr>
            <a:spLocks noGrp="1"/>
          </p:cNvSpPr>
          <p:nvPr>
            <p:ph type="dt" sz="half" idx="10"/>
          </p:nvPr>
        </p:nvSpPr>
        <p:spPr/>
        <p:txBody>
          <a:bodyPr/>
          <a:lstStyle/>
          <a:p>
            <a:fld id="{8B5AB32B-B821-49EA-B0DE-6EBD0AEE73B0}" type="datetime1">
              <a:rPr lang="en-IN" smtClean="0">
                <a:latin typeface="Times New Roman" panose="02020603050405020304" pitchFamily="18" charset="0"/>
                <a:cs typeface="Times New Roman" panose="02020603050405020304" pitchFamily="18" charset="0"/>
              </a:rPr>
              <a:t>23-04-2025</a:t>
            </a:fld>
            <a:endParaRPr lang="en-IN">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2275646-769F-17A9-694E-8441E9E2AF66}"/>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Department of Information Technology</a:t>
            </a:r>
          </a:p>
        </p:txBody>
      </p:sp>
      <p:sp>
        <p:nvSpPr>
          <p:cNvPr id="6" name="Slide Number Placeholder 5">
            <a:extLst>
              <a:ext uri="{FF2B5EF4-FFF2-40B4-BE49-F238E27FC236}">
                <a16:creationId xmlns:a16="http://schemas.microsoft.com/office/drawing/2014/main" id="{C98D6F6B-84F8-036C-8565-EBAE65A6FF7C}"/>
              </a:ext>
            </a:extLst>
          </p:cNvPr>
          <p:cNvSpPr>
            <a:spLocks noGrp="1"/>
          </p:cNvSpPr>
          <p:nvPr>
            <p:ph type="sldNum" sz="quarter" idx="12"/>
          </p:nvPr>
        </p:nvSpPr>
        <p:spPr/>
        <p:txBody>
          <a:bodyPr/>
          <a:lstStyle/>
          <a:p>
            <a:fld id="{3F4804D8-0F11-4816-8E84-7ED0EBE53121}"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23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9DB1-196A-9536-8D76-D140F7BF14D1}"/>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9155E9-4962-AA16-3E51-5C618B1C1DE0}"/>
              </a:ext>
            </a:extLst>
          </p:cNvPr>
          <p:cNvSpPr>
            <a:spLocks noGrp="1"/>
          </p:cNvSpPr>
          <p:nvPr>
            <p:ph idx="1"/>
          </p:nvPr>
        </p:nvSpPr>
        <p:spPr/>
        <p: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 The Holiday Homes Management System is designed to bring property owners and tourists together on one platform. Today, many people travel for vacations and need comfortable places to stay, but finding reliable holiday homes and booking them can be difficult. On the other side, property owners often manage bookings manually or depend on different apps that don’t give full control.</a:t>
            </a:r>
          </a:p>
          <a:p>
            <a:pPr algn="just">
              <a:buNone/>
            </a:pPr>
            <a:r>
              <a:rPr lang="en-US" dirty="0">
                <a:solidFill>
                  <a:schemeClr val="tx1"/>
                </a:solidFill>
                <a:latin typeface="Times New Roman" panose="02020603050405020304" pitchFamily="18" charset="0"/>
                <a:cs typeface="Times New Roman" panose="02020603050405020304" pitchFamily="18" charset="0"/>
              </a:rPr>
              <a:t> This system solves both problems by providing an online website where owners can list their holiday homes, add property details, photos, and set availability. Tourists can search by location, check the availability of homes, and make bookings directly. The system keeps records of all bookings, user profiles, and listings.</a:t>
            </a:r>
          </a:p>
          <a:p>
            <a:pPr algn="just"/>
            <a:r>
              <a:rPr lang="en-US" dirty="0">
                <a:solidFill>
                  <a:schemeClr val="tx1"/>
                </a:solidFill>
                <a:latin typeface="Times New Roman" panose="02020603050405020304" pitchFamily="18" charset="0"/>
                <a:cs typeface="Times New Roman" panose="02020603050405020304" pitchFamily="18" charset="0"/>
              </a:rPr>
              <a:t>It helps save time, reduces confusion, and improves the overall experience of renting holiday homes for both the guests and the owners. With separate dashboards for users, sellers, and admins, the platform ensures smooth management for everyone involved.</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BBCD23-DB43-985C-1970-8C06011AA8AA}"/>
              </a:ext>
            </a:extLst>
          </p:cNvPr>
          <p:cNvSpPr>
            <a:spLocks noGrp="1"/>
          </p:cNvSpPr>
          <p:nvPr>
            <p:ph type="dt" sz="half" idx="10"/>
          </p:nvPr>
        </p:nvSpPr>
        <p:spPr/>
        <p:txBody>
          <a:bodyPr/>
          <a:lstStyle/>
          <a:p>
            <a:fld id="{8B5AB32B-B821-49EA-B0DE-6EBD0AEE73B0}" type="datetime1">
              <a:rPr lang="en-IN" smtClean="0">
                <a:latin typeface="Times New Roman" panose="02020603050405020304" pitchFamily="18" charset="0"/>
                <a:cs typeface="Times New Roman" panose="02020603050405020304" pitchFamily="18" charset="0"/>
              </a:rPr>
              <a:t>23-04-2025</a:t>
            </a:fld>
            <a:endParaRPr lang="en-IN">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2B6B5A1-4BAA-23AB-813D-35A633B289E9}"/>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Department of Information Technology</a:t>
            </a:r>
          </a:p>
        </p:txBody>
      </p:sp>
      <p:sp>
        <p:nvSpPr>
          <p:cNvPr id="6" name="Slide Number Placeholder 5">
            <a:extLst>
              <a:ext uri="{FF2B5EF4-FFF2-40B4-BE49-F238E27FC236}">
                <a16:creationId xmlns:a16="http://schemas.microsoft.com/office/drawing/2014/main" id="{D332D100-DB08-31E7-63E3-172E5DCE80DF}"/>
              </a:ext>
            </a:extLst>
          </p:cNvPr>
          <p:cNvSpPr>
            <a:spLocks noGrp="1"/>
          </p:cNvSpPr>
          <p:nvPr>
            <p:ph type="sldNum" sz="quarter" idx="12"/>
          </p:nvPr>
        </p:nvSpPr>
        <p:spPr/>
        <p:txBody>
          <a:bodyPr/>
          <a:lstStyle/>
          <a:p>
            <a:fld id="{3F4804D8-0F11-4816-8E84-7ED0EBE53121}" type="slidenum">
              <a:rPr lang="en-IN" smtClean="0">
                <a:latin typeface="Times New Roman" panose="02020603050405020304" pitchFamily="18" charset="0"/>
                <a:cs typeface="Times New Roman" panose="02020603050405020304" pitchFamily="18" charset="0"/>
              </a:rPr>
              <a:t>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19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1B12-79C7-B62B-6B82-3B81E9682EDF}"/>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Motivation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1D3B68-D34C-3DE9-917E-DD5004DBE7BC}"/>
              </a:ext>
            </a:extLst>
          </p:cNvPr>
          <p:cNvSpPr>
            <a:spLocks noGrp="1"/>
          </p:cNvSpPr>
          <p:nvPr>
            <p:ph idx="1"/>
          </p:nvPr>
        </p:nvSpPr>
        <p:spPr/>
        <p:txBody>
          <a:bodyPr/>
          <a:lstStyle/>
          <a:p>
            <a:pPr algn="just">
              <a:buNone/>
            </a:pPr>
            <a:r>
              <a:rPr lang="en-US" dirty="0">
                <a:solidFill>
                  <a:schemeClr val="tx1"/>
                </a:solidFill>
                <a:latin typeface="Times New Roman" panose="02020603050405020304" pitchFamily="18" charset="0"/>
                <a:cs typeface="Times New Roman" panose="02020603050405020304" pitchFamily="18" charset="0"/>
              </a:rPr>
              <a:t>  The idea for this project came from the problems faced by both travelers and holiday home owners. Travelers often spend a lot of time searching for safe and comfortable places to stay, and they are not always sure if the home is available or trustworthy. At the same time, holiday home owners find it hard to promote their properties and manage bookings on their own.</a:t>
            </a:r>
          </a:p>
          <a:p>
            <a:pPr algn="just">
              <a:buNone/>
            </a:pPr>
            <a:r>
              <a:rPr lang="en-US" dirty="0">
                <a:solidFill>
                  <a:schemeClr val="tx1"/>
                </a:solidFill>
                <a:latin typeface="Times New Roman" panose="02020603050405020304" pitchFamily="18" charset="0"/>
                <a:cs typeface="Times New Roman" panose="02020603050405020304" pitchFamily="18" charset="0"/>
              </a:rPr>
              <a:t> Many existing platforms charge high fees or are too complex to use. Also, in small towns or tourist areas, people still use manual methods like phone calls or agents to manage bookings. This takes more time and effort.</a:t>
            </a:r>
          </a:p>
          <a:p>
            <a:pPr algn="just"/>
            <a:r>
              <a:rPr lang="en-US" dirty="0">
                <a:solidFill>
                  <a:schemeClr val="tx1"/>
                </a:solidFill>
                <a:latin typeface="Times New Roman" panose="02020603050405020304" pitchFamily="18" charset="0"/>
                <a:cs typeface="Times New Roman" panose="02020603050405020304" pitchFamily="18" charset="0"/>
              </a:rPr>
              <a:t>We felt there should be a simple and user-friendly system where everything can be handled in one place – booking, listing, communication, and updates. That’s why we created this system – to make things easier, faster, and better for both guests and property owners.</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AA68150-06AB-3316-2BD6-C8C881BC911B}"/>
              </a:ext>
            </a:extLst>
          </p:cNvPr>
          <p:cNvSpPr>
            <a:spLocks noGrp="1"/>
          </p:cNvSpPr>
          <p:nvPr>
            <p:ph type="dt" sz="half" idx="10"/>
          </p:nvPr>
        </p:nvSpPr>
        <p:spPr/>
        <p:txBody>
          <a:bodyPr/>
          <a:lstStyle/>
          <a:p>
            <a:fld id="{8B5AB32B-B821-49EA-B0DE-6EBD0AEE73B0}" type="datetime1">
              <a:rPr lang="en-IN" smtClean="0">
                <a:latin typeface="Times New Roman" panose="02020603050405020304" pitchFamily="18" charset="0"/>
                <a:cs typeface="Times New Roman" panose="02020603050405020304" pitchFamily="18" charset="0"/>
              </a:rPr>
              <a:t>23-04-2025</a:t>
            </a:fld>
            <a:endParaRPr lang="en-IN">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97E6021-F06A-5091-FEE7-E85713B26F35}"/>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Department of Information Technology</a:t>
            </a:r>
          </a:p>
        </p:txBody>
      </p:sp>
      <p:sp>
        <p:nvSpPr>
          <p:cNvPr id="6" name="Slide Number Placeholder 5">
            <a:extLst>
              <a:ext uri="{FF2B5EF4-FFF2-40B4-BE49-F238E27FC236}">
                <a16:creationId xmlns:a16="http://schemas.microsoft.com/office/drawing/2014/main" id="{39D00136-1D88-C758-CEF2-9B91B0EE584A}"/>
              </a:ext>
            </a:extLst>
          </p:cNvPr>
          <p:cNvSpPr>
            <a:spLocks noGrp="1"/>
          </p:cNvSpPr>
          <p:nvPr>
            <p:ph type="sldNum" sz="quarter" idx="12"/>
          </p:nvPr>
        </p:nvSpPr>
        <p:spPr/>
        <p:txBody>
          <a:bodyPr/>
          <a:lstStyle/>
          <a:p>
            <a:fld id="{3F4804D8-0F11-4816-8E84-7ED0EBE53121}" type="slidenum">
              <a:rPr lang="en-IN" smtClean="0">
                <a:latin typeface="Times New Roman" panose="02020603050405020304" pitchFamily="18" charset="0"/>
                <a:cs typeface="Times New Roman" panose="02020603050405020304" pitchFamily="18" charset="0"/>
              </a:rPr>
              <a:t>4</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27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4CEB-2670-DC2C-DD5F-5202756D88C0}"/>
              </a:ext>
            </a:extLst>
          </p:cNvPr>
          <p:cNvSpPr>
            <a:spLocks noGrp="1"/>
          </p:cNvSpPr>
          <p:nvPr>
            <p:ph type="title"/>
          </p:nvPr>
        </p:nvSpPr>
        <p:spPr/>
        <p:txBody>
          <a:bodyPr/>
          <a:lstStyle/>
          <a:p>
            <a:r>
              <a:rPr lang="en-IN" sz="4800" dirty="0">
                <a:solidFill>
                  <a:schemeClr val="tx1"/>
                </a:solidFill>
                <a:latin typeface="Times New Roman" panose="02020603050405020304" pitchFamily="18" charset="0"/>
                <a:cs typeface="Times New Roman" panose="02020603050405020304" pitchFamily="18" charset="0"/>
              </a:rPr>
              <a:t>Objectives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768597-23BD-ED79-DE3E-242E301D692E}"/>
              </a:ext>
            </a:extLst>
          </p:cNvPr>
          <p:cNvSpPr>
            <a:spLocks noGrp="1"/>
          </p:cNvSpPr>
          <p:nvPr>
            <p:ph idx="1"/>
          </p:nvPr>
        </p:nvSpPr>
        <p:spPr/>
        <p:txBody>
          <a:bodyPr>
            <a:normAutofit/>
          </a:bodyPr>
          <a:lstStyle/>
          <a:p>
            <a:pPr>
              <a:buNone/>
            </a:pPr>
            <a:r>
              <a:rPr lang="en-US" dirty="0">
                <a:solidFill>
                  <a:schemeClr val="tx1"/>
                </a:solidFill>
                <a:latin typeface="Times New Roman" panose="02020603050405020304" pitchFamily="18" charset="0"/>
                <a:cs typeface="Times New Roman" panose="02020603050405020304" pitchFamily="18" charset="0"/>
              </a:rPr>
              <a:t>The main goal of this project is to create an online platform that connects people who want to rent holiday homes with those who are looking to stay in them. The system should be user-friendly, fast, and helpful for both guests and property owners.</a:t>
            </a:r>
          </a:p>
          <a:p>
            <a:pPr>
              <a:buNone/>
            </a:pPr>
            <a:r>
              <a:rPr lang="en-US" b="1" dirty="0">
                <a:solidFill>
                  <a:schemeClr val="tx1"/>
                </a:solidFill>
                <a:latin typeface="Times New Roman" panose="02020603050405020304" pitchFamily="18" charset="0"/>
                <a:cs typeface="Times New Roman" panose="02020603050405020304" pitchFamily="18" charset="0"/>
              </a:rPr>
              <a:t>Key Objectives: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provide a central platform for booking and managing holiday homes.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help users search, view, and book homes easily.</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allow homeowners to add, update, and manage their property listings.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give admins tools to manage all user data, bookings, and listings.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make the interface simple and mobile-responsive, so it works well on all devices.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ensure that all data is stored properly using a database (MySQL).</a:t>
            </a:r>
          </a:p>
          <a:p>
            <a:pPr marL="201168" lvl="1" indent="0">
              <a:buNone/>
            </a:pPr>
            <a:r>
              <a:rPr lang="en-US" sz="2000" dirty="0">
                <a:solidFill>
                  <a:schemeClr val="tx1"/>
                </a:solidFill>
                <a:latin typeface="Times New Roman" panose="02020603050405020304" pitchFamily="18" charset="0"/>
                <a:cs typeface="Times New Roman" panose="02020603050405020304" pitchFamily="18" charset="0"/>
              </a:rPr>
              <a:t>This system aims to solve real-life problems in vacation planning and home renting using modern web technologies.</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E5D8F0-7B78-A64A-4D2C-5E2070B51903}"/>
              </a:ext>
            </a:extLst>
          </p:cNvPr>
          <p:cNvSpPr>
            <a:spLocks noGrp="1"/>
          </p:cNvSpPr>
          <p:nvPr>
            <p:ph type="dt" sz="half" idx="10"/>
          </p:nvPr>
        </p:nvSpPr>
        <p:spPr/>
        <p:txBody>
          <a:bodyPr/>
          <a:lstStyle/>
          <a:p>
            <a:fld id="{8B5AB32B-B821-49EA-B0DE-6EBD0AEE73B0}" type="datetime1">
              <a:rPr lang="en-IN" smtClean="0">
                <a:latin typeface="Times New Roman" panose="02020603050405020304" pitchFamily="18" charset="0"/>
                <a:cs typeface="Times New Roman" panose="02020603050405020304" pitchFamily="18" charset="0"/>
              </a:rPr>
              <a:t>23-04-2025</a:t>
            </a:fld>
            <a:endParaRPr lang="en-IN">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630BBA9-A5AB-EAC7-8201-EA4070B0D453}"/>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Department of Information Technology</a:t>
            </a:r>
          </a:p>
        </p:txBody>
      </p:sp>
      <p:sp>
        <p:nvSpPr>
          <p:cNvPr id="6" name="Slide Number Placeholder 5">
            <a:extLst>
              <a:ext uri="{FF2B5EF4-FFF2-40B4-BE49-F238E27FC236}">
                <a16:creationId xmlns:a16="http://schemas.microsoft.com/office/drawing/2014/main" id="{EF757251-9B3A-CD29-78C0-437CF4900BFA}"/>
              </a:ext>
            </a:extLst>
          </p:cNvPr>
          <p:cNvSpPr>
            <a:spLocks noGrp="1"/>
          </p:cNvSpPr>
          <p:nvPr>
            <p:ph type="sldNum" sz="quarter" idx="12"/>
          </p:nvPr>
        </p:nvSpPr>
        <p:spPr/>
        <p:txBody>
          <a:bodyPr/>
          <a:lstStyle/>
          <a:p>
            <a:fld id="{3F4804D8-0F11-4816-8E84-7ED0EBE53121}" type="slidenum">
              <a:rPr lang="en-IN" smtClean="0">
                <a:latin typeface="Times New Roman" panose="02020603050405020304" pitchFamily="18" charset="0"/>
                <a:cs typeface="Times New Roman" panose="02020603050405020304" pitchFamily="18" charset="0"/>
              </a:rPr>
              <a:t>5</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38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7D90-F683-F9AC-1847-9BBCB20C25E1}"/>
              </a:ext>
            </a:extLst>
          </p:cNvPr>
          <p:cNvSpPr>
            <a:spLocks noGrp="1"/>
          </p:cNvSpPr>
          <p:nvPr>
            <p:ph type="title"/>
          </p:nvPr>
        </p:nvSpPr>
        <p:spPr>
          <a:xfrm>
            <a:off x="1097280" y="618836"/>
            <a:ext cx="10058400" cy="1118524"/>
          </a:xfrm>
        </p:spPr>
        <p:txBody>
          <a:bodyPr>
            <a:normAutofit/>
          </a:bodyPr>
          <a:lstStyle/>
          <a:p>
            <a:r>
              <a:rPr lang="en-IN" sz="4800"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1E597-4CC4-E004-18FC-4E95A60B7340}"/>
              </a:ext>
            </a:extLst>
          </p:cNvPr>
          <p:cNvSpPr>
            <a:spLocks noGrp="1"/>
          </p:cNvSpPr>
          <p:nvPr>
            <p:ph idx="1"/>
          </p:nvPr>
        </p:nvSpPr>
        <p:spPr/>
        <p:txBody>
          <a:bodyPr/>
          <a:lstStyle/>
          <a:p>
            <a:pPr>
              <a:buNone/>
            </a:pPr>
            <a:r>
              <a:rPr lang="en-US" dirty="0">
                <a:solidFill>
                  <a:schemeClr val="tx1"/>
                </a:solidFill>
                <a:latin typeface="Times New Roman" panose="02020603050405020304" pitchFamily="18" charset="0"/>
                <a:cs typeface="Times New Roman" panose="02020603050405020304" pitchFamily="18" charset="0"/>
              </a:rPr>
              <a:t>  In today’s world, many people travel and look for affordable and comfortable holiday homes. At the same time, many property owners want to earn money by renting out their homes. But there is no simple system that connects them in an easy and trusted way.</a:t>
            </a:r>
          </a:p>
          <a:p>
            <a:pPr>
              <a:buNone/>
            </a:pPr>
            <a:r>
              <a:rPr lang="en-US" b="1" dirty="0">
                <a:solidFill>
                  <a:schemeClr val="tx1"/>
                </a:solidFill>
                <a:latin typeface="Times New Roman" panose="02020603050405020304" pitchFamily="18" charset="0"/>
                <a:cs typeface="Times New Roman" panose="02020603050405020304" pitchFamily="18" charset="0"/>
              </a:rPr>
              <a:t>Problems Faced:</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Travelers find it hard to search and book reliable holiday homes.</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Property owners struggle to manage listings and bookings manually.</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Most current platforms are either too costly or complicated to use.</a:t>
            </a:r>
          </a:p>
          <a:p>
            <a:pPr lvl="1">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Owners and users do not have separate dashboards, which leads to confusion.</a:t>
            </a:r>
          </a:p>
          <a:p>
            <a:r>
              <a:rPr lang="en-US" dirty="0">
                <a:solidFill>
                  <a:schemeClr val="tx1"/>
                </a:solidFill>
                <a:latin typeface="Times New Roman" panose="02020603050405020304" pitchFamily="18" charset="0"/>
                <a:cs typeface="Times New Roman" panose="02020603050405020304" pitchFamily="18" charset="0"/>
              </a:rPr>
              <a:t>So, there is a need for a complete online platform that handles everything in one place — booking, listing, user management, and admin control.</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AED4061-E916-A4DE-3DF7-36729DFEFBFA}"/>
              </a:ext>
            </a:extLst>
          </p:cNvPr>
          <p:cNvSpPr>
            <a:spLocks noGrp="1"/>
          </p:cNvSpPr>
          <p:nvPr>
            <p:ph type="dt" sz="half" idx="10"/>
          </p:nvPr>
        </p:nvSpPr>
        <p:spPr/>
        <p:txBody>
          <a:bodyPr/>
          <a:lstStyle/>
          <a:p>
            <a:fld id="{8B5AB32B-B821-49EA-B0DE-6EBD0AEE73B0}" type="datetime1">
              <a:rPr lang="en-IN" smtClean="0">
                <a:latin typeface="Times New Roman" panose="02020603050405020304" pitchFamily="18" charset="0"/>
                <a:cs typeface="Times New Roman" panose="02020603050405020304" pitchFamily="18" charset="0"/>
              </a:rPr>
              <a:t>23-04-2025</a:t>
            </a:fld>
            <a:endParaRPr lang="en-IN">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32D3191-E0BB-E56D-98E6-4946E0641F77}"/>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Department of Information Technology</a:t>
            </a:r>
          </a:p>
        </p:txBody>
      </p:sp>
      <p:sp>
        <p:nvSpPr>
          <p:cNvPr id="6" name="Slide Number Placeholder 5">
            <a:extLst>
              <a:ext uri="{FF2B5EF4-FFF2-40B4-BE49-F238E27FC236}">
                <a16:creationId xmlns:a16="http://schemas.microsoft.com/office/drawing/2014/main" id="{AF11731F-667B-203F-BAB0-15B706D16325}"/>
              </a:ext>
            </a:extLst>
          </p:cNvPr>
          <p:cNvSpPr>
            <a:spLocks noGrp="1"/>
          </p:cNvSpPr>
          <p:nvPr>
            <p:ph type="sldNum" sz="quarter" idx="12"/>
          </p:nvPr>
        </p:nvSpPr>
        <p:spPr/>
        <p:txBody>
          <a:bodyPr/>
          <a:lstStyle/>
          <a:p>
            <a:fld id="{3F4804D8-0F11-4816-8E84-7ED0EBE53121}" type="slidenum">
              <a:rPr lang="en-IN" smtClean="0">
                <a:latin typeface="Times New Roman" panose="02020603050405020304" pitchFamily="18" charset="0"/>
                <a:cs typeface="Times New Roman" panose="02020603050405020304" pitchFamily="18" charset="0"/>
              </a:rPr>
              <a:t>6</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49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6D67-95A2-8ABB-66DA-7E6748583DDA}"/>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6700B0-0347-F191-9588-01342AD08FB9}"/>
              </a:ext>
            </a:extLst>
          </p:cNvPr>
          <p:cNvSpPr>
            <a:spLocks noGrp="1"/>
          </p:cNvSpPr>
          <p:nvPr>
            <p:ph idx="1"/>
          </p:nvPr>
        </p:nvSpPr>
        <p:spPr/>
        <p:txBody>
          <a:bodyPr>
            <a:normAutofit fontScale="92500" lnSpcReduction="20000"/>
          </a:bodyPr>
          <a:lstStyle/>
          <a:p>
            <a:pPr>
              <a:buNone/>
            </a:pPr>
            <a:r>
              <a:rPr lang="en-US" dirty="0">
                <a:latin typeface="Times New Roman" panose="02020603050405020304" pitchFamily="18" charset="0"/>
                <a:cs typeface="Times New Roman" panose="02020603050405020304" pitchFamily="18" charset="0"/>
              </a:rPr>
              <a:t>Researchers have studied popular short‑term rental platforms to understand their benefits and challenges. Their findings highlight both the opportunities and drawbacks of these services for homeowners, guests, and local communities.</a:t>
            </a:r>
          </a:p>
          <a:p>
            <a:pPr>
              <a:buNone/>
            </a:pPr>
            <a:r>
              <a:rPr lang="en-US" b="1" dirty="0">
                <a:latin typeface="Times New Roman" panose="02020603050405020304" pitchFamily="18" charset="0"/>
                <a:cs typeface="Times New Roman" panose="02020603050405020304" pitchFamily="18" charset="0"/>
              </a:rPr>
              <a:t>Key Findings: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Josh Bivens (2019):</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Explains how Airbnb offers low‑cost stays and extra income for hosts.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Warns that unregulated growth can drive up housing prices and hurt local residents.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Zervas, </a:t>
            </a:r>
            <a:r>
              <a:rPr lang="en-US" dirty="0" err="1">
                <a:latin typeface="Times New Roman" panose="02020603050405020304" pitchFamily="18" charset="0"/>
                <a:cs typeface="Times New Roman" panose="02020603050405020304" pitchFamily="18" charset="0"/>
              </a:rPr>
              <a:t>Proserpio</a:t>
            </a:r>
            <a:r>
              <a:rPr lang="en-US" dirty="0">
                <a:latin typeface="Times New Roman" panose="02020603050405020304" pitchFamily="18" charset="0"/>
                <a:cs typeface="Times New Roman" panose="02020603050405020304" pitchFamily="18" charset="0"/>
              </a:rPr>
              <a:t> &amp; Byers (2017):</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Shows Airbnb’s entry reduces hotel revenues in high‑activity areas.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Emphasizes the need for balanced rules that protect communities without stifling innovation.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Insight: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specialized platform for smaller holiday‑home owners can offer transparency, fair pricing, and better local oversight than large global marketplaces.</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617863F-B91F-3DA6-5529-06AAF63D3A62}"/>
              </a:ext>
            </a:extLst>
          </p:cNvPr>
          <p:cNvSpPr>
            <a:spLocks noGrp="1"/>
          </p:cNvSpPr>
          <p:nvPr>
            <p:ph type="dt" sz="half" idx="10"/>
          </p:nvPr>
        </p:nvSpPr>
        <p:spPr/>
        <p:txBody>
          <a:bodyPr/>
          <a:lstStyle/>
          <a:p>
            <a:fld id="{8B5AB32B-B821-49EA-B0DE-6EBD0AEE73B0}" type="datetime1">
              <a:rPr lang="en-IN" smtClean="0">
                <a:latin typeface="Times New Roman" panose="02020603050405020304" pitchFamily="18" charset="0"/>
                <a:cs typeface="Times New Roman" panose="02020603050405020304" pitchFamily="18" charset="0"/>
              </a:rPr>
              <a:t>23-04-2025</a:t>
            </a:fld>
            <a:endParaRPr lang="en-IN">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79C08AD-022F-0896-2978-3D50F72E92D8}"/>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Department of Information Technology</a:t>
            </a:r>
          </a:p>
        </p:txBody>
      </p:sp>
      <p:sp>
        <p:nvSpPr>
          <p:cNvPr id="6" name="Slide Number Placeholder 5">
            <a:extLst>
              <a:ext uri="{FF2B5EF4-FFF2-40B4-BE49-F238E27FC236}">
                <a16:creationId xmlns:a16="http://schemas.microsoft.com/office/drawing/2014/main" id="{F9BD7E7D-F741-0AD8-D2DF-3953861FFA81}"/>
              </a:ext>
            </a:extLst>
          </p:cNvPr>
          <p:cNvSpPr>
            <a:spLocks noGrp="1"/>
          </p:cNvSpPr>
          <p:nvPr>
            <p:ph type="sldNum" sz="quarter" idx="12"/>
          </p:nvPr>
        </p:nvSpPr>
        <p:spPr/>
        <p:txBody>
          <a:bodyPr/>
          <a:lstStyle/>
          <a:p>
            <a:fld id="{3F4804D8-0F11-4816-8E84-7ED0EBE53121}" type="slidenum">
              <a:rPr lang="en-IN" smtClean="0">
                <a:latin typeface="Times New Roman" panose="02020603050405020304" pitchFamily="18" charset="0"/>
                <a:cs typeface="Times New Roman" panose="02020603050405020304" pitchFamily="18" charset="0"/>
              </a:rPr>
              <a:t>7</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39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0E9A-68C8-9283-3889-2A90C2721A58}"/>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Technology Stack (Hardware/Software)</a:t>
            </a:r>
            <a:endParaRPr lang="en-IN" dirty="0"/>
          </a:p>
        </p:txBody>
      </p:sp>
      <p:graphicFrame>
        <p:nvGraphicFramePr>
          <p:cNvPr id="7" name="Content Placeholder 6">
            <a:extLst>
              <a:ext uri="{FF2B5EF4-FFF2-40B4-BE49-F238E27FC236}">
                <a16:creationId xmlns:a16="http://schemas.microsoft.com/office/drawing/2014/main" id="{4409B0ED-D69A-7FAA-F010-8757BE44243A}"/>
              </a:ext>
            </a:extLst>
          </p:cNvPr>
          <p:cNvGraphicFramePr>
            <a:graphicFrameLocks noGrp="1"/>
          </p:cNvGraphicFramePr>
          <p:nvPr>
            <p:ph idx="1"/>
            <p:extLst>
              <p:ext uri="{D42A27DB-BD31-4B8C-83A1-F6EECF244321}">
                <p14:modId xmlns:p14="http://schemas.microsoft.com/office/powerpoint/2010/main" val="931781687"/>
              </p:ext>
            </p:extLst>
          </p:nvPr>
        </p:nvGraphicFramePr>
        <p:xfrm>
          <a:off x="1096963" y="1846263"/>
          <a:ext cx="10058397" cy="330200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815089029"/>
                    </a:ext>
                  </a:extLst>
                </a:gridCol>
                <a:gridCol w="3352799">
                  <a:extLst>
                    <a:ext uri="{9D8B030D-6E8A-4147-A177-3AD203B41FA5}">
                      <a16:colId xmlns:a16="http://schemas.microsoft.com/office/drawing/2014/main" val="1318260171"/>
                    </a:ext>
                  </a:extLst>
                </a:gridCol>
                <a:gridCol w="3352799">
                  <a:extLst>
                    <a:ext uri="{9D8B030D-6E8A-4147-A177-3AD203B41FA5}">
                      <a16:colId xmlns:a16="http://schemas.microsoft.com/office/drawing/2014/main" val="1623508076"/>
                    </a:ext>
                  </a:extLst>
                </a:gridCol>
              </a:tblGrid>
              <a:tr h="370840">
                <a:tc>
                  <a:txBody>
                    <a:bodyPr/>
                    <a:lstStyle/>
                    <a:p>
                      <a:r>
                        <a:rPr lang="en-IN" b="1" dirty="0"/>
                        <a:t>Layer</a:t>
                      </a:r>
                      <a:endParaRPr lang="en-IN" dirty="0"/>
                    </a:p>
                  </a:txBody>
                  <a:tcPr anchor="ctr"/>
                </a:tc>
                <a:tc>
                  <a:txBody>
                    <a:bodyPr/>
                    <a:lstStyle/>
                    <a:p>
                      <a:r>
                        <a:rPr lang="en-IN" b="1"/>
                        <a:t>Technologies</a:t>
                      </a:r>
                      <a:endParaRPr lang="en-IN"/>
                    </a:p>
                  </a:txBody>
                  <a:tcPr anchor="ctr"/>
                </a:tc>
                <a:tc>
                  <a:txBody>
                    <a:bodyPr/>
                    <a:lstStyle/>
                    <a:p>
                      <a:r>
                        <a:rPr lang="en-IN" b="1"/>
                        <a:t>Purpose</a:t>
                      </a:r>
                      <a:endParaRPr lang="en-IN"/>
                    </a:p>
                  </a:txBody>
                  <a:tcPr anchor="ctr"/>
                </a:tc>
                <a:extLst>
                  <a:ext uri="{0D108BD9-81ED-4DB2-BD59-A6C34878D82A}">
                    <a16:rowId xmlns:a16="http://schemas.microsoft.com/office/drawing/2014/main" val="1497468183"/>
                  </a:ext>
                </a:extLst>
              </a:tr>
              <a:tr h="370840">
                <a:tc>
                  <a:txBody>
                    <a:bodyPr/>
                    <a:lstStyle/>
                    <a:p>
                      <a:r>
                        <a:rPr lang="en-IN"/>
                        <a:t>Frontend</a:t>
                      </a:r>
                    </a:p>
                  </a:txBody>
                  <a:tcPr anchor="ctr"/>
                </a:tc>
                <a:tc>
                  <a:txBody>
                    <a:bodyPr/>
                    <a:lstStyle/>
                    <a:p>
                      <a:r>
                        <a:rPr lang="en-IN"/>
                        <a:t>HTML, CSS, JavaScript, Bootstrap</a:t>
                      </a:r>
                    </a:p>
                  </a:txBody>
                  <a:tcPr anchor="ctr"/>
                </a:tc>
                <a:tc>
                  <a:txBody>
                    <a:bodyPr/>
                    <a:lstStyle/>
                    <a:p>
                      <a:r>
                        <a:rPr lang="en-US"/>
                        <a:t>Build structure, style, interactivity &amp; responsive layout</a:t>
                      </a:r>
                    </a:p>
                  </a:txBody>
                  <a:tcPr anchor="ctr"/>
                </a:tc>
                <a:extLst>
                  <a:ext uri="{0D108BD9-81ED-4DB2-BD59-A6C34878D82A}">
                    <a16:rowId xmlns:a16="http://schemas.microsoft.com/office/drawing/2014/main" val="1766328119"/>
                  </a:ext>
                </a:extLst>
              </a:tr>
              <a:tr h="370840">
                <a:tc>
                  <a:txBody>
                    <a:bodyPr/>
                    <a:lstStyle/>
                    <a:p>
                      <a:r>
                        <a:rPr lang="en-IN"/>
                        <a:t>Backend</a:t>
                      </a:r>
                    </a:p>
                  </a:txBody>
                  <a:tcPr anchor="ctr"/>
                </a:tc>
                <a:tc>
                  <a:txBody>
                    <a:bodyPr/>
                    <a:lstStyle/>
                    <a:p>
                      <a:r>
                        <a:rPr lang="en-IN"/>
                        <a:t>PHP</a:t>
                      </a:r>
                    </a:p>
                  </a:txBody>
                  <a:tcPr anchor="ctr"/>
                </a:tc>
                <a:tc>
                  <a:txBody>
                    <a:bodyPr/>
                    <a:lstStyle/>
                    <a:p>
                      <a:r>
                        <a:rPr lang="en-US"/>
                        <a:t>Process requests, handle authentication and booking logic</a:t>
                      </a:r>
                    </a:p>
                  </a:txBody>
                  <a:tcPr anchor="ctr"/>
                </a:tc>
                <a:extLst>
                  <a:ext uri="{0D108BD9-81ED-4DB2-BD59-A6C34878D82A}">
                    <a16:rowId xmlns:a16="http://schemas.microsoft.com/office/drawing/2014/main" val="3144864545"/>
                  </a:ext>
                </a:extLst>
              </a:tr>
              <a:tr h="370840">
                <a:tc>
                  <a:txBody>
                    <a:bodyPr/>
                    <a:lstStyle/>
                    <a:p>
                      <a:r>
                        <a:rPr lang="en-IN"/>
                        <a:t>Database</a:t>
                      </a:r>
                    </a:p>
                  </a:txBody>
                  <a:tcPr anchor="ctr"/>
                </a:tc>
                <a:tc>
                  <a:txBody>
                    <a:bodyPr/>
                    <a:lstStyle/>
                    <a:p>
                      <a:r>
                        <a:rPr lang="en-IN"/>
                        <a:t>MySQL</a:t>
                      </a:r>
                    </a:p>
                  </a:txBody>
                  <a:tcPr anchor="ctr"/>
                </a:tc>
                <a:tc>
                  <a:txBody>
                    <a:bodyPr/>
                    <a:lstStyle/>
                    <a:p>
                      <a:r>
                        <a:rPr lang="en-US"/>
                        <a:t>Store users, properties, bookings in organized tables</a:t>
                      </a:r>
                    </a:p>
                  </a:txBody>
                  <a:tcPr anchor="ctr"/>
                </a:tc>
                <a:extLst>
                  <a:ext uri="{0D108BD9-81ED-4DB2-BD59-A6C34878D82A}">
                    <a16:rowId xmlns:a16="http://schemas.microsoft.com/office/drawing/2014/main" val="450168984"/>
                  </a:ext>
                </a:extLst>
              </a:tr>
              <a:tr h="370840">
                <a:tc>
                  <a:txBody>
                    <a:bodyPr/>
                    <a:lstStyle/>
                    <a:p>
                      <a:r>
                        <a:rPr lang="en-IN"/>
                        <a:t>Web Server</a:t>
                      </a:r>
                    </a:p>
                  </a:txBody>
                  <a:tcPr anchor="ctr"/>
                </a:tc>
                <a:tc>
                  <a:txBody>
                    <a:bodyPr/>
                    <a:lstStyle/>
                    <a:p>
                      <a:r>
                        <a:rPr lang="en-IN" dirty="0"/>
                        <a:t>Apache </a:t>
                      </a:r>
                    </a:p>
                  </a:txBody>
                  <a:tcPr anchor="ctr"/>
                </a:tc>
                <a:tc>
                  <a:txBody>
                    <a:bodyPr/>
                    <a:lstStyle/>
                    <a:p>
                      <a:r>
                        <a:rPr lang="en-US"/>
                        <a:t>Serve web application to clients</a:t>
                      </a:r>
                    </a:p>
                  </a:txBody>
                  <a:tcPr anchor="ctr"/>
                </a:tc>
                <a:extLst>
                  <a:ext uri="{0D108BD9-81ED-4DB2-BD59-A6C34878D82A}">
                    <a16:rowId xmlns:a16="http://schemas.microsoft.com/office/drawing/2014/main" val="3980908179"/>
                  </a:ext>
                </a:extLst>
              </a:tr>
              <a:tr h="370840">
                <a:tc>
                  <a:txBody>
                    <a:bodyPr/>
                    <a:lstStyle/>
                    <a:p>
                      <a:r>
                        <a:rPr lang="en-IN"/>
                        <a:t>Supporting</a:t>
                      </a:r>
                    </a:p>
                  </a:txBody>
                  <a:tcPr anchor="ctr"/>
                </a:tc>
                <a:tc>
                  <a:txBody>
                    <a:bodyPr/>
                    <a:lstStyle/>
                    <a:p>
                      <a:r>
                        <a:rPr lang="en-IN" dirty="0"/>
                        <a:t>AJAX, Git</a:t>
                      </a:r>
                    </a:p>
                  </a:txBody>
                  <a:tcPr anchor="ctr"/>
                </a:tc>
                <a:tc>
                  <a:txBody>
                    <a:bodyPr/>
                    <a:lstStyle/>
                    <a:p>
                      <a:r>
                        <a:rPr lang="en-US" dirty="0"/>
                        <a:t>Load data asynchronously, manage code versions</a:t>
                      </a:r>
                    </a:p>
                  </a:txBody>
                  <a:tcPr anchor="ctr"/>
                </a:tc>
                <a:extLst>
                  <a:ext uri="{0D108BD9-81ED-4DB2-BD59-A6C34878D82A}">
                    <a16:rowId xmlns:a16="http://schemas.microsoft.com/office/drawing/2014/main" val="986412404"/>
                  </a:ext>
                </a:extLst>
              </a:tr>
            </a:tbl>
          </a:graphicData>
        </a:graphic>
      </p:graphicFrame>
      <p:sp>
        <p:nvSpPr>
          <p:cNvPr id="4" name="Date Placeholder 3">
            <a:extLst>
              <a:ext uri="{FF2B5EF4-FFF2-40B4-BE49-F238E27FC236}">
                <a16:creationId xmlns:a16="http://schemas.microsoft.com/office/drawing/2014/main" id="{64786176-CF11-C09D-0274-98FE2B9F5DD3}"/>
              </a:ext>
            </a:extLst>
          </p:cNvPr>
          <p:cNvSpPr>
            <a:spLocks noGrp="1"/>
          </p:cNvSpPr>
          <p:nvPr>
            <p:ph type="dt" sz="half" idx="10"/>
          </p:nvPr>
        </p:nvSpPr>
        <p:spPr/>
        <p:txBody>
          <a:bodyPr/>
          <a:lstStyle/>
          <a:p>
            <a:fld id="{8B5AB32B-B821-49EA-B0DE-6EBD0AEE73B0}" type="datetime1">
              <a:rPr lang="en-IN" smtClean="0"/>
              <a:t>23-04-2025</a:t>
            </a:fld>
            <a:endParaRPr lang="en-IN"/>
          </a:p>
        </p:txBody>
      </p:sp>
      <p:sp>
        <p:nvSpPr>
          <p:cNvPr id="5" name="Footer Placeholder 4">
            <a:extLst>
              <a:ext uri="{FF2B5EF4-FFF2-40B4-BE49-F238E27FC236}">
                <a16:creationId xmlns:a16="http://schemas.microsoft.com/office/drawing/2014/main" id="{720B070F-ACD1-B10A-2B30-76203C4881EC}"/>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494F5F23-D21A-2E90-6F00-A16BA8F6E233}"/>
              </a:ext>
            </a:extLst>
          </p:cNvPr>
          <p:cNvSpPr>
            <a:spLocks noGrp="1"/>
          </p:cNvSpPr>
          <p:nvPr>
            <p:ph type="sldNum" sz="quarter" idx="12"/>
          </p:nvPr>
        </p:nvSpPr>
        <p:spPr/>
        <p:txBody>
          <a:bodyPr/>
          <a:lstStyle/>
          <a:p>
            <a:fld id="{3F4804D8-0F11-4816-8E84-7ED0EBE53121}" type="slidenum">
              <a:rPr lang="en-IN" smtClean="0"/>
              <a:t>8</a:t>
            </a:fld>
            <a:endParaRPr lang="en-IN"/>
          </a:p>
        </p:txBody>
      </p:sp>
    </p:spTree>
    <p:extLst>
      <p:ext uri="{BB962C8B-B14F-4D97-AF65-F5344CB8AC3E}">
        <p14:creationId xmlns:p14="http://schemas.microsoft.com/office/powerpoint/2010/main" val="3289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8A41-CA6E-F14A-3027-D7ACACFBEEF7}"/>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Implementation</a:t>
            </a:r>
            <a:endParaRPr lang="en-IN" dirty="0"/>
          </a:p>
        </p:txBody>
      </p:sp>
      <p:sp>
        <p:nvSpPr>
          <p:cNvPr id="4" name="Date Placeholder 3">
            <a:extLst>
              <a:ext uri="{FF2B5EF4-FFF2-40B4-BE49-F238E27FC236}">
                <a16:creationId xmlns:a16="http://schemas.microsoft.com/office/drawing/2014/main" id="{F2F87E4B-5490-A568-F303-0ACC4CDC9939}"/>
              </a:ext>
            </a:extLst>
          </p:cNvPr>
          <p:cNvSpPr>
            <a:spLocks noGrp="1"/>
          </p:cNvSpPr>
          <p:nvPr>
            <p:ph type="dt" sz="half" idx="10"/>
          </p:nvPr>
        </p:nvSpPr>
        <p:spPr/>
        <p:txBody>
          <a:bodyPr/>
          <a:lstStyle/>
          <a:p>
            <a:fld id="{8B5AB32B-B821-49EA-B0DE-6EBD0AEE73B0}" type="datetime1">
              <a:rPr lang="en-IN" smtClean="0"/>
              <a:t>23-04-2025</a:t>
            </a:fld>
            <a:endParaRPr lang="en-IN"/>
          </a:p>
        </p:txBody>
      </p:sp>
      <p:sp>
        <p:nvSpPr>
          <p:cNvPr id="5" name="Footer Placeholder 4">
            <a:extLst>
              <a:ext uri="{FF2B5EF4-FFF2-40B4-BE49-F238E27FC236}">
                <a16:creationId xmlns:a16="http://schemas.microsoft.com/office/drawing/2014/main" id="{573A3C78-6469-8C17-FEE2-619691BE120D}"/>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DD3E6FC7-C33E-348E-9C12-B436DBFEB784}"/>
              </a:ext>
            </a:extLst>
          </p:cNvPr>
          <p:cNvSpPr>
            <a:spLocks noGrp="1"/>
          </p:cNvSpPr>
          <p:nvPr>
            <p:ph type="sldNum" sz="quarter" idx="12"/>
          </p:nvPr>
        </p:nvSpPr>
        <p:spPr/>
        <p:txBody>
          <a:bodyPr/>
          <a:lstStyle/>
          <a:p>
            <a:fld id="{3F4804D8-0F11-4816-8E84-7ED0EBE53121}" type="slidenum">
              <a:rPr lang="en-IN" smtClean="0"/>
              <a:t>9</a:t>
            </a:fld>
            <a:endParaRPr lang="en-IN"/>
          </a:p>
        </p:txBody>
      </p:sp>
      <p:sp>
        <p:nvSpPr>
          <p:cNvPr id="9" name="Rectangle 8">
            <a:extLst>
              <a:ext uri="{FF2B5EF4-FFF2-40B4-BE49-F238E27FC236}">
                <a16:creationId xmlns:a16="http://schemas.microsoft.com/office/drawing/2014/main" id="{973B7901-68AC-9E59-4E73-D09333A9A7BE}"/>
              </a:ext>
            </a:extLst>
          </p:cNvPr>
          <p:cNvSpPr/>
          <p:nvPr/>
        </p:nvSpPr>
        <p:spPr>
          <a:xfrm>
            <a:off x="266007" y="1891760"/>
            <a:ext cx="2794305" cy="4111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342900" indent="-342900">
              <a:buAutoNum type="arabicPeriod"/>
            </a:pPr>
            <a:r>
              <a:rPr lang="en-IN" sz="1600" b="1" dirty="0">
                <a:latin typeface="Times New Roman" panose="02020603050405020304" pitchFamily="18" charset="0"/>
                <a:cs typeface="Times New Roman" panose="02020603050405020304" pitchFamily="18" charset="0"/>
              </a:rPr>
              <a:t>Frontend Technologies Used:</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HTML, CSS, JavaScript, Bootstrap</a:t>
            </a:r>
          </a:p>
          <a:p>
            <a:r>
              <a:rPr lang="en-IN" sz="1600" b="1" dirty="0">
                <a:latin typeface="Times New Roman" panose="02020603050405020304" pitchFamily="18" charset="0"/>
                <a:cs typeface="Times New Roman" panose="02020603050405020304" pitchFamily="18" charset="0"/>
              </a:rPr>
              <a:t>Key Features:</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User Dashboard:</a:t>
            </a:r>
            <a:r>
              <a:rPr lang="en-IN" sz="1600" dirty="0">
                <a:latin typeface="Times New Roman" panose="02020603050405020304" pitchFamily="18" charset="0"/>
                <a:cs typeface="Times New Roman" panose="02020603050405020304" pitchFamily="18" charset="0"/>
              </a:rPr>
              <a:t> Register, login, search homes, manage bookings</a:t>
            </a:r>
          </a:p>
          <a:p>
            <a:pPr marL="742950" lvl="1"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Admin Dashboard:</a:t>
            </a:r>
            <a:r>
              <a:rPr lang="en-IN" sz="1600" dirty="0">
                <a:latin typeface="Times New Roman" panose="02020603050405020304" pitchFamily="18" charset="0"/>
                <a:cs typeface="Times New Roman" panose="02020603050405020304" pitchFamily="18" charset="0"/>
              </a:rPr>
              <a:t> Manage users, properties, bookings</a:t>
            </a:r>
          </a:p>
          <a:p>
            <a:pPr marL="742950" lvl="1"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Search &amp; Filter:</a:t>
            </a:r>
            <a:r>
              <a:rPr lang="en-IN" sz="1600" dirty="0">
                <a:latin typeface="Times New Roman" panose="02020603050405020304" pitchFamily="18" charset="0"/>
                <a:cs typeface="Times New Roman" panose="02020603050405020304" pitchFamily="18" charset="0"/>
              </a:rPr>
              <a:t> By </a:t>
            </a:r>
            <a:r>
              <a:rPr lang="en-IN" sz="1600" dirty="0" err="1">
                <a:latin typeface="Times New Roman" panose="02020603050405020304" pitchFamily="18" charset="0"/>
                <a:cs typeface="Times New Roman" panose="02020603050405020304" pitchFamily="18" charset="0"/>
              </a:rPr>
              <a:t>location,type</a:t>
            </a:r>
            <a:endParaRPr lang="en-IN" sz="16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4F0DF99-80C7-800F-EDA8-614FE0550BF0}"/>
              </a:ext>
            </a:extLst>
          </p:cNvPr>
          <p:cNvSpPr/>
          <p:nvPr/>
        </p:nvSpPr>
        <p:spPr>
          <a:xfrm>
            <a:off x="3332176" y="1891760"/>
            <a:ext cx="2794304" cy="4111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buNone/>
            </a:pPr>
            <a:r>
              <a:rPr lang="en-US" sz="1600" b="1" dirty="0">
                <a:latin typeface="Times New Roman" panose="02020603050405020304" pitchFamily="18" charset="0"/>
                <a:cs typeface="Times New Roman" panose="02020603050405020304" pitchFamily="18" charset="0"/>
              </a:rPr>
              <a:t>2. Backend Language &amp; Structure:</a:t>
            </a:r>
            <a:r>
              <a:rPr lang="en-US" sz="1600" dirty="0">
                <a:latin typeface="Times New Roman" panose="02020603050405020304" pitchFamily="18" charset="0"/>
                <a:cs typeface="Times New Roman" panose="02020603050405020304" pitchFamily="18" charset="0"/>
              </a:rPr>
              <a:t> </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PHP scripts with a simple MVC style flow</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Core Features: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Secure </a:t>
            </a:r>
            <a:r>
              <a:rPr lang="en-US" sz="1600" b="1" dirty="0">
                <a:latin typeface="Times New Roman" panose="02020603050405020304" pitchFamily="18" charset="0"/>
                <a:cs typeface="Times New Roman" panose="02020603050405020304" pitchFamily="18" charset="0"/>
              </a:rPr>
              <a:t>authentication</a:t>
            </a:r>
            <a:r>
              <a:rPr lang="en-US" sz="1600" dirty="0">
                <a:latin typeface="Times New Roman" panose="02020603050405020304" pitchFamily="18" charset="0"/>
                <a:cs typeface="Times New Roman" panose="02020603050405020304" pitchFamily="18" charset="0"/>
              </a:rPr>
              <a:t> &amp; </a:t>
            </a:r>
            <a:r>
              <a:rPr lang="en-US" sz="1600" b="1" dirty="0">
                <a:latin typeface="Times New Roman" panose="02020603050405020304" pitchFamily="18" charset="0"/>
                <a:cs typeface="Times New Roman" panose="02020603050405020304" pitchFamily="18" charset="0"/>
              </a:rPr>
              <a:t>session</a:t>
            </a:r>
            <a:r>
              <a:rPr lang="en-US" sz="1600" dirty="0">
                <a:latin typeface="Times New Roman" panose="02020603050405020304" pitchFamily="18" charset="0"/>
                <a:cs typeface="Times New Roman" panose="02020603050405020304" pitchFamily="18" charset="0"/>
              </a:rPr>
              <a:t> management</a:t>
            </a:r>
          </a:p>
          <a:p>
            <a:pPr lvl="1"/>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CRUD</a:t>
            </a:r>
            <a:r>
              <a:rPr lang="en-US" sz="1600" dirty="0">
                <a:latin typeface="Times New Roman" panose="02020603050405020304" pitchFamily="18" charset="0"/>
                <a:cs typeface="Times New Roman" panose="02020603050405020304" pitchFamily="18" charset="0"/>
              </a:rPr>
              <a:t> operations for users, properties, bookings</a:t>
            </a:r>
          </a:p>
        </p:txBody>
      </p:sp>
      <p:sp>
        <p:nvSpPr>
          <p:cNvPr id="12" name="Rectangle 11">
            <a:extLst>
              <a:ext uri="{FF2B5EF4-FFF2-40B4-BE49-F238E27FC236}">
                <a16:creationId xmlns:a16="http://schemas.microsoft.com/office/drawing/2014/main" id="{FAC90DC8-9F96-A00A-0B89-3750BA43C867}"/>
              </a:ext>
            </a:extLst>
          </p:cNvPr>
          <p:cNvSpPr/>
          <p:nvPr/>
        </p:nvSpPr>
        <p:spPr>
          <a:xfrm>
            <a:off x="6398344" y="1891760"/>
            <a:ext cx="2653292" cy="4111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buNone/>
            </a:pPr>
            <a:r>
              <a:rPr lang="en-IN" sz="1600" b="1" dirty="0">
                <a:latin typeface="Times New Roman" panose="02020603050405020304" pitchFamily="18" charset="0"/>
                <a:cs typeface="Times New Roman" panose="02020603050405020304" pitchFamily="18" charset="0"/>
              </a:rPr>
              <a:t>3. Database</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RDBMS:</a:t>
            </a:r>
          </a:p>
          <a:p>
            <a:pPr>
              <a:buNone/>
            </a:pPr>
            <a:endParaRPr lang="en-IN" sz="1600" b="1" dirty="0">
              <a:latin typeface="Times New Roman" panose="02020603050405020304" pitchFamily="18" charset="0"/>
              <a:cs typeface="Times New Roman" panose="02020603050405020304" pitchFamily="18" charset="0"/>
            </a:endParaRPr>
          </a:p>
          <a:p>
            <a:pPr>
              <a:buNone/>
            </a:pPr>
            <a:r>
              <a:rPr lang="en-IN" sz="1600" dirty="0">
                <a:latin typeface="Times New Roman" panose="02020603050405020304" pitchFamily="18" charset="0"/>
                <a:cs typeface="Times New Roman" panose="02020603050405020304" pitchFamily="18" charset="0"/>
              </a:rPr>
              <a:t>MySQL with normalized tables</a:t>
            </a:r>
          </a:p>
          <a:p>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Main Tables:</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users</a:t>
            </a:r>
            <a:r>
              <a:rPr lang="en-IN" sz="1600" dirty="0">
                <a:latin typeface="Times New Roman" panose="02020603050405020304" pitchFamily="18" charset="0"/>
                <a:cs typeface="Times New Roman" panose="02020603050405020304" pitchFamily="18" charset="0"/>
              </a:rPr>
              <a:t> (id, name, email, role)</a:t>
            </a:r>
          </a:p>
          <a:p>
            <a:pPr marL="742950" lvl="1"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properties</a:t>
            </a:r>
            <a:r>
              <a:rPr lang="en-IN" sz="1600" dirty="0">
                <a:latin typeface="Times New Roman" panose="02020603050405020304" pitchFamily="18" charset="0"/>
                <a:cs typeface="Times New Roman" panose="02020603050405020304" pitchFamily="18" charset="0"/>
              </a:rPr>
              <a:t> (id, </a:t>
            </a:r>
            <a:r>
              <a:rPr lang="en-IN" sz="1600" dirty="0" err="1">
                <a:latin typeface="Times New Roman" panose="02020603050405020304" pitchFamily="18" charset="0"/>
                <a:cs typeface="Times New Roman" panose="02020603050405020304" pitchFamily="18" charset="0"/>
              </a:rPr>
              <a:t>owner_id</a:t>
            </a:r>
            <a:r>
              <a:rPr lang="en-IN" sz="1600" dirty="0">
                <a:latin typeface="Times New Roman" panose="02020603050405020304" pitchFamily="18" charset="0"/>
                <a:cs typeface="Times New Roman" panose="02020603050405020304" pitchFamily="18" charset="0"/>
              </a:rPr>
              <a:t>, title, price, availability)</a:t>
            </a:r>
          </a:p>
          <a:p>
            <a:pPr marL="742950" lvl="1"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bookings</a:t>
            </a:r>
            <a:r>
              <a:rPr lang="en-IN" sz="1600" dirty="0">
                <a:latin typeface="Times New Roman" panose="02020603050405020304" pitchFamily="18" charset="0"/>
                <a:cs typeface="Times New Roman" panose="02020603050405020304" pitchFamily="18" charset="0"/>
              </a:rPr>
              <a:t> (id, </a:t>
            </a:r>
            <a:r>
              <a:rPr lang="en-IN" sz="1600" dirty="0" err="1">
                <a:latin typeface="Times New Roman" panose="02020603050405020304" pitchFamily="18" charset="0"/>
                <a:cs typeface="Times New Roman" panose="02020603050405020304" pitchFamily="18" charset="0"/>
              </a:rPr>
              <a:t>user_id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property_id</a:t>
            </a:r>
            <a:r>
              <a:rPr lang="en-IN" sz="1600" dirty="0">
                <a:latin typeface="Times New Roman" panose="02020603050405020304" pitchFamily="18" charset="0"/>
                <a:cs typeface="Times New Roman" panose="02020603050405020304" pitchFamily="18" charset="0"/>
              </a:rPr>
              <a:t>, dates)</a:t>
            </a:r>
          </a:p>
        </p:txBody>
      </p:sp>
      <p:sp>
        <p:nvSpPr>
          <p:cNvPr id="13" name="Rectangle 12">
            <a:extLst>
              <a:ext uri="{FF2B5EF4-FFF2-40B4-BE49-F238E27FC236}">
                <a16:creationId xmlns:a16="http://schemas.microsoft.com/office/drawing/2014/main" id="{BD43E5DD-5F76-03B7-312C-2DFBA1563A20}"/>
              </a:ext>
            </a:extLst>
          </p:cNvPr>
          <p:cNvSpPr/>
          <p:nvPr/>
        </p:nvSpPr>
        <p:spPr>
          <a:xfrm>
            <a:off x="9272701" y="1891760"/>
            <a:ext cx="2653292" cy="41118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buNone/>
            </a:pPr>
            <a:r>
              <a:rPr lang="en-IN" sz="1600" b="1" dirty="0">
                <a:latin typeface="Times New Roman" panose="02020603050405020304" pitchFamily="18" charset="0"/>
                <a:cs typeface="Times New Roman" panose="02020603050405020304" pitchFamily="18" charset="0"/>
              </a:rPr>
              <a:t>4. Integration (Frontend &amp; Backend)</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AJAX Calls:</a:t>
            </a:r>
            <a:r>
              <a:rPr lang="en-IN" sz="1600" dirty="0">
                <a:latin typeface="Times New Roman" panose="02020603050405020304" pitchFamily="18" charset="0"/>
                <a:cs typeface="Times New Roman" panose="02020603050405020304" pitchFamily="18" charset="0"/>
              </a:rPr>
              <a:t> Seamless search &amp; booking without page reload</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 Flow:</a:t>
            </a:r>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User action → AJAX → PHP scripts → MySQL read/write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PHP returns data → JavaScript updates page instantly</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Validation:</a:t>
            </a:r>
            <a:r>
              <a:rPr lang="en-IN" sz="1600" dirty="0">
                <a:latin typeface="Times New Roman" panose="02020603050405020304" pitchFamily="18" charset="0"/>
                <a:cs typeface="Times New Roman" panose="02020603050405020304" pitchFamily="18" charset="0"/>
              </a:rPr>
              <a:t> Client‑side (JS) + Server‑side (PHP) on all forms</a:t>
            </a:r>
          </a:p>
          <a:p>
            <a:pPr algn="ct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779643"/>
      </p:ext>
    </p:extLst>
  </p:cSld>
  <p:clrMapOvr>
    <a:masterClrMapping/>
  </p:clrMapOvr>
</p:sld>
</file>

<file path=ppt/theme/theme1.xml><?xml version="1.0" encoding="utf-8"?>
<a:theme xmlns:a="http://schemas.openxmlformats.org/drawingml/2006/main" name="1_Retrospect">
  <a:themeElements>
    <a:clrScheme name="Custom 1">
      <a:dk1>
        <a:sysClr val="windowText" lastClr="000000"/>
      </a:dk1>
      <a:lt1>
        <a:sysClr val="window" lastClr="FFFFFF"/>
      </a:lt1>
      <a:dk2>
        <a:srgbClr val="344068"/>
      </a:dk2>
      <a:lt2>
        <a:srgbClr val="D9E0E6"/>
      </a:lt2>
      <a:accent1>
        <a:srgbClr val="2683C6"/>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7630</TotalTime>
  <Words>1682</Words>
  <Application>Microsoft Office PowerPoint</Application>
  <PresentationFormat>Widescreen</PresentationFormat>
  <Paragraphs>172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vt:lpstr>
      <vt:lpstr>Times New Roman</vt:lpstr>
      <vt:lpstr>Wingdings</vt:lpstr>
      <vt:lpstr>1_Retrospect</vt:lpstr>
      <vt:lpstr>Group ID – Project Title   </vt:lpstr>
      <vt:lpstr>Abstract</vt:lpstr>
      <vt:lpstr>Introduction</vt:lpstr>
      <vt:lpstr>Motivation</vt:lpstr>
      <vt:lpstr>Objectives</vt:lpstr>
      <vt:lpstr>Problem Statement</vt:lpstr>
      <vt:lpstr>Literature Survey</vt:lpstr>
      <vt:lpstr>Technology Stack (Hardware/Software)</vt:lpstr>
      <vt:lpstr>Implementation</vt:lpstr>
      <vt:lpstr>Results and Discussions</vt:lpstr>
      <vt:lpstr>Conclusion and 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dc:title>
  <dc:creator>Rasika Ransing</dc:creator>
  <cp:lastModifiedBy>Riya Kharade</cp:lastModifiedBy>
  <cp:revision>37</cp:revision>
  <dcterms:created xsi:type="dcterms:W3CDTF">2023-04-15T11:51:42Z</dcterms:created>
  <dcterms:modified xsi:type="dcterms:W3CDTF">2025-04-23T14:00:54Z</dcterms:modified>
</cp:coreProperties>
</file>