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87" r:id="rId6"/>
    <p:sldId id="281" r:id="rId7"/>
    <p:sldId id="261" r:id="rId8"/>
    <p:sldId id="282" r:id="rId9"/>
    <p:sldId id="284" r:id="rId10"/>
    <p:sldId id="285" r:id="rId11"/>
    <p:sldId id="286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6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9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2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9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2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0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2837C7-1BBC-4A1C-B3AE-BD019EA0A15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97ED30-0BCD-4CE1-B1C2-00710F555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CA6-89A2-E3E3-BA14-6EB2EAEBB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502"/>
            <a:ext cx="9144000" cy="27599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roject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9D12B-547B-7C72-1972-15869B14F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886" y="1749466"/>
            <a:ext cx="6507480" cy="45789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Bombay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890300-2356-D262-F85B-EBD994569BC0}"/>
              </a:ext>
            </a:extLst>
          </p:cNvPr>
          <p:cNvSpPr txBox="1">
            <a:spLocks/>
          </p:cNvSpPr>
          <p:nvPr/>
        </p:nvSpPr>
        <p:spPr>
          <a:xfrm>
            <a:off x="3643884" y="3745004"/>
            <a:ext cx="6507480" cy="154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Riya Sunil Kharade</a:t>
            </a:r>
          </a:p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Prof. Gulab Singh</a:t>
            </a:r>
          </a:p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: Microwave Satellite Data Processing</a:t>
            </a:r>
          </a:p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Vidyalankar Institute of technology Mumbai</a:t>
            </a:r>
          </a:p>
          <a:p>
            <a:pPr algn="l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Duration: 5 June- 14 June</a:t>
            </a:r>
          </a:p>
        </p:txBody>
      </p:sp>
      <p:pic>
        <p:nvPicPr>
          <p:cNvPr id="1026" name="Picture 2" descr="IIT Bombay - Wikipedia">
            <a:extLst>
              <a:ext uri="{FF2B5EF4-FFF2-40B4-BE49-F238E27FC236}">
                <a16:creationId xmlns:a16="http://schemas.microsoft.com/office/drawing/2014/main" id="{DE450058-6E9E-8458-1E2A-05E2DA79D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02" y="1702265"/>
            <a:ext cx="494033" cy="4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9736371-F8EF-33E0-FFC4-722F8438AB8B}"/>
              </a:ext>
            </a:extLst>
          </p:cNvPr>
          <p:cNvSpPr txBox="1">
            <a:spLocks/>
          </p:cNvSpPr>
          <p:nvPr/>
        </p:nvSpPr>
        <p:spPr>
          <a:xfrm>
            <a:off x="2842260" y="2752492"/>
            <a:ext cx="6507480" cy="54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Prayagraj</a:t>
            </a:r>
          </a:p>
        </p:txBody>
      </p:sp>
    </p:spTree>
    <p:extLst>
      <p:ext uri="{BB962C8B-B14F-4D97-AF65-F5344CB8AC3E}">
        <p14:creationId xmlns:p14="http://schemas.microsoft.com/office/powerpoint/2010/main" val="296482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9044-50E5-C93F-B401-B499FB16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57B4-7BBC-27CC-3507-79A7C944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2676"/>
            <a:ext cx="9601196" cy="1303867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5 –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474B5-518C-F4AE-FD68-162060BA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41" y="2616762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A951-0D11-C713-D224-AF23540A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1ED1-D097-6410-F09A-4A60CFA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6" y="982132"/>
            <a:ext cx="10158661" cy="1303867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Key Learnings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CC74-C3F0-BEC8-18F2-AE2BB300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earned SAR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PolSAR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in SNAP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classification and decomposition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use of DEM and terrain correction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with both Sentinel-1 and ALOS data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4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1901C-6179-225F-4657-1B6CEF541165}"/>
              </a:ext>
            </a:extLst>
          </p:cNvPr>
          <p:cNvSpPr txBox="1"/>
          <p:nvPr/>
        </p:nvSpPr>
        <p:spPr>
          <a:xfrm>
            <a:off x="3038168" y="3246792"/>
            <a:ext cx="6115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THANK YOU !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6614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B9CA-9ED3-FB86-2C2E-51BDDD8B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C2 Matrix &amp;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A73D-CAFB-B8DC-02EE-812F5C60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C2 Matrix and PC, PV, PG Decomposition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Sentinel-1A SAR data (Prayagraj A &amp; B)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in SNAP: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→ Calibration →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Deburst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Subset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generation →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Coregistration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Multilooking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Speckle filtering → Band math for PV, PC, PG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generation from decomposition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8F2E-E0EC-51CD-9358-6B1897E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– Results &amp; Discussion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D7BF2-7BC2-B19A-5E6F-8001118E3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509"/>
          <a:stretch>
            <a:fillRect/>
          </a:stretch>
        </p:blipFill>
        <p:spPr>
          <a:xfrm>
            <a:off x="1618248" y="2577901"/>
            <a:ext cx="8955503" cy="275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EFE92-8A2E-EFE7-2691-4FFE9E38E188}"/>
              </a:ext>
            </a:extLst>
          </p:cNvPr>
          <p:cNvSpPr txBox="1"/>
          <p:nvPr/>
        </p:nvSpPr>
        <p:spPr>
          <a:xfrm>
            <a:off x="2039160" y="5402957"/>
            <a:ext cx="8432196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PC						PG							PV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Surface Scattering	         	Double Bound Scattering 		Volume Scattering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9F748-3845-455B-B5CF-5CE170DF8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EBC0-E89E-DC92-7149-7CA210AD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1" y="982132"/>
            <a:ext cx="10940715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2 – Classification Using Random Forest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070C-DBBB-3014-918B-336ADAAB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Feature &amp; Random Forest Classification</a:t>
            </a:r>
          </a:p>
          <a:p>
            <a:r>
              <a:rPr lang="en-US" dirty="0"/>
              <a:t>Used Sentinel-1A (Prayagraj)</a:t>
            </a:r>
          </a:p>
          <a:p>
            <a:r>
              <a:rPr lang="en-US" dirty="0"/>
              <a:t>Identified target features from RGB</a:t>
            </a:r>
          </a:p>
          <a:p>
            <a:r>
              <a:rPr lang="en-US" dirty="0"/>
              <a:t>Applied Random Forest classifier</a:t>
            </a:r>
          </a:p>
          <a:p>
            <a:r>
              <a:rPr lang="en-US" dirty="0"/>
              <a:t>Accuracy will be assessed later</a:t>
            </a:r>
          </a:p>
        </p:txBody>
      </p:sp>
    </p:spTree>
    <p:extLst>
      <p:ext uri="{BB962C8B-B14F-4D97-AF65-F5344CB8AC3E}">
        <p14:creationId xmlns:p14="http://schemas.microsoft.com/office/powerpoint/2010/main" val="35430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C0F2-D339-B58D-1E41-A74E1DE93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49E1-6E3F-4D53-4B6D-BB366359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 – Results &amp; Discussion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669AE0-2E05-F0F7-6CC0-397354EB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195" y="2622586"/>
            <a:ext cx="2726148" cy="1243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C0B91-23E0-A142-82BD-E22B30A7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348"/>
          <a:stretch>
            <a:fillRect/>
          </a:stretch>
        </p:blipFill>
        <p:spPr>
          <a:xfrm>
            <a:off x="1767195" y="4237091"/>
            <a:ext cx="2877779" cy="1382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D5F2D-FC43-9EA4-CBE0-0F3FDA52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784" y="2622586"/>
            <a:ext cx="25717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5470-DF7D-1A2C-9B3C-328B6247E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9A47-5E2A-F330-3549-4FD96A99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6" y="982132"/>
            <a:ext cx="10700085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Polarimetric Classification (ALOS)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E6B5-9CC0-1EAB-8B07-36C76015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PolSAR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Using ALOS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PolSAR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(different from Prayagraj)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 steps: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data → Calibration → T3 matrix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Multilooking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Polarimetric Speckle Filtering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Terrain correction → Import T3 in SNAP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and classification in QGIS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Freeman, Singh4Gauss, Singh7SD, Yamaguchi</a:t>
            </a:r>
          </a:p>
        </p:txBody>
      </p:sp>
    </p:spTree>
    <p:extLst>
      <p:ext uri="{BB962C8B-B14F-4D97-AF65-F5344CB8AC3E}">
        <p14:creationId xmlns:p14="http://schemas.microsoft.com/office/powerpoint/2010/main" val="68050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43F1D-605D-8735-BBB6-03CCA65A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B4C2-1EF0-88A5-90A2-3741C2DB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2676"/>
            <a:ext cx="9601196" cy="13038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Results</a:t>
            </a:r>
          </a:p>
        </p:txBody>
      </p:sp>
      <p:pic>
        <p:nvPicPr>
          <p:cNvPr id="7" name="Picture 6" descr="A map of the earth&#10;&#10;AI-generated content may be incorrect.">
            <a:extLst>
              <a:ext uri="{FF2B5EF4-FFF2-40B4-BE49-F238E27FC236}">
                <a16:creationId xmlns:a16="http://schemas.microsoft.com/office/drawing/2014/main" id="{392AB3A3-2C05-4F41-B0FF-8C1DAA50F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7435">
            <a:off x="308900" y="2599698"/>
            <a:ext cx="3488937" cy="31445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A1ABA-5C70-9540-BA06-9FAEB04E3E31}"/>
              </a:ext>
            </a:extLst>
          </p:cNvPr>
          <p:cNvSpPr txBox="1">
            <a:spLocks/>
          </p:cNvSpPr>
          <p:nvPr/>
        </p:nvSpPr>
        <p:spPr>
          <a:xfrm>
            <a:off x="247228" y="5743074"/>
            <a:ext cx="3188366" cy="534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/>
              <a:t>Freeman–Durden </a:t>
            </a:r>
          </a:p>
          <a:p>
            <a:r>
              <a:rPr lang="en-IN" sz="1600" dirty="0"/>
              <a:t>Decomposition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green map&#10;&#10;AI-generated content may be incorrect.">
            <a:extLst>
              <a:ext uri="{FF2B5EF4-FFF2-40B4-BE49-F238E27FC236}">
                <a16:creationId xmlns:a16="http://schemas.microsoft.com/office/drawing/2014/main" id="{E70E1796-1BA5-F1CE-176B-05A25D34E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826">
            <a:off x="2186136" y="2639952"/>
            <a:ext cx="3276779" cy="29543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0CDB66-CCC1-68A7-A832-E9D41FF9DC6E}"/>
              </a:ext>
            </a:extLst>
          </p:cNvPr>
          <p:cNvSpPr txBox="1">
            <a:spLocks/>
          </p:cNvSpPr>
          <p:nvPr/>
        </p:nvSpPr>
        <p:spPr>
          <a:xfrm>
            <a:off x="2438572" y="5713731"/>
            <a:ext cx="3188366" cy="534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/>
              <a:t>Singh 4-Component </a:t>
            </a:r>
            <a:endParaRPr lang="en-IN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map of the united states&#10;&#10;AI-generated content may be incorrect.">
            <a:extLst>
              <a:ext uri="{FF2B5EF4-FFF2-40B4-BE49-F238E27FC236}">
                <a16:creationId xmlns:a16="http://schemas.microsoft.com/office/drawing/2014/main" id="{C07A35F1-8B87-78AF-0A12-9B2A44E68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2476" r="10380" b="2917"/>
          <a:stretch>
            <a:fillRect/>
          </a:stretch>
        </p:blipFill>
        <p:spPr>
          <a:xfrm rot="785574">
            <a:off x="5484049" y="2920180"/>
            <a:ext cx="2180509" cy="25429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FFCC72A-F2F9-3B4F-4130-FC625EE0958F}"/>
              </a:ext>
            </a:extLst>
          </p:cNvPr>
          <p:cNvSpPr txBox="1">
            <a:spLocks/>
          </p:cNvSpPr>
          <p:nvPr/>
        </p:nvSpPr>
        <p:spPr>
          <a:xfrm>
            <a:off x="4956576" y="5648192"/>
            <a:ext cx="3188366" cy="534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/>
              <a:t>Singh 7-Component </a:t>
            </a:r>
            <a:endParaRPr lang="en-IN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C1E030-50E8-BE9D-F7DE-E125F8AC7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887">
            <a:off x="7720158" y="2552981"/>
            <a:ext cx="3592207" cy="32379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B2EFED4-8593-CE94-3536-CE97018D35F1}"/>
              </a:ext>
            </a:extLst>
          </p:cNvPr>
          <p:cNvSpPr txBox="1">
            <a:spLocks/>
          </p:cNvSpPr>
          <p:nvPr/>
        </p:nvSpPr>
        <p:spPr>
          <a:xfrm>
            <a:off x="7922078" y="5743072"/>
            <a:ext cx="3188366" cy="5342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Singh Improved 6-Component </a:t>
            </a:r>
            <a:endParaRPr lang="en-IN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CC09-C02F-D3A1-A9AC-B0EC1808A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4C4-8DE5-5ACB-B709-E1E57207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00119"/>
            <a:ext cx="10158661" cy="1303867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– Interpret the target features and using these target features classify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 images with RF classifier and compare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acuracies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DD3F5-4143-C995-4FC8-83418787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PolSAR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Using Prayagraj 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Prayagraj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PolSAR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 steps: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data → Calibration → T3 matrix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Multilooking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Polarimetric Speckle Filtering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Terrain correction → Import T3 in SNAP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and classification in QGIS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Freeman, Singh4Gauss, Singh7SD, Yamaguchi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5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72253-F842-E498-63C1-847BEEC8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D23-79F3-1301-8B6B-C1D933DE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9" y="1119783"/>
            <a:ext cx="10647819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 – Generate DEM of Your Study Area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471AC-0A48-7B1B-AE8B-A3E320B8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59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800" b="1" dirty="0"/>
              <a:t>Generate a Digital Elevation Model (DEM) using Sentinel-1 SAR data.</a:t>
            </a:r>
          </a:p>
          <a:p>
            <a:r>
              <a:rPr lang="en-IN" sz="3800" b="1" dirty="0"/>
              <a:t>Steps Followed:</a:t>
            </a:r>
          </a:p>
          <a:p>
            <a:r>
              <a:rPr lang="en-IN" dirty="0"/>
              <a:t>Split – Extract relevant bursts</a:t>
            </a:r>
          </a:p>
          <a:p>
            <a:r>
              <a:rPr lang="en-US" dirty="0"/>
              <a:t>Calibration – Convert to sigma naught</a:t>
            </a:r>
          </a:p>
          <a:p>
            <a:r>
              <a:rPr lang="en-IN" dirty="0" err="1"/>
              <a:t>Deburst</a:t>
            </a:r>
            <a:r>
              <a:rPr lang="en-IN" dirty="0"/>
              <a:t> – Merge image bursts</a:t>
            </a:r>
          </a:p>
          <a:p>
            <a:r>
              <a:rPr lang="en-US" dirty="0"/>
              <a:t>Co-registration – Align master and slave images</a:t>
            </a:r>
          </a:p>
          <a:p>
            <a:r>
              <a:rPr lang="en-IN" dirty="0"/>
              <a:t>Interferogram Generation – Compute phase difference</a:t>
            </a:r>
          </a:p>
          <a:p>
            <a:r>
              <a:rPr lang="en-IN" dirty="0"/>
              <a:t>Filtering – Reduce noise (Goldstein filter)</a:t>
            </a:r>
          </a:p>
          <a:p>
            <a:r>
              <a:rPr lang="en-US" dirty="0"/>
              <a:t>Unwrapping – Convert phase to height (optional)</a:t>
            </a:r>
          </a:p>
          <a:p>
            <a:r>
              <a:rPr lang="en-IN" dirty="0"/>
              <a:t>Terrain Correction – Geocode and correct distortions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52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354</TotalTime>
  <Words>428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Project On</vt:lpstr>
      <vt:lpstr>Chapter 1 – C2 Matrix &amp; Decomposition</vt:lpstr>
      <vt:lpstr>Chapter 1 – Results &amp; Discussion</vt:lpstr>
      <vt:lpstr>Chapter 2 – Classification Using Random Forest</vt:lpstr>
      <vt:lpstr>Chapter 2 – Results &amp; Discussion</vt:lpstr>
      <vt:lpstr>Chapter 3 – Polarimetric Classification (ALOS)</vt:lpstr>
      <vt:lpstr>Chapter 3 – Results</vt:lpstr>
      <vt:lpstr>Chapter 4 – Interpret the target features and using these target features classify ll decomposition images with RF classifier and compare acuracies</vt:lpstr>
      <vt:lpstr>Chapter 5 – Generate DEM of Your Study Area</vt:lpstr>
      <vt:lpstr>Chapter 5 – Results</vt:lpstr>
      <vt:lpstr>Summary &amp; Key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Kharade</dc:creator>
  <cp:lastModifiedBy>Rohan Shinde</cp:lastModifiedBy>
  <cp:revision>16</cp:revision>
  <dcterms:created xsi:type="dcterms:W3CDTF">2025-06-08T11:05:20Z</dcterms:created>
  <dcterms:modified xsi:type="dcterms:W3CDTF">2025-06-14T09:22:22Z</dcterms:modified>
</cp:coreProperties>
</file>