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2" r:id="rId10"/>
    <p:sldId id="263"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1" d="100"/>
          <a:sy n="81" d="100"/>
        </p:scale>
        <p:origin x="31"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02/04/2024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02/04/2024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02/04/2024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02/04/2024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02/04/2024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02/04/2024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02/04/2024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02/04/2024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02/04/2024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02/04/2024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02/04/2024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02/04/2024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7302BCD-6FE9-33F1-DBFE-5FF820C83CC4}"/>
              </a:ext>
            </a:extLst>
          </p:cNvPr>
          <p:cNvPicPr>
            <a:picLocks noChangeAspect="1"/>
          </p:cNvPicPr>
          <p:nvPr/>
        </p:nvPicPr>
        <p:blipFill rotWithShape="1">
          <a:blip r:embed="rId2"/>
          <a:srcRect t="16762" r="9089" b="10034"/>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477981" y="1122363"/>
            <a:ext cx="4023360" cy="3204134"/>
          </a:xfrm>
        </p:spPr>
        <p:txBody>
          <a:bodyPr anchor="b">
            <a:normAutofit/>
          </a:bodyPr>
          <a:lstStyle/>
          <a:p>
            <a:pPr algn="l"/>
            <a:r>
              <a:rPr lang="en-GB" sz="4800">
                <a:solidFill>
                  <a:schemeClr val="bg1"/>
                </a:solidFill>
              </a:rPr>
              <a:t>British Airways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477980" y="4872922"/>
            <a:ext cx="4023359" cy="1208141"/>
          </a:xfrm>
        </p:spPr>
        <p:txBody>
          <a:bodyPr>
            <a:normAutofit/>
          </a:bodyPr>
          <a:lstStyle/>
          <a:p>
            <a:pPr algn="l"/>
            <a:r>
              <a:rPr lang="en-GB" sz="2000" dirty="0">
                <a:solidFill>
                  <a:schemeClr val="bg1"/>
                </a:solidFill>
              </a:rPr>
              <a:t>Review Analysis</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2306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75445E40-B9EB-1337-2FC2-4E6880EA57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174" r="9090" b="7879"/>
          <a:stretch/>
        </p:blipFill>
        <p:spPr bwMode="auto">
          <a:xfrm>
            <a:off x="3522468" y="10"/>
            <a:ext cx="9580528"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5" name="Rectangle 4104">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33225A-C2A6-F503-14C4-2ED99A0491B2}"/>
              </a:ext>
            </a:extLst>
          </p:cNvPr>
          <p:cNvSpPr>
            <a:spLocks noGrp="1"/>
          </p:cNvSpPr>
          <p:nvPr>
            <p:ph type="title"/>
          </p:nvPr>
        </p:nvSpPr>
        <p:spPr>
          <a:xfrm>
            <a:off x="371094" y="1161288"/>
            <a:ext cx="3438144" cy="1124712"/>
          </a:xfrm>
        </p:spPr>
        <p:txBody>
          <a:bodyPr anchor="b">
            <a:normAutofit/>
          </a:bodyPr>
          <a:lstStyle/>
          <a:p>
            <a:r>
              <a:rPr lang="en-US" sz="2800">
                <a:solidFill>
                  <a:schemeClr val="bg1"/>
                </a:solidFill>
              </a:rPr>
              <a:t>Random Forest Model Performance</a:t>
            </a:r>
          </a:p>
        </p:txBody>
      </p:sp>
      <p:sp>
        <p:nvSpPr>
          <p:cNvPr id="4107" name="Rectangle 410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09" name="Rectangle 410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C739301-0E00-4F3D-FEFF-BE524D526B1D}"/>
              </a:ext>
            </a:extLst>
          </p:cNvPr>
          <p:cNvSpPr>
            <a:spLocks noGrp="1"/>
          </p:cNvSpPr>
          <p:nvPr>
            <p:ph idx="1"/>
          </p:nvPr>
        </p:nvSpPr>
        <p:spPr>
          <a:xfrm>
            <a:off x="371093" y="2718054"/>
            <a:ext cx="3800267" cy="3207258"/>
          </a:xfrm>
        </p:spPr>
        <p:txBody>
          <a:bodyPr anchor="t">
            <a:normAutofit/>
          </a:bodyPr>
          <a:lstStyle/>
          <a:p>
            <a:pPr>
              <a:buFont typeface="Arial" panose="020B0604020202020204" pitchFamily="34" charset="0"/>
              <a:buChar char="•"/>
            </a:pPr>
            <a:r>
              <a:rPr lang="en-US" sz="1400" b="1" i="0">
                <a:solidFill>
                  <a:schemeClr val="bg1"/>
                </a:solidFill>
                <a:effectLst/>
                <a:latin typeface="Söhne"/>
              </a:rPr>
              <a:t>Accuracy &amp; Precision:</a:t>
            </a:r>
            <a:endParaRPr lang="en-US" sz="1400" b="0" i="0">
              <a:solidFill>
                <a:schemeClr val="bg1"/>
              </a:solidFill>
              <a:effectLst/>
              <a:latin typeface="Söhne"/>
            </a:endParaRPr>
          </a:p>
          <a:p>
            <a:pPr marL="742950" lvl="1" indent="-285750">
              <a:buFont typeface="Arial" panose="020B0604020202020204" pitchFamily="34" charset="0"/>
              <a:buChar char="•"/>
            </a:pPr>
            <a:r>
              <a:rPr lang="en-US" sz="1400" b="0" i="0">
                <a:solidFill>
                  <a:schemeClr val="bg1"/>
                </a:solidFill>
                <a:effectLst/>
                <a:latin typeface="Söhne"/>
              </a:rPr>
              <a:t>Achieved an overall accuracy of 85.46%, indicating strong predictive capabilities.</a:t>
            </a:r>
          </a:p>
          <a:p>
            <a:pPr marL="742950" lvl="1" indent="-285750">
              <a:buFont typeface="Arial" panose="020B0604020202020204" pitchFamily="34" charset="0"/>
              <a:buChar char="•"/>
            </a:pPr>
            <a:r>
              <a:rPr lang="en-US" sz="1400" b="0" i="0">
                <a:solidFill>
                  <a:schemeClr val="bg1"/>
                </a:solidFill>
                <a:effectLst/>
                <a:latin typeface="Söhne"/>
              </a:rPr>
              <a:t>Precision for non-bookings is high at 87%, reducing the risk of false marketing engagement.</a:t>
            </a:r>
          </a:p>
          <a:p>
            <a:pPr>
              <a:buFont typeface="Arial" panose="020B0604020202020204" pitchFamily="34" charset="0"/>
              <a:buChar char="•"/>
            </a:pPr>
            <a:r>
              <a:rPr lang="en-US" sz="1400" b="1" i="0">
                <a:solidFill>
                  <a:schemeClr val="bg1"/>
                </a:solidFill>
                <a:effectLst/>
                <a:latin typeface="Söhne"/>
              </a:rPr>
              <a:t>Recall &amp; F1-Score:</a:t>
            </a:r>
            <a:endParaRPr lang="en-US" sz="1400" b="0" i="0">
              <a:solidFill>
                <a:schemeClr val="bg1"/>
              </a:solidFill>
              <a:effectLst/>
              <a:latin typeface="Söhne"/>
            </a:endParaRPr>
          </a:p>
          <a:p>
            <a:pPr marL="742950" lvl="1" indent="-285750">
              <a:buFont typeface="Arial" panose="020B0604020202020204" pitchFamily="34" charset="0"/>
              <a:buChar char="•"/>
            </a:pPr>
            <a:r>
              <a:rPr lang="en-US" sz="1400" b="0" i="0">
                <a:solidFill>
                  <a:schemeClr val="bg1"/>
                </a:solidFill>
                <a:effectLst/>
                <a:latin typeface="Söhne"/>
              </a:rPr>
              <a:t>Recall for bookings is at 13%, indicating room for improvement in capturing all potential bookings.</a:t>
            </a:r>
          </a:p>
          <a:p>
            <a:pPr marL="742950" lvl="1" indent="-285750">
              <a:buFont typeface="Arial" panose="020B0604020202020204" pitchFamily="34" charset="0"/>
              <a:buChar char="•"/>
            </a:pPr>
            <a:r>
              <a:rPr lang="en-US" sz="1400" b="0" i="0">
                <a:solidFill>
                  <a:schemeClr val="bg1"/>
                </a:solidFill>
                <a:effectLst/>
                <a:latin typeface="Söhne"/>
              </a:rPr>
              <a:t>F1-score for bookings stands at 0.21, suggesting a need for a more balanced precision-recall trade-off.</a:t>
            </a:r>
          </a:p>
          <a:p>
            <a:endParaRPr lang="en-US" sz="14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5386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51" name="Rectangle 515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74E0FB83-540C-B11E-4AFD-9C1848E83F57}"/>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XGBoost Model Enhancement</a:t>
            </a:r>
          </a:p>
        </p:txBody>
      </p:sp>
      <p:cxnSp>
        <p:nvCxnSpPr>
          <p:cNvPr id="5153" name="Straight Connector 515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BBAA9C-9727-FFFE-BDF5-F5A019788B8D}"/>
              </a:ext>
            </a:extLst>
          </p:cNvPr>
          <p:cNvSpPr>
            <a:spLocks noGrp="1"/>
          </p:cNvSpPr>
          <p:nvPr>
            <p:ph idx="1"/>
          </p:nvPr>
        </p:nvSpPr>
        <p:spPr>
          <a:xfrm>
            <a:off x="897769" y="1909192"/>
            <a:ext cx="4586513" cy="3647710"/>
          </a:xfrm>
        </p:spPr>
        <p:txBody>
          <a:bodyPr>
            <a:normAutofit/>
          </a:bodyPr>
          <a:lstStyle/>
          <a:p>
            <a:pPr>
              <a:buFont typeface="Arial" panose="020B0604020202020204" pitchFamily="34" charset="0"/>
              <a:buChar char="•"/>
            </a:pPr>
            <a:r>
              <a:rPr lang="en-US" sz="800" b="1" i="0" dirty="0">
                <a:solidFill>
                  <a:schemeClr val="bg1"/>
                </a:solidFill>
                <a:effectLst/>
                <a:latin typeface="Söhne"/>
              </a:rPr>
              <a:t>Refined Recall:</a:t>
            </a:r>
            <a:endParaRPr lang="en-US" sz="800" b="0" i="0" dirty="0">
              <a:solidFill>
                <a:schemeClr val="bg1"/>
              </a:solidFill>
              <a:effectLst/>
              <a:latin typeface="Söhne"/>
            </a:endParaRPr>
          </a:p>
          <a:p>
            <a:pPr marL="742950" lvl="1" indent="-285750">
              <a:buFont typeface="Arial" panose="020B0604020202020204" pitchFamily="34" charset="0"/>
              <a:buChar char="•"/>
            </a:pPr>
            <a:r>
              <a:rPr lang="en-US" sz="800" b="0" i="0" dirty="0">
                <a:solidFill>
                  <a:schemeClr val="bg1"/>
                </a:solidFill>
                <a:effectLst/>
                <a:latin typeface="Söhne"/>
              </a:rPr>
              <a:t>The recall for bookings has improved significantly to 76%, demonstrating the model's enhanced sensitivity to actual bookings.</a:t>
            </a:r>
          </a:p>
          <a:p>
            <a:pPr marL="742950" lvl="1" indent="-285750">
              <a:buFont typeface="Arial" panose="020B0604020202020204" pitchFamily="34" charset="0"/>
              <a:buChar char="•"/>
            </a:pPr>
            <a:r>
              <a:rPr lang="en-US" sz="800" b="0" i="0" dirty="0">
                <a:solidFill>
                  <a:schemeClr val="bg1"/>
                </a:solidFill>
                <a:effectLst/>
                <a:latin typeface="Söhne"/>
              </a:rPr>
              <a:t>We now capture a higher proportion of booking opportunities, vital for targeted marketing campaigns.</a:t>
            </a:r>
          </a:p>
          <a:p>
            <a:pPr>
              <a:buFont typeface="Arial" panose="020B0604020202020204" pitchFamily="34" charset="0"/>
              <a:buChar char="•"/>
            </a:pPr>
            <a:r>
              <a:rPr lang="en-US" sz="800" b="1" i="0" dirty="0">
                <a:solidFill>
                  <a:schemeClr val="bg1"/>
                </a:solidFill>
                <a:effectLst/>
                <a:latin typeface="Söhne"/>
              </a:rPr>
              <a:t>Precision &amp; F1-Score:</a:t>
            </a:r>
            <a:endParaRPr lang="en-US" sz="800" b="0" i="0" dirty="0">
              <a:solidFill>
                <a:schemeClr val="bg1"/>
              </a:solidFill>
              <a:effectLst/>
              <a:latin typeface="Söhne"/>
            </a:endParaRPr>
          </a:p>
          <a:p>
            <a:pPr marL="742950" lvl="1" indent="-285750">
              <a:buFont typeface="Arial" panose="020B0604020202020204" pitchFamily="34" charset="0"/>
              <a:buChar char="•"/>
            </a:pPr>
            <a:r>
              <a:rPr lang="en-US" sz="800" b="0" i="0" dirty="0">
                <a:solidFill>
                  <a:schemeClr val="bg1"/>
                </a:solidFill>
                <a:effectLst/>
                <a:latin typeface="Söhne"/>
              </a:rPr>
              <a:t>Precision for bookings is at 30%, a trade-off against the increased recall rate.</a:t>
            </a:r>
          </a:p>
          <a:p>
            <a:pPr marL="742950" lvl="1" indent="-285750">
              <a:buFont typeface="Arial" panose="020B0604020202020204" pitchFamily="34" charset="0"/>
              <a:buChar char="•"/>
            </a:pPr>
            <a:r>
              <a:rPr lang="en-US" sz="800" b="0" i="0" dirty="0">
                <a:solidFill>
                  <a:schemeClr val="bg1"/>
                </a:solidFill>
                <a:effectLst/>
                <a:latin typeface="Söhne"/>
              </a:rPr>
              <a:t>F1-Score improvement to 0.43 confirms better balance in model performance metrics.</a:t>
            </a:r>
          </a:p>
          <a:p>
            <a:r>
              <a:rPr lang="en-US" sz="800" b="1" i="0" dirty="0">
                <a:solidFill>
                  <a:schemeClr val="bg1"/>
                </a:solidFill>
                <a:effectLst/>
                <a:latin typeface="Söhne"/>
              </a:rPr>
              <a:t>Classification Report Comparison:</a:t>
            </a:r>
            <a:endParaRPr lang="en-US" sz="800" b="0" i="0" dirty="0">
              <a:solidFill>
                <a:schemeClr val="bg1"/>
              </a:solidFill>
              <a:effectLst/>
              <a:latin typeface="Söhne"/>
            </a:endParaRPr>
          </a:p>
          <a:p>
            <a:pPr>
              <a:buFont typeface="Arial" panose="020B0604020202020204" pitchFamily="34" charset="0"/>
              <a:buChar char="•"/>
            </a:pPr>
            <a:r>
              <a:rPr lang="en-US" sz="800" b="0" i="0" dirty="0">
                <a:solidFill>
                  <a:schemeClr val="bg1"/>
                </a:solidFill>
                <a:effectLst/>
                <a:latin typeface="Söhne"/>
              </a:rPr>
              <a:t>Insert a table or graphic comparing the </a:t>
            </a:r>
            <a:r>
              <a:rPr lang="en-US" sz="800" b="0" i="0" dirty="0" err="1">
                <a:solidFill>
                  <a:schemeClr val="bg1"/>
                </a:solidFill>
                <a:effectLst/>
                <a:latin typeface="Söhne"/>
              </a:rPr>
              <a:t>RandomForest</a:t>
            </a:r>
            <a:r>
              <a:rPr lang="en-US" sz="800" b="0" i="0" dirty="0">
                <a:solidFill>
                  <a:schemeClr val="bg1"/>
                </a:solidFill>
                <a:effectLst/>
                <a:latin typeface="Söhne"/>
              </a:rPr>
              <a:t> and </a:t>
            </a:r>
            <a:r>
              <a:rPr lang="en-US" sz="800" b="0" i="0" dirty="0" err="1">
                <a:solidFill>
                  <a:schemeClr val="bg1"/>
                </a:solidFill>
                <a:effectLst/>
                <a:latin typeface="Söhne"/>
              </a:rPr>
              <a:t>XGBoost</a:t>
            </a:r>
            <a:r>
              <a:rPr lang="en-US" sz="800" b="0" i="0" dirty="0">
                <a:solidFill>
                  <a:schemeClr val="bg1"/>
                </a:solidFill>
                <a:effectLst/>
                <a:latin typeface="Söhne"/>
              </a:rPr>
              <a:t> classification reports.</a:t>
            </a:r>
          </a:p>
          <a:p>
            <a:pPr>
              <a:buFont typeface="Arial" panose="020B0604020202020204" pitchFamily="34" charset="0"/>
              <a:buChar char="•"/>
            </a:pPr>
            <a:r>
              <a:rPr lang="en-US" sz="800" b="1" i="0" dirty="0">
                <a:solidFill>
                  <a:schemeClr val="bg1"/>
                </a:solidFill>
                <a:effectLst/>
                <a:latin typeface="Söhne"/>
              </a:rPr>
              <a:t>Discussion Text:</a:t>
            </a:r>
            <a:endParaRPr lang="en-US" sz="800" b="0" i="0" dirty="0">
              <a:solidFill>
                <a:schemeClr val="bg1"/>
              </a:solidFill>
              <a:effectLst/>
              <a:latin typeface="Söhne"/>
            </a:endParaRPr>
          </a:p>
          <a:p>
            <a:pPr marL="742950" lvl="1" indent="-285750">
              <a:buFont typeface="Arial" panose="020B0604020202020204" pitchFamily="34" charset="0"/>
              <a:buChar char="•"/>
            </a:pPr>
            <a:r>
              <a:rPr lang="en-US" sz="800" b="0" i="0" dirty="0">
                <a:solidFill>
                  <a:schemeClr val="bg1"/>
                </a:solidFill>
                <a:effectLst/>
                <a:latin typeface="Söhne"/>
              </a:rPr>
              <a:t>"While the precision has dipped, the increased recall for class 1 (booked) from 13% to 76% with </a:t>
            </a:r>
            <a:r>
              <a:rPr lang="en-US" sz="800" b="0" i="0" dirty="0" err="1">
                <a:solidFill>
                  <a:schemeClr val="bg1"/>
                </a:solidFill>
                <a:effectLst/>
                <a:latin typeface="Söhne"/>
              </a:rPr>
              <a:t>XGBoost</a:t>
            </a:r>
            <a:r>
              <a:rPr lang="en-US" sz="800" b="0" i="0" dirty="0">
                <a:solidFill>
                  <a:schemeClr val="bg1"/>
                </a:solidFill>
                <a:effectLst/>
                <a:latin typeface="Söhne"/>
              </a:rPr>
              <a:t> signifies our enhanced ability to detect more genuine booking instances, a valuable shift for business strategy."</a:t>
            </a:r>
          </a:p>
          <a:p>
            <a:r>
              <a:rPr lang="en-US" sz="800" b="1" i="0" dirty="0">
                <a:solidFill>
                  <a:schemeClr val="bg1"/>
                </a:solidFill>
                <a:effectLst/>
                <a:latin typeface="Söhne"/>
              </a:rPr>
              <a:t>Balanced Accuracy Highlight:</a:t>
            </a:r>
            <a:endParaRPr lang="en-US" sz="800" b="0" i="0" dirty="0">
              <a:solidFill>
                <a:schemeClr val="bg1"/>
              </a:solidFill>
              <a:effectLst/>
              <a:latin typeface="Söhne"/>
            </a:endParaRPr>
          </a:p>
          <a:p>
            <a:pPr>
              <a:buFont typeface="Arial" panose="020B0604020202020204" pitchFamily="34" charset="0"/>
              <a:buChar char="•"/>
            </a:pPr>
            <a:r>
              <a:rPr lang="en-US" sz="800" b="0" i="0" dirty="0">
                <a:solidFill>
                  <a:schemeClr val="bg1"/>
                </a:solidFill>
                <a:effectLst/>
                <a:latin typeface="Söhne"/>
              </a:rPr>
              <a:t>"The cross-validated balanced accuracy of 88.47% with </a:t>
            </a:r>
            <a:r>
              <a:rPr lang="en-US" sz="800" b="0" i="0" dirty="0" err="1">
                <a:solidFill>
                  <a:schemeClr val="bg1"/>
                </a:solidFill>
                <a:effectLst/>
                <a:latin typeface="Söhne"/>
              </a:rPr>
              <a:t>XGBoost</a:t>
            </a:r>
            <a:r>
              <a:rPr lang="en-US" sz="800" b="0" i="0" dirty="0">
                <a:solidFill>
                  <a:schemeClr val="bg1"/>
                </a:solidFill>
                <a:effectLst/>
                <a:latin typeface="Söhne"/>
              </a:rPr>
              <a:t> indicates a reliable performance across both booking and non-booking classes when factoring in the class imbalance.</a:t>
            </a:r>
          </a:p>
          <a:p>
            <a:endParaRPr lang="en-US" sz="800" dirty="0">
              <a:solidFill>
                <a:schemeClr val="bg1"/>
              </a:solidFill>
            </a:endParaRPr>
          </a:p>
        </p:txBody>
      </p:sp>
      <p:cxnSp>
        <p:nvCxnSpPr>
          <p:cNvPr id="5155" name="Straight Connector 515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DD4D7B05-1CB7-0AD1-615A-DDB0015024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11" r="18535" b="1"/>
          <a:stretch/>
        </p:blipFill>
        <p:spPr bwMode="auto">
          <a:xfrm>
            <a:off x="6525453" y="10"/>
            <a:ext cx="566654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504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lane flying over an airport&#10;&#10;Description automatically generated">
            <a:extLst>
              <a:ext uri="{FF2B5EF4-FFF2-40B4-BE49-F238E27FC236}">
                <a16:creationId xmlns:a16="http://schemas.microsoft.com/office/drawing/2014/main" id="{5229BA14-194A-252C-2A21-06961DE5EA1F}"/>
              </a:ext>
            </a:extLst>
          </p:cNvPr>
          <p:cNvPicPr>
            <a:picLocks noChangeAspect="1"/>
          </p:cNvPicPr>
          <p:nvPr/>
        </p:nvPicPr>
        <p:blipFill rotWithShape="1">
          <a:blip r:embed="rId2">
            <a:alphaModFix amt="40000"/>
          </a:blip>
          <a:srcRect t="22199" b="20549"/>
          <a:stretch/>
        </p:blipFill>
        <p:spPr>
          <a:xfrm>
            <a:off x="20" y="10"/>
            <a:ext cx="12191979" cy="6857990"/>
          </a:xfrm>
          <a:prstGeom prst="rect">
            <a:avLst/>
          </a:prstGeom>
        </p:spPr>
      </p:pic>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841249" y="941832"/>
            <a:ext cx="10506456" cy="2057400"/>
          </a:xfrm>
        </p:spPr>
        <p:txBody>
          <a:bodyPr anchor="b">
            <a:normAutofit/>
          </a:bodyPr>
          <a:lstStyle/>
          <a:p>
            <a:r>
              <a:rPr lang="en-GB" sz="5000">
                <a:solidFill>
                  <a:schemeClr val="bg1"/>
                </a:solidFill>
              </a:rPr>
              <a:t>Analysis method used</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a:xfrm>
            <a:off x="841248" y="3502152"/>
            <a:ext cx="10506456" cy="2670048"/>
          </a:xfrm>
        </p:spPr>
        <p:txBody>
          <a:bodyPr>
            <a:normAutofit/>
          </a:bodyPr>
          <a:lstStyle/>
          <a:p>
            <a:r>
              <a:rPr lang="en-GB" sz="2000">
                <a:solidFill>
                  <a:schemeClr val="bg1"/>
                </a:solidFill>
              </a:rPr>
              <a:t>Sentimental Analysis</a:t>
            </a:r>
          </a:p>
          <a:p>
            <a:r>
              <a:rPr lang="en-GB" sz="2000">
                <a:solidFill>
                  <a:schemeClr val="bg1"/>
                </a:solidFill>
              </a:rPr>
              <a:t>Topic Modelling</a:t>
            </a:r>
          </a:p>
          <a:p>
            <a:r>
              <a:rPr lang="en-GB" sz="2000">
                <a:solidFill>
                  <a:schemeClr val="bg1"/>
                </a:solidFill>
              </a:rPr>
              <a:t>Word Cloud</a:t>
            </a:r>
          </a:p>
          <a:p>
            <a:endParaRPr lang="en-GB" sz="2000">
              <a:solidFill>
                <a:schemeClr val="bg1"/>
              </a:solidFill>
            </a:endParaRPr>
          </a:p>
          <a:p>
            <a:endParaRPr lang="en-GB" sz="2000">
              <a:solidFill>
                <a:schemeClr val="bg1"/>
              </a:solidFill>
            </a:endParaRPr>
          </a:p>
        </p:txBody>
      </p:sp>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38468727-63BE-4191-B4A6-C30C82C0E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E8743-ABBE-D61E-1600-FB86C4B7E67D}"/>
              </a:ext>
            </a:extLst>
          </p:cNvPr>
          <p:cNvSpPr>
            <a:spLocks noGrp="1"/>
          </p:cNvSpPr>
          <p:nvPr>
            <p:ph type="title"/>
          </p:nvPr>
        </p:nvSpPr>
        <p:spPr>
          <a:xfrm>
            <a:off x="457201" y="412454"/>
            <a:ext cx="2381250" cy="2101850"/>
          </a:xfrm>
        </p:spPr>
        <p:txBody>
          <a:bodyPr vert="horz" lIns="91440" tIns="45720" rIns="91440" bIns="45720" rtlCol="0" anchor="ctr">
            <a:normAutofit/>
          </a:bodyPr>
          <a:lstStyle/>
          <a:p>
            <a:r>
              <a:rPr lang="en-US" sz="2800" kern="1200">
                <a:solidFill>
                  <a:schemeClr val="tx1"/>
                </a:solidFill>
                <a:latin typeface="+mj-lt"/>
                <a:ea typeface="+mj-ea"/>
                <a:cs typeface="+mj-cs"/>
              </a:rPr>
              <a:t>Sentimental Analysis</a:t>
            </a:r>
          </a:p>
        </p:txBody>
      </p:sp>
      <p:sp>
        <p:nvSpPr>
          <p:cNvPr id="1040" name="Rectangle 1039">
            <a:extLst>
              <a:ext uri="{FF2B5EF4-FFF2-40B4-BE49-F238E27FC236}">
                <a16:creationId xmlns:a16="http://schemas.microsoft.com/office/drawing/2014/main" id="{9D355BB6-1BB8-4828-B246-CFB31742D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3483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2" name="Rectangle 1041">
            <a:extLst>
              <a:ext uri="{FF2B5EF4-FFF2-40B4-BE49-F238E27FC236}">
                <a16:creationId xmlns:a16="http://schemas.microsoft.com/office/drawing/2014/main" id="{CA52A9B9-B2B3-46F0-9D53-0EFF9905B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45238" y="1452646"/>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7827FA6-2E1C-EAE4-5749-0964950BB42F}"/>
              </a:ext>
            </a:extLst>
          </p:cNvPr>
          <p:cNvSpPr>
            <a:spLocks noGrp="1"/>
          </p:cNvSpPr>
          <p:nvPr>
            <p:ph sz="half" idx="1"/>
          </p:nvPr>
        </p:nvSpPr>
        <p:spPr>
          <a:xfrm>
            <a:off x="3157538" y="412454"/>
            <a:ext cx="3243262" cy="2101850"/>
          </a:xfrm>
        </p:spPr>
        <p:txBody>
          <a:bodyPr vert="horz" lIns="91440" tIns="45720" rIns="91440" bIns="45720" rtlCol="0" anchor="ctr">
            <a:normAutofit/>
          </a:bodyPr>
          <a:lstStyle/>
          <a:p>
            <a:pPr marL="0"/>
            <a:r>
              <a:rPr lang="en-US" sz="1700"/>
              <a:t>Insights</a:t>
            </a:r>
          </a:p>
          <a:p>
            <a:pPr marL="0"/>
            <a:r>
              <a:rPr lang="en-US" sz="1700"/>
              <a:t>Positive : 63.5%</a:t>
            </a:r>
          </a:p>
          <a:p>
            <a:pPr marL="0"/>
            <a:r>
              <a:rPr lang="en-US" sz="1700"/>
              <a:t>Negative: 35.5%</a:t>
            </a:r>
          </a:p>
          <a:p>
            <a:pPr marL="0"/>
            <a:r>
              <a:rPr lang="en-US" sz="1700"/>
              <a:t>Neutral: 1.0%</a:t>
            </a:r>
          </a:p>
          <a:p>
            <a:endParaRPr lang="en-US" sz="1700"/>
          </a:p>
        </p:txBody>
      </p:sp>
      <p:pic>
        <p:nvPicPr>
          <p:cNvPr id="6" name="Picture 5" descr="A large airplane flying over a building&#10;&#10;Description automatically generated">
            <a:extLst>
              <a:ext uri="{FF2B5EF4-FFF2-40B4-BE49-F238E27FC236}">
                <a16:creationId xmlns:a16="http://schemas.microsoft.com/office/drawing/2014/main" id="{F12626A3-E78F-C034-3B28-7ED7F6019879}"/>
              </a:ext>
            </a:extLst>
          </p:cNvPr>
          <p:cNvPicPr>
            <a:picLocks noChangeAspect="1"/>
          </p:cNvPicPr>
          <p:nvPr/>
        </p:nvPicPr>
        <p:blipFill rotWithShape="1">
          <a:blip r:embed="rId2"/>
          <a:srcRect t="18419" b="15560"/>
          <a:stretch/>
        </p:blipFill>
        <p:spPr>
          <a:xfrm>
            <a:off x="20" y="2959630"/>
            <a:ext cx="6400781" cy="3898370"/>
          </a:xfrm>
          <a:prstGeom prst="rect">
            <a:avLst/>
          </a:prstGeom>
        </p:spPr>
      </p:pic>
      <p:pic>
        <p:nvPicPr>
          <p:cNvPr id="1026" name="Picture 2" descr="A pie chart with text on it&#10;&#10;Description automatically generated">
            <a:extLst>
              <a:ext uri="{FF2B5EF4-FFF2-40B4-BE49-F238E27FC236}">
                <a16:creationId xmlns:a16="http://schemas.microsoft.com/office/drawing/2014/main" id="{562ABF14-F3B2-9F24-3BD1-C76CEC2E879D}"/>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2289" r="1609" b="1"/>
          <a:stretch/>
        </p:blipFill>
        <p:spPr bwMode="auto">
          <a:xfrm>
            <a:off x="6591299" y="1"/>
            <a:ext cx="5600701"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562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EB77A-D7E0-837D-6824-524864148F02}"/>
              </a:ext>
            </a:extLst>
          </p:cNvPr>
          <p:cNvSpPr>
            <a:spLocks noGrp="1"/>
          </p:cNvSpPr>
          <p:nvPr>
            <p:ph type="title"/>
          </p:nvPr>
        </p:nvSpPr>
        <p:spPr>
          <a:xfrm>
            <a:off x="838201" y="365125"/>
            <a:ext cx="5251316" cy="1807305"/>
          </a:xfrm>
        </p:spPr>
        <p:txBody>
          <a:bodyPr>
            <a:normAutofit fontScale="90000"/>
          </a:bodyPr>
          <a:lstStyle/>
          <a:p>
            <a:r>
              <a:rPr lang="en-US" dirty="0"/>
              <a:t>Topic Modelling Insights</a:t>
            </a:r>
            <a:br>
              <a:rPr lang="en-US" dirty="0"/>
            </a:br>
            <a:endParaRPr lang="en-US" dirty="0"/>
          </a:p>
        </p:txBody>
      </p:sp>
      <p:sp>
        <p:nvSpPr>
          <p:cNvPr id="3" name="Content Placeholder 2">
            <a:extLst>
              <a:ext uri="{FF2B5EF4-FFF2-40B4-BE49-F238E27FC236}">
                <a16:creationId xmlns:a16="http://schemas.microsoft.com/office/drawing/2014/main" id="{DF46C916-F25C-EDC4-5A5C-4AA3C17C6045}"/>
              </a:ext>
            </a:extLst>
          </p:cNvPr>
          <p:cNvSpPr>
            <a:spLocks noGrp="1"/>
          </p:cNvSpPr>
          <p:nvPr>
            <p:ph idx="1"/>
          </p:nvPr>
        </p:nvSpPr>
        <p:spPr>
          <a:xfrm>
            <a:off x="838200" y="2333297"/>
            <a:ext cx="4619621" cy="3843666"/>
          </a:xfrm>
        </p:spPr>
        <p:txBody>
          <a:bodyPr>
            <a:normAutofit/>
          </a:bodyPr>
          <a:lstStyle/>
          <a:p>
            <a:r>
              <a:rPr lang="en-US" sz="1100"/>
              <a:t>Topic 0 seems to focus on customer service interactions, with words like "said," "people," "attendant," "going," and "asking." This suggests conversations or comments about interactions with airline staff.</a:t>
            </a:r>
          </a:p>
          <a:p>
            <a:r>
              <a:rPr lang="en-US" sz="1100"/>
              <a:t>Topic 1 involves aspects of seating and class, with words like "class," "business," "seats," "british," "seat," "airways," "row," "service," "boeing," and "world." This topic might be reflecting passengers' experiences or opinions about seating arrangements and comfort during their flights.</a:t>
            </a:r>
          </a:p>
          <a:p>
            <a:r>
              <a:rPr lang="en-US" sz="1100"/>
              <a:t>Topic 2 includes a mix of terms related to seating again ("seat," "seats"), travel classes ("business," "class," "economy"), and general travel ("passengers," "cabin," "crew," "check"). It could indicate discussions about different travel classes and the associated amenities or services.</a:t>
            </a:r>
          </a:p>
          <a:p>
            <a:r>
              <a:rPr lang="en-US" sz="1100"/>
              <a:t>Topic 3 seems to be geographically focused, with references to "London," "airways," and "us," and possibly the customer service experience ("service," "hours," "customer," "airport"). This might capture conversations about specific routes or the experience at particular airports.</a:t>
            </a:r>
          </a:p>
          <a:p>
            <a:r>
              <a:rPr lang="en-US" sz="1100"/>
              <a:t>Topic 4 contains positive descriptors ("good," "food," "service") and mentions of "crew," "time," "cabin," "club," "lounge," "London," and "drinks." This topic might represent positive feedback about the onboard experience, including food and lounge services.</a:t>
            </a:r>
          </a:p>
          <a:p>
            <a:endParaRPr lang="en-US" sz="1100"/>
          </a:p>
          <a:p>
            <a:pPr marL="0" indent="0">
              <a:buNone/>
            </a:pPr>
            <a:endParaRPr lang="en-US" sz="1100"/>
          </a:p>
        </p:txBody>
      </p:sp>
      <p:pic>
        <p:nvPicPr>
          <p:cNvPr id="5" name="Picture 4" descr="A plane flying over a building&#10;&#10;Description automatically generated">
            <a:extLst>
              <a:ext uri="{FF2B5EF4-FFF2-40B4-BE49-F238E27FC236}">
                <a16:creationId xmlns:a16="http://schemas.microsoft.com/office/drawing/2014/main" id="{45F7460B-098B-300D-23F6-F49C829B898B}"/>
              </a:ext>
            </a:extLst>
          </p:cNvPr>
          <p:cNvPicPr>
            <a:picLocks noChangeAspect="1"/>
          </p:cNvPicPr>
          <p:nvPr/>
        </p:nvPicPr>
        <p:blipFill rotWithShape="1">
          <a:blip r:embed="rId2"/>
          <a:srcRect l="2084" r="1509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36133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C125-3438-98FA-1A77-0E104040BB38}"/>
              </a:ext>
            </a:extLst>
          </p:cNvPr>
          <p:cNvSpPr>
            <a:spLocks noGrp="1"/>
          </p:cNvSpPr>
          <p:nvPr>
            <p:ph type="title"/>
          </p:nvPr>
        </p:nvSpPr>
        <p:spPr/>
        <p:txBody>
          <a:bodyPr/>
          <a:lstStyle/>
          <a:p>
            <a:r>
              <a:rPr lang="en-US"/>
              <a:t>Word Cloud Insights</a:t>
            </a:r>
            <a:endParaRPr lang="en-US" dirty="0"/>
          </a:p>
        </p:txBody>
      </p:sp>
      <p:sp>
        <p:nvSpPr>
          <p:cNvPr id="9" name="Content Placeholder 8">
            <a:extLst>
              <a:ext uri="{FF2B5EF4-FFF2-40B4-BE49-F238E27FC236}">
                <a16:creationId xmlns:a16="http://schemas.microsoft.com/office/drawing/2014/main" id="{07F46A54-850C-509A-B222-89F12665F756}"/>
              </a:ext>
            </a:extLst>
          </p:cNvPr>
          <p:cNvSpPr>
            <a:spLocks noGrp="1"/>
          </p:cNvSpPr>
          <p:nvPr>
            <p:ph idx="1"/>
          </p:nvPr>
        </p:nvSpPr>
        <p:spPr/>
        <p:txBody>
          <a:bodyPr/>
          <a:lstStyle/>
          <a:p>
            <a:endParaRPr lang="en-US" dirty="0"/>
          </a:p>
        </p:txBody>
      </p:sp>
      <p:pic>
        <p:nvPicPr>
          <p:cNvPr id="2052" name="Picture 4">
            <a:extLst>
              <a:ext uri="{FF2B5EF4-FFF2-40B4-BE49-F238E27FC236}">
                <a16:creationId xmlns:a16="http://schemas.microsoft.com/office/drawing/2014/main" id="{5DAE52CC-4C4A-D6CE-585E-3B281B708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70" y="1500188"/>
            <a:ext cx="10963373" cy="4721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273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FF796C-F37B-145A-CE11-63BE93317481}"/>
              </a:ext>
            </a:extLst>
          </p:cNvPr>
          <p:cNvPicPr>
            <a:picLocks noChangeAspect="1"/>
          </p:cNvPicPr>
          <p:nvPr/>
        </p:nvPicPr>
        <p:blipFill rotWithShape="1">
          <a:blip r:embed="rId2"/>
          <a:srcRect t="18124" r="9089" b="7920"/>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8D043E0-0A0D-86BA-D0E6-EAEB89A067D4}"/>
              </a:ext>
            </a:extLst>
          </p:cNvPr>
          <p:cNvSpPr>
            <a:spLocks noGrp="1"/>
          </p:cNvSpPr>
          <p:nvPr>
            <p:ph type="ctrTitle"/>
          </p:nvPr>
        </p:nvSpPr>
        <p:spPr>
          <a:xfrm>
            <a:off x="477981" y="1122363"/>
            <a:ext cx="4023360" cy="3204134"/>
          </a:xfrm>
        </p:spPr>
        <p:txBody>
          <a:bodyPr anchor="b">
            <a:normAutofit/>
          </a:bodyPr>
          <a:lstStyle/>
          <a:p>
            <a:pPr algn="l"/>
            <a:r>
              <a:rPr lang="en-US" sz="4800"/>
              <a:t>Predictive Analytics for customer bookings</a:t>
            </a:r>
          </a:p>
        </p:txBody>
      </p:sp>
      <p:sp>
        <p:nvSpPr>
          <p:cNvPr id="3" name="Subtitle 2">
            <a:extLst>
              <a:ext uri="{FF2B5EF4-FFF2-40B4-BE49-F238E27FC236}">
                <a16:creationId xmlns:a16="http://schemas.microsoft.com/office/drawing/2014/main" id="{C9A4EDCF-EAD8-7034-D43B-9696F4EB3559}"/>
              </a:ext>
            </a:extLst>
          </p:cNvPr>
          <p:cNvSpPr>
            <a:spLocks noGrp="1"/>
          </p:cNvSpPr>
          <p:nvPr>
            <p:ph type="subTitle" idx="1"/>
          </p:nvPr>
        </p:nvSpPr>
        <p:spPr>
          <a:xfrm>
            <a:off x="477980" y="4872922"/>
            <a:ext cx="4023359" cy="1208141"/>
          </a:xfrm>
        </p:spPr>
        <p:txBody>
          <a:bodyPr>
            <a:normAutofit/>
          </a:bodyPr>
          <a:lstStyle/>
          <a:p>
            <a:pPr algn="l"/>
            <a:r>
              <a:rPr lang="en-US" sz="2000" b="0" i="0">
                <a:effectLst/>
                <a:latin typeface="Söhne"/>
              </a:rPr>
              <a:t>A Machine Learning Approach to Enhancing Business Strategies</a:t>
            </a:r>
            <a:endParaRPr lang="en-US" sz="2000"/>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178771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3" name="Rectangle 2072">
            <a:extLst>
              <a:ext uri="{FF2B5EF4-FFF2-40B4-BE49-F238E27FC236}">
                <a16:creationId xmlns:a16="http://schemas.microsoft.com/office/drawing/2014/main" id="{78FD1E94-B12F-434F-8027-5DBEAC55A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Freeform: Shape 2073">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E7E375-4B1F-46F2-A1B8-16ECC7683D3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Overview</a:t>
            </a:r>
          </a:p>
        </p:txBody>
      </p:sp>
      <p:sp>
        <p:nvSpPr>
          <p:cNvPr id="4" name="Content Placeholder 3">
            <a:extLst>
              <a:ext uri="{FF2B5EF4-FFF2-40B4-BE49-F238E27FC236}">
                <a16:creationId xmlns:a16="http://schemas.microsoft.com/office/drawing/2014/main" id="{020C7C8B-1781-75D9-48CC-CF7BC2852FA8}"/>
              </a:ext>
            </a:extLst>
          </p:cNvPr>
          <p:cNvSpPr>
            <a:spLocks/>
          </p:cNvSpPr>
          <p:nvPr/>
        </p:nvSpPr>
        <p:spPr>
          <a:xfrm>
            <a:off x="8077359" y="2449292"/>
            <a:ext cx="3276441" cy="3550621"/>
          </a:xfrm>
          <a:prstGeom prst="rect">
            <a:avLst/>
          </a:prstGeom>
        </p:spPr>
        <p:txBody>
          <a:bodyPr>
            <a:normAutofit/>
          </a:bodyPr>
          <a:lstStyle/>
          <a:p>
            <a:pPr defTabSz="868680">
              <a:lnSpc>
                <a:spcPct val="90000"/>
              </a:lnSpc>
              <a:spcAft>
                <a:spcPts val="600"/>
              </a:spcAft>
            </a:pPr>
            <a:r>
              <a:rPr lang="en-US" sz="1710" kern="1200">
                <a:solidFill>
                  <a:schemeClr val="tx1"/>
                </a:solidFill>
                <a:latin typeface="+mn-lt"/>
                <a:ea typeface="+mn-ea"/>
                <a:cs typeface="+mn-cs"/>
              </a:rPr>
              <a:t>Dataset</a:t>
            </a:r>
          </a:p>
          <a:p>
            <a:pPr defTabSz="868680">
              <a:lnSpc>
                <a:spcPct val="90000"/>
              </a:lnSpc>
              <a:spcAft>
                <a:spcPts val="600"/>
              </a:spcAft>
            </a:pPr>
            <a:r>
              <a:rPr lang="en-US" sz="2280" kern="1200">
                <a:solidFill>
                  <a:schemeClr val="tx1"/>
                </a:solidFill>
                <a:latin typeface="+mn-lt"/>
                <a:ea typeface="+mn-ea"/>
                <a:cs typeface="+mn-cs"/>
              </a:rPr>
              <a:t>Dataset contains 50000 customer interaction</a:t>
            </a:r>
          </a:p>
          <a:p>
            <a:pPr defTabSz="868680">
              <a:lnSpc>
                <a:spcPct val="90000"/>
              </a:lnSpc>
              <a:spcAft>
                <a:spcPts val="600"/>
              </a:spcAft>
            </a:pPr>
            <a:r>
              <a:rPr lang="en-US" sz="2280" kern="1200">
                <a:solidFill>
                  <a:schemeClr val="tx1"/>
                </a:solidFill>
                <a:latin typeface="+mn-lt"/>
                <a:ea typeface="+mn-ea"/>
                <a:cs typeface="+mn-cs"/>
              </a:rPr>
              <a:t>14 feature variables including demographics, </a:t>
            </a:r>
            <a:r>
              <a:rPr lang="en-US" sz="2280" kern="1200" err="1">
                <a:solidFill>
                  <a:schemeClr val="tx1"/>
                </a:solidFill>
                <a:latin typeface="+mn-lt"/>
                <a:ea typeface="+mn-ea"/>
                <a:cs typeface="+mn-cs"/>
              </a:rPr>
              <a:t>sales_channels</a:t>
            </a:r>
            <a:r>
              <a:rPr lang="en-US" sz="2280" kern="1200">
                <a:solidFill>
                  <a:schemeClr val="tx1"/>
                </a:solidFill>
                <a:latin typeface="+mn-lt"/>
                <a:ea typeface="+mn-ea"/>
                <a:cs typeface="+mn-cs"/>
              </a:rPr>
              <a:t> and </a:t>
            </a:r>
            <a:r>
              <a:rPr lang="en-US" sz="2280" kern="1200" err="1">
                <a:solidFill>
                  <a:schemeClr val="tx1"/>
                </a:solidFill>
                <a:latin typeface="+mn-lt"/>
                <a:ea typeface="+mn-ea"/>
                <a:cs typeface="+mn-cs"/>
              </a:rPr>
              <a:t>trip_details</a:t>
            </a:r>
            <a:endParaRPr lang="en-US" sz="2280" kern="1200">
              <a:solidFill>
                <a:schemeClr val="tx1"/>
              </a:solidFill>
              <a:latin typeface="+mn-lt"/>
              <a:ea typeface="+mn-ea"/>
              <a:cs typeface="+mn-cs"/>
            </a:endParaRPr>
          </a:p>
          <a:p>
            <a:pPr defTabSz="868680">
              <a:lnSpc>
                <a:spcPct val="90000"/>
              </a:lnSpc>
              <a:spcAft>
                <a:spcPts val="600"/>
              </a:spcAft>
            </a:pPr>
            <a:r>
              <a:rPr lang="en-US" sz="2280" kern="1200">
                <a:solidFill>
                  <a:schemeClr val="tx1"/>
                </a:solidFill>
                <a:latin typeface="+mn-lt"/>
                <a:ea typeface="+mn-ea"/>
                <a:cs typeface="+mn-cs"/>
              </a:rPr>
              <a:t>Target variable: </a:t>
            </a:r>
            <a:r>
              <a:rPr lang="en-US" sz="2280" kern="1200" err="1">
                <a:solidFill>
                  <a:schemeClr val="tx1"/>
                </a:solidFill>
                <a:latin typeface="+mn-lt"/>
                <a:ea typeface="+mn-ea"/>
                <a:cs typeface="+mn-cs"/>
              </a:rPr>
              <a:t>Customer_bookings</a:t>
            </a:r>
            <a:endParaRPr lang="en-US" sz="2280" kern="1200">
              <a:solidFill>
                <a:schemeClr val="tx1"/>
              </a:solidFill>
              <a:latin typeface="+mn-lt"/>
              <a:ea typeface="+mn-ea"/>
              <a:cs typeface="+mn-cs"/>
            </a:endParaRPr>
          </a:p>
          <a:p>
            <a:pPr defTabSz="868680">
              <a:lnSpc>
                <a:spcPct val="90000"/>
              </a:lnSpc>
              <a:spcAft>
                <a:spcPts val="600"/>
              </a:spcAft>
            </a:pPr>
            <a:r>
              <a:rPr lang="en-US" sz="1710" kern="1200">
                <a:solidFill>
                  <a:schemeClr val="tx1"/>
                </a:solidFill>
                <a:latin typeface="+mn-lt"/>
                <a:ea typeface="+mn-ea"/>
                <a:cs typeface="+mn-cs"/>
              </a:rPr>
              <a:t> </a:t>
            </a:r>
            <a:endParaRPr lang="en-US"/>
          </a:p>
        </p:txBody>
      </p:sp>
      <p:sp>
        <p:nvSpPr>
          <p:cNvPr id="5" name="Rectangle 1">
            <a:extLst>
              <a:ext uri="{FF2B5EF4-FFF2-40B4-BE49-F238E27FC236}">
                <a16:creationId xmlns:a16="http://schemas.microsoft.com/office/drawing/2014/main" id="{395AF988-8FC6-7CFF-0A62-42630F144D8A}"/>
              </a:ext>
            </a:extLst>
          </p:cNvPr>
          <p:cNvSpPr>
            <a:spLocks noChangeArrowheads="1"/>
          </p:cNvSpPr>
          <p:nvPr/>
        </p:nvSpPr>
        <p:spPr bwMode="auto">
          <a:xfrm>
            <a:off x="838200" y="2922596"/>
            <a:ext cx="4191829" cy="23391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868680" eaLnBrk="0" fontAlgn="base" hangingPunct="0">
              <a:spcBef>
                <a:spcPct val="0"/>
              </a:spcBef>
              <a:spcAft>
                <a:spcPts val="600"/>
              </a:spcAft>
            </a:pPr>
            <a:endParaRPr lang="en-US" altLang="en-US" sz="1140" kern="1200">
              <a:solidFill>
                <a:srgbClr val="0D0D0D"/>
              </a:solidFill>
              <a:latin typeface="Söhne"/>
              <a:ea typeface="+mn-ea"/>
              <a:cs typeface="+mn-cs"/>
            </a:endParaRPr>
          </a:p>
          <a:p>
            <a:pPr defTabSz="868680" eaLnBrk="0" fontAlgn="base" hangingPunct="0">
              <a:spcBef>
                <a:spcPct val="0"/>
              </a:spcBef>
              <a:spcAft>
                <a:spcPts val="600"/>
              </a:spcAft>
              <a:buFontTx/>
              <a:buChar char="•"/>
            </a:pPr>
            <a:r>
              <a:rPr lang="en-US" altLang="en-US" sz="1710" kern="1200">
                <a:solidFill>
                  <a:srgbClr val="0D0D0D"/>
                </a:solidFill>
                <a:latin typeface="Söhne"/>
                <a:ea typeface="+mn-ea"/>
                <a:cs typeface="+mn-cs"/>
              </a:rPr>
              <a:t>Objective: Unveil key drivers affecting customer booking decisions.</a:t>
            </a:r>
          </a:p>
          <a:p>
            <a:pPr defTabSz="868680" eaLnBrk="0" fontAlgn="base" hangingPunct="0">
              <a:spcBef>
                <a:spcPct val="0"/>
              </a:spcBef>
              <a:spcAft>
                <a:spcPts val="600"/>
              </a:spcAft>
            </a:pPr>
            <a:endParaRPr lang="en-US" altLang="en-US" sz="1710" kern="1200">
              <a:solidFill>
                <a:srgbClr val="0D0D0D"/>
              </a:solidFill>
              <a:latin typeface="Söhne"/>
              <a:ea typeface="+mn-ea"/>
              <a:cs typeface="+mn-cs"/>
            </a:endParaRPr>
          </a:p>
          <a:p>
            <a:pPr defTabSz="868680" eaLnBrk="0" fontAlgn="base" hangingPunct="0">
              <a:spcBef>
                <a:spcPct val="0"/>
              </a:spcBef>
              <a:spcAft>
                <a:spcPts val="600"/>
              </a:spcAft>
              <a:buFontTx/>
              <a:buChar char="•"/>
            </a:pPr>
            <a:r>
              <a:rPr lang="en-US" altLang="en-US" sz="1710" kern="1200">
                <a:solidFill>
                  <a:srgbClr val="0D0D0D"/>
                </a:solidFill>
                <a:latin typeface="Söhne"/>
                <a:ea typeface="+mn-ea"/>
                <a:cs typeface="+mn-cs"/>
              </a:rPr>
              <a:t>Scope: Utilization of historical data to predict booking behavior and </a:t>
            </a:r>
          </a:p>
          <a:p>
            <a:pPr defTabSz="868680" eaLnBrk="0" fontAlgn="base" hangingPunct="0">
              <a:spcBef>
                <a:spcPct val="0"/>
              </a:spcBef>
              <a:spcAft>
                <a:spcPts val="600"/>
              </a:spcAft>
            </a:pPr>
            <a:r>
              <a:rPr lang="en-US" altLang="en-US" sz="1710" kern="1200">
                <a:solidFill>
                  <a:srgbClr val="0D0D0D"/>
                </a:solidFill>
                <a:latin typeface="Söhne"/>
                <a:ea typeface="+mn-ea"/>
                <a:cs typeface="+mn-cs"/>
              </a:rPr>
              <a:t>identify actionable insights.</a:t>
            </a:r>
            <a:br>
              <a:rPr lang="en-US" altLang="en-US" sz="1710" kern="1200">
                <a:solidFill>
                  <a:schemeClr val="tx1"/>
                </a:solidFill>
                <a:latin typeface="+mn-lt"/>
                <a:ea typeface="+mn-ea"/>
                <a:cs typeface="+mn-cs"/>
              </a:rPr>
            </a:br>
            <a:endParaRPr kumimoji="0" lang="en-US" altLang="en-US" b="0" i="0" u="none" strike="noStrike" cap="none" normalizeH="0" baseline="0">
              <a:ln>
                <a:noFill/>
              </a:ln>
              <a:solidFill>
                <a:schemeClr val="tx1"/>
              </a:solidFill>
              <a:effectLst/>
              <a:latin typeface="Arial" panose="020B0604020202020204" pitchFamily="34" charset="0"/>
            </a:endParaRPr>
          </a:p>
        </p:txBody>
      </p:sp>
      <p:pic>
        <p:nvPicPr>
          <p:cNvPr id="2060" name="Picture 12">
            <a:extLst>
              <a:ext uri="{FF2B5EF4-FFF2-40B4-BE49-F238E27FC236}">
                <a16:creationId xmlns:a16="http://schemas.microsoft.com/office/drawing/2014/main" id="{23C7363C-49B9-0F8B-4F06-DD7947D74F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0212" y="2665892"/>
            <a:ext cx="2906820" cy="282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282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2" name="Rectangle 308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90F356-DB8D-E95C-0E77-B59A55169594}"/>
              </a:ext>
            </a:extLst>
          </p:cNvPr>
          <p:cNvSpPr>
            <a:spLocks noGrp="1"/>
          </p:cNvSpPr>
          <p:nvPr>
            <p:ph type="title"/>
          </p:nvPr>
        </p:nvSpPr>
        <p:spPr>
          <a:xfrm>
            <a:off x="640080" y="325369"/>
            <a:ext cx="4368602" cy="1956841"/>
          </a:xfrm>
        </p:spPr>
        <p:txBody>
          <a:bodyPr anchor="b">
            <a:normAutofit/>
          </a:bodyPr>
          <a:lstStyle/>
          <a:p>
            <a:r>
              <a:rPr lang="en-US" sz="5000"/>
              <a:t>Model selection rationale</a:t>
            </a:r>
          </a:p>
        </p:txBody>
      </p:sp>
      <p:sp>
        <p:nvSpPr>
          <p:cNvPr id="308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A311F5-9D49-3143-5852-AA823AA9E087}"/>
              </a:ext>
            </a:extLst>
          </p:cNvPr>
          <p:cNvSpPr>
            <a:spLocks noGrp="1"/>
          </p:cNvSpPr>
          <p:nvPr>
            <p:ph idx="1"/>
          </p:nvPr>
        </p:nvSpPr>
        <p:spPr>
          <a:xfrm>
            <a:off x="640080" y="2872899"/>
            <a:ext cx="4243589" cy="3320668"/>
          </a:xfrm>
        </p:spPr>
        <p:txBody>
          <a:bodyPr>
            <a:normAutofit/>
          </a:bodyPr>
          <a:lstStyle/>
          <a:p>
            <a:pPr>
              <a:buFont typeface="Arial" panose="020B0604020202020204" pitchFamily="34" charset="0"/>
              <a:buChar char="•"/>
            </a:pPr>
            <a:r>
              <a:rPr lang="en-US" sz="2200" b="0" i="0">
                <a:effectLst/>
                <a:latin typeface="Söhne"/>
              </a:rPr>
              <a:t>Chose RandomForest for its robustness and interpretability.</a:t>
            </a:r>
          </a:p>
          <a:p>
            <a:pPr>
              <a:buFont typeface="Arial" panose="020B0604020202020204" pitchFamily="34" charset="0"/>
              <a:buChar char="•"/>
            </a:pPr>
            <a:r>
              <a:rPr lang="en-US" sz="2200" b="0" i="0">
                <a:effectLst/>
                <a:latin typeface="Söhne"/>
              </a:rPr>
              <a:t>Transitioned to XGBoost to leverage its gradient boosting framework, optimizing for imbalanced classes.</a:t>
            </a:r>
          </a:p>
          <a:p>
            <a:endParaRPr lang="en-US" sz="2200"/>
          </a:p>
        </p:txBody>
      </p:sp>
      <p:pic>
        <p:nvPicPr>
          <p:cNvPr id="3074" name="Picture 2">
            <a:extLst>
              <a:ext uri="{FF2B5EF4-FFF2-40B4-BE49-F238E27FC236}">
                <a16:creationId xmlns:a16="http://schemas.microsoft.com/office/drawing/2014/main" id="{14AFA238-FB49-7645-DB42-964923D665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456"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77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FDACA-EDB6-895A-5F7B-90B9C15DF2EA}"/>
              </a:ext>
            </a:extLst>
          </p:cNvPr>
          <p:cNvSpPr>
            <a:spLocks noGrp="1"/>
          </p:cNvSpPr>
          <p:nvPr>
            <p:ph type="title"/>
          </p:nvPr>
        </p:nvSpPr>
        <p:spPr/>
        <p:txBody>
          <a:bodyPr/>
          <a:lstStyle/>
          <a:p>
            <a:r>
              <a:rPr lang="en-US" dirty="0"/>
              <a:t>Insights (Random Forest classifier)</a:t>
            </a:r>
          </a:p>
        </p:txBody>
      </p:sp>
      <p:sp>
        <p:nvSpPr>
          <p:cNvPr id="4" name="Content Placeholder 3">
            <a:extLst>
              <a:ext uri="{FF2B5EF4-FFF2-40B4-BE49-F238E27FC236}">
                <a16:creationId xmlns:a16="http://schemas.microsoft.com/office/drawing/2014/main" id="{9658298A-9A6F-A36A-B07E-9CB7CA8AE38A}"/>
              </a:ext>
            </a:extLst>
          </p:cNvPr>
          <p:cNvSpPr>
            <a:spLocks noGrp="1"/>
          </p:cNvSpPr>
          <p:nvPr>
            <p:ph sz="half" idx="2"/>
          </p:nvPr>
        </p:nvSpPr>
        <p:spPr>
          <a:xfrm>
            <a:off x="6172200" y="1825625"/>
            <a:ext cx="5181600" cy="3524297"/>
          </a:xfrm>
        </p:spPr>
        <p:txBody>
          <a:bodyPr>
            <a:normAutofit/>
          </a:bodyPr>
          <a:lstStyle/>
          <a:p>
            <a:pPr marL="0" indent="0">
              <a:buNone/>
            </a:pPr>
            <a:r>
              <a:rPr lang="en-US" sz="1600" dirty="0">
                <a:latin typeface="Arial" panose="020B0604020202020204" pitchFamily="34" charset="0"/>
                <a:cs typeface="Arial" panose="020B0604020202020204" pitchFamily="34" charset="0"/>
              </a:rPr>
              <a:t>Its clear from the graph that top 5 features affecting the completion of booking the flight are: </a:t>
            </a:r>
          </a:p>
          <a:p>
            <a:r>
              <a:rPr lang="en-US" sz="1600" dirty="0" err="1">
                <a:latin typeface="Arial" panose="020B0604020202020204" pitchFamily="34" charset="0"/>
                <a:cs typeface="Arial" panose="020B0604020202020204" pitchFamily="34" charset="0"/>
              </a:rPr>
              <a:t>Purchase_lead</a:t>
            </a:r>
            <a:endParaRPr lang="en-US" sz="16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flight_hour</a:t>
            </a:r>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length of stay </a:t>
            </a:r>
          </a:p>
          <a:p>
            <a:r>
              <a:rPr lang="en-US" sz="1600" dirty="0" err="1">
                <a:latin typeface="Arial" panose="020B0604020202020204" pitchFamily="34" charset="0"/>
                <a:cs typeface="Arial" panose="020B0604020202020204" pitchFamily="34" charset="0"/>
              </a:rPr>
              <a:t>num_passengers</a:t>
            </a:r>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light duration</a:t>
            </a:r>
          </a:p>
        </p:txBody>
      </p:sp>
      <p:pic>
        <p:nvPicPr>
          <p:cNvPr id="1026" name="Picture 2">
            <a:extLst>
              <a:ext uri="{FF2B5EF4-FFF2-40B4-BE49-F238E27FC236}">
                <a16:creationId xmlns:a16="http://schemas.microsoft.com/office/drawing/2014/main" id="{C8273608-62EA-2E65-DD09-D64EB20D41E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28920" y="1791093"/>
            <a:ext cx="5590880" cy="4015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926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673</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British Airways</vt:lpstr>
      <vt:lpstr>Analysis method used</vt:lpstr>
      <vt:lpstr>Sentimental Analysis</vt:lpstr>
      <vt:lpstr>Topic Modelling Insights </vt:lpstr>
      <vt:lpstr>Word Cloud Insights</vt:lpstr>
      <vt:lpstr>Predictive Analytics for customer bookings</vt:lpstr>
      <vt:lpstr>Overview</vt:lpstr>
      <vt:lpstr>Model selection rationale</vt:lpstr>
      <vt:lpstr>Insights (Random Forest classifier)</vt:lpstr>
      <vt:lpstr>Random Forest Model Performance</vt:lpstr>
      <vt:lpstr>XGBoost Model Enhancement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Riya Sureshbhai Lunagariya</cp:lastModifiedBy>
  <cp:revision>4</cp:revision>
  <dcterms:created xsi:type="dcterms:W3CDTF">2022-12-06T11:13:27Z</dcterms:created>
  <dcterms:modified xsi:type="dcterms:W3CDTF">2024-04-02T18:56:28Z</dcterms:modified>
</cp:coreProperties>
</file>