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4" r:id="rId8"/>
    <p:sldId id="4785" r:id="rId9"/>
    <p:sldId id="4786" r:id="rId10"/>
    <p:sldId id="4787" r:id="rId11"/>
    <p:sldId id="4788" r:id="rId12"/>
    <p:sldId id="275" r:id="rId13"/>
  </p:sldIdLst>
  <p:sldSz cx="12192000" cy="6858000"/>
  <p:notesSz cx="6858000" cy="9144000"/>
  <p:embeddedFontLst>
    <p:embeddedFont>
      <p:font typeface="Roboto" panose="02000000000000000000" pitchFamily="2" charset="0"/>
      <p:regular r:id="rId15"/>
      <p:bold r:id="rId16"/>
      <p:italic r:id="rId17"/>
      <p:boldItalic r:id="rId18"/>
    </p:embeddedFont>
    <p:embeddedFont>
      <p:font typeface="Roboto Light" panose="02000000000000000000" pitchFamily="2" charset="0"/>
      <p:regular r:id="rId19"/>
      <p:italic r:id="rId20"/>
    </p:embeddedFont>
    <p:embeddedFont>
      <p:font typeface="Roboto Medium" panose="02000000000000000000"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4"/>
            <p14:sldId id="4785"/>
            <p14:sldId id="4786"/>
            <p14:sldId id="4787"/>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p:scale>
          <a:sx n="68" d="100"/>
          <a:sy n="68" d="100"/>
        </p:scale>
        <p:origin x="1543" y="21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28/03/2024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A49A85-2782-8C19-6260-3118635ED255}"/>
              </a:ext>
            </a:extLst>
          </p:cNvPr>
          <p:cNvSpPr>
            <a:spLocks noGrp="1"/>
          </p:cNvSpPr>
          <p:nvPr>
            <p:ph type="body" sz="quarter" idx="10"/>
          </p:nvPr>
        </p:nvSpPr>
        <p:spPr>
          <a:xfrm>
            <a:off x="1196975" y="453371"/>
            <a:ext cx="10479600" cy="4578634"/>
          </a:xfrm>
        </p:spPr>
        <p:txBody>
          <a:bodyPr/>
          <a:lstStyle/>
          <a:p>
            <a:r>
              <a:rPr lang="en-US" dirty="0"/>
              <a:t>FINDINGS:</a:t>
            </a:r>
          </a:p>
          <a:p>
            <a:endParaRPr lang="en-US" dirty="0"/>
          </a:p>
          <a:p>
            <a:pPr algn="l">
              <a:buFont typeface="Arial" panose="020B0604020202020204" pitchFamily="34" charset="0"/>
              <a:buChar char="•"/>
            </a:pPr>
            <a:r>
              <a:rPr lang="en-US" b="0" i="0" dirty="0">
                <a:solidFill>
                  <a:srgbClr val="0D0D0D"/>
                </a:solidFill>
                <a:effectLst/>
                <a:latin typeface="Söhne"/>
              </a:rPr>
              <a:t> Store 77 showed significant improvements in performance metrics during the trial, indicating the trial's success.</a:t>
            </a:r>
          </a:p>
          <a:p>
            <a:pPr algn="l">
              <a:buFont typeface="Arial" panose="020B0604020202020204" pitchFamily="34" charset="0"/>
              <a:buChar char="•"/>
            </a:pPr>
            <a:r>
              <a:rPr lang="en-US" b="0" i="0" dirty="0">
                <a:solidFill>
                  <a:srgbClr val="0D0D0D"/>
                </a:solidFill>
                <a:effectLst/>
                <a:latin typeface="Söhne"/>
              </a:rPr>
              <a:t> Stores 86 and 88 did not exhibit statistically significant differences, suggesting the trial changes did not significantly impact these stores.</a:t>
            </a:r>
          </a:p>
          <a:p>
            <a:endParaRPr lang="en-US" dirty="0"/>
          </a:p>
        </p:txBody>
      </p:sp>
    </p:spTree>
    <p:extLst>
      <p:ext uri="{BB962C8B-B14F-4D97-AF65-F5344CB8AC3E}">
        <p14:creationId xmlns:p14="http://schemas.microsoft.com/office/powerpoint/2010/main" val="403554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11AFA48-1817-752F-0C7F-54AC7F71E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520" y="0"/>
            <a:ext cx="948619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3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870327" y="1973757"/>
            <a:ext cx="1852643" cy="348259"/>
          </a:xfrm>
          <a:prstGeom prst="rect">
            <a:avLst/>
          </a:prstGeom>
          <a:noFill/>
        </p:spPr>
        <p:txBody>
          <a:bodyPr wrap="square" lIns="0" tIns="0" rIns="0" bIns="0" rtlCol="0" anchor="t">
            <a:noAutofit/>
          </a:bodyPr>
          <a:lstStyle/>
          <a:p>
            <a:pPr algn="l"/>
            <a:r>
              <a:rPr lang="en-AU" sz="2400" b="1" dirty="0">
                <a:latin typeface="Roboto" panose="02000000000000000000" pitchFamily="2" charset="0"/>
                <a:ea typeface="Roboto" panose="02000000000000000000" pitchFamily="2" charset="0"/>
                <a:cs typeface="Roboto" panose="02000000000000000000" pitchFamily="2" charset="0"/>
              </a:rPr>
              <a:t>Customer Analysis</a:t>
            </a:r>
          </a:p>
        </p:txBody>
      </p:sp>
      <p:sp>
        <p:nvSpPr>
          <p:cNvPr id="6" name="TextBox 5">
            <a:extLst>
              <a:ext uri="{FF2B5EF4-FFF2-40B4-BE49-F238E27FC236}">
                <a16:creationId xmlns:a16="http://schemas.microsoft.com/office/drawing/2014/main" id="{137F3905-5F88-4AD8-B8BF-328D7125D24F}"/>
              </a:ext>
            </a:extLst>
          </p:cNvPr>
          <p:cNvSpPr txBox="1"/>
          <p:nvPr/>
        </p:nvSpPr>
        <p:spPr>
          <a:xfrm>
            <a:off x="1804957" y="4163654"/>
            <a:ext cx="2304818" cy="569284"/>
          </a:xfrm>
          <a:prstGeom prst="rect">
            <a:avLst/>
          </a:prstGeom>
          <a:noFill/>
        </p:spPr>
        <p:txBody>
          <a:bodyPr wrap="square" lIns="0" tIns="0" rIns="0" bIns="0" rtlCol="0" anchor="t">
            <a:noAutofit/>
          </a:bodyPr>
          <a:lstStyle/>
          <a:p>
            <a:pPr algn="l"/>
            <a:r>
              <a:rPr lang="en-AU" sz="2400" b="1" dirty="0">
                <a:latin typeface="Roboto" panose="02000000000000000000" pitchFamily="2" charset="0"/>
                <a:ea typeface="Roboto" panose="02000000000000000000" pitchFamily="2" charset="0"/>
                <a:cs typeface="Roboto" panose="02000000000000000000" pitchFamily="2" charset="0"/>
              </a:rPr>
              <a:t>Chips sales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3910547" y="1160585"/>
            <a:ext cx="7395976" cy="2159987"/>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Arial" panose="020B0604020202020204" pitchFamily="34" charset="0"/>
                <a:ea typeface="Roboto Light" panose="02000000000000000000" pitchFamily="2" charset="0"/>
                <a:cs typeface="Arial" panose="020B0604020202020204" pitchFamily="34" charset="0"/>
              </a:rPr>
              <a:t>Mainstream Young Singles/couples and Mainstream retirees are prime targets for marketing campaigns due to their high contribution to sales. </a:t>
            </a:r>
          </a:p>
          <a:p>
            <a:pPr algn="l"/>
            <a:endParaRPr lang="en-AU" sz="1200" dirty="0">
              <a:latin typeface="Arial" panose="020B0604020202020204" pitchFamily="34" charset="0"/>
              <a:ea typeface="Roboto Light" panose="02000000000000000000" pitchFamily="2" charset="0"/>
              <a:cs typeface="Arial" panose="020B0604020202020204" pitchFamily="34" charset="0"/>
            </a:endParaRPr>
          </a:p>
          <a:p>
            <a:pPr marL="171450" indent="-171450" algn="l">
              <a:buFont typeface="Arial" panose="020B0604020202020204" pitchFamily="34" charset="0"/>
              <a:buChar char="•"/>
            </a:pPr>
            <a:r>
              <a:rPr lang="en-AU" sz="1200" dirty="0">
                <a:latin typeface="Arial" panose="020B0604020202020204" pitchFamily="34" charset="0"/>
                <a:ea typeface="Roboto Light" panose="02000000000000000000" pitchFamily="2" charset="0"/>
                <a:cs typeface="Arial" panose="020B0604020202020204" pitchFamily="34" charset="0"/>
              </a:rPr>
              <a:t>Family oriented segments (particularly older families – Budget) are key demographics, likely due to large household size and hence, larger purchases.</a:t>
            </a:r>
          </a:p>
          <a:p>
            <a:pPr algn="l"/>
            <a:endParaRPr lang="en-AU" sz="1200" dirty="0">
              <a:latin typeface="Arial" panose="020B0604020202020204" pitchFamily="34" charset="0"/>
              <a:ea typeface="Roboto Light" panose="02000000000000000000" pitchFamily="2" charset="0"/>
              <a:cs typeface="Arial" panose="020B0604020202020204" pitchFamily="34" charset="0"/>
            </a:endParaRPr>
          </a:p>
          <a:p>
            <a:pPr marL="171450" indent="-171450" algn="l">
              <a:buFont typeface="Arial" panose="020B0604020202020204" pitchFamily="34" charset="0"/>
              <a:buChar char="•"/>
            </a:pPr>
            <a:r>
              <a:rPr lang="en-AU" sz="1200" dirty="0">
                <a:latin typeface="Arial" panose="020B0604020202020204" pitchFamily="34" charset="0"/>
                <a:ea typeface="Roboto Light" panose="02000000000000000000" pitchFamily="2" charset="0"/>
                <a:cs typeface="Arial" panose="020B0604020202020204" pitchFamily="34" charset="0"/>
              </a:rPr>
              <a:t>New Families represent a lower spend category, possibly due to smaller family sizes or different purchasing priorities.</a:t>
            </a:r>
          </a:p>
          <a:p>
            <a:pPr algn="l"/>
            <a:endParaRPr lang="en-AU" sz="1200" dirty="0">
              <a:latin typeface="Arial" panose="020B0604020202020204" pitchFamily="34" charset="0"/>
              <a:ea typeface="Roboto Light" panose="02000000000000000000" pitchFamily="2" charset="0"/>
              <a:cs typeface="Arial" panose="020B0604020202020204" pitchFamily="34" charset="0"/>
            </a:endParaRPr>
          </a:p>
          <a:p>
            <a:pPr marL="171450" indent="-171450" algn="l">
              <a:buFont typeface="Arial" panose="020B0604020202020204" pitchFamily="34" charset="0"/>
              <a:buChar char="•"/>
            </a:pPr>
            <a:r>
              <a:rPr lang="en-AU" sz="1200" dirty="0">
                <a:latin typeface="Arial" panose="020B0604020202020204" pitchFamily="34" charset="0"/>
                <a:ea typeface="Roboto Light" panose="02000000000000000000" pitchFamily="2" charset="0"/>
                <a:cs typeface="Arial" panose="020B0604020202020204" pitchFamily="34" charset="0"/>
              </a:rPr>
              <a:t>The difference in spending between premium levels within the same life stage suggests that mainstream customers tend to spend more on chips than their budget or premium counterparts. </a:t>
            </a:r>
          </a:p>
        </p:txBody>
      </p:sp>
      <p:sp>
        <p:nvSpPr>
          <p:cNvPr id="9" name="TextBox 8">
            <a:extLst>
              <a:ext uri="{FF2B5EF4-FFF2-40B4-BE49-F238E27FC236}">
                <a16:creationId xmlns:a16="http://schemas.microsoft.com/office/drawing/2014/main" id="{FF9D96EA-4B80-4F92-A071-B09915E427CE}"/>
              </a:ext>
            </a:extLst>
          </p:cNvPr>
          <p:cNvSpPr txBox="1"/>
          <p:nvPr/>
        </p:nvSpPr>
        <p:spPr>
          <a:xfrm>
            <a:off x="3910547" y="3694176"/>
            <a:ext cx="7978669" cy="2077524"/>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Arial" panose="020B0604020202020204" pitchFamily="34" charset="0"/>
                <a:ea typeface="Roboto Light" panose="02000000000000000000" pitchFamily="2" charset="0"/>
                <a:cs typeface="Arial" panose="020B0604020202020204" pitchFamily="34" charset="0"/>
              </a:rPr>
              <a:t>The mainstream Young Singles/couples had the highest total spend on chips amount to $157,621; indicating their significant contribution to the chip category. Mainstream retirees followed closely with the total spend of $155,677.</a:t>
            </a:r>
          </a:p>
          <a:p>
            <a:pPr marL="171450" indent="-171450">
              <a:buFont typeface="Arial" panose="020B0604020202020204" pitchFamily="34" charset="0"/>
              <a:buChar char="•"/>
            </a:pPr>
            <a:endParaRPr lang="en-AU" sz="1200" dirty="0">
              <a:latin typeface="Arial" panose="020B0604020202020204" pitchFamily="34" charset="0"/>
              <a:ea typeface="Roboto Light" panose="02000000000000000000" pitchFamily="2" charset="0"/>
              <a:cs typeface="Arial" panose="020B0604020202020204" pitchFamily="34" charset="0"/>
            </a:endParaRPr>
          </a:p>
          <a:p>
            <a:pPr marL="171450" indent="-171450">
              <a:buFont typeface="Arial" panose="020B0604020202020204" pitchFamily="34" charset="0"/>
              <a:buChar char="•"/>
            </a:pPr>
            <a:r>
              <a:rPr lang="en-AU" sz="1200" dirty="0">
                <a:latin typeface="Arial" panose="020B0604020202020204" pitchFamily="34" charset="0"/>
                <a:ea typeface="Roboto Light" panose="02000000000000000000" pitchFamily="2" charset="0"/>
                <a:cs typeface="Arial" panose="020B0604020202020204" pitchFamily="34" charset="0"/>
              </a:rPr>
              <a:t>The most purchased pack size was 175g accounting to 123692 quantity purchased. </a:t>
            </a:r>
          </a:p>
          <a:p>
            <a:pPr marL="171450" indent="-171450">
              <a:buFont typeface="Arial" panose="020B0604020202020204" pitchFamily="34" charset="0"/>
              <a:buChar char="•"/>
            </a:pPr>
            <a:endParaRPr lang="en-AU" sz="1200" dirty="0">
              <a:latin typeface="Arial" panose="020B0604020202020204" pitchFamily="34" charset="0"/>
              <a:ea typeface="Roboto Light" panose="02000000000000000000" pitchFamily="2" charset="0"/>
              <a:cs typeface="Arial" panose="020B0604020202020204" pitchFamily="34" charset="0"/>
            </a:endParaRPr>
          </a:p>
          <a:p>
            <a:pPr marL="171450" indent="-171450">
              <a:buFont typeface="Arial" panose="020B0604020202020204" pitchFamily="34" charset="0"/>
              <a:buChar char="•"/>
            </a:pPr>
            <a:r>
              <a:rPr lang="en-AU" sz="1200" dirty="0">
                <a:latin typeface="Arial" panose="020B0604020202020204" pitchFamily="34" charset="0"/>
                <a:ea typeface="Roboto Light" panose="02000000000000000000" pitchFamily="2" charset="0"/>
                <a:cs typeface="Arial" panose="020B0604020202020204" pitchFamily="34" charset="0"/>
              </a:rPr>
              <a:t>The Brand Kettle led the total sales of $400k and brands like </a:t>
            </a:r>
            <a:r>
              <a:rPr lang="en-AU" sz="1200" dirty="0" err="1">
                <a:latin typeface="Arial" panose="020B0604020202020204" pitchFamily="34" charset="0"/>
                <a:ea typeface="Roboto Light" panose="02000000000000000000" pitchFamily="2" charset="0"/>
                <a:cs typeface="Arial" panose="020B0604020202020204" pitchFamily="34" charset="0"/>
              </a:rPr>
              <a:t>doritos</a:t>
            </a:r>
            <a:r>
              <a:rPr lang="en-AU" sz="1200" dirty="0">
                <a:latin typeface="Arial" panose="020B0604020202020204" pitchFamily="34" charset="0"/>
                <a:ea typeface="Roboto Light" panose="02000000000000000000" pitchFamily="2" charset="0"/>
                <a:cs typeface="Arial" panose="020B0604020202020204" pitchFamily="34" charset="0"/>
              </a:rPr>
              <a:t>, </a:t>
            </a:r>
            <a:r>
              <a:rPr lang="en-AU" sz="1200" dirty="0" err="1">
                <a:latin typeface="Arial" panose="020B0604020202020204" pitchFamily="34" charset="0"/>
                <a:ea typeface="Roboto Light" panose="02000000000000000000" pitchFamily="2" charset="0"/>
                <a:cs typeface="Arial" panose="020B0604020202020204" pitchFamily="34" charset="0"/>
              </a:rPr>
              <a:t>inspite</a:t>
            </a:r>
            <a:r>
              <a:rPr lang="en-AU" sz="1200" dirty="0">
                <a:latin typeface="Arial" panose="020B0604020202020204" pitchFamily="34" charset="0"/>
                <a:ea typeface="Roboto Light" panose="02000000000000000000" pitchFamily="2" charset="0"/>
                <a:cs typeface="Arial" panose="020B0604020202020204" pitchFamily="34" charset="0"/>
              </a:rPr>
              <a:t> of having multiple variations still managed a total sales of $25K. </a:t>
            </a:r>
          </a:p>
          <a:p>
            <a:pPr marL="171450" indent="-171450">
              <a:buFont typeface="Arial" panose="020B0604020202020204" pitchFamily="34" charset="0"/>
              <a:buChar char="•"/>
            </a:pPr>
            <a:endParaRPr lang="en-AU" sz="1200" dirty="0">
              <a:latin typeface="Arial" panose="020B0604020202020204" pitchFamily="34" charset="0"/>
              <a:ea typeface="Roboto Light" panose="02000000000000000000" pitchFamily="2" charset="0"/>
              <a:cs typeface="Arial" panose="020B0604020202020204" pitchFamily="34" charset="0"/>
            </a:endParaRPr>
          </a:p>
          <a:p>
            <a:pPr marL="171450" indent="-171450">
              <a:buFont typeface="Arial" panose="020B0604020202020204" pitchFamily="34" charset="0"/>
              <a:buChar char="•"/>
            </a:pPr>
            <a:r>
              <a:rPr lang="en-AU" sz="1200" dirty="0">
                <a:latin typeface="Arial" panose="020B0604020202020204" pitchFamily="34" charset="0"/>
                <a:ea typeface="Roboto Light" panose="02000000000000000000" pitchFamily="2" charset="0"/>
                <a:cs typeface="Arial" panose="020B0604020202020204" pitchFamily="34" charset="0"/>
              </a:rPr>
              <a:t>Brands like </a:t>
            </a:r>
            <a:r>
              <a:rPr lang="en-AU" sz="1200" dirty="0" err="1">
                <a:latin typeface="Arial" panose="020B0604020202020204" pitchFamily="34" charset="0"/>
                <a:ea typeface="Roboto Light" panose="02000000000000000000" pitchFamily="2" charset="0"/>
                <a:cs typeface="Arial" panose="020B0604020202020204" pitchFamily="34" charset="0"/>
              </a:rPr>
              <a:t>Tyrrels</a:t>
            </a:r>
            <a:r>
              <a:rPr lang="en-AU" sz="1200" dirty="0">
                <a:latin typeface="Arial" panose="020B0604020202020204" pitchFamily="34" charset="0"/>
                <a:ea typeface="Roboto Light" panose="02000000000000000000" pitchFamily="2" charset="0"/>
                <a:cs typeface="Arial" panose="020B0604020202020204" pitchFamily="34" charset="0"/>
              </a:rPr>
              <a:t> and twisties showed a strong affinity within specific customer segments with sales figure. </a:t>
            </a:r>
          </a:p>
          <a:p>
            <a:pPr marL="171450" indent="-171450">
              <a:buFont typeface="Arial" panose="020B0604020202020204" pitchFamily="34" charset="0"/>
              <a:buChar char="•"/>
            </a:pPr>
            <a:endParaRPr lang="en-AU" sz="1200" b="1" dirty="0">
              <a:latin typeface="Arial" panose="020B0604020202020204" pitchFamily="34" charset="0"/>
              <a:ea typeface="Roboto Light" panose="02000000000000000000" pitchFamily="2"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a:xfrm>
            <a:off x="1162050" y="400050"/>
            <a:ext cx="3538976" cy="971550"/>
          </a:xfrm>
        </p:spPr>
        <p:txBody>
          <a:bodyPr/>
          <a:lstStyle/>
          <a:p>
            <a:r>
              <a:rPr lang="en-AU" sz="3600" dirty="0"/>
              <a:t>01</a:t>
            </a:r>
            <a:br>
              <a:rPr lang="en-AU" sz="3600" dirty="0"/>
            </a:br>
            <a:endParaRPr lang="en-AU" sz="1600" dirty="0"/>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Customer Analytics</a:t>
            </a:r>
          </a:p>
          <a:p>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052" name="Picture 4">
            <a:extLst>
              <a:ext uri="{FF2B5EF4-FFF2-40B4-BE49-F238E27FC236}">
                <a16:creationId xmlns:a16="http://schemas.microsoft.com/office/drawing/2014/main" id="{A4AA19BF-5DE5-4DA8-7032-92AE0FCB5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0"/>
            <a:ext cx="10312400" cy="677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17127"/>
          </a:xfrm>
        </p:spPr>
        <p:txBody>
          <a:bodyPr/>
          <a:lstStyle/>
          <a:p>
            <a:r>
              <a:rPr lang="en-AU" dirty="0"/>
              <a:t>Total sales vs Brand </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074" name="Picture 2">
            <a:extLst>
              <a:ext uri="{FF2B5EF4-FFF2-40B4-BE49-F238E27FC236}">
                <a16:creationId xmlns:a16="http://schemas.microsoft.com/office/drawing/2014/main" id="{55EBDEF8-809A-C1EB-62DB-C0EB1B846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650" y="925620"/>
            <a:ext cx="10378160" cy="593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78158"/>
          </a:xfrm>
        </p:spPr>
        <p:txBody>
          <a:bodyPr/>
          <a:lstStyle/>
          <a:p>
            <a:r>
              <a:rPr lang="en-AU" sz="1800" b="1" dirty="0">
                <a:latin typeface="Arial" panose="020B0604020202020204" pitchFamily="34" charset="0"/>
                <a:cs typeface="Arial" panose="020B0604020202020204" pitchFamily="34" charset="0"/>
              </a:rPr>
              <a:t>What is trial store and control store?</a:t>
            </a:r>
          </a:p>
          <a:p>
            <a:r>
              <a:rPr lang="en-US" sz="1800" b="0" i="0" dirty="0">
                <a:solidFill>
                  <a:srgbClr val="0D0D0D"/>
                </a:solidFill>
                <a:effectLst/>
                <a:latin typeface="Arial" panose="020B0604020202020204" pitchFamily="34" charset="0"/>
                <a:cs typeface="Arial" panose="020B0604020202020204" pitchFamily="34" charset="0"/>
              </a:rPr>
              <a:t>The concepts of "trial stores" and "control stores" are used in retail analytics to evaluate the effectiveness of various business strategies, such as promotional campaigns, store layout changes, or any other significant alterations intended to influence customer behavior and store performance</a:t>
            </a:r>
          </a:p>
          <a:p>
            <a:endParaRPr lang="en-AU" sz="1800" b="0" i="0" dirty="0">
              <a:solidFill>
                <a:srgbClr val="0D0D0D"/>
              </a:solidFill>
              <a:effectLst/>
              <a:latin typeface="Arial" panose="020B0604020202020204" pitchFamily="34" charset="0"/>
              <a:cs typeface="Arial" panose="020B0604020202020204" pitchFamily="34" charset="0"/>
            </a:endParaRPr>
          </a:p>
          <a:p>
            <a:pPr algn="l"/>
            <a:r>
              <a:rPr lang="en-US" sz="1800" b="1" i="0" dirty="0">
                <a:solidFill>
                  <a:srgbClr val="0D0D0D"/>
                </a:solidFill>
                <a:effectLst/>
                <a:latin typeface="Arial" panose="020B0604020202020204" pitchFamily="34" charset="0"/>
                <a:cs typeface="Arial" panose="020B0604020202020204" pitchFamily="34" charset="0"/>
              </a:rPr>
              <a:t>Trial Stores</a:t>
            </a:r>
          </a:p>
          <a:p>
            <a:pPr algn="l"/>
            <a:r>
              <a:rPr lang="en-US" sz="1800" b="0" i="0" dirty="0">
                <a:solidFill>
                  <a:srgbClr val="0D0D0D"/>
                </a:solidFill>
                <a:effectLst/>
                <a:latin typeface="Arial" panose="020B0604020202020204" pitchFamily="34" charset="0"/>
                <a:cs typeface="Arial" panose="020B0604020202020204" pitchFamily="34" charset="0"/>
              </a:rPr>
              <a:t>Trial stores are the stores that have been selected to undergo a specific change or test. This could involve implementing a new marketing strategy, changing the store layout, introducing new products, or any other modification aimed at improving store performance. The main goal with trial stores is to see how these changes affect key performance indicators (KPIs) such as sales, customer traffic, and transaction sizes.</a:t>
            </a:r>
          </a:p>
          <a:p>
            <a:pPr algn="l"/>
            <a:r>
              <a:rPr lang="en-US" sz="1800" b="1" i="0" dirty="0">
                <a:solidFill>
                  <a:srgbClr val="0D0D0D"/>
                </a:solidFill>
                <a:effectLst/>
                <a:latin typeface="Arial" panose="020B0604020202020204" pitchFamily="34" charset="0"/>
                <a:cs typeface="Arial" panose="020B0604020202020204" pitchFamily="34" charset="0"/>
              </a:rPr>
              <a:t>Control Stores</a:t>
            </a:r>
          </a:p>
          <a:p>
            <a:pPr algn="l"/>
            <a:r>
              <a:rPr lang="en-US" sz="1800" b="0" i="0" dirty="0">
                <a:solidFill>
                  <a:srgbClr val="0D0D0D"/>
                </a:solidFill>
                <a:effectLst/>
                <a:latin typeface="Arial" panose="020B0604020202020204" pitchFamily="34" charset="0"/>
                <a:cs typeface="Arial" panose="020B0604020202020204" pitchFamily="34" charset="0"/>
              </a:rPr>
              <a:t>Control stores are carefully selected stores that are not subject to the trial changes but are otherwise similar to the trial stores in key aspects such as location, store size, customer demographics, and pre-trial performance. The idea is that any significant differences in performance between the trial and control stores during the trial period can be attributed to the trial itself, as all other factors are assumed to be equal or similar.</a:t>
            </a:r>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2060"/>
          </a:xfrm>
        </p:spPr>
        <p:txBody>
          <a:bodyPr/>
          <a:lstStyle/>
          <a:p>
            <a:pPr algn="l"/>
            <a:r>
              <a:rPr lang="en-US" sz="2000" b="1" dirty="0">
                <a:solidFill>
                  <a:srgbClr val="0D0D0D"/>
                </a:solidFill>
                <a:latin typeface="Arial" panose="020B0604020202020204" pitchFamily="34" charset="0"/>
                <a:cs typeface="Arial" panose="020B0604020202020204" pitchFamily="34" charset="0"/>
              </a:rPr>
              <a:t>METHODOLOGY OVERVIEW: EXECUTION OF TRIAL VS CONTROL STORE ANALYSIS</a:t>
            </a:r>
          </a:p>
          <a:p>
            <a:pPr algn="l"/>
            <a:endParaRPr lang="en-US" sz="1800" b="1" i="0" dirty="0">
              <a:solidFill>
                <a:srgbClr val="0D0D0D"/>
              </a:solidFill>
              <a:effectLst/>
              <a:latin typeface="Arial" panose="020B0604020202020204" pitchFamily="34" charset="0"/>
              <a:cs typeface="Arial" panose="020B0604020202020204" pitchFamily="34" charset="0"/>
            </a:endParaRPr>
          </a:p>
          <a:p>
            <a:pPr algn="l"/>
            <a:r>
              <a:rPr lang="en-US" sz="1400" b="1" i="0" dirty="0">
                <a:solidFill>
                  <a:srgbClr val="0D0D0D"/>
                </a:solidFill>
                <a:effectLst/>
                <a:latin typeface="Arial" panose="020B0604020202020204" pitchFamily="34" charset="0"/>
                <a:cs typeface="Arial" panose="020B0604020202020204" pitchFamily="34" charset="0"/>
              </a:rPr>
              <a:t>Trial and Control Store Selection</a:t>
            </a:r>
            <a:r>
              <a:rPr lang="en-US" sz="1400" b="0" i="0" dirty="0">
                <a:solidFill>
                  <a:srgbClr val="0D0D0D"/>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1400" b="1" i="0" dirty="0">
                <a:solidFill>
                  <a:srgbClr val="0D0D0D"/>
                </a:solidFill>
                <a:effectLst/>
                <a:latin typeface="Arial" panose="020B0604020202020204" pitchFamily="34" charset="0"/>
                <a:cs typeface="Arial" panose="020B0604020202020204" pitchFamily="34" charset="0"/>
              </a:rPr>
              <a:t>Trial Stores</a:t>
            </a:r>
            <a:r>
              <a:rPr lang="en-US" sz="1400" b="0" i="0" dirty="0">
                <a:solidFill>
                  <a:srgbClr val="0D0D0D"/>
                </a:solidFill>
                <a:effectLst/>
                <a:latin typeface="Arial" panose="020B0604020202020204" pitchFamily="34" charset="0"/>
                <a:cs typeface="Arial" panose="020B0604020202020204" pitchFamily="34" charset="0"/>
              </a:rPr>
              <a:t>: Stores 77, 86, and 88 were selected for implementing trial changes aimed at enhancing store performance.</a:t>
            </a:r>
          </a:p>
          <a:p>
            <a:pPr algn="l">
              <a:buFont typeface="Arial" panose="020B0604020202020204" pitchFamily="34" charset="0"/>
              <a:buChar char="•"/>
            </a:pPr>
            <a:r>
              <a:rPr lang="en-US" sz="1400" b="1" i="0" dirty="0">
                <a:solidFill>
                  <a:srgbClr val="0D0D0D"/>
                </a:solidFill>
                <a:effectLst/>
                <a:latin typeface="Arial" panose="020B0604020202020204" pitchFamily="34" charset="0"/>
                <a:cs typeface="Arial" panose="020B0604020202020204" pitchFamily="34" charset="0"/>
              </a:rPr>
              <a:t>Control Stores</a:t>
            </a:r>
            <a:r>
              <a:rPr lang="en-US" sz="1400" b="0" i="0" dirty="0">
                <a:solidFill>
                  <a:srgbClr val="0D0D0D"/>
                </a:solidFill>
                <a:effectLst/>
                <a:latin typeface="Arial" panose="020B0604020202020204" pitchFamily="34" charset="0"/>
                <a:cs typeface="Arial" panose="020B0604020202020204" pitchFamily="34" charset="0"/>
              </a:rPr>
              <a:t>: For each trial store, a control store was chosen based on pre-trial performance metrics, including total sales revenue, the total number of customers, and average transactions per customer, ensuring a like-for-like comparison.</a:t>
            </a:r>
          </a:p>
          <a:p>
            <a:pPr algn="l">
              <a:buFont typeface="+mj-lt"/>
              <a:buAutoNum type="arabicPeriod"/>
            </a:pPr>
            <a:r>
              <a:rPr lang="en-US" sz="1400" b="1" i="0" dirty="0">
                <a:solidFill>
                  <a:srgbClr val="0D0D0D"/>
                </a:solidFill>
                <a:effectLst/>
                <a:latin typeface="Arial" panose="020B0604020202020204" pitchFamily="34" charset="0"/>
                <a:cs typeface="Arial" panose="020B0604020202020204" pitchFamily="34" charset="0"/>
              </a:rPr>
              <a:t> Pre-Trial Data Analysis</a:t>
            </a:r>
            <a:r>
              <a:rPr lang="en-US" sz="14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1400" b="0" i="0" dirty="0">
                <a:solidFill>
                  <a:srgbClr val="0D0D0D"/>
                </a:solidFill>
                <a:effectLst/>
                <a:latin typeface="Arial" panose="020B0604020202020204" pitchFamily="34" charset="0"/>
                <a:cs typeface="Arial" panose="020B0604020202020204" pitchFamily="34" charset="0"/>
              </a:rPr>
              <a:t>Analyzed historical data to establish a baseline of performance for both trial and control stores, ensuring the trial's effects are measured against a comparable backdrop.</a:t>
            </a:r>
          </a:p>
          <a:p>
            <a:pPr algn="l">
              <a:buFont typeface="+mj-lt"/>
              <a:buAutoNum type="arabicPeriod"/>
            </a:pPr>
            <a:r>
              <a:rPr lang="en-US" sz="1400" b="1" i="0" dirty="0">
                <a:solidFill>
                  <a:srgbClr val="0D0D0D"/>
                </a:solidFill>
                <a:effectLst/>
                <a:latin typeface="Arial" panose="020B0604020202020204" pitchFamily="34" charset="0"/>
                <a:cs typeface="Arial" panose="020B0604020202020204" pitchFamily="34" charset="0"/>
              </a:rPr>
              <a:t> A/B Testing Execution</a:t>
            </a:r>
            <a:r>
              <a:rPr lang="en-US" sz="14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1400" b="1" i="0" dirty="0">
                <a:solidFill>
                  <a:srgbClr val="0D0D0D"/>
                </a:solidFill>
                <a:effectLst/>
                <a:latin typeface="Arial" panose="020B0604020202020204" pitchFamily="34" charset="0"/>
                <a:cs typeface="Arial" panose="020B0604020202020204" pitchFamily="34" charset="0"/>
              </a:rPr>
              <a:t>Trial Period</a:t>
            </a:r>
            <a:r>
              <a:rPr lang="en-US" sz="1400" b="0" i="0" dirty="0">
                <a:solidFill>
                  <a:srgbClr val="0D0D0D"/>
                </a:solidFill>
                <a:effectLst/>
                <a:latin typeface="Arial" panose="020B0604020202020204" pitchFamily="34" charset="0"/>
                <a:cs typeface="Arial" panose="020B0604020202020204" pitchFamily="34" charset="0"/>
              </a:rPr>
              <a:t>: February 2019 to April 2019.</a:t>
            </a:r>
          </a:p>
          <a:p>
            <a:pPr marL="742950" lvl="1" indent="-285750" algn="l">
              <a:buFont typeface="+mj-lt"/>
              <a:buAutoNum type="arabicPeriod"/>
            </a:pPr>
            <a:r>
              <a:rPr lang="en-US" sz="1400" b="0" i="0" dirty="0">
                <a:solidFill>
                  <a:srgbClr val="0D0D0D"/>
                </a:solidFill>
                <a:effectLst/>
                <a:latin typeface="Arial" panose="020B0604020202020204" pitchFamily="34" charset="0"/>
                <a:cs typeface="Arial" panose="020B0604020202020204" pitchFamily="34" charset="0"/>
              </a:rPr>
              <a:t>Conducted statistical tests (t-tests) to compare performance metrics (total sales, customer counts, and transaction volumes) between each trial store and its respective control store during the trial period.</a:t>
            </a:r>
          </a:p>
          <a:p>
            <a:pPr marL="742950" lvl="1" indent="-285750" algn="l">
              <a:buFont typeface="+mj-lt"/>
              <a:buAutoNum type="arabicPeriod"/>
            </a:pPr>
            <a:r>
              <a:rPr lang="en-US" sz="1400" b="0" i="0" dirty="0">
                <a:solidFill>
                  <a:srgbClr val="0D0D0D"/>
                </a:solidFill>
                <a:effectLst/>
                <a:latin typeface="Arial" panose="020B0604020202020204" pitchFamily="34" charset="0"/>
                <a:cs typeface="Arial" panose="020B0604020202020204" pitchFamily="34" charset="0"/>
              </a:rPr>
              <a:t>The significance level was set at 0.05 to determine statistically significant differences.</a:t>
            </a:r>
          </a:p>
          <a:p>
            <a:pPr algn="l"/>
            <a:r>
              <a:rPr lang="en-US" sz="1400" b="1" i="0" dirty="0">
                <a:solidFill>
                  <a:srgbClr val="0D0D0D"/>
                </a:solidFill>
                <a:effectLst/>
                <a:latin typeface="Arial" panose="020B0604020202020204" pitchFamily="34" charset="0"/>
                <a:cs typeface="Arial" panose="020B0604020202020204" pitchFamily="34" charset="0"/>
              </a:rPr>
              <a:t>Key Metrics Analyzed</a:t>
            </a:r>
            <a:r>
              <a:rPr lang="en-US" sz="1400" b="0" i="0" dirty="0">
                <a:solidFill>
                  <a:srgbClr val="0D0D0D"/>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US" sz="1400" b="1" i="0" dirty="0">
                <a:solidFill>
                  <a:srgbClr val="0D0D0D"/>
                </a:solidFill>
                <a:effectLst/>
                <a:latin typeface="Arial" panose="020B0604020202020204" pitchFamily="34" charset="0"/>
                <a:cs typeface="Arial" panose="020B0604020202020204" pitchFamily="34" charset="0"/>
              </a:rPr>
              <a:t>Total Sales Revenue</a:t>
            </a:r>
            <a:r>
              <a:rPr lang="en-US" sz="1400" b="0" i="0" dirty="0">
                <a:solidFill>
                  <a:srgbClr val="0D0D0D"/>
                </a:solidFill>
                <a:effectLst/>
                <a:latin typeface="Arial" panose="020B0604020202020204" pitchFamily="34" charset="0"/>
                <a:cs typeface="Arial" panose="020B0604020202020204" pitchFamily="34" charset="0"/>
              </a:rPr>
              <a:t>: The aggregate revenue generated from all transactions.</a:t>
            </a:r>
          </a:p>
          <a:p>
            <a:pPr algn="l">
              <a:buFont typeface="Arial" panose="020B0604020202020204" pitchFamily="34" charset="0"/>
              <a:buChar char="•"/>
            </a:pPr>
            <a:r>
              <a:rPr lang="en-US" sz="1400" b="1" dirty="0">
                <a:solidFill>
                  <a:srgbClr val="0D0D0D"/>
                </a:solidFill>
                <a:latin typeface="Arial" panose="020B0604020202020204" pitchFamily="34" charset="0"/>
                <a:cs typeface="Arial" panose="020B0604020202020204" pitchFamily="34" charset="0"/>
              </a:rPr>
              <a:t>T</a:t>
            </a:r>
            <a:r>
              <a:rPr lang="en-US" sz="1400" b="1" i="0" dirty="0">
                <a:solidFill>
                  <a:srgbClr val="0D0D0D"/>
                </a:solidFill>
                <a:effectLst/>
                <a:latin typeface="Arial" panose="020B0604020202020204" pitchFamily="34" charset="0"/>
                <a:cs typeface="Arial" panose="020B0604020202020204" pitchFamily="34" charset="0"/>
              </a:rPr>
              <a:t>otal Number of Customers</a:t>
            </a:r>
            <a:r>
              <a:rPr lang="en-US" sz="1400" b="0" i="0" dirty="0">
                <a:solidFill>
                  <a:srgbClr val="0D0D0D"/>
                </a:solidFill>
                <a:effectLst/>
                <a:latin typeface="Arial" panose="020B0604020202020204" pitchFamily="34" charset="0"/>
                <a:cs typeface="Arial" panose="020B0604020202020204" pitchFamily="34" charset="0"/>
              </a:rPr>
              <a:t>: The count of unique customers visiting the store</a:t>
            </a:r>
            <a:r>
              <a:rPr lang="en-US" sz="1400" b="0" i="0" dirty="0">
                <a:solidFill>
                  <a:srgbClr val="0D0D0D"/>
                </a:solidFill>
                <a:effectLst/>
                <a:latin typeface="Söhne"/>
              </a:rPr>
              <a:t>.</a:t>
            </a:r>
          </a:p>
          <a:p>
            <a:pPr algn="l">
              <a:buFont typeface="Arial" panose="020B0604020202020204" pitchFamily="34" charset="0"/>
              <a:buChar char="•"/>
            </a:pPr>
            <a:r>
              <a:rPr lang="en-US" sz="1400" b="1" i="0" dirty="0">
                <a:solidFill>
                  <a:srgbClr val="0D0D0D"/>
                </a:solidFill>
                <a:effectLst/>
                <a:latin typeface="Arial" panose="020B0604020202020204" pitchFamily="34" charset="0"/>
                <a:cs typeface="Arial" panose="020B0604020202020204" pitchFamily="34" charset="0"/>
              </a:rPr>
              <a:t>Average Transactions Per Customer</a:t>
            </a:r>
            <a:r>
              <a:rPr lang="en-US" sz="1400" b="0" i="0" dirty="0">
                <a:solidFill>
                  <a:srgbClr val="0D0D0D"/>
                </a:solidFill>
                <a:effectLst/>
                <a:latin typeface="Arial" panose="020B0604020202020204" pitchFamily="34" charset="0"/>
                <a:cs typeface="Arial" panose="020B0604020202020204" pitchFamily="34" charset="0"/>
              </a:rPr>
              <a:t>: The average number of transactions conducted by each customer.</a:t>
            </a:r>
          </a:p>
          <a:p>
            <a:pPr lvl="1" algn="l"/>
            <a:endParaRPr lang="en-US" sz="1400" b="0" i="0" dirty="0">
              <a:solidFill>
                <a:srgbClr val="0D0D0D"/>
              </a:solidFill>
              <a:effectLst/>
              <a:latin typeface="Arial" panose="020B0604020202020204" pitchFamily="34" charset="0"/>
              <a:cs typeface="Arial" panose="020B0604020202020204" pitchFamily="34" charset="0"/>
            </a:endParaRPr>
          </a:p>
          <a:p>
            <a:endParaRPr lang="en-AU" dirty="0"/>
          </a:p>
          <a:p>
            <a:endParaRPr lang="en-AU" dirty="0"/>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10873</TotalTime>
  <Words>947</Words>
  <Application>Microsoft Office PowerPoint</Application>
  <PresentationFormat>Widescreen</PresentationFormat>
  <Paragraphs>71</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Roboto Medium</vt:lpstr>
      <vt:lpstr>Roboto Light</vt:lpstr>
      <vt:lpstr>Calibri</vt:lpstr>
      <vt:lpstr>Roboto</vt:lpstr>
      <vt:lpstr>Söhne</vt:lpstr>
      <vt:lpstr>Office Theme</vt:lpstr>
      <vt:lpstr>Category review: Chips</vt:lpstr>
      <vt:lpstr>PowerPoint Presentation</vt:lpstr>
      <vt:lpstr>PowerPoint Presentation</vt:lpstr>
      <vt:lpstr>01 </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Riya Sureshbhai Lunagariya</cp:lastModifiedBy>
  <cp:revision>465</cp:revision>
  <dcterms:created xsi:type="dcterms:W3CDTF">2018-02-07T23:23:24Z</dcterms:created>
  <dcterms:modified xsi:type="dcterms:W3CDTF">2024-04-01T01:44:39Z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