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212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9041" y="1194434"/>
            <a:ext cx="3814317" cy="808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7" y="2547366"/>
            <a:ext cx="5968364" cy="213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eeksforgeeks.org/divide-and-conquer-algorithm-introductio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0" marR="5080" indent="-107950">
              <a:lnSpc>
                <a:spcPts val="3050"/>
              </a:lnSpc>
              <a:spcBef>
                <a:spcPts val="260"/>
              </a:spcBef>
            </a:pPr>
            <a:r>
              <a:rPr spc="10" dirty="0"/>
              <a:t>Algorithm</a:t>
            </a:r>
            <a:r>
              <a:rPr spc="40" dirty="0"/>
              <a:t> </a:t>
            </a:r>
            <a:r>
              <a:rPr spc="5" dirty="0"/>
              <a:t>Analysis</a:t>
            </a:r>
            <a:r>
              <a:rPr spc="35" dirty="0"/>
              <a:t> </a:t>
            </a:r>
            <a:r>
              <a:rPr spc="15" dirty="0"/>
              <a:t>Design </a:t>
            </a:r>
            <a:r>
              <a:rPr spc="-560" dirty="0"/>
              <a:t> </a:t>
            </a:r>
            <a:r>
              <a:rPr spc="15" dirty="0"/>
              <a:t>(Externsl</a:t>
            </a:r>
            <a:r>
              <a:rPr spc="30" dirty="0"/>
              <a:t> </a:t>
            </a:r>
            <a:r>
              <a:rPr spc="10" dirty="0"/>
              <a:t>PaperSolution)</a:t>
            </a:r>
          </a:p>
        </p:txBody>
      </p:sp>
      <p:sp>
        <p:nvSpPr>
          <p:cNvPr id="3" name="object 3"/>
          <p:cNvSpPr/>
          <p:nvPr/>
        </p:nvSpPr>
        <p:spPr>
          <a:xfrm>
            <a:off x="895667" y="2045335"/>
            <a:ext cx="5984240" cy="12700"/>
          </a:xfrm>
          <a:custGeom>
            <a:avLst/>
            <a:gdLst/>
            <a:ahLst/>
            <a:cxnLst/>
            <a:rect l="l" t="t" r="r" b="b"/>
            <a:pathLst>
              <a:path w="5984240" h="12700">
                <a:moveTo>
                  <a:pt x="5984240" y="0"/>
                </a:moveTo>
                <a:lnTo>
                  <a:pt x="0" y="0"/>
                </a:lnTo>
                <a:lnTo>
                  <a:pt x="0" y="12700"/>
                </a:lnTo>
                <a:lnTo>
                  <a:pt x="5984240" y="12700"/>
                </a:lnTo>
                <a:lnTo>
                  <a:pt x="59842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7" y="3539612"/>
            <a:ext cx="5951220" cy="2146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94945">
              <a:lnSpc>
                <a:spcPct val="95700"/>
              </a:lnSpc>
              <a:spcBef>
                <a:spcPts val="180"/>
              </a:spcBef>
            </a:pPr>
            <a:r>
              <a:rPr sz="1600" b="1" dirty="0">
                <a:solidFill>
                  <a:srgbClr val="343541"/>
                </a:solidFill>
                <a:latin typeface="Arial"/>
                <a:cs typeface="Arial"/>
              </a:rPr>
              <a:t>1Q)Analyze</a:t>
            </a:r>
            <a:r>
              <a:rPr sz="1600" b="1" spc="-15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the</a:t>
            </a:r>
            <a:r>
              <a:rPr sz="1600" b="1" spc="5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time</a:t>
            </a:r>
            <a:r>
              <a:rPr sz="1600" b="1" spc="-10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complexity</a:t>
            </a:r>
            <a:r>
              <a:rPr sz="1600" b="1" spc="15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343541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3541"/>
                </a:solidFill>
                <a:latin typeface="Arial"/>
                <a:cs typeface="Arial"/>
              </a:rPr>
              <a:t>Quick</a:t>
            </a:r>
            <a:r>
              <a:rPr sz="1600" b="1" spc="-10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3541"/>
                </a:solidFill>
                <a:latin typeface="Arial"/>
                <a:cs typeface="Arial"/>
              </a:rPr>
              <a:t>Sort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algorithm </a:t>
            </a:r>
            <a:r>
              <a:rPr sz="1600" b="1" spc="-430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3541"/>
                </a:solidFill>
                <a:latin typeface="Arial"/>
                <a:cs typeface="Arial"/>
              </a:rPr>
              <a:t>in average</a:t>
            </a:r>
            <a:r>
              <a:rPr sz="1600" b="1" spc="-10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case </a:t>
            </a:r>
            <a:r>
              <a:rPr sz="1600" b="1" dirty="0">
                <a:solidFill>
                  <a:srgbClr val="343541"/>
                </a:solidFill>
                <a:latin typeface="Arial"/>
                <a:cs typeface="Arial"/>
              </a:rPr>
              <a:t>and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provide</a:t>
            </a:r>
            <a:r>
              <a:rPr sz="1600" b="1" spc="15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step-by-step</a:t>
            </a:r>
            <a:r>
              <a:rPr sz="1600" b="1" spc="5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explanation</a:t>
            </a:r>
            <a:r>
              <a:rPr sz="1600" b="1" dirty="0">
                <a:solidFill>
                  <a:srgbClr val="343541"/>
                </a:solidFill>
                <a:latin typeface="Arial"/>
                <a:cs typeface="Arial"/>
              </a:rPr>
              <a:t> of </a:t>
            </a:r>
            <a:r>
              <a:rPr sz="1600" b="1" spc="5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the</a:t>
            </a:r>
            <a:r>
              <a:rPr sz="1600" b="1" dirty="0">
                <a:solidFill>
                  <a:srgbClr val="34354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541"/>
                </a:solidFill>
                <a:latin typeface="Arial"/>
                <a:cs typeface="Arial"/>
              </a:rPr>
              <a:t>sorting process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1540"/>
              </a:spcBef>
            </a:pP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QuickSort</a:t>
            </a:r>
            <a:r>
              <a:rPr sz="1600" i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is</a:t>
            </a:r>
            <a:r>
              <a:rPr sz="1600" i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600" i="1" spc="6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sorting</a:t>
            </a:r>
            <a:r>
              <a:rPr sz="1600" i="1" spc="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algorithm</a:t>
            </a:r>
            <a:r>
              <a:rPr sz="1600" i="1" spc="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based</a:t>
            </a:r>
            <a:r>
              <a:rPr sz="1600" i="1" spc="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on</a:t>
            </a:r>
            <a:r>
              <a:rPr sz="1600" i="1" spc="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600" i="1" u="heavy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Divide</a:t>
            </a:r>
            <a:r>
              <a:rPr sz="1600" i="1" u="heavy" spc="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i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and </a:t>
            </a:r>
            <a:r>
              <a:rPr sz="1600" i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Conquer</a:t>
            </a:r>
            <a:r>
              <a:rPr sz="1600" i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algorithm</a:t>
            </a:r>
            <a:r>
              <a:rPr sz="1600" i="1" spc="4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that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picks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an</a:t>
            </a:r>
            <a:r>
              <a:rPr sz="1600" i="1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element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as</a:t>
            </a: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600" i="1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pivot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and</a:t>
            </a:r>
            <a:r>
              <a:rPr sz="1600" i="1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partitions </a:t>
            </a:r>
            <a:r>
              <a:rPr sz="1600" i="1" spc="-4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given</a:t>
            </a:r>
            <a:r>
              <a:rPr sz="1600" i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array</a:t>
            </a:r>
            <a:r>
              <a:rPr sz="1600" i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around</a:t>
            </a:r>
            <a:r>
              <a:rPr sz="1600" i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picked</a:t>
            </a:r>
            <a:r>
              <a:rPr sz="1600" i="1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pivot 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by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placing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20" dirty="0">
                <a:solidFill>
                  <a:srgbClr val="273139"/>
                </a:solidFill>
                <a:latin typeface="Arial"/>
                <a:cs typeface="Arial"/>
              </a:rPr>
              <a:t>pivot</a:t>
            </a:r>
            <a:r>
              <a:rPr sz="1600" i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73139"/>
                </a:solidFill>
                <a:latin typeface="Arial"/>
                <a:cs typeface="Arial"/>
              </a:rPr>
              <a:t>in</a:t>
            </a:r>
            <a:r>
              <a:rPr sz="1600" i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73139"/>
                </a:solidFill>
                <a:latin typeface="Arial"/>
                <a:cs typeface="Arial"/>
              </a:rPr>
              <a:t>its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 correct</a:t>
            </a:r>
            <a:r>
              <a:rPr sz="1600" i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position</a:t>
            </a:r>
            <a:r>
              <a:rPr sz="1600" i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73139"/>
                </a:solidFill>
                <a:latin typeface="Arial"/>
                <a:cs typeface="Arial"/>
              </a:rPr>
              <a:t>in</a:t>
            </a:r>
            <a:r>
              <a:rPr sz="1600" i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73139"/>
                </a:solidFill>
                <a:latin typeface="Arial"/>
                <a:cs typeface="Arial"/>
              </a:rPr>
              <a:t>sorted</a:t>
            </a:r>
            <a:r>
              <a:rPr sz="1600" i="1" spc="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273139"/>
                </a:solidFill>
                <a:latin typeface="Arial"/>
                <a:cs typeface="Arial"/>
              </a:rPr>
              <a:t>array.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6946489"/>
            <a:ext cx="5871210" cy="1925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73139"/>
                </a:solidFill>
                <a:latin typeface="Arial"/>
                <a:cs typeface="Arial"/>
              </a:rPr>
              <a:t>How</a:t>
            </a:r>
            <a:r>
              <a:rPr sz="1600" b="1" spc="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73139"/>
                </a:solidFill>
                <a:latin typeface="Arial"/>
                <a:cs typeface="Arial"/>
              </a:rPr>
              <a:t>does</a:t>
            </a:r>
            <a:r>
              <a:rPr sz="1600" b="1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73139"/>
                </a:solidFill>
                <a:latin typeface="Arial"/>
                <a:cs typeface="Arial"/>
              </a:rPr>
              <a:t>QuickSort</a:t>
            </a:r>
            <a:r>
              <a:rPr sz="1600" b="1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273139"/>
                </a:solidFill>
                <a:latin typeface="Arial"/>
                <a:cs typeface="Arial"/>
              </a:rPr>
              <a:t>work?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25"/>
              </a:spcBef>
            </a:pP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key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process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in</a:t>
            </a:r>
            <a:r>
              <a:rPr sz="1600" spc="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b="1" spc="5" dirty="0">
                <a:solidFill>
                  <a:srgbClr val="273139"/>
                </a:solidFill>
                <a:latin typeface="Arial"/>
                <a:cs typeface="Arial"/>
              </a:rPr>
              <a:t>quickSort</a:t>
            </a:r>
            <a:r>
              <a:rPr sz="1600" b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16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partition().</a:t>
            </a:r>
            <a:r>
              <a:rPr sz="16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target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of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partitions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is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place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pivot</a:t>
            </a:r>
            <a:r>
              <a:rPr sz="16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(any</a:t>
            </a:r>
            <a:r>
              <a:rPr sz="1600" spc="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element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can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be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chosen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be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pivot) at</a:t>
            </a:r>
            <a:r>
              <a:rPr sz="16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its correct</a:t>
            </a:r>
            <a:r>
              <a:rPr sz="16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position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in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sorted</a:t>
            </a:r>
            <a:r>
              <a:rPr sz="1600" spc="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array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put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all 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smaller</a:t>
            </a:r>
            <a:r>
              <a:rPr sz="16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elements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 to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left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16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pivot,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all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greater</a:t>
            </a:r>
            <a:r>
              <a:rPr sz="16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elements </a:t>
            </a:r>
            <a:r>
              <a:rPr sz="1600" spc="-4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right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pivot.</a:t>
            </a:r>
            <a:endParaRPr sz="1600">
              <a:latin typeface="Arial MT"/>
              <a:cs typeface="Arial MT"/>
            </a:endParaRPr>
          </a:p>
          <a:p>
            <a:pPr marL="12700" marR="311785">
              <a:lnSpc>
                <a:spcPts val="1850"/>
              </a:lnSpc>
              <a:spcBef>
                <a:spcPts val="25"/>
              </a:spcBef>
            </a:pP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partition</a:t>
            </a:r>
            <a:r>
              <a:rPr sz="1600" spc="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done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recursively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which</a:t>
            </a:r>
            <a:r>
              <a:rPr sz="1600" spc="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finally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sorts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array. </a:t>
            </a:r>
            <a:r>
              <a:rPr sz="1600" spc="-4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See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below</a:t>
            </a:r>
            <a:r>
              <a:rPr sz="1600" spc="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image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for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better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understanding.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34000"/>
            <a:ext cx="5139944" cy="1600200"/>
          </a:xfrm>
          <a:prstGeom prst="rect">
            <a:avLst/>
          </a:prstGeom>
        </p:spPr>
      </p:pic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2209800"/>
            <a:ext cx="7772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Submitted by:                                                                                                                            Submitted To: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i="1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Name:Riya</a:t>
            </a: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i="1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Pawar</a:t>
            </a: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Dr. </a:t>
            </a:r>
            <a:r>
              <a:rPr kumimoji="0" lang="en-US" sz="1400" i="1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Shsligram</a:t>
            </a: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i="1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Prajapat</a:t>
            </a: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Sir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Roll no:(IT-2k20-50)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9381"/>
            <a:ext cx="3293745" cy="316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d *</a:t>
            </a:r>
            <a:r>
              <a:rPr sz="1600" spc="-10" dirty="0">
                <a:latin typeface="Arial MT"/>
                <a:cs typeface="Arial MT"/>
              </a:rPr>
              <a:t> (g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e)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(a</a:t>
            </a:r>
            <a:r>
              <a:rPr sz="1600" dirty="0">
                <a:latin typeface="Arial MT"/>
                <a:cs typeface="Arial MT"/>
              </a:rPr>
              <a:t> +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 </a:t>
            </a:r>
            <a:r>
              <a:rPr sz="1600" spc="-10" dirty="0">
                <a:latin typeface="Arial MT"/>
                <a:cs typeface="Arial MT"/>
              </a:rPr>
              <a:t>(e</a:t>
            </a:r>
            <a:r>
              <a:rPr sz="1600" dirty="0">
                <a:latin typeface="Arial MT"/>
                <a:cs typeface="Arial MT"/>
              </a:rPr>
              <a:t> +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(b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 </a:t>
            </a:r>
            <a:r>
              <a:rPr sz="1600" spc="-10" dirty="0">
                <a:latin typeface="Arial MT"/>
                <a:cs typeface="Arial MT"/>
              </a:rPr>
              <a:t>(g</a:t>
            </a:r>
            <a:r>
              <a:rPr sz="1600" dirty="0">
                <a:latin typeface="Arial MT"/>
                <a:cs typeface="Arial MT"/>
              </a:rPr>
              <a:t> +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(a</a:t>
            </a:r>
            <a:r>
              <a:rPr sz="1600" dirty="0">
                <a:latin typeface="Arial MT"/>
                <a:cs typeface="Arial MT"/>
              </a:rPr>
              <a:t> -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 </a:t>
            </a:r>
            <a:r>
              <a:rPr sz="1600" spc="-10" dirty="0">
                <a:latin typeface="Arial MT"/>
                <a:cs typeface="Arial MT"/>
              </a:rPr>
              <a:t>(e</a:t>
            </a:r>
            <a:r>
              <a:rPr sz="1600" dirty="0">
                <a:latin typeface="Arial MT"/>
                <a:cs typeface="Arial MT"/>
              </a:rPr>
              <a:t> +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f)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3800"/>
              </a:lnSpc>
              <a:spcBef>
                <a:spcPts val="440"/>
              </a:spcBef>
              <a:tabLst>
                <a:tab pos="2488565" algn="l"/>
                <a:tab pos="3227705" algn="l"/>
              </a:tabLst>
            </a:pPr>
            <a:r>
              <a:rPr sz="1600" dirty="0">
                <a:latin typeface="Arial MT"/>
                <a:cs typeface="Arial MT"/>
              </a:rPr>
              <a:t>Our new </a:t>
            </a:r>
            <a:r>
              <a:rPr sz="1600" spc="-5" dirty="0">
                <a:latin typeface="Arial MT"/>
                <a:cs typeface="Arial MT"/>
              </a:rPr>
              <a:t>matrix </a:t>
            </a:r>
            <a:r>
              <a:rPr sz="1600" spc="-10" dirty="0">
                <a:latin typeface="Arial MT"/>
                <a:cs typeface="Arial MT"/>
              </a:rPr>
              <a:t>C’s </a:t>
            </a:r>
            <a:r>
              <a:rPr sz="1600" dirty="0">
                <a:latin typeface="Arial MT"/>
                <a:cs typeface="Arial MT"/>
              </a:rPr>
              <a:t>new </a:t>
            </a:r>
            <a:r>
              <a:rPr sz="1600" spc="-5" dirty="0">
                <a:latin typeface="Arial MT"/>
                <a:cs typeface="Arial MT"/>
              </a:rPr>
              <a:t>quadrants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m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10" dirty="0">
                <a:latin typeface="Arial MT"/>
                <a:cs typeface="Arial MT"/>
              </a:rPr>
              <a:t>ri</a:t>
            </a:r>
            <a:r>
              <a:rPr sz="1600" dirty="0">
                <a:latin typeface="Arial MT"/>
                <a:cs typeface="Arial MT"/>
              </a:rPr>
              <a:t>x </a:t>
            </a:r>
            <a:r>
              <a:rPr sz="1600" spc="-5" dirty="0">
                <a:latin typeface="Arial MT"/>
                <a:cs typeface="Arial MT"/>
              </a:rPr>
              <a:t>C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|</a:t>
            </a:r>
            <a:r>
              <a:rPr sz="1600" dirty="0">
                <a:latin typeface="Arial MT"/>
                <a:cs typeface="Arial MT"/>
              </a:rPr>
              <a:t>p5</a:t>
            </a:r>
            <a:r>
              <a:rPr sz="1600" spc="-10" dirty="0">
                <a:latin typeface="Arial MT"/>
                <a:cs typeface="Arial MT"/>
              </a:rPr>
              <a:t>+</a:t>
            </a:r>
            <a:r>
              <a:rPr sz="1600" dirty="0">
                <a:latin typeface="Arial MT"/>
                <a:cs typeface="Arial MT"/>
              </a:rPr>
              <a:t>p</a:t>
            </a:r>
            <a:r>
              <a:rPr sz="1600" spc="20" dirty="0">
                <a:latin typeface="Arial MT"/>
                <a:cs typeface="Arial MT"/>
              </a:rPr>
              <a:t>4</a:t>
            </a:r>
            <a:r>
              <a:rPr sz="1600" spc="-35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p2</a:t>
            </a:r>
            <a:r>
              <a:rPr sz="1600" spc="-10" dirty="0">
                <a:latin typeface="Arial MT"/>
                <a:cs typeface="Arial MT"/>
              </a:rPr>
              <a:t>+</a:t>
            </a:r>
            <a:r>
              <a:rPr sz="1600" dirty="0">
                <a:latin typeface="Arial MT"/>
                <a:cs typeface="Arial MT"/>
              </a:rPr>
              <a:t>p</a:t>
            </a:r>
            <a:r>
              <a:rPr sz="1600" spc="-5" dirty="0">
                <a:latin typeface="Arial MT"/>
                <a:cs typeface="Arial MT"/>
              </a:rPr>
              <a:t>6</a:t>
            </a:r>
            <a:r>
              <a:rPr sz="1600" dirty="0">
                <a:latin typeface="Arial MT"/>
                <a:cs typeface="Arial MT"/>
              </a:rPr>
              <a:t>	p1</a:t>
            </a:r>
            <a:r>
              <a:rPr sz="1600" spc="-10" dirty="0">
                <a:latin typeface="Arial MT"/>
                <a:cs typeface="Arial MT"/>
              </a:rPr>
              <a:t>+</a:t>
            </a:r>
            <a:r>
              <a:rPr sz="1600" spc="-20" dirty="0">
                <a:latin typeface="Arial MT"/>
                <a:cs typeface="Arial MT"/>
              </a:rPr>
              <a:t>p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	|</a:t>
            </a:r>
            <a:endParaRPr sz="1600">
              <a:latin typeface="Arial MT"/>
              <a:cs typeface="Arial MT"/>
            </a:endParaRPr>
          </a:p>
          <a:p>
            <a:pPr marL="638175">
              <a:lnSpc>
                <a:spcPct val="100000"/>
              </a:lnSpc>
              <a:spcBef>
                <a:spcPts val="1440"/>
              </a:spcBef>
              <a:tabLst>
                <a:tab pos="856615" algn="l"/>
                <a:tab pos="1652905" algn="l"/>
              </a:tabLst>
            </a:pPr>
            <a:r>
              <a:rPr sz="1600" dirty="0">
                <a:latin typeface="Arial MT"/>
                <a:cs typeface="Arial MT"/>
              </a:rPr>
              <a:t>|	</a:t>
            </a:r>
            <a:r>
              <a:rPr sz="1600" spc="-5" dirty="0">
                <a:latin typeface="Arial MT"/>
                <a:cs typeface="Arial MT"/>
              </a:rPr>
              <a:t>p3+p4	p1+p5-p3-p7|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6434709"/>
            <a:ext cx="5575300" cy="268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Strassen’s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Submatrix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p5+p4-p2+p6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5" dirty="0">
                <a:latin typeface="Arial MT"/>
                <a:cs typeface="Arial MT"/>
              </a:rPr>
              <a:t> (a+d)*(e+h)</a:t>
            </a:r>
            <a:r>
              <a:rPr sz="1600" dirty="0">
                <a:latin typeface="Arial MT"/>
                <a:cs typeface="Arial MT"/>
              </a:rPr>
              <a:t> +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d*(g-e)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 </a:t>
            </a:r>
            <a:r>
              <a:rPr sz="1600" spc="-5" dirty="0">
                <a:latin typeface="Arial MT"/>
                <a:cs typeface="Arial MT"/>
              </a:rPr>
              <a:t>(a+b)*h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5" dirty="0">
                <a:latin typeface="Arial MT"/>
                <a:cs typeface="Arial MT"/>
              </a:rPr>
              <a:t> (b-d)*(g+h)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69215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(ae+de+ah+dh)</a:t>
            </a:r>
            <a:r>
              <a:rPr sz="1600" dirty="0">
                <a:latin typeface="Arial MT"/>
                <a:cs typeface="Arial MT"/>
              </a:rPr>
              <a:t> +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(dg-de)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5" dirty="0">
                <a:latin typeface="Arial MT"/>
                <a:cs typeface="Arial MT"/>
              </a:rPr>
              <a:t> (ah+bh)</a:t>
            </a:r>
            <a:r>
              <a:rPr sz="1600" dirty="0">
                <a:latin typeface="Arial MT"/>
                <a:cs typeface="Arial MT"/>
              </a:rPr>
              <a:t> +</a:t>
            </a:r>
            <a:r>
              <a:rPr sz="1600" spc="-5" dirty="0">
                <a:latin typeface="Arial MT"/>
                <a:cs typeface="Arial MT"/>
              </a:rPr>
              <a:t> (bg-dg+bh-dh)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69215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=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ae+bg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 MT"/>
              <a:cs typeface="Arial MT"/>
            </a:endParaRPr>
          </a:p>
          <a:p>
            <a:pPr marL="6985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p1+p2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a*(f-h)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(a+b)*h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=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(af-ah)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(ah+bh)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400"/>
            <a:ext cx="4519295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9381"/>
            <a:ext cx="5321300" cy="460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=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af+bh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6985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p3+p4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(c+d)*e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d*(g-e)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=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(ce+de)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(dg-de)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=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ce+dg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6985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p1+p5-p3-p7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a*(f-h)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(a+d)*(e+h)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(c+d)*e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(a-c)*(e+f)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(af-ah)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(ae+de+ah+dh)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-(ce+de)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5" dirty="0">
                <a:latin typeface="Arial MT"/>
                <a:cs typeface="Arial MT"/>
              </a:rPr>
              <a:t> (ae-ce+af-cf)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=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cf+dh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time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complexity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Master Theorem.</a:t>
            </a:r>
            <a:endParaRPr sz="1600">
              <a:latin typeface="Arial MT"/>
              <a:cs typeface="Arial MT"/>
            </a:endParaRPr>
          </a:p>
          <a:p>
            <a:pPr marL="12700" marR="316230">
              <a:lnSpc>
                <a:spcPts val="3800"/>
              </a:lnSpc>
              <a:spcBef>
                <a:spcPts val="220"/>
              </a:spcBef>
            </a:pPr>
            <a:r>
              <a:rPr sz="1600" b="1" dirty="0">
                <a:latin typeface="Arial"/>
                <a:cs typeface="Arial"/>
              </a:rPr>
              <a:t>T(n) = 7T(n/2) + </a:t>
            </a:r>
            <a:r>
              <a:rPr sz="1600" b="1" spc="-5" dirty="0">
                <a:latin typeface="Arial"/>
                <a:cs typeface="Arial"/>
              </a:rPr>
              <a:t>O(n^2)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b="1" spc="-5" dirty="0">
                <a:latin typeface="Arial"/>
                <a:cs typeface="Arial"/>
              </a:rPr>
              <a:t>O(n^log(7)) </a:t>
            </a:r>
            <a:r>
              <a:rPr sz="1600" spc="-5" dirty="0">
                <a:latin typeface="Arial MT"/>
                <a:cs typeface="Arial MT"/>
              </a:rPr>
              <a:t>runtime.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Approximately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O(n^2.8074)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better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than </a:t>
            </a:r>
            <a:r>
              <a:rPr sz="1600" dirty="0">
                <a:latin typeface="Arial MT"/>
                <a:cs typeface="Arial MT"/>
              </a:rPr>
              <a:t>O(n^3)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400"/>
            <a:ext cx="6346190" cy="7386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9381"/>
            <a:ext cx="5861685" cy="826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Pseudocode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Strassen’s multiplication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"/>
              <a:cs typeface="Arial"/>
            </a:endParaRPr>
          </a:p>
          <a:p>
            <a:pPr marL="469900" marR="37465" indent="-228600">
              <a:lnSpc>
                <a:spcPts val="1850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Divide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dirty="0">
                <a:latin typeface="Arial MT"/>
                <a:cs typeface="Arial MT"/>
              </a:rPr>
              <a:t> 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dirty="0">
                <a:latin typeface="Arial MT"/>
                <a:cs typeface="Arial MT"/>
              </a:rPr>
              <a:t> B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sub-matrices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size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N/2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x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N/2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 </a:t>
            </a:r>
            <a:r>
              <a:rPr sz="1600" spc="-10" dirty="0">
                <a:latin typeface="Arial MT"/>
                <a:cs typeface="Arial MT"/>
              </a:rPr>
              <a:t>shown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above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diagram.</a:t>
            </a:r>
            <a:endParaRPr sz="1600">
              <a:latin typeface="Arial MT"/>
              <a:cs typeface="Arial MT"/>
            </a:endParaRPr>
          </a:p>
          <a:p>
            <a:pPr marL="469900" indent="-229235">
              <a:lnSpc>
                <a:spcPts val="1750"/>
              </a:lnSpc>
              <a:buSzPct val="625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Calculate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7 matrix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recursively.</a:t>
            </a:r>
            <a:endParaRPr sz="1600">
              <a:latin typeface="Arial MT"/>
              <a:cs typeface="Arial MT"/>
            </a:endParaRPr>
          </a:p>
          <a:p>
            <a:pPr marL="469900" indent="-229235">
              <a:lnSpc>
                <a:spcPts val="1839"/>
              </a:lnSpc>
              <a:buSzPct val="625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dirty="0">
                <a:latin typeface="Arial MT"/>
                <a:cs typeface="Arial MT"/>
              </a:rPr>
              <a:t>Compute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submatrices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5" dirty="0">
                <a:latin typeface="Arial MT"/>
                <a:cs typeface="Arial MT"/>
              </a:rPr>
              <a:t> C.</a:t>
            </a:r>
            <a:endParaRPr sz="1600">
              <a:latin typeface="Arial MT"/>
              <a:cs typeface="Arial MT"/>
            </a:endParaRPr>
          </a:p>
          <a:p>
            <a:pPr marL="469900" indent="-229235">
              <a:lnSpc>
                <a:spcPts val="1885"/>
              </a:lnSpc>
              <a:buSzPct val="625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Combine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these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submatricies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our</a:t>
            </a:r>
            <a:r>
              <a:rPr sz="1600" dirty="0">
                <a:latin typeface="Arial MT"/>
                <a:cs typeface="Arial MT"/>
              </a:rPr>
              <a:t> new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Complexity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469900" indent="-229235">
              <a:lnSpc>
                <a:spcPts val="1885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dirty="0">
                <a:latin typeface="Arial MT"/>
                <a:cs typeface="Arial MT"/>
              </a:rPr>
              <a:t>Worst </a:t>
            </a:r>
            <a:r>
              <a:rPr sz="1600" spc="-10" dirty="0">
                <a:latin typeface="Arial MT"/>
                <a:cs typeface="Arial MT"/>
              </a:rPr>
              <a:t>case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time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complexity: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Θ(n^2.8074)</a:t>
            </a:r>
            <a:endParaRPr sz="1600">
              <a:latin typeface="Arial"/>
              <a:cs typeface="Arial"/>
            </a:endParaRPr>
          </a:p>
          <a:p>
            <a:pPr marL="469900" indent="-229235">
              <a:lnSpc>
                <a:spcPts val="1850"/>
              </a:lnSpc>
              <a:buSzPct val="625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dirty="0">
                <a:latin typeface="Arial MT"/>
                <a:cs typeface="Arial MT"/>
              </a:rPr>
              <a:t>Best </a:t>
            </a:r>
            <a:r>
              <a:rPr sz="1600" spc="-10" dirty="0">
                <a:latin typeface="Arial MT"/>
                <a:cs typeface="Arial MT"/>
              </a:rPr>
              <a:t>case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time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complexity: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Θ(1)</a:t>
            </a:r>
            <a:endParaRPr sz="1600">
              <a:latin typeface="Arial"/>
              <a:cs typeface="Arial"/>
            </a:endParaRPr>
          </a:p>
          <a:p>
            <a:pPr marL="469900" indent="-229235">
              <a:lnSpc>
                <a:spcPts val="1885"/>
              </a:lnSpc>
              <a:buSzPct val="625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Space complexity: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Θ(logn)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 marR="98425">
              <a:lnSpc>
                <a:spcPct val="110100"/>
              </a:lnSpc>
              <a:spcBef>
                <a:spcPts val="1614"/>
              </a:spcBef>
            </a:pPr>
            <a:r>
              <a:rPr sz="1600" b="1" spc="-5" dirty="0">
                <a:latin typeface="Arial"/>
                <a:cs typeface="Arial"/>
              </a:rPr>
              <a:t>Q3a)Evaluate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Prim’s algorithm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finding 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minimal </a:t>
            </a:r>
            <a:r>
              <a:rPr sz="1600" b="1" dirty="0">
                <a:latin typeface="Arial"/>
                <a:cs typeface="Arial"/>
              </a:rPr>
              <a:t> spanning </a:t>
            </a:r>
            <a:r>
              <a:rPr sz="1600" b="1" spc="-5" dirty="0">
                <a:latin typeface="Arial"/>
                <a:cs typeface="Arial"/>
              </a:rPr>
              <a:t>tree </a:t>
            </a:r>
            <a:r>
              <a:rPr sz="1600" b="1" dirty="0">
                <a:latin typeface="Arial"/>
                <a:cs typeface="Arial"/>
              </a:rPr>
              <a:t>,and </a:t>
            </a:r>
            <a:r>
              <a:rPr sz="1600" b="1" spc="-5" dirty="0">
                <a:latin typeface="Arial"/>
                <a:cs typeface="Arial"/>
              </a:rPr>
              <a:t>provide real world </a:t>
            </a:r>
            <a:r>
              <a:rPr sz="1600" b="1" dirty="0">
                <a:latin typeface="Arial"/>
                <a:cs typeface="Arial"/>
              </a:rPr>
              <a:t>scenario where it </a:t>
            </a:r>
            <a:r>
              <a:rPr sz="1600" b="1" spc="20" dirty="0">
                <a:latin typeface="Arial"/>
                <a:cs typeface="Arial"/>
              </a:rPr>
              <a:t>can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 </a:t>
            </a:r>
            <a:r>
              <a:rPr sz="1600" b="1" spc="-5" dirty="0">
                <a:latin typeface="Arial"/>
                <a:cs typeface="Arial"/>
              </a:rPr>
              <a:t>applied.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Introduction</a:t>
            </a:r>
            <a:r>
              <a:rPr sz="1600" dirty="0">
                <a:latin typeface="Arial MT"/>
                <a:cs typeface="Arial MT"/>
              </a:rPr>
              <a:t> 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Prim’s </a:t>
            </a:r>
            <a:r>
              <a:rPr sz="1600" spc="-10" dirty="0">
                <a:latin typeface="Arial MT"/>
                <a:cs typeface="Arial MT"/>
              </a:rPr>
              <a:t>Algorithm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96000"/>
              </a:lnSpc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Prim’s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algorithm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used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find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Minimum Spanning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Tree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for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given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graph.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But,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what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is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Minimum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Spanning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Tree,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or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MST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for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short?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minimum spanning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tree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T(V’,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E’) is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a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subset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graph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G(V,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E)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with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same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number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vertices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as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graph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G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(V’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=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V) 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edges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equal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number</a:t>
            </a:r>
            <a:r>
              <a:rPr sz="1600" spc="-2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vertices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graph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G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minus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one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(E’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=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|V|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-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1).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Prim's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approach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identifies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subset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that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includes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every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vertex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graph,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and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allows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sum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edge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weights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be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minimized.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 MT"/>
              <a:cs typeface="Arial MT"/>
            </a:endParaRPr>
          </a:p>
          <a:p>
            <a:pPr marL="12700" marR="252095">
              <a:lnSpc>
                <a:spcPts val="1830"/>
              </a:lnSpc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Prim’s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algorithm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starts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with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single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node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works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its</a:t>
            </a:r>
            <a:r>
              <a:rPr sz="1600" spc="-2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way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through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several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adjacent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nodes,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exploring</a:t>
            </a:r>
            <a:r>
              <a:rPr sz="1600" spc="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all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connected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992" y="889381"/>
            <a:ext cx="6031230" cy="71012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5725" marR="213360">
              <a:lnSpc>
                <a:spcPct val="95700"/>
              </a:lnSpc>
              <a:spcBef>
                <a:spcPts val="180"/>
              </a:spcBef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along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way.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with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minimum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weights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that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do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not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cause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cycles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graph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get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selected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for t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inclusion </a:t>
            </a:r>
            <a:r>
              <a:rPr sz="1600" spc="20" dirty="0">
                <a:solidFill>
                  <a:srgbClr val="51555E"/>
                </a:solidFill>
                <a:latin typeface="Arial MT"/>
                <a:cs typeface="Arial MT"/>
              </a:rPr>
              <a:t>in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MST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structure.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Hence,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can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say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that</a:t>
            </a:r>
            <a:r>
              <a:rPr sz="1600" spc="-2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Prim’s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algorithm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takes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a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locally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optimum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decision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order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find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globally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optimal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solution.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That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why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it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also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known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Greedy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Algorithm.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How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MST </a:t>
            </a:r>
            <a:r>
              <a:rPr sz="1600" spc="-10" dirty="0">
                <a:latin typeface="Arial MT"/>
                <a:cs typeface="Arial MT"/>
              </a:rPr>
              <a:t>Using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Prim’s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 MT"/>
              <a:cs typeface="Arial MT"/>
            </a:endParaRPr>
          </a:p>
          <a:p>
            <a:pPr marL="85725" marR="650875">
              <a:lnSpc>
                <a:spcPts val="1850"/>
              </a:lnSpc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Let’s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first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look</a:t>
            </a:r>
            <a:r>
              <a:rPr sz="1600" spc="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into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steps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involved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Prim’s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Algorithm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to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generate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minimum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spanning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tree: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5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Step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1: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Determine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arbitrary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starting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vertex.</a:t>
            </a:r>
            <a:endParaRPr sz="1600">
              <a:latin typeface="Arial MT"/>
              <a:cs typeface="Arial MT"/>
            </a:endParaRPr>
          </a:p>
          <a:p>
            <a:pPr marL="241300" marR="339090" indent="-228600">
              <a:lnSpc>
                <a:spcPts val="1850"/>
              </a:lnSpc>
              <a:spcBef>
                <a:spcPts val="87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Step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2: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Keep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repeating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steps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3 and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4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until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the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fringe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vertices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(vertices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not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included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MST)remain.</a:t>
            </a:r>
            <a:endParaRPr sz="1600">
              <a:latin typeface="Arial MT"/>
              <a:cs typeface="Arial MT"/>
            </a:endParaRPr>
          </a:p>
          <a:p>
            <a:pPr marL="241300" marR="368300" indent="-228600">
              <a:lnSpc>
                <a:spcPts val="1850"/>
              </a:lnSpc>
              <a:spcBef>
                <a:spcPts val="83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Step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3: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Select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an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connecting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tree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vertex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and fringe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vertex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having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minimum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weight.</a:t>
            </a:r>
            <a:endParaRPr sz="1600">
              <a:latin typeface="Arial MT"/>
              <a:cs typeface="Arial MT"/>
            </a:endParaRPr>
          </a:p>
          <a:p>
            <a:pPr marL="241300" marR="577850" indent="-228600">
              <a:lnSpc>
                <a:spcPts val="1850"/>
              </a:lnSpc>
              <a:spcBef>
                <a:spcPts val="85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Step 4: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Add the chosen edge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to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MST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if it doesn’t form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any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closed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cycle.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Step</a:t>
            </a:r>
            <a:r>
              <a:rPr sz="1600" spc="-4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5:</a:t>
            </a:r>
            <a:r>
              <a:rPr sz="1600" spc="-4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Exit</a:t>
            </a:r>
            <a:endParaRPr sz="1600">
              <a:latin typeface="Arial MT"/>
              <a:cs typeface="Arial MT"/>
            </a:endParaRPr>
          </a:p>
          <a:p>
            <a:pPr marL="85725" marR="5080" algn="just">
              <a:lnSpc>
                <a:spcPct val="95800"/>
              </a:lnSpc>
              <a:spcBef>
                <a:spcPts val="835"/>
              </a:spcBef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Using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steps mentioned above, we are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supposed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to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generate a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minimum spanning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tree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structure.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Let’s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have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look at an example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understand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this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process</a:t>
            </a:r>
            <a:r>
              <a:rPr sz="1600" spc="-2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better.</a:t>
            </a:r>
            <a:endParaRPr sz="1600">
              <a:latin typeface="Arial MT"/>
              <a:cs typeface="Arial MT"/>
            </a:endParaRPr>
          </a:p>
          <a:p>
            <a:pPr marL="85725" marR="66675">
              <a:lnSpc>
                <a:spcPct val="96000"/>
              </a:lnSpc>
              <a:spcBef>
                <a:spcPts val="1585"/>
              </a:spcBef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Graph G(V,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E) given below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contains 9 vertices and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12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edges. 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We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supposed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create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minimum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spanning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tree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T(V’,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E’)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for 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G(V,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E)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such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that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number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vertices in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be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9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edges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will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be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8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(9-1).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992" y="4630673"/>
            <a:ext cx="5988685" cy="739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1300" marR="5080" indent="-228600">
              <a:lnSpc>
                <a:spcPts val="1850"/>
              </a:lnSpc>
              <a:spcBef>
                <a:spcPts val="219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Primarily,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to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begin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with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creation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MST,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choose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an 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arbitrary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starting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vertex.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Let’s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say</a:t>
            </a:r>
            <a:r>
              <a:rPr sz="1600" spc="-2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node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your starting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vertex. </a:t>
            </a:r>
            <a:r>
              <a:rPr sz="1600" spc="-42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This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means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it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be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included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first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your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tree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structure.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425" y="1476072"/>
            <a:ext cx="4743450" cy="27607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5467350"/>
            <a:ext cx="5001236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992" y="889381"/>
            <a:ext cx="5988685" cy="7366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>
              <a:lnSpc>
                <a:spcPct val="95800"/>
              </a:lnSpc>
              <a:spcBef>
                <a:spcPts val="18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After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inclusion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node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A,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will</a:t>
            </a:r>
            <a:r>
              <a:rPr sz="1600" spc="4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look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into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connected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edges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going outward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from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node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pick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one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with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minimum edge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weight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include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it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your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T(V’,</a:t>
            </a:r>
            <a:r>
              <a:rPr sz="1600" spc="-2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E’) structure.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992" y="6059804"/>
            <a:ext cx="5962650" cy="18510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>
              <a:lnSpc>
                <a:spcPct val="95800"/>
              </a:lnSpc>
              <a:spcBef>
                <a:spcPts val="18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Now,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have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reached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node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B.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From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node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B,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there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two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possible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edges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out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which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edge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BD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has</a:t>
            </a:r>
            <a:r>
              <a:rPr sz="1600" spc="4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least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weight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value.</a:t>
            </a:r>
            <a:r>
              <a:rPr sz="1600" spc="-2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So,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include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it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your</a:t>
            </a:r>
            <a:r>
              <a:rPr sz="1600" spc="-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MST.</a:t>
            </a:r>
            <a:endParaRPr sz="1600">
              <a:latin typeface="Arial MT"/>
              <a:cs typeface="Arial MT"/>
            </a:endParaRPr>
          </a:p>
          <a:p>
            <a:pPr marL="241300" marR="45720" indent="-228600">
              <a:lnSpc>
                <a:spcPct val="96400"/>
              </a:lnSpc>
              <a:spcBef>
                <a:spcPts val="137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From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node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D,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only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have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one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edge.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So,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include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it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in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your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MST.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Further,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you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have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node</a:t>
            </a:r>
            <a:r>
              <a:rPr sz="1600" spc="-3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H,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for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which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have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two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incident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edges. Out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those 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two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edges, edge HI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has the least 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cost,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so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include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it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MST structure.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721" y="2180806"/>
            <a:ext cx="4489058" cy="31594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992" y="4856098"/>
            <a:ext cx="5729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Similarly,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inclusion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nodes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G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happen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MST.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283" y="1553350"/>
            <a:ext cx="5074136" cy="27517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992" y="5062473"/>
            <a:ext cx="5832475" cy="12065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1300" marR="5080" indent="-228600">
              <a:lnSpc>
                <a:spcPct val="96100"/>
              </a:lnSpc>
              <a:spcBef>
                <a:spcPts val="17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After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that,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nodes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get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included.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Now,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from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node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C,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you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have two incident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edges.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 CA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has the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tiniest edge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weight.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But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its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inclusion</a:t>
            </a:r>
            <a:r>
              <a:rPr sz="1600" spc="4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create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cycle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tree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structure,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which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you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cannot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allow.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Thus,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we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will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discard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CA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as 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shown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image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below.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937" y="1428914"/>
            <a:ext cx="6383458" cy="30108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742" y="3935095"/>
            <a:ext cx="5929630" cy="315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ts val="1885"/>
              </a:lnSpc>
              <a:spcBef>
                <a:spcPts val="100"/>
              </a:spcBef>
            </a:pPr>
            <a:r>
              <a:rPr sz="1600" b="1" dirty="0">
                <a:solidFill>
                  <a:srgbClr val="273139"/>
                </a:solidFill>
                <a:latin typeface="Arial"/>
                <a:cs typeface="Arial"/>
              </a:rPr>
              <a:t>Program</a:t>
            </a:r>
            <a:r>
              <a:rPr sz="16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73139"/>
                </a:solidFill>
                <a:latin typeface="Arial"/>
                <a:cs typeface="Arial"/>
              </a:rPr>
              <a:t>to</a:t>
            </a:r>
            <a:r>
              <a:rPr sz="1600" b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73139"/>
                </a:solidFill>
                <a:latin typeface="Arial"/>
                <a:cs typeface="Arial"/>
              </a:rPr>
              <a:t>implement</a:t>
            </a:r>
            <a:r>
              <a:rPr sz="1600" b="1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73139"/>
                </a:solidFill>
                <a:latin typeface="Arial"/>
                <a:cs typeface="Arial"/>
              </a:rPr>
              <a:t>QuickSort:</a:t>
            </a:r>
            <a:endParaRPr sz="1600">
              <a:latin typeface="Arial"/>
              <a:cs typeface="Arial"/>
            </a:endParaRPr>
          </a:p>
          <a:p>
            <a:pPr marL="53975">
              <a:lnSpc>
                <a:spcPts val="1885"/>
              </a:lnSpc>
            </a:pP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Follow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below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steps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implement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algorithm:</a:t>
            </a:r>
            <a:endParaRPr sz="1600">
              <a:latin typeface="Arial MT"/>
              <a:cs typeface="Arial MT"/>
            </a:endParaRPr>
          </a:p>
          <a:p>
            <a:pPr marL="241300" marR="5080" indent="-228600">
              <a:lnSpc>
                <a:spcPts val="1850"/>
              </a:lnSpc>
              <a:spcBef>
                <a:spcPts val="62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Create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recursive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function</a:t>
            </a:r>
            <a:r>
              <a:rPr sz="1600" spc="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(say</a:t>
            </a:r>
            <a:r>
              <a:rPr sz="1600" spc="7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b="1" spc="5" dirty="0">
                <a:solidFill>
                  <a:srgbClr val="273139"/>
                </a:solidFill>
                <a:latin typeface="Arial"/>
                <a:cs typeface="Arial"/>
              </a:rPr>
              <a:t>quicksort()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)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implement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 </a:t>
            </a:r>
            <a:r>
              <a:rPr sz="1600" spc="-4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quicksort.</a:t>
            </a:r>
            <a:endParaRPr sz="1600">
              <a:latin typeface="Arial MT"/>
              <a:cs typeface="Arial MT"/>
            </a:endParaRPr>
          </a:p>
          <a:p>
            <a:pPr marL="241300" marR="73660" indent="-228600">
              <a:lnSpc>
                <a:spcPts val="1830"/>
              </a:lnSpc>
              <a:spcBef>
                <a:spcPts val="1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Partition</a:t>
            </a:r>
            <a:r>
              <a:rPr sz="16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range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be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sorted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(initially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range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from</a:t>
            </a:r>
            <a:r>
              <a:rPr sz="1600" spc="9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273139"/>
                </a:solidFill>
                <a:latin typeface="Arial"/>
                <a:cs typeface="Arial"/>
              </a:rPr>
              <a:t>0</a:t>
            </a:r>
            <a:r>
              <a:rPr sz="1600" b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73139"/>
                </a:solidFill>
                <a:latin typeface="Arial"/>
                <a:cs typeface="Arial"/>
              </a:rPr>
              <a:t>to </a:t>
            </a:r>
            <a:r>
              <a:rPr sz="1600" b="1" spc="-4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73139"/>
                </a:solidFill>
                <a:latin typeface="Arial"/>
                <a:cs typeface="Arial"/>
              </a:rPr>
              <a:t>N-1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)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return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correct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position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pivot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(say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b="1" spc="10" dirty="0">
                <a:solidFill>
                  <a:srgbClr val="273139"/>
                </a:solidFill>
                <a:latin typeface="Arial"/>
                <a:cs typeface="Arial"/>
              </a:rPr>
              <a:t>pi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).</a:t>
            </a:r>
            <a:endParaRPr sz="1600">
              <a:latin typeface="Arial MT"/>
              <a:cs typeface="Arial MT"/>
            </a:endParaRPr>
          </a:p>
          <a:p>
            <a:pPr marL="882650" lvl="1" indent="-229235">
              <a:lnSpc>
                <a:spcPts val="1755"/>
              </a:lnSpc>
              <a:buSzPct val="62500"/>
              <a:buFont typeface="Symbol"/>
              <a:buChar char=""/>
              <a:tabLst>
                <a:tab pos="882650" algn="l"/>
                <a:tab pos="883285" algn="l"/>
              </a:tabLst>
            </a:pP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Select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rightmost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value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range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be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pivot.</a:t>
            </a:r>
            <a:endParaRPr sz="1600">
              <a:latin typeface="Arial MT"/>
              <a:cs typeface="Arial MT"/>
            </a:endParaRPr>
          </a:p>
          <a:p>
            <a:pPr marL="882650" marR="158115" lvl="1" indent="-228600">
              <a:lnSpc>
                <a:spcPts val="1850"/>
              </a:lnSpc>
              <a:spcBef>
                <a:spcPts val="75"/>
              </a:spcBef>
              <a:buSzPct val="62500"/>
              <a:buFont typeface="Symbol"/>
              <a:buChar char=""/>
              <a:tabLst>
                <a:tab pos="882650" algn="l"/>
                <a:tab pos="883285" algn="l"/>
              </a:tabLst>
            </a:pP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Iterate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from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left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compare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element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with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 </a:t>
            </a:r>
            <a:r>
              <a:rPr sz="1600" spc="-4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pivot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perform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partition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as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shown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above.</a:t>
            </a:r>
            <a:endParaRPr sz="1600">
              <a:latin typeface="Arial MT"/>
              <a:cs typeface="Arial MT"/>
            </a:endParaRPr>
          </a:p>
          <a:p>
            <a:pPr marL="882650" lvl="1" indent="-229235">
              <a:lnSpc>
                <a:spcPts val="1755"/>
              </a:lnSpc>
              <a:buSzPct val="62500"/>
              <a:buFont typeface="Symbol"/>
              <a:buChar char=""/>
              <a:tabLst>
                <a:tab pos="882650" algn="l"/>
                <a:tab pos="883285" algn="l"/>
              </a:tabLst>
            </a:pP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Return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correct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position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of the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pivot.</a:t>
            </a:r>
            <a:endParaRPr sz="1600">
              <a:latin typeface="Arial MT"/>
              <a:cs typeface="Arial MT"/>
            </a:endParaRPr>
          </a:p>
          <a:p>
            <a:pPr marL="241300" marR="205104" indent="-228600">
              <a:lnSpc>
                <a:spcPts val="1850"/>
              </a:lnSpc>
              <a:spcBef>
                <a:spcPts val="7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Recursively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call the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quicksort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left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right</a:t>
            </a:r>
            <a:r>
              <a:rPr sz="1600" spc="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Arial MT"/>
                <a:cs typeface="Arial MT"/>
              </a:rPr>
              <a:t>part</a:t>
            </a:r>
            <a:r>
              <a:rPr sz="16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of </a:t>
            </a:r>
            <a:r>
              <a:rPr sz="1600" spc="-4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73139"/>
                </a:solidFill>
                <a:latin typeface="Arial"/>
                <a:cs typeface="Arial"/>
              </a:rPr>
              <a:t>pi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ts val="1775"/>
              </a:lnSpc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Below</a:t>
            </a:r>
            <a:r>
              <a:rPr sz="16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Arial MT"/>
                <a:cs typeface="Arial MT"/>
              </a:rPr>
              <a:t>is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implementation</a:t>
            </a:r>
            <a:r>
              <a:rPr sz="16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600" spc="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3139"/>
                </a:solidFill>
                <a:latin typeface="Arial MT"/>
                <a:cs typeface="Arial MT"/>
              </a:rPr>
              <a:t>Quicksort: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305" y="7077646"/>
            <a:ext cx="4304665" cy="1699895"/>
          </a:xfrm>
          <a:prstGeom prst="rect">
            <a:avLst/>
          </a:prstGeom>
          <a:ln w="3175">
            <a:solidFill>
              <a:srgbClr val="DFDFD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5" dirty="0">
                <a:latin typeface="Arial MT"/>
                <a:cs typeface="Arial MT"/>
              </a:rPr>
              <a:t> 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quicksort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#include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&lt;stdio.h&gt;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94" y="1133194"/>
            <a:ext cx="6476385" cy="26635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992" y="4878323"/>
            <a:ext cx="5561330" cy="5041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1300" marR="5080" indent="-228600">
              <a:lnSpc>
                <a:spcPts val="1850"/>
              </a:lnSpc>
              <a:spcBef>
                <a:spcPts val="219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we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include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CF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this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minimum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spanning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tree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structure.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992" y="8013065"/>
            <a:ext cx="5984240" cy="10826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41300" marR="5080" indent="-228600">
              <a:lnSpc>
                <a:spcPct val="96400"/>
              </a:lnSpc>
              <a:spcBef>
                <a:spcPts val="17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summation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all the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edge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weights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in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MST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T(V’,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E’)</a:t>
            </a:r>
            <a:r>
              <a:rPr sz="1600" spc="5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equal </a:t>
            </a:r>
            <a:r>
              <a:rPr sz="1600" spc="-43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30,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which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least</a:t>
            </a:r>
            <a:r>
              <a:rPr sz="1600" spc="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possible edge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weight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for any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possible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spanning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tree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structure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for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this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particular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graph.</a:t>
            </a:r>
            <a:endParaRPr sz="16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Moving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ahead,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51555E"/>
                </a:solidFill>
                <a:latin typeface="Arial MT"/>
                <a:cs typeface="Arial MT"/>
              </a:rPr>
              <a:t>we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will</a:t>
            </a:r>
            <a:r>
              <a:rPr sz="160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learn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about</a:t>
            </a:r>
            <a:r>
              <a:rPr sz="1600" spc="10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1555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coding</a:t>
            </a:r>
            <a:r>
              <a:rPr sz="1600" spc="-15" dirty="0">
                <a:solidFill>
                  <a:srgbClr val="51555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1555E"/>
                </a:solidFill>
                <a:latin typeface="Arial MT"/>
                <a:cs typeface="Arial MT"/>
              </a:rPr>
              <a:t>implementation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932" y="1562725"/>
            <a:ext cx="5639492" cy="26522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238" y="5709593"/>
            <a:ext cx="2449445" cy="19075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392" y="1311655"/>
            <a:ext cx="6283325" cy="1172210"/>
          </a:xfrm>
          <a:custGeom>
            <a:avLst/>
            <a:gdLst/>
            <a:ahLst/>
            <a:cxnLst/>
            <a:rect l="l" t="t" r="r" b="b"/>
            <a:pathLst>
              <a:path w="6283325" h="1172210">
                <a:moveTo>
                  <a:pt x="6279515" y="0"/>
                </a:moveTo>
                <a:lnTo>
                  <a:pt x="3175" y="0"/>
                </a:lnTo>
                <a:lnTo>
                  <a:pt x="0" y="0"/>
                </a:lnTo>
                <a:lnTo>
                  <a:pt x="0" y="3111"/>
                </a:lnTo>
                <a:lnTo>
                  <a:pt x="0" y="1172083"/>
                </a:lnTo>
                <a:lnTo>
                  <a:pt x="3175" y="1172083"/>
                </a:lnTo>
                <a:lnTo>
                  <a:pt x="3175" y="3175"/>
                </a:lnTo>
                <a:lnTo>
                  <a:pt x="6279515" y="3175"/>
                </a:lnTo>
                <a:lnTo>
                  <a:pt x="6279515" y="0"/>
                </a:lnTo>
                <a:close/>
              </a:path>
              <a:path w="6283325" h="1172210">
                <a:moveTo>
                  <a:pt x="6282753" y="0"/>
                </a:moveTo>
                <a:lnTo>
                  <a:pt x="6279578" y="0"/>
                </a:lnTo>
                <a:lnTo>
                  <a:pt x="6279578" y="3111"/>
                </a:lnTo>
                <a:lnTo>
                  <a:pt x="6279578" y="3175"/>
                </a:lnTo>
                <a:lnTo>
                  <a:pt x="6279578" y="1172083"/>
                </a:lnTo>
                <a:lnTo>
                  <a:pt x="6282753" y="1172083"/>
                </a:lnTo>
                <a:lnTo>
                  <a:pt x="6282753" y="3111"/>
                </a:lnTo>
                <a:lnTo>
                  <a:pt x="62827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7067" y="1314830"/>
            <a:ext cx="6213475" cy="140081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247650" indent="-228600">
              <a:lnSpc>
                <a:spcPts val="1760"/>
              </a:lnSpc>
              <a:buSzPct val="62500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Real-world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scenario: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It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applied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determine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most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cost-</a:t>
            </a:r>
            <a:endParaRPr sz="1600">
              <a:latin typeface="Arial MT"/>
              <a:cs typeface="Arial MT"/>
            </a:endParaRPr>
          </a:p>
          <a:p>
            <a:pPr marL="247650" marR="187960">
              <a:lnSpc>
                <a:spcPct val="96100"/>
              </a:lnSpc>
              <a:spcBef>
                <a:spcPts val="40"/>
              </a:spcBef>
            </a:pP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effective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way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connect</a:t>
            </a:r>
            <a:r>
              <a:rPr sz="16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network</a:t>
            </a:r>
            <a:r>
              <a:rPr sz="16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cities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different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distances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between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them.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example,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in a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telecommunications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network,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Prim's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algorithm</a:t>
            </a:r>
            <a:r>
              <a:rPr sz="16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used</a:t>
            </a:r>
            <a:r>
              <a:rPr sz="16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find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minimum-cost 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layout</a:t>
            </a:r>
            <a:r>
              <a:rPr sz="16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connections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between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cities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to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minimize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total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cost</a:t>
            </a:r>
            <a:r>
              <a:rPr sz="16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sz="1600" spc="-4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establishing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network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infrastructure.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392" y="2483865"/>
            <a:ext cx="6283325" cy="234950"/>
          </a:xfrm>
          <a:custGeom>
            <a:avLst/>
            <a:gdLst/>
            <a:ahLst/>
            <a:cxnLst/>
            <a:rect l="l" t="t" r="r" b="b"/>
            <a:pathLst>
              <a:path w="6283325" h="234950">
                <a:moveTo>
                  <a:pt x="6279515" y="231775"/>
                </a:moveTo>
                <a:lnTo>
                  <a:pt x="3175" y="231775"/>
                </a:lnTo>
                <a:lnTo>
                  <a:pt x="3175" y="0"/>
                </a:lnTo>
                <a:lnTo>
                  <a:pt x="0" y="0"/>
                </a:lnTo>
                <a:lnTo>
                  <a:pt x="0" y="231775"/>
                </a:lnTo>
                <a:lnTo>
                  <a:pt x="0" y="234950"/>
                </a:lnTo>
                <a:lnTo>
                  <a:pt x="3175" y="234950"/>
                </a:lnTo>
                <a:lnTo>
                  <a:pt x="6279515" y="234950"/>
                </a:lnTo>
                <a:lnTo>
                  <a:pt x="6279515" y="231775"/>
                </a:lnTo>
                <a:close/>
              </a:path>
              <a:path w="6283325" h="234950">
                <a:moveTo>
                  <a:pt x="6282753" y="0"/>
                </a:moveTo>
                <a:lnTo>
                  <a:pt x="6279578" y="0"/>
                </a:lnTo>
                <a:lnTo>
                  <a:pt x="6279578" y="231775"/>
                </a:lnTo>
                <a:lnTo>
                  <a:pt x="6279578" y="234950"/>
                </a:lnTo>
                <a:lnTo>
                  <a:pt x="6282753" y="234950"/>
                </a:lnTo>
                <a:lnTo>
                  <a:pt x="6282753" y="231775"/>
                </a:lnTo>
                <a:lnTo>
                  <a:pt x="62827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7" y="3066923"/>
            <a:ext cx="5956300" cy="3570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380">
              <a:lnSpc>
                <a:spcPct val="1095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3Qb) </a:t>
            </a:r>
            <a:r>
              <a:rPr sz="1600" b="1" spc="-5" dirty="0">
                <a:latin typeface="Arial"/>
                <a:cs typeface="Arial"/>
              </a:rPr>
              <a:t>Analyse Hamiltonian cycles </a:t>
            </a:r>
            <a:r>
              <a:rPr sz="1600" b="1" dirty="0">
                <a:latin typeface="Arial"/>
                <a:cs typeface="Arial"/>
              </a:rPr>
              <a:t>and provide an </a:t>
            </a:r>
            <a:r>
              <a:rPr sz="1600" b="1" spc="-5" dirty="0">
                <a:latin typeface="Arial"/>
                <a:cs typeface="Arial"/>
              </a:rPr>
              <a:t>example </a:t>
            </a:r>
            <a:r>
              <a:rPr sz="1600" b="1" dirty="0">
                <a:latin typeface="Arial"/>
                <a:cs typeface="Arial"/>
              </a:rPr>
              <a:t>of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how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they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can</a:t>
            </a:r>
            <a:r>
              <a:rPr sz="1600" b="1" dirty="0">
                <a:latin typeface="Arial"/>
                <a:cs typeface="Arial"/>
              </a:rPr>
              <a:t> be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used</a:t>
            </a:r>
            <a:r>
              <a:rPr sz="1600" b="1" dirty="0">
                <a:latin typeface="Arial"/>
                <a:cs typeface="Arial"/>
              </a:rPr>
              <a:t> in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real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life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application</a:t>
            </a:r>
            <a:r>
              <a:rPr sz="160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28575" marR="5080" algn="just">
              <a:lnSpc>
                <a:spcPct val="96000"/>
              </a:lnSpc>
              <a:spcBef>
                <a:spcPts val="1280"/>
              </a:spcBef>
            </a:pPr>
            <a:r>
              <a:rPr sz="1600" dirty="0">
                <a:latin typeface="Arial MT"/>
                <a:cs typeface="Arial MT"/>
              </a:rPr>
              <a:t>In an </a:t>
            </a:r>
            <a:r>
              <a:rPr sz="1600" spc="-5" dirty="0">
                <a:latin typeface="Arial MT"/>
                <a:cs typeface="Arial MT"/>
              </a:rPr>
              <a:t>undirected </a:t>
            </a:r>
            <a:r>
              <a:rPr sz="1600" spc="-10" dirty="0">
                <a:latin typeface="Arial MT"/>
                <a:cs typeface="Arial MT"/>
              </a:rPr>
              <a:t>graph,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Hamiltonian path is a path, that visits </a:t>
            </a:r>
            <a:r>
              <a:rPr sz="1600" dirty="0">
                <a:latin typeface="Arial MT"/>
                <a:cs typeface="Arial MT"/>
              </a:rPr>
              <a:t> each </a:t>
            </a:r>
            <a:r>
              <a:rPr sz="1600" spc="-5" dirty="0">
                <a:latin typeface="Arial MT"/>
                <a:cs typeface="Arial MT"/>
              </a:rPr>
              <a:t>vertex exactly once, and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Hamiltonian </a:t>
            </a:r>
            <a:r>
              <a:rPr sz="1600" spc="5" dirty="0">
                <a:latin typeface="Arial MT"/>
                <a:cs typeface="Arial MT"/>
              </a:rPr>
              <a:t>cycle </a:t>
            </a:r>
            <a:r>
              <a:rPr sz="1600" dirty="0">
                <a:latin typeface="Arial MT"/>
                <a:cs typeface="Arial MT"/>
              </a:rPr>
              <a:t>or </a:t>
            </a:r>
            <a:r>
              <a:rPr sz="1600" spc="-5" dirty="0">
                <a:latin typeface="Arial MT"/>
                <a:cs typeface="Arial MT"/>
              </a:rPr>
              <a:t>circuit is a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 path, that there is </a:t>
            </a:r>
            <a:r>
              <a:rPr sz="1600" dirty="0">
                <a:latin typeface="Arial MT"/>
                <a:cs typeface="Arial MT"/>
              </a:rPr>
              <a:t>an </a:t>
            </a:r>
            <a:r>
              <a:rPr sz="1600" spc="-5" dirty="0">
                <a:latin typeface="Arial MT"/>
                <a:cs typeface="Arial MT"/>
              </a:rPr>
              <a:t>edge </a:t>
            </a:r>
            <a:r>
              <a:rPr sz="1600" spc="-10" dirty="0">
                <a:latin typeface="Arial MT"/>
                <a:cs typeface="Arial MT"/>
              </a:rPr>
              <a:t>from the last </a:t>
            </a:r>
            <a:r>
              <a:rPr sz="1600" spc="-5" dirty="0">
                <a:latin typeface="Arial MT"/>
                <a:cs typeface="Arial MT"/>
              </a:rPr>
              <a:t>vertex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 first</a:t>
            </a:r>
            <a:r>
              <a:rPr sz="1600" dirty="0">
                <a:latin typeface="Arial MT"/>
                <a:cs typeface="Arial MT"/>
              </a:rPr>
              <a:t> vertex.</a:t>
            </a:r>
            <a:endParaRPr sz="1600">
              <a:latin typeface="Arial MT"/>
              <a:cs typeface="Arial MT"/>
            </a:endParaRPr>
          </a:p>
          <a:p>
            <a:pPr marL="28575" marR="8255" algn="just">
              <a:lnSpc>
                <a:spcPts val="1850"/>
              </a:lnSpc>
              <a:spcBef>
                <a:spcPts val="625"/>
              </a:spcBef>
            </a:pP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10" dirty="0">
                <a:latin typeface="Arial MT"/>
                <a:cs typeface="Arial MT"/>
              </a:rPr>
              <a:t>this </a:t>
            </a:r>
            <a:r>
              <a:rPr sz="1600" spc="-5" dirty="0">
                <a:latin typeface="Arial MT"/>
                <a:cs typeface="Arial MT"/>
              </a:rPr>
              <a:t>problem, we will try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determine whether a graph contains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cycle</a:t>
            </a:r>
            <a:r>
              <a:rPr sz="1600" dirty="0">
                <a:latin typeface="Arial MT"/>
                <a:cs typeface="Arial MT"/>
              </a:rPr>
              <a:t> 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when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cycle</a:t>
            </a:r>
            <a:r>
              <a:rPr sz="1600" spc="-5" dirty="0">
                <a:latin typeface="Arial MT"/>
                <a:cs typeface="Arial MT"/>
              </a:rPr>
              <a:t> is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present,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also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cycle.</a:t>
            </a:r>
            <a:endParaRPr sz="1600">
              <a:latin typeface="Arial MT"/>
              <a:cs typeface="Arial MT"/>
            </a:endParaRPr>
          </a:p>
          <a:p>
            <a:pPr marL="12700" marR="4419600">
              <a:lnSpc>
                <a:spcPts val="3229"/>
              </a:lnSpc>
              <a:spcBef>
                <a:spcPts val="300"/>
              </a:spcBef>
            </a:pPr>
            <a:r>
              <a:rPr sz="1600" spc="-5" dirty="0">
                <a:latin typeface="Arial MT"/>
                <a:cs typeface="Arial MT"/>
              </a:rPr>
              <a:t>Input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Output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Input: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adjacency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matrix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G(V,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E).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8451595"/>
            <a:ext cx="6940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Output: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6700646"/>
            <a:ext cx="5435559" cy="169735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9381"/>
            <a:ext cx="5957570" cy="76917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87960">
              <a:lnSpc>
                <a:spcPct val="95800"/>
              </a:lnSpc>
              <a:spcBef>
                <a:spcPts val="18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algorithm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finds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 path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given</a:t>
            </a:r>
            <a:r>
              <a:rPr sz="1600" spc="-5" dirty="0">
                <a:latin typeface="Arial MT"/>
                <a:cs typeface="Arial MT"/>
              </a:rPr>
              <a:t> graph.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 </a:t>
            </a:r>
            <a:r>
              <a:rPr sz="1600" dirty="0">
                <a:latin typeface="Arial MT"/>
                <a:cs typeface="Arial MT"/>
              </a:rPr>
              <a:t>case </a:t>
            </a:r>
            <a:r>
              <a:rPr sz="1600" spc="-5" dirty="0">
                <a:latin typeface="Arial MT"/>
                <a:cs typeface="Arial MT"/>
              </a:rPr>
              <a:t>it is (0, </a:t>
            </a:r>
            <a:r>
              <a:rPr sz="1600" dirty="0">
                <a:latin typeface="Arial MT"/>
                <a:cs typeface="Arial MT"/>
              </a:rPr>
              <a:t>1, 2, </a:t>
            </a:r>
            <a:r>
              <a:rPr sz="1600" spc="-10" dirty="0">
                <a:latin typeface="Arial MT"/>
                <a:cs typeface="Arial MT"/>
              </a:rPr>
              <a:t>4, 3, </a:t>
            </a:r>
            <a:r>
              <a:rPr sz="1600" spc="-5" dirty="0">
                <a:latin typeface="Arial MT"/>
                <a:cs typeface="Arial MT"/>
              </a:rPr>
              <a:t>0). </a:t>
            </a:r>
            <a:r>
              <a:rPr sz="1600" spc="-10" dirty="0">
                <a:latin typeface="Arial MT"/>
                <a:cs typeface="Arial MT"/>
              </a:rPr>
              <a:t>This </a:t>
            </a:r>
            <a:r>
              <a:rPr sz="1600" dirty="0">
                <a:latin typeface="Arial MT"/>
                <a:cs typeface="Arial MT"/>
              </a:rPr>
              <a:t>graph has </a:t>
            </a:r>
            <a:r>
              <a:rPr sz="1600" spc="-5" dirty="0">
                <a:latin typeface="Arial MT"/>
                <a:cs typeface="Arial MT"/>
              </a:rPr>
              <a:t>some other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paths.</a:t>
            </a:r>
            <a:endParaRPr sz="1600">
              <a:latin typeface="Arial MT"/>
              <a:cs typeface="Arial MT"/>
            </a:endParaRPr>
          </a:p>
          <a:p>
            <a:pPr marL="12700" marR="76200">
              <a:lnSpc>
                <a:spcPts val="1850"/>
              </a:lnSpc>
              <a:spcBef>
                <a:spcPts val="625"/>
              </a:spcBef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algorithm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-10" dirty="0">
                <a:latin typeface="Arial MT"/>
                <a:cs typeface="Arial MT"/>
              </a:rPr>
              <a:t> return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false.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spc="-5" dirty="0">
                <a:latin typeface="Arial MT"/>
                <a:cs typeface="Arial MT"/>
              </a:rPr>
              <a:t>Algorithm</a:t>
            </a:r>
            <a:endParaRPr sz="1600">
              <a:latin typeface="Arial MT"/>
              <a:cs typeface="Arial MT"/>
            </a:endParaRPr>
          </a:p>
          <a:p>
            <a:pPr marL="28575">
              <a:lnSpc>
                <a:spcPct val="100000"/>
              </a:lnSpc>
              <a:spcBef>
                <a:spcPts val="1330"/>
              </a:spcBef>
            </a:pPr>
            <a:r>
              <a:rPr sz="1600" b="1" spc="-5" dirty="0">
                <a:latin typeface="Arial"/>
                <a:cs typeface="Arial"/>
              </a:rPr>
              <a:t>isValid(v,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k)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530"/>
              </a:spcBef>
            </a:pPr>
            <a:r>
              <a:rPr sz="1600" b="1" spc="-5" dirty="0">
                <a:latin typeface="Arial"/>
                <a:cs typeface="Arial"/>
              </a:rPr>
              <a:t>Input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−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Vertex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k.</a:t>
            </a:r>
            <a:endParaRPr sz="1600">
              <a:latin typeface="Arial MT"/>
              <a:cs typeface="Arial MT"/>
            </a:endParaRPr>
          </a:p>
          <a:p>
            <a:pPr marL="28575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latin typeface="Arial"/>
                <a:cs typeface="Arial"/>
              </a:rPr>
              <a:t>Output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− </a:t>
            </a:r>
            <a:r>
              <a:rPr sz="1600" dirty="0">
                <a:latin typeface="Arial MT"/>
                <a:cs typeface="Arial MT"/>
              </a:rPr>
              <a:t>Checks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whether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placing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valid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latin typeface="Arial MT"/>
                <a:cs typeface="Arial MT"/>
              </a:rPr>
              <a:t>Begin</a:t>
            </a:r>
            <a:endParaRPr sz="1600">
              <a:latin typeface="Arial MT"/>
              <a:cs typeface="Arial MT"/>
            </a:endParaRPr>
          </a:p>
          <a:p>
            <a:pPr marL="355600" marR="1508125" indent="-172085">
              <a:lnSpc>
                <a:spcPts val="2450"/>
              </a:lnSpc>
              <a:spcBef>
                <a:spcPts val="145"/>
              </a:spcBef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edge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node(k-1)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return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false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335"/>
              </a:spcBef>
            </a:pPr>
            <a:r>
              <a:rPr sz="1600" spc="-5" dirty="0">
                <a:latin typeface="Arial MT"/>
                <a:cs typeface="Arial MT"/>
              </a:rPr>
              <a:t>if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spc="-5" dirty="0">
                <a:latin typeface="Arial MT"/>
                <a:cs typeface="Arial MT"/>
              </a:rPr>
              <a:t> is already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taken,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then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1600" spc="-10" dirty="0">
                <a:latin typeface="Arial MT"/>
                <a:cs typeface="Arial MT"/>
              </a:rPr>
              <a:t>return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false</a:t>
            </a:r>
            <a:endParaRPr sz="1600">
              <a:latin typeface="Arial MT"/>
              <a:cs typeface="Arial MT"/>
            </a:endParaRPr>
          </a:p>
          <a:p>
            <a:pPr marL="12700" marR="2899410" indent="171450">
              <a:lnSpc>
                <a:spcPct val="126499"/>
              </a:lnSpc>
              <a:spcBef>
                <a:spcPts val="20"/>
              </a:spcBef>
            </a:pPr>
            <a:r>
              <a:rPr sz="1600" spc="-5" dirty="0">
                <a:latin typeface="Arial MT"/>
                <a:cs typeface="Arial MT"/>
              </a:rPr>
              <a:t>return true; //otherwise it is valid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  <a:p>
            <a:pPr marL="28575" marR="3541395">
              <a:lnSpc>
                <a:spcPct val="127600"/>
              </a:lnSpc>
            </a:pPr>
            <a:r>
              <a:rPr sz="1600" b="1" spc="-5" dirty="0">
                <a:latin typeface="Arial"/>
                <a:cs typeface="Arial"/>
              </a:rPr>
              <a:t>cycleFound(node </a:t>
            </a:r>
            <a:r>
              <a:rPr sz="1600" b="1" dirty="0">
                <a:latin typeface="Arial"/>
                <a:cs typeface="Arial"/>
              </a:rPr>
              <a:t>k)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Input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−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node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graph.</a:t>
            </a:r>
            <a:endParaRPr sz="1600">
              <a:latin typeface="Arial MT"/>
              <a:cs typeface="Arial MT"/>
            </a:endParaRPr>
          </a:p>
          <a:p>
            <a:pPr marL="28575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latin typeface="Arial"/>
                <a:cs typeface="Arial"/>
              </a:rPr>
              <a:t>Output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−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True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Cycle,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otherwise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false.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latin typeface="Arial MT"/>
                <a:cs typeface="Arial MT"/>
              </a:rPr>
              <a:t>Begin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included,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endParaRPr sz="1600">
              <a:latin typeface="Arial MT"/>
              <a:cs typeface="Arial MT"/>
            </a:endParaRPr>
          </a:p>
          <a:p>
            <a:pPr marL="523875" marR="1318260" indent="-168275">
              <a:lnSpc>
                <a:spcPct val="126299"/>
              </a:lnSpc>
              <a:spcBef>
                <a:spcPts val="25"/>
              </a:spcBef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edge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nodes</a:t>
            </a:r>
            <a:r>
              <a:rPr sz="1600" dirty="0">
                <a:latin typeface="Arial MT"/>
                <a:cs typeface="Arial MT"/>
              </a:rPr>
              <a:t> k</a:t>
            </a:r>
            <a:r>
              <a:rPr sz="1600" spc="-5" dirty="0">
                <a:latin typeface="Arial MT"/>
                <a:cs typeface="Arial MT"/>
              </a:rPr>
              <a:t> 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0,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return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true</a:t>
            </a:r>
            <a:endParaRPr sz="1600">
              <a:latin typeface="Arial MT"/>
              <a:cs typeface="Arial MT"/>
            </a:endParaRPr>
          </a:p>
          <a:p>
            <a:pPr marL="352425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latin typeface="Arial MT"/>
                <a:cs typeface="Arial MT"/>
              </a:rPr>
              <a:t>else</a:t>
            </a:r>
            <a:endParaRPr sz="1600">
              <a:latin typeface="Arial MT"/>
              <a:cs typeface="Arial MT"/>
            </a:endParaRPr>
          </a:p>
          <a:p>
            <a:pPr marL="523875">
              <a:lnSpc>
                <a:spcPct val="100000"/>
              </a:lnSpc>
              <a:spcBef>
                <a:spcPts val="535"/>
              </a:spcBef>
            </a:pPr>
            <a:r>
              <a:rPr sz="1600" spc="-10" dirty="0">
                <a:latin typeface="Arial MT"/>
                <a:cs typeface="Arial MT"/>
              </a:rPr>
              <a:t>return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false;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617" y="4217669"/>
            <a:ext cx="6022975" cy="4669155"/>
          </a:xfrm>
          <a:custGeom>
            <a:avLst/>
            <a:gdLst/>
            <a:ahLst/>
            <a:cxnLst/>
            <a:rect l="l" t="t" r="r" b="b"/>
            <a:pathLst>
              <a:path w="6022975" h="4669155">
                <a:moveTo>
                  <a:pt x="6350" y="4049458"/>
                </a:moveTo>
                <a:lnTo>
                  <a:pt x="0" y="4049458"/>
                </a:lnTo>
                <a:lnTo>
                  <a:pt x="0" y="4357687"/>
                </a:lnTo>
                <a:lnTo>
                  <a:pt x="0" y="4668837"/>
                </a:lnTo>
                <a:lnTo>
                  <a:pt x="6350" y="4668837"/>
                </a:lnTo>
                <a:lnTo>
                  <a:pt x="6350" y="4357751"/>
                </a:lnTo>
                <a:lnTo>
                  <a:pt x="6350" y="4049458"/>
                </a:lnTo>
                <a:close/>
              </a:path>
              <a:path w="6022975" h="4669155">
                <a:moveTo>
                  <a:pt x="6350" y="3118802"/>
                </a:moveTo>
                <a:lnTo>
                  <a:pt x="0" y="3118802"/>
                </a:lnTo>
                <a:lnTo>
                  <a:pt x="0" y="3427095"/>
                </a:lnTo>
                <a:lnTo>
                  <a:pt x="0" y="3738245"/>
                </a:lnTo>
                <a:lnTo>
                  <a:pt x="0" y="4049395"/>
                </a:lnTo>
                <a:lnTo>
                  <a:pt x="6350" y="4049395"/>
                </a:lnTo>
                <a:lnTo>
                  <a:pt x="6350" y="3738245"/>
                </a:lnTo>
                <a:lnTo>
                  <a:pt x="6350" y="3427095"/>
                </a:lnTo>
                <a:lnTo>
                  <a:pt x="6350" y="3118802"/>
                </a:lnTo>
                <a:close/>
              </a:path>
              <a:path w="6022975" h="4669155">
                <a:moveTo>
                  <a:pt x="6350" y="1257617"/>
                </a:moveTo>
                <a:lnTo>
                  <a:pt x="0" y="1257617"/>
                </a:lnTo>
                <a:lnTo>
                  <a:pt x="0" y="1569085"/>
                </a:lnTo>
                <a:lnTo>
                  <a:pt x="0" y="1880235"/>
                </a:lnTo>
                <a:lnTo>
                  <a:pt x="0" y="3118739"/>
                </a:lnTo>
                <a:lnTo>
                  <a:pt x="6350" y="3118739"/>
                </a:lnTo>
                <a:lnTo>
                  <a:pt x="6350" y="1569085"/>
                </a:lnTo>
                <a:lnTo>
                  <a:pt x="6350" y="1257617"/>
                </a:lnTo>
                <a:close/>
              </a:path>
              <a:path w="6022975" h="4669155">
                <a:moveTo>
                  <a:pt x="6015990" y="0"/>
                </a:moveTo>
                <a:lnTo>
                  <a:pt x="6350" y="0"/>
                </a:lnTo>
                <a:lnTo>
                  <a:pt x="0" y="0"/>
                </a:lnTo>
                <a:lnTo>
                  <a:pt x="0" y="6286"/>
                </a:lnTo>
                <a:lnTo>
                  <a:pt x="0" y="1257554"/>
                </a:lnTo>
                <a:lnTo>
                  <a:pt x="6350" y="1257554"/>
                </a:lnTo>
                <a:lnTo>
                  <a:pt x="6350" y="949579"/>
                </a:lnTo>
                <a:lnTo>
                  <a:pt x="6350" y="638429"/>
                </a:lnTo>
                <a:lnTo>
                  <a:pt x="6350" y="330454"/>
                </a:lnTo>
                <a:lnTo>
                  <a:pt x="6350" y="6350"/>
                </a:lnTo>
                <a:lnTo>
                  <a:pt x="6015990" y="6350"/>
                </a:lnTo>
                <a:lnTo>
                  <a:pt x="6015990" y="0"/>
                </a:lnTo>
                <a:close/>
              </a:path>
              <a:path w="6022975" h="4669155">
                <a:moveTo>
                  <a:pt x="6022403" y="4049458"/>
                </a:moveTo>
                <a:lnTo>
                  <a:pt x="6016053" y="4049458"/>
                </a:lnTo>
                <a:lnTo>
                  <a:pt x="6016053" y="4357687"/>
                </a:lnTo>
                <a:lnTo>
                  <a:pt x="6016053" y="4668837"/>
                </a:lnTo>
                <a:lnTo>
                  <a:pt x="6022403" y="4668837"/>
                </a:lnTo>
                <a:lnTo>
                  <a:pt x="6022403" y="4357751"/>
                </a:lnTo>
                <a:lnTo>
                  <a:pt x="6022403" y="4049458"/>
                </a:lnTo>
                <a:close/>
              </a:path>
              <a:path w="6022975" h="4669155">
                <a:moveTo>
                  <a:pt x="6022403" y="3118802"/>
                </a:moveTo>
                <a:lnTo>
                  <a:pt x="6016053" y="3118802"/>
                </a:lnTo>
                <a:lnTo>
                  <a:pt x="6016053" y="3427095"/>
                </a:lnTo>
                <a:lnTo>
                  <a:pt x="6016053" y="3738245"/>
                </a:lnTo>
                <a:lnTo>
                  <a:pt x="6016053" y="4049395"/>
                </a:lnTo>
                <a:lnTo>
                  <a:pt x="6022403" y="4049395"/>
                </a:lnTo>
                <a:lnTo>
                  <a:pt x="6022403" y="3738245"/>
                </a:lnTo>
                <a:lnTo>
                  <a:pt x="6022403" y="3427095"/>
                </a:lnTo>
                <a:lnTo>
                  <a:pt x="6022403" y="3118802"/>
                </a:lnTo>
                <a:close/>
              </a:path>
              <a:path w="6022975" h="4669155">
                <a:moveTo>
                  <a:pt x="6022403" y="1257617"/>
                </a:moveTo>
                <a:lnTo>
                  <a:pt x="6016053" y="1257617"/>
                </a:lnTo>
                <a:lnTo>
                  <a:pt x="6016053" y="1569085"/>
                </a:lnTo>
                <a:lnTo>
                  <a:pt x="6016053" y="1880235"/>
                </a:lnTo>
                <a:lnTo>
                  <a:pt x="6016053" y="3118739"/>
                </a:lnTo>
                <a:lnTo>
                  <a:pt x="6022403" y="3118739"/>
                </a:lnTo>
                <a:lnTo>
                  <a:pt x="6022403" y="1569085"/>
                </a:lnTo>
                <a:lnTo>
                  <a:pt x="6022403" y="1257617"/>
                </a:lnTo>
                <a:close/>
              </a:path>
              <a:path w="6022975" h="4669155">
                <a:moveTo>
                  <a:pt x="6022403" y="0"/>
                </a:moveTo>
                <a:lnTo>
                  <a:pt x="6016053" y="0"/>
                </a:lnTo>
                <a:lnTo>
                  <a:pt x="6016053" y="6286"/>
                </a:lnTo>
                <a:lnTo>
                  <a:pt x="6016053" y="330454"/>
                </a:lnTo>
                <a:lnTo>
                  <a:pt x="6016053" y="638429"/>
                </a:lnTo>
                <a:lnTo>
                  <a:pt x="6016053" y="949579"/>
                </a:lnTo>
                <a:lnTo>
                  <a:pt x="6016053" y="1257554"/>
                </a:lnTo>
                <a:lnTo>
                  <a:pt x="6022403" y="1257554"/>
                </a:lnTo>
                <a:lnTo>
                  <a:pt x="6022403" y="6286"/>
                </a:lnTo>
                <a:lnTo>
                  <a:pt x="6022403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7" y="822071"/>
            <a:ext cx="4250055" cy="83083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630"/>
              </a:spcBef>
            </a:pP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vertex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except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point,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</a:t>
            </a:r>
            <a:endParaRPr sz="1600">
              <a:latin typeface="Arial MT"/>
              <a:cs typeface="Arial MT"/>
            </a:endParaRPr>
          </a:p>
          <a:p>
            <a:pPr marL="523875" marR="5080" indent="-168275">
              <a:lnSpc>
                <a:spcPct val="126400"/>
              </a:lnSpc>
              <a:spcBef>
                <a:spcPts val="20"/>
              </a:spcBef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isValid(v,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k),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//when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valid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edge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</a:t>
            </a:r>
            <a:endParaRPr sz="1600">
              <a:latin typeface="Arial MT"/>
              <a:cs typeface="Arial MT"/>
            </a:endParaRPr>
          </a:p>
          <a:p>
            <a:pPr marL="692150" marR="939165" indent="-168275">
              <a:lnSpc>
                <a:spcPct val="126299"/>
              </a:lnSpc>
              <a:spcBef>
                <a:spcPts val="25"/>
              </a:spcBef>
            </a:pPr>
            <a:r>
              <a:rPr sz="1600" spc="-5" dirty="0">
                <a:latin typeface="Arial MT"/>
                <a:cs typeface="Arial MT"/>
              </a:rPr>
              <a:t>if cycleFound(k+1) is </a:t>
            </a:r>
            <a:r>
              <a:rPr sz="1600" dirty="0">
                <a:latin typeface="Arial MT"/>
                <a:cs typeface="Arial MT"/>
              </a:rPr>
              <a:t>true, </a:t>
            </a:r>
            <a:r>
              <a:rPr sz="1600" spc="-10" dirty="0">
                <a:latin typeface="Arial MT"/>
                <a:cs typeface="Arial MT"/>
              </a:rPr>
              <a:t>then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true</a:t>
            </a:r>
            <a:endParaRPr sz="1600">
              <a:latin typeface="Arial MT"/>
              <a:cs typeface="Arial MT"/>
            </a:endParaRPr>
          </a:p>
          <a:p>
            <a:pPr marL="184150" marR="705485" indent="339725">
              <a:lnSpc>
                <a:spcPct val="1276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otherwise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remove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done</a:t>
            </a:r>
            <a:endParaRPr sz="1600">
              <a:latin typeface="Arial MT"/>
              <a:cs typeface="Arial MT"/>
            </a:endParaRPr>
          </a:p>
          <a:p>
            <a:pPr marL="12700" marR="3040380" indent="171450">
              <a:lnSpc>
                <a:spcPts val="2450"/>
              </a:lnSpc>
              <a:spcBef>
                <a:spcPts val="145"/>
              </a:spcBef>
            </a:pPr>
            <a:r>
              <a:rPr sz="1600" spc="-5" dirty="0">
                <a:latin typeface="Arial MT"/>
                <a:cs typeface="Arial MT"/>
              </a:rPr>
              <a:t>return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false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latin typeface="Arial MT"/>
                <a:cs typeface="Arial MT"/>
              </a:rPr>
              <a:t>Example</a:t>
            </a:r>
            <a:endParaRPr sz="1600">
              <a:latin typeface="Arial MT"/>
              <a:cs typeface="Arial MT"/>
            </a:endParaRPr>
          </a:p>
          <a:p>
            <a:pPr marL="12700" marR="2247265">
              <a:lnSpc>
                <a:spcPct val="127000"/>
              </a:lnSpc>
              <a:spcBef>
                <a:spcPts val="965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#include</a:t>
            </a:r>
            <a:r>
              <a:rPr sz="1600" spc="-5" dirty="0">
                <a:solidFill>
                  <a:srgbClr val="008700"/>
                </a:solidFill>
                <a:latin typeface="Arial MT"/>
                <a:cs typeface="Arial MT"/>
              </a:rPr>
              <a:t>&lt;iostream&gt; </a:t>
            </a:r>
            <a:r>
              <a:rPr sz="1600" dirty="0">
                <a:solidFill>
                  <a:srgbClr val="0087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#define</a:t>
            </a:r>
            <a:r>
              <a:rPr sz="1600" spc="114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5 </a:t>
            </a:r>
            <a:r>
              <a:rPr sz="1600" dirty="0">
                <a:solidFill>
                  <a:srgbClr val="00666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using</a:t>
            </a:r>
            <a:r>
              <a:rPr sz="1600" spc="-3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namespace</a:t>
            </a:r>
            <a:r>
              <a:rPr sz="1600" spc="-3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std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][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r>
              <a:rPr sz="1600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4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3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},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r>
              <a:rPr sz="1600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4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3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},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r>
              <a:rPr sz="1600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4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3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},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r>
              <a:rPr sz="1600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4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3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},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r>
              <a:rPr sz="1600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4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3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},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};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/*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 int</a:t>
            </a:r>
            <a:r>
              <a:rPr sz="1600" spc="-3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graph[NODE][NODE]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=</a:t>
            </a:r>
            <a:r>
              <a:rPr sz="1600" spc="-1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{0,</a:t>
            </a:r>
            <a:r>
              <a:rPr sz="1600" spc="-4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1,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 0,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1,</a:t>
            </a:r>
            <a:r>
              <a:rPr sz="1600" spc="-3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0},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09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{1,</a:t>
            </a:r>
            <a:r>
              <a:rPr sz="1600" spc="-4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0,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 1,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1,</a:t>
            </a:r>
            <a:r>
              <a:rPr sz="1600" spc="-3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1},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{0,</a:t>
            </a:r>
            <a:r>
              <a:rPr sz="1600" spc="-4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1,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 0,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0,</a:t>
            </a:r>
            <a:r>
              <a:rPr sz="1600" spc="-3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1},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617" y="8886507"/>
            <a:ext cx="6022975" cy="307975"/>
          </a:xfrm>
          <a:custGeom>
            <a:avLst/>
            <a:gdLst/>
            <a:ahLst/>
            <a:cxnLst/>
            <a:rect l="l" t="t" r="r" b="b"/>
            <a:pathLst>
              <a:path w="6022975" h="307975">
                <a:moveTo>
                  <a:pt x="6350" y="0"/>
                </a:moveTo>
                <a:lnTo>
                  <a:pt x="0" y="0"/>
                </a:lnTo>
                <a:lnTo>
                  <a:pt x="0" y="307975"/>
                </a:lnTo>
                <a:lnTo>
                  <a:pt x="6350" y="307975"/>
                </a:lnTo>
                <a:lnTo>
                  <a:pt x="6350" y="0"/>
                </a:lnTo>
                <a:close/>
              </a:path>
              <a:path w="6022975" h="307975">
                <a:moveTo>
                  <a:pt x="6022403" y="0"/>
                </a:moveTo>
                <a:lnTo>
                  <a:pt x="6016053" y="0"/>
                </a:lnTo>
                <a:lnTo>
                  <a:pt x="6016053" y="307975"/>
                </a:lnTo>
                <a:lnTo>
                  <a:pt x="6022403" y="307975"/>
                </a:lnTo>
                <a:lnTo>
                  <a:pt x="6022403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22071"/>
            <a:ext cx="1856739" cy="25057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630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{1,</a:t>
            </a:r>
            <a:r>
              <a:rPr sz="1600" spc="-4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1,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 0,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0,</a:t>
            </a:r>
            <a:r>
              <a:rPr sz="1600" spc="-3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0},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{0,</a:t>
            </a:r>
            <a:r>
              <a:rPr sz="1600" spc="-4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1,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 1,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0,</a:t>
            </a:r>
            <a:r>
              <a:rPr sz="1600" spc="-3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0},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};</a:t>
            </a:r>
            <a:r>
              <a:rPr sz="1600" spc="-4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*/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4900"/>
              </a:lnSpc>
              <a:spcBef>
                <a:spcPts val="635"/>
              </a:spcBef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spc="43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];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void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displayCycle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()</a:t>
            </a:r>
            <a:r>
              <a:rPr sz="1600" spc="-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ts val="1770"/>
              </a:lnSpc>
            </a:pPr>
            <a:r>
              <a:rPr sz="1600" spc="-5" dirty="0">
                <a:latin typeface="Arial MT"/>
                <a:cs typeface="Arial MT"/>
              </a:rPr>
              <a:t>cout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&lt;&lt;</a:t>
            </a:r>
            <a:r>
              <a:rPr sz="1600" spc="-5" dirty="0">
                <a:solidFill>
                  <a:srgbClr val="008700"/>
                </a:solidFill>
                <a:latin typeface="Arial MT"/>
                <a:cs typeface="Arial MT"/>
              </a:rPr>
              <a:t>"Cycle:</a:t>
            </a:r>
            <a:r>
              <a:rPr sz="1600" spc="-25" dirty="0">
                <a:solidFill>
                  <a:srgbClr val="0087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8700"/>
                </a:solidFill>
                <a:latin typeface="Arial MT"/>
                <a:cs typeface="Arial MT"/>
              </a:rPr>
              <a:t>"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617" y="914780"/>
            <a:ext cx="6350" cy="8057515"/>
          </a:xfrm>
          <a:custGeom>
            <a:avLst/>
            <a:gdLst/>
            <a:ahLst/>
            <a:cxnLst/>
            <a:rect l="l" t="t" r="r" b="b"/>
            <a:pathLst>
              <a:path w="6350" h="8057515">
                <a:moveTo>
                  <a:pt x="6350" y="7438072"/>
                </a:moveTo>
                <a:lnTo>
                  <a:pt x="0" y="7438072"/>
                </a:lnTo>
                <a:lnTo>
                  <a:pt x="0" y="7749476"/>
                </a:lnTo>
                <a:lnTo>
                  <a:pt x="0" y="8057451"/>
                </a:lnTo>
                <a:lnTo>
                  <a:pt x="6350" y="8057451"/>
                </a:lnTo>
                <a:lnTo>
                  <a:pt x="6350" y="7749540"/>
                </a:lnTo>
                <a:lnTo>
                  <a:pt x="6350" y="7438072"/>
                </a:lnTo>
                <a:close/>
              </a:path>
              <a:path w="6350" h="8057515">
                <a:moveTo>
                  <a:pt x="6350" y="6507416"/>
                </a:moveTo>
                <a:lnTo>
                  <a:pt x="0" y="6507416"/>
                </a:lnTo>
                <a:lnTo>
                  <a:pt x="0" y="6818884"/>
                </a:lnTo>
                <a:lnTo>
                  <a:pt x="0" y="7130034"/>
                </a:lnTo>
                <a:lnTo>
                  <a:pt x="0" y="7438009"/>
                </a:lnTo>
                <a:lnTo>
                  <a:pt x="6350" y="7438009"/>
                </a:lnTo>
                <a:lnTo>
                  <a:pt x="6350" y="7130034"/>
                </a:lnTo>
                <a:lnTo>
                  <a:pt x="6350" y="6818884"/>
                </a:lnTo>
                <a:lnTo>
                  <a:pt x="6350" y="6507416"/>
                </a:lnTo>
                <a:close/>
              </a:path>
              <a:path w="6350" h="8057515">
                <a:moveTo>
                  <a:pt x="6350" y="5268925"/>
                </a:moveTo>
                <a:lnTo>
                  <a:pt x="0" y="5268925"/>
                </a:lnTo>
                <a:lnTo>
                  <a:pt x="0" y="5580253"/>
                </a:lnTo>
                <a:lnTo>
                  <a:pt x="0" y="5580380"/>
                </a:lnTo>
                <a:lnTo>
                  <a:pt x="0" y="5888228"/>
                </a:lnTo>
                <a:lnTo>
                  <a:pt x="0" y="6199378"/>
                </a:lnTo>
                <a:lnTo>
                  <a:pt x="0" y="6507353"/>
                </a:lnTo>
                <a:lnTo>
                  <a:pt x="6350" y="6507353"/>
                </a:lnTo>
                <a:lnTo>
                  <a:pt x="6350" y="5580253"/>
                </a:lnTo>
                <a:lnTo>
                  <a:pt x="6350" y="5268925"/>
                </a:lnTo>
                <a:close/>
              </a:path>
              <a:path w="6350" h="8057515">
                <a:moveTo>
                  <a:pt x="6350" y="4338256"/>
                </a:moveTo>
                <a:lnTo>
                  <a:pt x="0" y="4338256"/>
                </a:lnTo>
                <a:lnTo>
                  <a:pt x="0" y="4649724"/>
                </a:lnTo>
                <a:lnTo>
                  <a:pt x="0" y="4960874"/>
                </a:lnTo>
                <a:lnTo>
                  <a:pt x="0" y="5268849"/>
                </a:lnTo>
                <a:lnTo>
                  <a:pt x="6350" y="5268849"/>
                </a:lnTo>
                <a:lnTo>
                  <a:pt x="6350" y="4960874"/>
                </a:lnTo>
                <a:lnTo>
                  <a:pt x="6350" y="4649724"/>
                </a:lnTo>
                <a:lnTo>
                  <a:pt x="6350" y="4338256"/>
                </a:lnTo>
                <a:close/>
              </a:path>
              <a:path w="6350" h="8057515">
                <a:moveTo>
                  <a:pt x="6350" y="1861185"/>
                </a:moveTo>
                <a:lnTo>
                  <a:pt x="0" y="1861185"/>
                </a:lnTo>
                <a:lnTo>
                  <a:pt x="0" y="2169160"/>
                </a:lnTo>
                <a:lnTo>
                  <a:pt x="0" y="2480246"/>
                </a:lnTo>
                <a:lnTo>
                  <a:pt x="0" y="4338193"/>
                </a:lnTo>
                <a:lnTo>
                  <a:pt x="6350" y="4338193"/>
                </a:lnTo>
                <a:lnTo>
                  <a:pt x="6350" y="2169160"/>
                </a:lnTo>
                <a:lnTo>
                  <a:pt x="6350" y="1861185"/>
                </a:lnTo>
                <a:close/>
              </a:path>
              <a:path w="6350" h="8057515">
                <a:moveTo>
                  <a:pt x="6350" y="0"/>
                </a:moveTo>
                <a:lnTo>
                  <a:pt x="0" y="0"/>
                </a:lnTo>
                <a:lnTo>
                  <a:pt x="0" y="311086"/>
                </a:lnTo>
                <a:lnTo>
                  <a:pt x="0" y="311150"/>
                </a:lnTo>
                <a:lnTo>
                  <a:pt x="0" y="1861058"/>
                </a:lnTo>
                <a:lnTo>
                  <a:pt x="6350" y="1861058"/>
                </a:lnTo>
                <a:lnTo>
                  <a:pt x="6350" y="311086"/>
                </a:lnTo>
                <a:lnTo>
                  <a:pt x="6350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92671" y="914780"/>
            <a:ext cx="6350" cy="8057515"/>
          </a:xfrm>
          <a:custGeom>
            <a:avLst/>
            <a:gdLst/>
            <a:ahLst/>
            <a:cxnLst/>
            <a:rect l="l" t="t" r="r" b="b"/>
            <a:pathLst>
              <a:path w="6350" h="8057515">
                <a:moveTo>
                  <a:pt x="6350" y="7438072"/>
                </a:moveTo>
                <a:lnTo>
                  <a:pt x="0" y="7438072"/>
                </a:lnTo>
                <a:lnTo>
                  <a:pt x="0" y="7749476"/>
                </a:lnTo>
                <a:lnTo>
                  <a:pt x="0" y="8057451"/>
                </a:lnTo>
                <a:lnTo>
                  <a:pt x="6350" y="8057451"/>
                </a:lnTo>
                <a:lnTo>
                  <a:pt x="6350" y="7749540"/>
                </a:lnTo>
                <a:lnTo>
                  <a:pt x="6350" y="7438072"/>
                </a:lnTo>
                <a:close/>
              </a:path>
              <a:path w="6350" h="8057515">
                <a:moveTo>
                  <a:pt x="6350" y="6507416"/>
                </a:moveTo>
                <a:lnTo>
                  <a:pt x="0" y="6507416"/>
                </a:lnTo>
                <a:lnTo>
                  <a:pt x="0" y="6818884"/>
                </a:lnTo>
                <a:lnTo>
                  <a:pt x="0" y="7130034"/>
                </a:lnTo>
                <a:lnTo>
                  <a:pt x="0" y="7438009"/>
                </a:lnTo>
                <a:lnTo>
                  <a:pt x="6350" y="7438009"/>
                </a:lnTo>
                <a:lnTo>
                  <a:pt x="6350" y="7130034"/>
                </a:lnTo>
                <a:lnTo>
                  <a:pt x="6350" y="6818884"/>
                </a:lnTo>
                <a:lnTo>
                  <a:pt x="6350" y="6507416"/>
                </a:lnTo>
                <a:close/>
              </a:path>
              <a:path w="6350" h="8057515">
                <a:moveTo>
                  <a:pt x="6350" y="5268925"/>
                </a:moveTo>
                <a:lnTo>
                  <a:pt x="0" y="5268925"/>
                </a:lnTo>
                <a:lnTo>
                  <a:pt x="0" y="5580253"/>
                </a:lnTo>
                <a:lnTo>
                  <a:pt x="0" y="5580380"/>
                </a:lnTo>
                <a:lnTo>
                  <a:pt x="0" y="5888228"/>
                </a:lnTo>
                <a:lnTo>
                  <a:pt x="0" y="6199378"/>
                </a:lnTo>
                <a:lnTo>
                  <a:pt x="0" y="6507353"/>
                </a:lnTo>
                <a:lnTo>
                  <a:pt x="6350" y="6507353"/>
                </a:lnTo>
                <a:lnTo>
                  <a:pt x="6350" y="5580253"/>
                </a:lnTo>
                <a:lnTo>
                  <a:pt x="6350" y="5268925"/>
                </a:lnTo>
                <a:close/>
              </a:path>
              <a:path w="6350" h="8057515">
                <a:moveTo>
                  <a:pt x="6350" y="4338256"/>
                </a:moveTo>
                <a:lnTo>
                  <a:pt x="0" y="4338256"/>
                </a:lnTo>
                <a:lnTo>
                  <a:pt x="0" y="4649724"/>
                </a:lnTo>
                <a:lnTo>
                  <a:pt x="0" y="4960874"/>
                </a:lnTo>
                <a:lnTo>
                  <a:pt x="0" y="5268849"/>
                </a:lnTo>
                <a:lnTo>
                  <a:pt x="6350" y="5268849"/>
                </a:lnTo>
                <a:lnTo>
                  <a:pt x="6350" y="4960874"/>
                </a:lnTo>
                <a:lnTo>
                  <a:pt x="6350" y="4649724"/>
                </a:lnTo>
                <a:lnTo>
                  <a:pt x="6350" y="4338256"/>
                </a:lnTo>
                <a:close/>
              </a:path>
              <a:path w="6350" h="8057515">
                <a:moveTo>
                  <a:pt x="6350" y="1861185"/>
                </a:moveTo>
                <a:lnTo>
                  <a:pt x="0" y="1861185"/>
                </a:lnTo>
                <a:lnTo>
                  <a:pt x="0" y="2169160"/>
                </a:lnTo>
                <a:lnTo>
                  <a:pt x="0" y="2480246"/>
                </a:lnTo>
                <a:lnTo>
                  <a:pt x="0" y="4338193"/>
                </a:lnTo>
                <a:lnTo>
                  <a:pt x="6350" y="4338193"/>
                </a:lnTo>
                <a:lnTo>
                  <a:pt x="6350" y="2169160"/>
                </a:lnTo>
                <a:lnTo>
                  <a:pt x="6350" y="1861185"/>
                </a:lnTo>
                <a:close/>
              </a:path>
              <a:path w="6350" h="8057515">
                <a:moveTo>
                  <a:pt x="6350" y="0"/>
                </a:moveTo>
                <a:lnTo>
                  <a:pt x="0" y="0"/>
                </a:lnTo>
                <a:lnTo>
                  <a:pt x="0" y="311086"/>
                </a:lnTo>
                <a:lnTo>
                  <a:pt x="0" y="311150"/>
                </a:lnTo>
                <a:lnTo>
                  <a:pt x="0" y="1861058"/>
                </a:lnTo>
                <a:lnTo>
                  <a:pt x="6350" y="1861058"/>
                </a:lnTo>
                <a:lnTo>
                  <a:pt x="6350" y="311086"/>
                </a:lnTo>
                <a:lnTo>
                  <a:pt x="6350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3467" y="3610610"/>
            <a:ext cx="2484120" cy="95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2085">
              <a:lnSpc>
                <a:spcPct val="127600"/>
              </a:lnSpc>
              <a:spcBef>
                <a:spcPts val="100"/>
              </a:spcBef>
            </a:pP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600" spc="-3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; 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&lt;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NODE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r>
              <a:rPr sz="1600" spc="-2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++) </a:t>
            </a:r>
            <a:r>
              <a:rPr sz="1600" spc="-42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cout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&lt;&lt;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&lt;&lt;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8700"/>
                </a:solidFill>
                <a:latin typeface="Arial MT"/>
                <a:cs typeface="Arial MT"/>
              </a:rPr>
              <a:t>"</a:t>
            </a:r>
            <a:r>
              <a:rPr sz="1600" spc="-5" dirty="0">
                <a:solidFill>
                  <a:srgbClr val="0087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8700"/>
                </a:solidFill>
                <a:latin typeface="Arial MT"/>
                <a:cs typeface="Arial MT"/>
              </a:rPr>
              <a:t>"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latin typeface="Arial MT"/>
                <a:cs typeface="Arial MT"/>
              </a:rPr>
              <a:t>cout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&lt;&lt;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&lt;&lt;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endl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826" y="4300473"/>
            <a:ext cx="2415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//print</a:t>
            </a:r>
            <a:r>
              <a:rPr sz="1600" spc="-3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 first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vertex</a:t>
            </a:r>
            <a:r>
              <a:rPr sz="1600" spc="-3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again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7" y="4608448"/>
            <a:ext cx="93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17" y="5159883"/>
            <a:ext cx="2650490" cy="96011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bool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isValid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, </a:t>
            </a:r>
            <a:r>
              <a:rPr sz="1600" spc="-1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355600" marR="5080" indent="-172085">
              <a:lnSpc>
                <a:spcPct val="127600"/>
              </a:lnSpc>
              <a:spcBef>
                <a:spcPts val="5"/>
              </a:spcBef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if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graph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k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-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]][</a:t>
            </a:r>
            <a:r>
              <a:rPr sz="1600" spc="-5" dirty="0">
                <a:latin typeface="Arial MT"/>
                <a:cs typeface="Arial MT"/>
              </a:rPr>
              <a:t>v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==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) </a:t>
            </a:r>
            <a:r>
              <a:rPr sz="1600" spc="-4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return</a:t>
            </a:r>
            <a:r>
              <a:rPr sz="1600" spc="-1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false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4176" y="5539104"/>
            <a:ext cx="175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//if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 there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no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edge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3467" y="6405499"/>
            <a:ext cx="200152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2085">
              <a:lnSpc>
                <a:spcPct val="126299"/>
              </a:lnSpc>
              <a:spcBef>
                <a:spcPts val="100"/>
              </a:spcBef>
            </a:pP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600" spc="-3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; 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&lt;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++) </a:t>
            </a:r>
            <a:r>
              <a:rPr sz="1600" spc="-4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if</a:t>
            </a:r>
            <a:r>
              <a:rPr sz="1600" spc="-2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==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 marR="567690" indent="339725">
              <a:lnSpc>
                <a:spcPct val="126499"/>
              </a:lnSpc>
              <a:spcBef>
                <a:spcPts val="20"/>
              </a:spcBef>
            </a:pP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return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false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; </a:t>
            </a:r>
            <a:r>
              <a:rPr sz="1600" spc="-4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return</a:t>
            </a:r>
            <a:r>
              <a:rPr sz="1600" spc="-1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true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0720" y="6469634"/>
            <a:ext cx="3195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//if vertex </a:t>
            </a:r>
            <a:r>
              <a:rPr sz="1600" spc="-20" dirty="0">
                <a:solidFill>
                  <a:srgbClr val="870000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already</a:t>
            </a:r>
            <a:r>
              <a:rPr sz="1600" spc="-3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taken, 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skip</a:t>
            </a:r>
            <a:r>
              <a:rPr sz="1600" spc="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that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17" y="7708265"/>
            <a:ext cx="93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17" y="8260270"/>
            <a:ext cx="2142490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27600"/>
              </a:lnSpc>
              <a:spcBef>
                <a:spcPts val="100"/>
              </a:spcBef>
            </a:pP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bool</a:t>
            </a:r>
            <a:r>
              <a:rPr sz="1600" spc="-2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cycleFound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r>
              <a:rPr sz="1600" spc="-2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 </a:t>
            </a:r>
            <a:r>
              <a:rPr sz="1600" spc="-42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if</a:t>
            </a: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k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==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NODE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5170" y="8638857"/>
            <a:ext cx="2994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//when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all vertices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are</a:t>
            </a:r>
            <a:r>
              <a:rPr sz="1600" spc="-1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path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22071"/>
            <a:ext cx="5813425" cy="831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875" marR="2367280" indent="-168275">
              <a:lnSpc>
                <a:spcPct val="127600"/>
              </a:lnSpc>
              <a:spcBef>
                <a:spcPts val="100"/>
              </a:spcBef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if</a:t>
            </a:r>
            <a:r>
              <a:rPr sz="1600" spc="-1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graph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k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-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]][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spc="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spc="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==</a:t>
            </a:r>
            <a:r>
              <a:rPr sz="1600" spc="-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00666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) </a:t>
            </a:r>
            <a:r>
              <a:rPr sz="1600" spc="-4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return</a:t>
            </a:r>
            <a:r>
              <a:rPr sz="1600" spc="1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true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35242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else</a:t>
            </a:r>
            <a:endParaRPr sz="1600">
              <a:latin typeface="Arial MT"/>
              <a:cs typeface="Arial MT"/>
            </a:endParaRPr>
          </a:p>
          <a:p>
            <a:pPr marL="523875">
              <a:lnSpc>
                <a:spcPct val="100000"/>
              </a:lnSpc>
              <a:spcBef>
                <a:spcPts val="530"/>
              </a:spcBef>
            </a:pP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return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 false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Arial MT"/>
              <a:cs typeface="Arial MT"/>
            </a:endParaRPr>
          </a:p>
          <a:p>
            <a:pPr marL="12700" marR="449580" indent="171450">
              <a:lnSpc>
                <a:spcPts val="1850"/>
              </a:lnSpc>
              <a:tabLst>
                <a:tab pos="3335020" algn="l"/>
              </a:tabLst>
            </a:pP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for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spc="1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r>
              <a:rPr sz="1600" spc="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&lt;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NODE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r>
              <a:rPr sz="1600" spc="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++)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	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//for</a:t>
            </a:r>
            <a:r>
              <a:rPr sz="1600" spc="-3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all</a:t>
            </a:r>
            <a:r>
              <a:rPr sz="1600" spc="-1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vertices</a:t>
            </a:r>
            <a:r>
              <a:rPr sz="1600" spc="-2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except </a:t>
            </a:r>
            <a:r>
              <a:rPr sz="1600" spc="-43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starting</a:t>
            </a:r>
            <a:r>
              <a:rPr sz="1600" spc="-1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point</a:t>
            </a:r>
            <a:endParaRPr sz="1600">
              <a:latin typeface="Arial MT"/>
              <a:cs typeface="Arial MT"/>
            </a:endParaRPr>
          </a:p>
          <a:p>
            <a:pPr marL="523875" marR="337820" indent="-168275">
              <a:lnSpc>
                <a:spcPts val="2430"/>
              </a:lnSpc>
              <a:spcBef>
                <a:spcPts val="140"/>
              </a:spcBef>
              <a:tabLst>
                <a:tab pos="2668270" algn="l"/>
              </a:tabLst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if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isValid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v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latin typeface="Arial MT"/>
                <a:cs typeface="Arial MT"/>
              </a:rPr>
              <a:t>k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))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	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//if possible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to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add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v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in 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path </a:t>
            </a:r>
            <a:r>
              <a:rPr sz="1600" spc="-43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k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692150" marR="2722880" indent="-168275">
              <a:lnSpc>
                <a:spcPts val="2450"/>
              </a:lnSpc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if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cycleFound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k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) == </a:t>
            </a: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true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) </a:t>
            </a:r>
            <a:r>
              <a:rPr sz="1600" spc="-4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return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true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523875">
              <a:lnSpc>
                <a:spcPct val="100000"/>
              </a:lnSpc>
              <a:spcBef>
                <a:spcPts val="335"/>
              </a:spcBef>
              <a:tabLst>
                <a:tab pos="2448560" algn="l"/>
              </a:tabLst>
            </a:pP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k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spc="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 -</a:t>
            </a:r>
            <a:r>
              <a:rPr sz="1600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	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//when</a:t>
            </a:r>
            <a:r>
              <a:rPr sz="1600" spc="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k</a:t>
            </a:r>
            <a:r>
              <a:rPr sz="1600" spc="-2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vertex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 will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not</a:t>
            </a:r>
            <a:r>
              <a:rPr sz="1600" spc="-2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870000"/>
                </a:solidFill>
                <a:latin typeface="Arial MT"/>
                <a:cs typeface="Arial MT"/>
              </a:rPr>
              <a:t>solution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535"/>
              </a:spcBef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return</a:t>
            </a:r>
            <a:r>
              <a:rPr sz="1600" spc="-3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false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bool</a:t>
            </a:r>
            <a:r>
              <a:rPr sz="1600" spc="-3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hamiltonianCycle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()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352425" marR="3162935" indent="-168910">
              <a:lnSpc>
                <a:spcPts val="2450"/>
              </a:lnSpc>
              <a:spcBef>
                <a:spcPts val="145"/>
              </a:spcBef>
            </a:pP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600" spc="-3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; 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&lt;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NODE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r>
              <a:rPr sz="1600" spc="-2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++) </a:t>
            </a:r>
            <a:r>
              <a:rPr sz="1600" spc="-42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-</a:t>
            </a:r>
            <a:r>
              <a:rPr sz="1600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335"/>
              </a:spcBef>
            </a:pP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//first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vertex</a:t>
            </a:r>
            <a:r>
              <a:rPr sz="1600" spc="-25" dirty="0">
                <a:solidFill>
                  <a:srgbClr val="87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70000"/>
                </a:solidFill>
                <a:latin typeface="Arial MT"/>
                <a:cs typeface="Arial MT"/>
              </a:rPr>
              <a:t>as</a:t>
            </a:r>
            <a:r>
              <a:rPr sz="1600" spc="-5" dirty="0">
                <a:solidFill>
                  <a:srgbClr val="870000"/>
                </a:solidFill>
                <a:latin typeface="Arial MT"/>
                <a:cs typeface="Arial MT"/>
              </a:rPr>
              <a:t> 0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if</a:t>
            </a: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cycleFound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==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false</a:t>
            </a:r>
            <a:r>
              <a:rPr sz="1600" spc="1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355600" marR="1848485">
              <a:lnSpc>
                <a:spcPts val="2450"/>
              </a:lnSpc>
              <a:spcBef>
                <a:spcPts val="145"/>
              </a:spcBef>
            </a:pPr>
            <a:r>
              <a:rPr sz="1600" spc="-10" dirty="0">
                <a:latin typeface="Arial MT"/>
                <a:cs typeface="Arial MT"/>
              </a:rPr>
              <a:t>cout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&lt;&lt; </a:t>
            </a:r>
            <a:r>
              <a:rPr sz="1600" spc="-5" dirty="0">
                <a:solidFill>
                  <a:srgbClr val="008700"/>
                </a:solidFill>
                <a:latin typeface="Arial MT"/>
                <a:cs typeface="Arial MT"/>
              </a:rPr>
              <a:t>"Solution </a:t>
            </a:r>
            <a:r>
              <a:rPr sz="1600" dirty="0">
                <a:solidFill>
                  <a:srgbClr val="008700"/>
                </a:solidFill>
                <a:latin typeface="Arial MT"/>
                <a:cs typeface="Arial MT"/>
              </a:rPr>
              <a:t>does </a:t>
            </a:r>
            <a:r>
              <a:rPr sz="1600" spc="-5" dirty="0">
                <a:solidFill>
                  <a:srgbClr val="008700"/>
                </a:solidFill>
                <a:latin typeface="Arial MT"/>
                <a:cs typeface="Arial MT"/>
              </a:rPr>
              <a:t>not </a:t>
            </a:r>
            <a:r>
              <a:rPr sz="1600" dirty="0">
                <a:solidFill>
                  <a:srgbClr val="008700"/>
                </a:solidFill>
                <a:latin typeface="Arial MT"/>
                <a:cs typeface="Arial MT"/>
              </a:rPr>
              <a:t>exist"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&lt;&lt;</a:t>
            </a:r>
            <a:r>
              <a:rPr sz="1600" dirty="0">
                <a:latin typeface="Arial MT"/>
                <a:cs typeface="Arial MT"/>
              </a:rPr>
              <a:t>endl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 </a:t>
            </a:r>
            <a:r>
              <a:rPr sz="1600" spc="-4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87"/>
                </a:solidFill>
                <a:latin typeface="Arial MT"/>
                <a:cs typeface="Arial MT"/>
              </a:rPr>
              <a:t>return</a:t>
            </a:r>
            <a:r>
              <a:rPr sz="1600" spc="-1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87"/>
                </a:solidFill>
                <a:latin typeface="Arial MT"/>
                <a:cs typeface="Arial MT"/>
              </a:rPr>
              <a:t>false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335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617" y="914780"/>
            <a:ext cx="6350" cy="8292465"/>
          </a:xfrm>
          <a:custGeom>
            <a:avLst/>
            <a:gdLst/>
            <a:ahLst/>
            <a:cxnLst/>
            <a:rect l="l" t="t" r="r" b="b"/>
            <a:pathLst>
              <a:path w="6350" h="8292465">
                <a:moveTo>
                  <a:pt x="6350" y="7361872"/>
                </a:moveTo>
                <a:lnTo>
                  <a:pt x="0" y="7361872"/>
                </a:lnTo>
                <a:lnTo>
                  <a:pt x="0" y="7673276"/>
                </a:lnTo>
                <a:lnTo>
                  <a:pt x="0" y="7981251"/>
                </a:lnTo>
                <a:lnTo>
                  <a:pt x="0" y="8292401"/>
                </a:lnTo>
                <a:lnTo>
                  <a:pt x="6350" y="8292401"/>
                </a:lnTo>
                <a:lnTo>
                  <a:pt x="6350" y="7981251"/>
                </a:lnTo>
                <a:lnTo>
                  <a:pt x="6350" y="7673340"/>
                </a:lnTo>
                <a:lnTo>
                  <a:pt x="6350" y="7361872"/>
                </a:lnTo>
                <a:close/>
              </a:path>
              <a:path w="6350" h="8292465">
                <a:moveTo>
                  <a:pt x="6350" y="6431216"/>
                </a:moveTo>
                <a:lnTo>
                  <a:pt x="0" y="6431216"/>
                </a:lnTo>
                <a:lnTo>
                  <a:pt x="0" y="6742684"/>
                </a:lnTo>
                <a:lnTo>
                  <a:pt x="0" y="7053834"/>
                </a:lnTo>
                <a:lnTo>
                  <a:pt x="0" y="7361809"/>
                </a:lnTo>
                <a:lnTo>
                  <a:pt x="6350" y="7361809"/>
                </a:lnTo>
                <a:lnTo>
                  <a:pt x="6350" y="7053834"/>
                </a:lnTo>
                <a:lnTo>
                  <a:pt x="6350" y="6742684"/>
                </a:lnTo>
                <a:lnTo>
                  <a:pt x="6350" y="6431216"/>
                </a:lnTo>
                <a:close/>
              </a:path>
              <a:path w="6350" h="8292465">
                <a:moveTo>
                  <a:pt x="6350" y="4262056"/>
                </a:moveTo>
                <a:lnTo>
                  <a:pt x="0" y="4262056"/>
                </a:lnTo>
                <a:lnTo>
                  <a:pt x="0" y="4573524"/>
                </a:lnTo>
                <a:lnTo>
                  <a:pt x="0" y="4884674"/>
                </a:lnTo>
                <a:lnTo>
                  <a:pt x="0" y="6431153"/>
                </a:lnTo>
                <a:lnTo>
                  <a:pt x="6350" y="6431153"/>
                </a:lnTo>
                <a:lnTo>
                  <a:pt x="6350" y="4573524"/>
                </a:lnTo>
                <a:lnTo>
                  <a:pt x="6350" y="4262056"/>
                </a:lnTo>
                <a:close/>
              </a:path>
              <a:path w="6350" h="8292465">
                <a:moveTo>
                  <a:pt x="6350" y="1861185"/>
                </a:moveTo>
                <a:lnTo>
                  <a:pt x="0" y="1861185"/>
                </a:lnTo>
                <a:lnTo>
                  <a:pt x="0" y="2092960"/>
                </a:lnTo>
                <a:lnTo>
                  <a:pt x="0" y="2404046"/>
                </a:lnTo>
                <a:lnTo>
                  <a:pt x="0" y="4261993"/>
                </a:lnTo>
                <a:lnTo>
                  <a:pt x="6350" y="4261993"/>
                </a:lnTo>
                <a:lnTo>
                  <a:pt x="6350" y="2092960"/>
                </a:lnTo>
                <a:lnTo>
                  <a:pt x="6350" y="1861185"/>
                </a:lnTo>
                <a:close/>
              </a:path>
              <a:path w="6350" h="8292465">
                <a:moveTo>
                  <a:pt x="6350" y="0"/>
                </a:moveTo>
                <a:lnTo>
                  <a:pt x="0" y="0"/>
                </a:lnTo>
                <a:lnTo>
                  <a:pt x="0" y="311086"/>
                </a:lnTo>
                <a:lnTo>
                  <a:pt x="0" y="311150"/>
                </a:lnTo>
                <a:lnTo>
                  <a:pt x="0" y="1861058"/>
                </a:lnTo>
                <a:lnTo>
                  <a:pt x="6350" y="1861058"/>
                </a:lnTo>
                <a:lnTo>
                  <a:pt x="6350" y="311086"/>
                </a:lnTo>
                <a:lnTo>
                  <a:pt x="6350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92671" y="914780"/>
            <a:ext cx="6350" cy="8292465"/>
          </a:xfrm>
          <a:custGeom>
            <a:avLst/>
            <a:gdLst/>
            <a:ahLst/>
            <a:cxnLst/>
            <a:rect l="l" t="t" r="r" b="b"/>
            <a:pathLst>
              <a:path w="6350" h="8292465">
                <a:moveTo>
                  <a:pt x="6350" y="7361872"/>
                </a:moveTo>
                <a:lnTo>
                  <a:pt x="0" y="7361872"/>
                </a:lnTo>
                <a:lnTo>
                  <a:pt x="0" y="7673276"/>
                </a:lnTo>
                <a:lnTo>
                  <a:pt x="0" y="7981251"/>
                </a:lnTo>
                <a:lnTo>
                  <a:pt x="0" y="8292401"/>
                </a:lnTo>
                <a:lnTo>
                  <a:pt x="6350" y="8292401"/>
                </a:lnTo>
                <a:lnTo>
                  <a:pt x="6350" y="7981251"/>
                </a:lnTo>
                <a:lnTo>
                  <a:pt x="6350" y="7673340"/>
                </a:lnTo>
                <a:lnTo>
                  <a:pt x="6350" y="7361872"/>
                </a:lnTo>
                <a:close/>
              </a:path>
              <a:path w="6350" h="8292465">
                <a:moveTo>
                  <a:pt x="6350" y="6431216"/>
                </a:moveTo>
                <a:lnTo>
                  <a:pt x="0" y="6431216"/>
                </a:lnTo>
                <a:lnTo>
                  <a:pt x="0" y="6742684"/>
                </a:lnTo>
                <a:lnTo>
                  <a:pt x="0" y="7053834"/>
                </a:lnTo>
                <a:lnTo>
                  <a:pt x="0" y="7361809"/>
                </a:lnTo>
                <a:lnTo>
                  <a:pt x="6350" y="7361809"/>
                </a:lnTo>
                <a:lnTo>
                  <a:pt x="6350" y="7053834"/>
                </a:lnTo>
                <a:lnTo>
                  <a:pt x="6350" y="6742684"/>
                </a:lnTo>
                <a:lnTo>
                  <a:pt x="6350" y="6431216"/>
                </a:lnTo>
                <a:close/>
              </a:path>
              <a:path w="6350" h="8292465">
                <a:moveTo>
                  <a:pt x="6350" y="4262056"/>
                </a:moveTo>
                <a:lnTo>
                  <a:pt x="0" y="4262056"/>
                </a:lnTo>
                <a:lnTo>
                  <a:pt x="0" y="4573524"/>
                </a:lnTo>
                <a:lnTo>
                  <a:pt x="0" y="4884674"/>
                </a:lnTo>
                <a:lnTo>
                  <a:pt x="0" y="6431153"/>
                </a:lnTo>
                <a:lnTo>
                  <a:pt x="6350" y="6431153"/>
                </a:lnTo>
                <a:lnTo>
                  <a:pt x="6350" y="4573524"/>
                </a:lnTo>
                <a:lnTo>
                  <a:pt x="6350" y="4262056"/>
                </a:lnTo>
                <a:close/>
              </a:path>
              <a:path w="6350" h="8292465">
                <a:moveTo>
                  <a:pt x="6350" y="1861185"/>
                </a:moveTo>
                <a:lnTo>
                  <a:pt x="0" y="1861185"/>
                </a:lnTo>
                <a:lnTo>
                  <a:pt x="0" y="2092960"/>
                </a:lnTo>
                <a:lnTo>
                  <a:pt x="0" y="2404046"/>
                </a:lnTo>
                <a:lnTo>
                  <a:pt x="0" y="4261993"/>
                </a:lnTo>
                <a:lnTo>
                  <a:pt x="6350" y="4261993"/>
                </a:lnTo>
                <a:lnTo>
                  <a:pt x="6350" y="2092960"/>
                </a:lnTo>
                <a:lnTo>
                  <a:pt x="6350" y="1861185"/>
                </a:lnTo>
                <a:close/>
              </a:path>
              <a:path w="6350" h="8292465">
                <a:moveTo>
                  <a:pt x="6350" y="0"/>
                </a:moveTo>
                <a:lnTo>
                  <a:pt x="0" y="0"/>
                </a:lnTo>
                <a:lnTo>
                  <a:pt x="0" y="311086"/>
                </a:lnTo>
                <a:lnTo>
                  <a:pt x="0" y="311150"/>
                </a:lnTo>
                <a:lnTo>
                  <a:pt x="0" y="1861058"/>
                </a:lnTo>
                <a:lnTo>
                  <a:pt x="6350" y="1861058"/>
                </a:lnTo>
                <a:lnTo>
                  <a:pt x="6350" y="311086"/>
                </a:lnTo>
                <a:lnTo>
                  <a:pt x="6350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617" y="914780"/>
            <a:ext cx="6350" cy="311150"/>
          </a:xfrm>
          <a:custGeom>
            <a:avLst/>
            <a:gdLst/>
            <a:ahLst/>
            <a:cxnLst/>
            <a:rect l="l" t="t" r="r" b="b"/>
            <a:pathLst>
              <a:path w="6350" h="311150">
                <a:moveTo>
                  <a:pt x="6350" y="0"/>
                </a:moveTo>
                <a:lnTo>
                  <a:pt x="0" y="0"/>
                </a:lnTo>
                <a:lnTo>
                  <a:pt x="0" y="311150"/>
                </a:lnTo>
                <a:lnTo>
                  <a:pt x="6350" y="311150"/>
                </a:lnTo>
                <a:lnTo>
                  <a:pt x="6350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617" y="914780"/>
            <a:ext cx="6022975" cy="2423160"/>
          </a:xfrm>
          <a:custGeom>
            <a:avLst/>
            <a:gdLst/>
            <a:ahLst/>
            <a:cxnLst/>
            <a:rect l="l" t="t" r="r" b="b"/>
            <a:pathLst>
              <a:path w="6022975" h="2423160">
                <a:moveTo>
                  <a:pt x="6350" y="311086"/>
                </a:moveTo>
                <a:lnTo>
                  <a:pt x="0" y="311086"/>
                </a:lnTo>
                <a:lnTo>
                  <a:pt x="0" y="619379"/>
                </a:lnTo>
                <a:lnTo>
                  <a:pt x="0" y="930529"/>
                </a:lnTo>
                <a:lnTo>
                  <a:pt x="0" y="1238504"/>
                </a:lnTo>
                <a:lnTo>
                  <a:pt x="0" y="1549603"/>
                </a:lnTo>
                <a:lnTo>
                  <a:pt x="0" y="1861058"/>
                </a:lnTo>
                <a:lnTo>
                  <a:pt x="6350" y="1861058"/>
                </a:lnTo>
                <a:lnTo>
                  <a:pt x="6350" y="619379"/>
                </a:lnTo>
                <a:lnTo>
                  <a:pt x="6350" y="311086"/>
                </a:lnTo>
                <a:close/>
              </a:path>
              <a:path w="6022975" h="2423160">
                <a:moveTo>
                  <a:pt x="6015990" y="2416810"/>
                </a:moveTo>
                <a:lnTo>
                  <a:pt x="6350" y="2416810"/>
                </a:lnTo>
                <a:lnTo>
                  <a:pt x="6350" y="2169160"/>
                </a:lnTo>
                <a:lnTo>
                  <a:pt x="6350" y="1861185"/>
                </a:lnTo>
                <a:lnTo>
                  <a:pt x="0" y="1861185"/>
                </a:lnTo>
                <a:lnTo>
                  <a:pt x="0" y="2169160"/>
                </a:lnTo>
                <a:lnTo>
                  <a:pt x="0" y="2416810"/>
                </a:lnTo>
                <a:lnTo>
                  <a:pt x="0" y="2423160"/>
                </a:lnTo>
                <a:lnTo>
                  <a:pt x="6350" y="2423160"/>
                </a:lnTo>
                <a:lnTo>
                  <a:pt x="6015990" y="2423160"/>
                </a:lnTo>
                <a:lnTo>
                  <a:pt x="6015990" y="2416810"/>
                </a:lnTo>
                <a:close/>
              </a:path>
              <a:path w="6022975" h="2423160">
                <a:moveTo>
                  <a:pt x="6022403" y="1861185"/>
                </a:moveTo>
                <a:lnTo>
                  <a:pt x="6016053" y="1861185"/>
                </a:lnTo>
                <a:lnTo>
                  <a:pt x="6016053" y="2169160"/>
                </a:lnTo>
                <a:lnTo>
                  <a:pt x="6016053" y="2416810"/>
                </a:lnTo>
                <a:lnTo>
                  <a:pt x="6016053" y="2423160"/>
                </a:lnTo>
                <a:lnTo>
                  <a:pt x="6022403" y="2423160"/>
                </a:lnTo>
                <a:lnTo>
                  <a:pt x="6022403" y="2416810"/>
                </a:lnTo>
                <a:lnTo>
                  <a:pt x="6022403" y="2169160"/>
                </a:lnTo>
                <a:lnTo>
                  <a:pt x="6022403" y="1861185"/>
                </a:lnTo>
                <a:close/>
              </a:path>
              <a:path w="6022975" h="2423160">
                <a:moveTo>
                  <a:pt x="6022403" y="0"/>
                </a:moveTo>
                <a:lnTo>
                  <a:pt x="6016053" y="0"/>
                </a:lnTo>
                <a:lnTo>
                  <a:pt x="6016053" y="311086"/>
                </a:lnTo>
                <a:lnTo>
                  <a:pt x="6016053" y="311150"/>
                </a:lnTo>
                <a:lnTo>
                  <a:pt x="6016053" y="1861058"/>
                </a:lnTo>
                <a:lnTo>
                  <a:pt x="6022403" y="1861058"/>
                </a:lnTo>
                <a:lnTo>
                  <a:pt x="6022403" y="311086"/>
                </a:lnTo>
                <a:lnTo>
                  <a:pt x="6022403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17" y="3414090"/>
            <a:ext cx="5831840" cy="502284"/>
          </a:xfrm>
          <a:custGeom>
            <a:avLst/>
            <a:gdLst/>
            <a:ahLst/>
            <a:cxnLst/>
            <a:rect l="l" t="t" r="r" b="b"/>
            <a:pathLst>
              <a:path w="5831840" h="502285">
                <a:moveTo>
                  <a:pt x="5460111" y="0"/>
                </a:moveTo>
                <a:lnTo>
                  <a:pt x="0" y="0"/>
                </a:lnTo>
                <a:lnTo>
                  <a:pt x="0" y="235254"/>
                </a:lnTo>
                <a:lnTo>
                  <a:pt x="5460111" y="235254"/>
                </a:lnTo>
                <a:lnTo>
                  <a:pt x="5460111" y="0"/>
                </a:lnTo>
                <a:close/>
              </a:path>
              <a:path w="5831840" h="502285">
                <a:moveTo>
                  <a:pt x="5831840" y="267004"/>
                </a:moveTo>
                <a:lnTo>
                  <a:pt x="0" y="267004"/>
                </a:lnTo>
                <a:lnTo>
                  <a:pt x="0" y="501954"/>
                </a:lnTo>
                <a:lnTo>
                  <a:pt x="5831840" y="501954"/>
                </a:lnTo>
                <a:lnTo>
                  <a:pt x="5831840" y="267004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7" y="1136142"/>
            <a:ext cx="5852160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4327525">
              <a:lnSpc>
                <a:spcPct val="1264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d</a:t>
            </a:r>
            <a:r>
              <a:rPr sz="1600" spc="-1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p</a:t>
            </a:r>
            <a:r>
              <a:rPr sz="1600" spc="-10" dirty="0">
                <a:latin typeface="Arial MT"/>
                <a:cs typeface="Arial MT"/>
              </a:rPr>
              <a:t>l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-1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ycl</a:t>
            </a:r>
            <a:r>
              <a:rPr sz="1600" spc="10" dirty="0">
                <a:latin typeface="Arial MT"/>
                <a:cs typeface="Arial MT"/>
              </a:rPr>
              <a:t>e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(); 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return</a:t>
            </a:r>
            <a:r>
              <a:rPr sz="1600" spc="-1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true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Arial MT"/>
              <a:cs typeface="Arial MT"/>
            </a:endParaRPr>
          </a:p>
          <a:p>
            <a:pPr marL="184150" marR="3921125" indent="-171450">
              <a:lnSpc>
                <a:spcPct val="127600"/>
              </a:lnSpc>
            </a:pPr>
            <a:r>
              <a:rPr sz="1600" spc="-5" dirty="0">
                <a:solidFill>
                  <a:srgbClr val="000087"/>
                </a:solidFill>
                <a:latin typeface="Arial MT"/>
                <a:cs typeface="Arial MT"/>
              </a:rPr>
              <a:t>int</a:t>
            </a:r>
            <a:r>
              <a:rPr sz="1600" spc="5" dirty="0">
                <a:solidFill>
                  <a:srgbClr val="000087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()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{ </a:t>
            </a:r>
            <a:r>
              <a:rPr sz="1600" spc="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</a:t>
            </a:r>
            <a:r>
              <a:rPr sz="1600" spc="-20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m</a:t>
            </a:r>
            <a:r>
              <a:rPr sz="1600" spc="-10" dirty="0">
                <a:latin typeface="Arial MT"/>
                <a:cs typeface="Arial MT"/>
              </a:rPr>
              <a:t>il</a:t>
            </a:r>
            <a:r>
              <a:rPr sz="1600" dirty="0">
                <a:latin typeface="Arial MT"/>
                <a:cs typeface="Arial MT"/>
              </a:rPr>
              <a:t>t</a:t>
            </a:r>
            <a:r>
              <a:rPr sz="1600" spc="-20" dirty="0">
                <a:latin typeface="Arial MT"/>
                <a:cs typeface="Arial MT"/>
              </a:rPr>
              <a:t>o</a:t>
            </a:r>
            <a:r>
              <a:rPr sz="1600" dirty="0">
                <a:latin typeface="Arial MT"/>
                <a:cs typeface="Arial MT"/>
              </a:rPr>
              <a:t>n</a:t>
            </a:r>
            <a:r>
              <a:rPr sz="1600" spc="-10" dirty="0">
                <a:latin typeface="Arial MT"/>
                <a:cs typeface="Arial MT"/>
              </a:rPr>
              <a:t>i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1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ycl</a:t>
            </a:r>
            <a:r>
              <a:rPr sz="1600" spc="10" dirty="0">
                <a:latin typeface="Arial MT"/>
                <a:cs typeface="Arial MT"/>
              </a:rPr>
              <a:t>e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();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9400"/>
              </a:lnSpc>
              <a:spcBef>
                <a:spcPts val="505"/>
              </a:spcBef>
            </a:pP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Example application: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logistics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transportation planning,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finding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Hamiltonian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cycle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help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optimize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order</a:t>
            </a:r>
            <a:r>
              <a:rPr sz="16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visiting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7255" y="3916045"/>
          <a:ext cx="5703570" cy="80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3929"/>
                <a:gridCol w="1877060"/>
                <a:gridCol w="269875"/>
              </a:tblGrid>
              <a:tr h="2698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locations,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such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delivery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routes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a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courier service.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841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cycle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ensures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each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location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visited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exactly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once,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50951">
                <a:tc>
                  <a:txBody>
                    <a:bodyPr/>
                    <a:lstStyle/>
                    <a:p>
                      <a:pPr>
                        <a:lnSpc>
                          <a:spcPts val="185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minimizing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travel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distance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14717" y="5281612"/>
            <a:ext cx="5695315" cy="1038860"/>
          </a:xfrm>
          <a:custGeom>
            <a:avLst/>
            <a:gdLst/>
            <a:ahLst/>
            <a:cxnLst/>
            <a:rect l="l" t="t" r="r" b="b"/>
            <a:pathLst>
              <a:path w="5695315" h="1038860">
                <a:moveTo>
                  <a:pt x="972185" y="803592"/>
                </a:moveTo>
                <a:lnTo>
                  <a:pt x="0" y="803592"/>
                </a:lnTo>
                <a:lnTo>
                  <a:pt x="0" y="1038542"/>
                </a:lnTo>
                <a:lnTo>
                  <a:pt x="972185" y="1038542"/>
                </a:lnTo>
                <a:lnTo>
                  <a:pt x="972185" y="803592"/>
                </a:lnTo>
                <a:close/>
              </a:path>
              <a:path w="5695315" h="1038860">
                <a:moveTo>
                  <a:pt x="4996561" y="536892"/>
                </a:moveTo>
                <a:lnTo>
                  <a:pt x="0" y="536892"/>
                </a:lnTo>
                <a:lnTo>
                  <a:pt x="0" y="771842"/>
                </a:lnTo>
                <a:lnTo>
                  <a:pt x="4996561" y="771842"/>
                </a:lnTo>
                <a:lnTo>
                  <a:pt x="4996561" y="536892"/>
                </a:lnTo>
                <a:close/>
              </a:path>
              <a:path w="5695315" h="1038860">
                <a:moveTo>
                  <a:pt x="5323586" y="0"/>
                </a:moveTo>
                <a:lnTo>
                  <a:pt x="0" y="0"/>
                </a:lnTo>
                <a:lnTo>
                  <a:pt x="0" y="235267"/>
                </a:lnTo>
                <a:lnTo>
                  <a:pt x="5323586" y="235267"/>
                </a:lnTo>
                <a:lnTo>
                  <a:pt x="5323586" y="0"/>
                </a:lnTo>
                <a:close/>
              </a:path>
              <a:path w="5695315" h="1038860">
                <a:moveTo>
                  <a:pt x="5695315" y="267017"/>
                </a:moveTo>
                <a:lnTo>
                  <a:pt x="0" y="267017"/>
                </a:lnTo>
                <a:lnTo>
                  <a:pt x="0" y="501967"/>
                </a:lnTo>
                <a:lnTo>
                  <a:pt x="5695315" y="501967"/>
                </a:lnTo>
                <a:lnTo>
                  <a:pt x="5695315" y="267017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17" y="5232908"/>
            <a:ext cx="5714365" cy="1096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90"/>
              </a:spcBef>
            </a:pP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Q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4)Apply</a:t>
            </a:r>
            <a:r>
              <a:rPr sz="16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analytical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persepectives</a:t>
            </a:r>
            <a:r>
              <a:rPr sz="16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to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develop a</a:t>
            </a:r>
            <a:r>
              <a:rPr sz="16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greedy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 algorithm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for</a:t>
            </a:r>
            <a:r>
              <a:rPr sz="16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sequencing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unit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time</a:t>
            </a:r>
            <a:r>
              <a:rPr sz="1600" b="1" spc="2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jobs</a:t>
            </a:r>
            <a:r>
              <a:rPr sz="1600" b="1" spc="2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with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deadlines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and </a:t>
            </a:r>
            <a:r>
              <a:rPr sz="1600" b="1" spc="-43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profits</a:t>
            </a:r>
            <a:r>
              <a:rPr sz="16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.Discuss</a:t>
            </a:r>
            <a:r>
              <a:rPr sz="16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advantage</a:t>
            </a:r>
            <a:r>
              <a:rPr sz="16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limitation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this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 approach.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0392" y="6879208"/>
            <a:ext cx="6283325" cy="1639570"/>
          </a:xfrm>
          <a:custGeom>
            <a:avLst/>
            <a:gdLst/>
            <a:ahLst/>
            <a:cxnLst/>
            <a:rect l="l" t="t" r="r" b="b"/>
            <a:pathLst>
              <a:path w="6283325" h="1639570">
                <a:moveTo>
                  <a:pt x="3175" y="1403794"/>
                </a:moveTo>
                <a:lnTo>
                  <a:pt x="0" y="1403794"/>
                </a:lnTo>
                <a:lnTo>
                  <a:pt x="0" y="1639062"/>
                </a:lnTo>
                <a:lnTo>
                  <a:pt x="3175" y="1639062"/>
                </a:lnTo>
                <a:lnTo>
                  <a:pt x="3175" y="1403794"/>
                </a:lnTo>
                <a:close/>
              </a:path>
              <a:path w="6283325" h="1639570">
                <a:moveTo>
                  <a:pt x="3175" y="469963"/>
                </a:moveTo>
                <a:lnTo>
                  <a:pt x="0" y="469963"/>
                </a:lnTo>
                <a:lnTo>
                  <a:pt x="0" y="702056"/>
                </a:lnTo>
                <a:lnTo>
                  <a:pt x="0" y="937006"/>
                </a:lnTo>
                <a:lnTo>
                  <a:pt x="0" y="1171956"/>
                </a:lnTo>
                <a:lnTo>
                  <a:pt x="0" y="1403731"/>
                </a:lnTo>
                <a:lnTo>
                  <a:pt x="3175" y="1403731"/>
                </a:lnTo>
                <a:lnTo>
                  <a:pt x="3175" y="1171956"/>
                </a:lnTo>
                <a:lnTo>
                  <a:pt x="3175" y="937006"/>
                </a:lnTo>
                <a:lnTo>
                  <a:pt x="3175" y="702056"/>
                </a:lnTo>
                <a:lnTo>
                  <a:pt x="3175" y="469963"/>
                </a:lnTo>
                <a:close/>
              </a:path>
              <a:path w="6283325" h="1639570">
                <a:moveTo>
                  <a:pt x="6279515" y="0"/>
                </a:moveTo>
                <a:lnTo>
                  <a:pt x="3175" y="0"/>
                </a:lnTo>
                <a:lnTo>
                  <a:pt x="0" y="0"/>
                </a:lnTo>
                <a:lnTo>
                  <a:pt x="0" y="3175"/>
                </a:lnTo>
                <a:lnTo>
                  <a:pt x="0" y="234950"/>
                </a:lnTo>
                <a:lnTo>
                  <a:pt x="0" y="469900"/>
                </a:lnTo>
                <a:lnTo>
                  <a:pt x="3175" y="469900"/>
                </a:lnTo>
                <a:lnTo>
                  <a:pt x="3175" y="234950"/>
                </a:lnTo>
                <a:lnTo>
                  <a:pt x="3175" y="3175"/>
                </a:lnTo>
                <a:lnTo>
                  <a:pt x="6279515" y="3175"/>
                </a:lnTo>
                <a:lnTo>
                  <a:pt x="6279515" y="0"/>
                </a:lnTo>
                <a:close/>
              </a:path>
              <a:path w="6283325" h="1639570">
                <a:moveTo>
                  <a:pt x="6282753" y="1403794"/>
                </a:moveTo>
                <a:lnTo>
                  <a:pt x="6279578" y="1403794"/>
                </a:lnTo>
                <a:lnTo>
                  <a:pt x="6279578" y="1639062"/>
                </a:lnTo>
                <a:lnTo>
                  <a:pt x="6282753" y="1639062"/>
                </a:lnTo>
                <a:lnTo>
                  <a:pt x="6282753" y="1403794"/>
                </a:lnTo>
                <a:close/>
              </a:path>
              <a:path w="6283325" h="1639570">
                <a:moveTo>
                  <a:pt x="6282753" y="469963"/>
                </a:moveTo>
                <a:lnTo>
                  <a:pt x="6279578" y="469963"/>
                </a:lnTo>
                <a:lnTo>
                  <a:pt x="6279578" y="702056"/>
                </a:lnTo>
                <a:lnTo>
                  <a:pt x="6279578" y="937006"/>
                </a:lnTo>
                <a:lnTo>
                  <a:pt x="6279578" y="1171956"/>
                </a:lnTo>
                <a:lnTo>
                  <a:pt x="6279578" y="1403731"/>
                </a:lnTo>
                <a:lnTo>
                  <a:pt x="6282753" y="1403731"/>
                </a:lnTo>
                <a:lnTo>
                  <a:pt x="6282753" y="1171956"/>
                </a:lnTo>
                <a:lnTo>
                  <a:pt x="6282753" y="937006"/>
                </a:lnTo>
                <a:lnTo>
                  <a:pt x="6282753" y="702056"/>
                </a:lnTo>
                <a:lnTo>
                  <a:pt x="6282753" y="469963"/>
                </a:lnTo>
                <a:close/>
              </a:path>
              <a:path w="6283325" h="1639570">
                <a:moveTo>
                  <a:pt x="6282753" y="0"/>
                </a:moveTo>
                <a:lnTo>
                  <a:pt x="6279578" y="0"/>
                </a:lnTo>
                <a:lnTo>
                  <a:pt x="6279578" y="3175"/>
                </a:lnTo>
                <a:lnTo>
                  <a:pt x="6279578" y="234950"/>
                </a:lnTo>
                <a:lnTo>
                  <a:pt x="6279578" y="469900"/>
                </a:lnTo>
                <a:lnTo>
                  <a:pt x="6282753" y="469900"/>
                </a:lnTo>
                <a:lnTo>
                  <a:pt x="6282753" y="234950"/>
                </a:lnTo>
                <a:lnTo>
                  <a:pt x="6282753" y="3175"/>
                </a:lnTo>
                <a:lnTo>
                  <a:pt x="62827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7067" y="6882383"/>
            <a:ext cx="6213475" cy="18681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247650" indent="-228600">
              <a:lnSpc>
                <a:spcPts val="1760"/>
              </a:lnSpc>
              <a:buSzPct val="62500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this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problem,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objective is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6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maximize</a:t>
            </a:r>
            <a:r>
              <a:rPr sz="16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total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profit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  <a:p>
            <a:pPr marL="247650">
              <a:lnSpc>
                <a:spcPts val="1839"/>
              </a:lnSpc>
            </a:pP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sequencing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unit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time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jobs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within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their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deadlines.</a:t>
            </a:r>
            <a:endParaRPr sz="1600">
              <a:latin typeface="Arial MT"/>
              <a:cs typeface="Arial MT"/>
            </a:endParaRPr>
          </a:p>
          <a:p>
            <a:pPr marL="247650" marR="137160" indent="-228600">
              <a:lnSpc>
                <a:spcPct val="95900"/>
              </a:lnSpc>
              <a:spcBef>
                <a:spcPts val="30"/>
              </a:spcBef>
              <a:buSzPct val="62500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Advantages:</a:t>
            </a:r>
            <a:r>
              <a:rPr sz="16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Greedy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algorithms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provide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simple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and efficient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solution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for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this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problem.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They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easy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implement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often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 yield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reasonably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good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solution.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They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have a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time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complexity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sz="1600" spc="-4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O(n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log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n)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 if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jobs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sorted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based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their deadlines.</a:t>
            </a:r>
            <a:endParaRPr sz="1600">
              <a:latin typeface="Arial MT"/>
              <a:cs typeface="Arial MT"/>
            </a:endParaRPr>
          </a:p>
          <a:p>
            <a:pPr marL="247650" marR="130810" indent="-228600">
              <a:lnSpc>
                <a:spcPts val="1830"/>
              </a:lnSpc>
              <a:spcBef>
                <a:spcPts val="50"/>
              </a:spcBef>
              <a:buSzPct val="62500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Limitations: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Greedy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algorithms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may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not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always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find</a:t>
            </a:r>
            <a:r>
              <a:rPr sz="16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 optimal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solution.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some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cases,</a:t>
            </a:r>
            <a:r>
              <a:rPr sz="1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they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result</a:t>
            </a:r>
            <a:r>
              <a:rPr sz="16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6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suboptimal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solutions</a:t>
            </a:r>
            <a:r>
              <a:rPr sz="16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Arial MT"/>
                <a:cs typeface="Arial MT"/>
              </a:rPr>
              <a:t>if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0392" y="8518270"/>
            <a:ext cx="6283325" cy="231775"/>
          </a:xfrm>
          <a:custGeom>
            <a:avLst/>
            <a:gdLst/>
            <a:ahLst/>
            <a:cxnLst/>
            <a:rect l="l" t="t" r="r" b="b"/>
            <a:pathLst>
              <a:path w="6283325" h="231775">
                <a:moveTo>
                  <a:pt x="3175" y="0"/>
                </a:moveTo>
                <a:lnTo>
                  <a:pt x="0" y="0"/>
                </a:lnTo>
                <a:lnTo>
                  <a:pt x="0" y="231775"/>
                </a:lnTo>
                <a:lnTo>
                  <a:pt x="3175" y="231775"/>
                </a:lnTo>
                <a:lnTo>
                  <a:pt x="3175" y="0"/>
                </a:lnTo>
                <a:close/>
              </a:path>
              <a:path w="6283325" h="231775">
                <a:moveTo>
                  <a:pt x="6282753" y="0"/>
                </a:moveTo>
                <a:lnTo>
                  <a:pt x="6279578" y="0"/>
                </a:lnTo>
                <a:lnTo>
                  <a:pt x="6279578" y="231775"/>
                </a:lnTo>
                <a:lnTo>
                  <a:pt x="6282753" y="231775"/>
                </a:lnTo>
                <a:lnTo>
                  <a:pt x="62827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0392" y="914780"/>
          <a:ext cx="6284595" cy="6259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/>
                <a:gridCol w="163830"/>
                <a:gridCol w="65405"/>
                <a:gridCol w="163829"/>
                <a:gridCol w="65404"/>
                <a:gridCol w="5756910"/>
              </a:tblGrid>
              <a:tr h="863853">
                <a:tc gridSpan="6">
                  <a:txBody>
                    <a:bodyPr/>
                    <a:lstStyle/>
                    <a:p>
                      <a:pPr marL="312420" marR="225425">
                        <a:lnSpc>
                          <a:spcPts val="185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greedy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choice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leads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 locally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optimal</a:t>
                      </a:r>
                      <a:r>
                        <a:rPr sz="1600" spc="4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solution that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doesn't </a:t>
                      </a:r>
                      <a:r>
                        <a:rPr sz="1600" spc="-43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guarantee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global optimum.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6350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30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D9D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789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6350" cap="flat" cmpd="sng" algn="ctr">
                      <a:solidFill>
                        <a:srgbClr val="D9D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 marR="284480" indent="-228600">
                        <a:lnSpc>
                          <a:spcPts val="1850"/>
                        </a:lnSpc>
                        <a:spcBef>
                          <a:spcPts val="45"/>
                        </a:spcBef>
                        <a:buSzPct val="62500"/>
                        <a:buFont typeface="Symbol"/>
                        <a:buChar char=""/>
                        <a:tabLst>
                          <a:tab pos="247015" algn="l"/>
                          <a:tab pos="247650" algn="l"/>
                        </a:tabLst>
                      </a:pP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problem,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the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maximize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total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profit </a:t>
                      </a:r>
                      <a:r>
                        <a:rPr sz="1600" spc="-43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by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sequencing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unit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jobs</a:t>
                      </a:r>
                      <a:r>
                        <a:rPr sz="1600" spc="-2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within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deadlines.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47650" indent="-228600">
                        <a:lnSpc>
                          <a:spcPts val="1745"/>
                        </a:lnSpc>
                        <a:buSzPct val="62500"/>
                        <a:buFont typeface="Symbol"/>
                        <a:buChar char=""/>
                        <a:tabLst>
                          <a:tab pos="247015" algn="l"/>
                          <a:tab pos="247650" algn="l"/>
                        </a:tabLst>
                      </a:pP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Advantages: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Greedy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algorithms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47650" marR="137160">
                        <a:lnSpc>
                          <a:spcPct val="96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efficient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solution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for this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problem.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easy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to 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often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yield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reasonably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good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solution.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They </a:t>
                      </a:r>
                      <a:r>
                        <a:rPr sz="1600" spc="-43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have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complexity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O(n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log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n)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if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jobs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sorted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their deadlines.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47650" indent="-228600">
                        <a:lnSpc>
                          <a:spcPts val="1789"/>
                        </a:lnSpc>
                        <a:buSzPct val="62500"/>
                        <a:buFont typeface="Symbol"/>
                        <a:buChar char=""/>
                        <a:tabLst>
                          <a:tab pos="247015" algn="l"/>
                          <a:tab pos="247650" algn="l"/>
                        </a:tabLst>
                      </a:pP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Limitations: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Greedy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algorithms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may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always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find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47650" marR="191770">
                        <a:lnSpc>
                          <a:spcPct val="958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optimal solution.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some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cases,</a:t>
                      </a:r>
                      <a:r>
                        <a:rPr sz="16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sz="1600" spc="4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result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suboptimal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solutions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16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greedy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choice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leads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a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locally 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optimal</a:t>
                      </a:r>
                      <a:r>
                        <a:rPr sz="16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solution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600" spc="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doesn't</a:t>
                      </a:r>
                      <a:r>
                        <a:rPr sz="1600" spc="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guarantee</a:t>
                      </a:r>
                      <a:r>
                        <a:rPr sz="1600" spc="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global</a:t>
                      </a:r>
                      <a:r>
                        <a:rPr sz="1600" spc="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optimum.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937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ts val="1850"/>
                        </a:lnSpc>
                        <a:spcBef>
                          <a:spcPts val="1285"/>
                        </a:spcBef>
                      </a:pP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Job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Sequencing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Deadlines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problem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to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3175" cap="flat" cmpd="sng" algn="ctr">
                      <a:solidFill>
                        <a:srgbClr val="D9D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0519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9050" marR="16510">
                        <a:lnSpc>
                          <a:spcPts val="183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find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sequence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order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of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jobs,</a:t>
                      </a:r>
                      <a:r>
                        <a:rPr sz="1600" spc="6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completed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within </a:t>
                      </a:r>
                      <a:r>
                        <a:rPr sz="1600" spc="-4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deadlines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gives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profit,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given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condition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9050">
                        <a:lnSpc>
                          <a:spcPts val="1764"/>
                        </a:lnSpc>
                      </a:pP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processor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OS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(operating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system)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9050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capable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performing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job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1600" spc="-2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time.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  <a:solidFill>
                      <a:srgbClr val="F9FA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7067" y="914780"/>
            <a:ext cx="6213475" cy="4853305"/>
            <a:chOff x="667067" y="914780"/>
            <a:chExt cx="6213475" cy="4853305"/>
          </a:xfrm>
        </p:grpSpPr>
        <p:sp>
          <p:nvSpPr>
            <p:cNvPr id="4" name="object 4"/>
            <p:cNvSpPr/>
            <p:nvPr/>
          </p:nvSpPr>
          <p:spPr>
            <a:xfrm>
              <a:off x="667067" y="914780"/>
              <a:ext cx="6213475" cy="4853305"/>
            </a:xfrm>
            <a:custGeom>
              <a:avLst/>
              <a:gdLst/>
              <a:ahLst/>
              <a:cxnLst/>
              <a:rect l="l" t="t" r="r" b="b"/>
              <a:pathLst>
                <a:path w="6213475" h="4853305">
                  <a:moveTo>
                    <a:pt x="6212840" y="4385881"/>
                  </a:moveTo>
                  <a:lnTo>
                    <a:pt x="228600" y="4385881"/>
                  </a:lnTo>
                  <a:lnTo>
                    <a:pt x="228600" y="4621149"/>
                  </a:lnTo>
                  <a:lnTo>
                    <a:pt x="228600" y="4852924"/>
                  </a:lnTo>
                  <a:lnTo>
                    <a:pt x="6212840" y="4852924"/>
                  </a:lnTo>
                  <a:lnTo>
                    <a:pt x="6212840" y="4621149"/>
                  </a:lnTo>
                  <a:lnTo>
                    <a:pt x="6212840" y="4385881"/>
                  </a:lnTo>
                  <a:close/>
                </a:path>
                <a:path w="6213475" h="4853305">
                  <a:moveTo>
                    <a:pt x="6212840" y="3919093"/>
                  </a:moveTo>
                  <a:lnTo>
                    <a:pt x="228600" y="3919093"/>
                  </a:lnTo>
                  <a:lnTo>
                    <a:pt x="228600" y="4154043"/>
                  </a:lnTo>
                  <a:lnTo>
                    <a:pt x="228600" y="4385818"/>
                  </a:lnTo>
                  <a:lnTo>
                    <a:pt x="6212840" y="4385818"/>
                  </a:lnTo>
                  <a:lnTo>
                    <a:pt x="6212840" y="4154043"/>
                  </a:lnTo>
                  <a:lnTo>
                    <a:pt x="6212840" y="3919093"/>
                  </a:lnTo>
                  <a:close/>
                </a:path>
                <a:path w="6213475" h="4853305">
                  <a:moveTo>
                    <a:pt x="6212840" y="867029"/>
                  </a:moveTo>
                  <a:lnTo>
                    <a:pt x="228600" y="867029"/>
                  </a:lnTo>
                  <a:lnTo>
                    <a:pt x="228600" y="1101979"/>
                  </a:lnTo>
                  <a:lnTo>
                    <a:pt x="228600" y="1333754"/>
                  </a:lnTo>
                  <a:lnTo>
                    <a:pt x="6212840" y="1333754"/>
                  </a:lnTo>
                  <a:lnTo>
                    <a:pt x="6212840" y="1101979"/>
                  </a:lnTo>
                  <a:lnTo>
                    <a:pt x="6212840" y="867029"/>
                  </a:lnTo>
                  <a:close/>
                </a:path>
                <a:path w="6213475" h="4853305">
                  <a:moveTo>
                    <a:pt x="6212840" y="0"/>
                  </a:moveTo>
                  <a:lnTo>
                    <a:pt x="0" y="0"/>
                  </a:lnTo>
                  <a:lnTo>
                    <a:pt x="0" y="234886"/>
                  </a:lnTo>
                  <a:lnTo>
                    <a:pt x="0" y="860679"/>
                  </a:lnTo>
                  <a:lnTo>
                    <a:pt x="6212840" y="860679"/>
                  </a:lnTo>
                  <a:lnTo>
                    <a:pt x="6212840" y="234950"/>
                  </a:lnTo>
                  <a:lnTo>
                    <a:pt x="6212840" y="0"/>
                  </a:lnTo>
                  <a:close/>
                </a:path>
                <a:path w="6213475" h="4853305">
                  <a:moveTo>
                    <a:pt x="6212903" y="1575435"/>
                  </a:moveTo>
                  <a:lnTo>
                    <a:pt x="457517" y="1575435"/>
                  </a:lnTo>
                  <a:lnTo>
                    <a:pt x="457517" y="1810385"/>
                  </a:lnTo>
                  <a:lnTo>
                    <a:pt x="457517" y="2042160"/>
                  </a:lnTo>
                  <a:lnTo>
                    <a:pt x="457517" y="3912743"/>
                  </a:lnTo>
                  <a:lnTo>
                    <a:pt x="6212903" y="3912743"/>
                  </a:lnTo>
                  <a:lnTo>
                    <a:pt x="6212903" y="1810385"/>
                  </a:lnTo>
                  <a:lnTo>
                    <a:pt x="6212903" y="1575435"/>
                  </a:lnTo>
                  <a:close/>
                </a:path>
                <a:path w="6213475" h="4853305">
                  <a:moveTo>
                    <a:pt x="6212903" y="1340053"/>
                  </a:moveTo>
                  <a:lnTo>
                    <a:pt x="457517" y="1340053"/>
                  </a:lnTo>
                  <a:lnTo>
                    <a:pt x="457517" y="1575308"/>
                  </a:lnTo>
                  <a:lnTo>
                    <a:pt x="6212903" y="1575308"/>
                  </a:lnTo>
                  <a:lnTo>
                    <a:pt x="6212903" y="1340053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17" y="5535929"/>
              <a:ext cx="5876290" cy="231775"/>
            </a:xfrm>
            <a:custGeom>
              <a:avLst/>
              <a:gdLst/>
              <a:ahLst/>
              <a:cxnLst/>
              <a:rect l="l" t="t" r="r" b="b"/>
              <a:pathLst>
                <a:path w="5876290" h="231775">
                  <a:moveTo>
                    <a:pt x="587629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5876290" y="231775"/>
                  </a:lnTo>
                  <a:lnTo>
                    <a:pt x="5876290" y="0"/>
                  </a:lnTo>
                  <a:close/>
                </a:path>
              </a:pathLst>
            </a:custGeom>
            <a:solidFill>
              <a:srgbClr val="F9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017" y="7222108"/>
            <a:ext cx="5972810" cy="15335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1850"/>
              </a:lnSpc>
              <a:spcBef>
                <a:spcPts val="219"/>
              </a:spcBef>
            </a:pPr>
            <a:r>
              <a:rPr sz="1600" dirty="0">
                <a:latin typeface="Arial MT"/>
                <a:cs typeface="Arial MT"/>
              </a:rPr>
              <a:t>Job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scheduling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applied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jobs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on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single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processor</a:t>
            </a:r>
            <a:r>
              <a:rPr sz="1600" spc="-10" dirty="0">
                <a:latin typeface="Arial MT"/>
                <a:cs typeface="Arial MT"/>
              </a:rPr>
              <a:t> to </a:t>
            </a:r>
            <a:r>
              <a:rPr sz="1600" spc="-5" dirty="0">
                <a:latin typeface="Arial MT"/>
                <a:cs typeface="Arial MT"/>
              </a:rPr>
              <a:t>maximize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profits.</a:t>
            </a:r>
            <a:endParaRPr sz="1600">
              <a:latin typeface="Arial MT"/>
              <a:cs typeface="Arial MT"/>
            </a:endParaRPr>
          </a:p>
          <a:p>
            <a:pPr marL="12700" marR="8890" algn="just">
              <a:lnSpc>
                <a:spcPct val="96400"/>
              </a:lnSpc>
              <a:spcBef>
                <a:spcPts val="650"/>
              </a:spcBef>
            </a:pP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greedy approach </a:t>
            </a:r>
            <a:r>
              <a:rPr sz="1600" dirty="0">
                <a:latin typeface="Arial MT"/>
                <a:cs typeface="Arial MT"/>
              </a:rPr>
              <a:t>of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job scheduling </a:t>
            </a:r>
            <a:r>
              <a:rPr sz="1600" spc="-10" dirty="0">
                <a:latin typeface="Arial MT"/>
                <a:cs typeface="Arial MT"/>
              </a:rPr>
              <a:t>algorithm </a:t>
            </a:r>
            <a:r>
              <a:rPr sz="1600" spc="-5" dirty="0">
                <a:latin typeface="Arial MT"/>
                <a:cs typeface="Arial MT"/>
              </a:rPr>
              <a:t>states </a:t>
            </a:r>
            <a:r>
              <a:rPr sz="1600" spc="-10" dirty="0">
                <a:latin typeface="Arial MT"/>
                <a:cs typeface="Arial MT"/>
              </a:rPr>
              <a:t>that, </a:t>
            </a:r>
            <a:r>
              <a:rPr sz="1600" spc="-5" dirty="0">
                <a:latin typeface="Arial MT"/>
                <a:cs typeface="Arial MT"/>
              </a:rPr>
              <a:t> “Given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‘n’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number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need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scheduled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in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such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way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maximum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profit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received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maximum</a:t>
            </a:r>
            <a:r>
              <a:rPr sz="1600" spc="-5" dirty="0">
                <a:latin typeface="Arial MT"/>
                <a:cs typeface="Arial MT"/>
              </a:rPr>
              <a:t> deadline”.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9381"/>
            <a:ext cx="5969000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Job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endParaRPr sz="1600">
              <a:latin typeface="Arial MT"/>
              <a:cs typeface="Arial MT"/>
            </a:endParaRPr>
          </a:p>
          <a:p>
            <a:pPr marL="12700" marR="5715" algn="just">
              <a:lnSpc>
                <a:spcPts val="1850"/>
              </a:lnSpc>
              <a:spcBef>
                <a:spcPts val="1425"/>
              </a:spcBef>
            </a:pP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deadlines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profits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input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job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subset</a:t>
            </a:r>
            <a:r>
              <a:rPr sz="1600" dirty="0">
                <a:latin typeface="Arial MT"/>
                <a:cs typeface="Arial MT"/>
              </a:rPr>
              <a:t> 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maximum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obtained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final</a:t>
            </a:r>
            <a:r>
              <a:rPr sz="1600" spc="-5" dirty="0">
                <a:latin typeface="Arial MT"/>
                <a:cs typeface="Arial MT"/>
              </a:rPr>
              <a:t> output.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4F81BC"/>
                </a:solidFill>
                <a:latin typeface="Arial MT"/>
                <a:cs typeface="Arial MT"/>
              </a:rPr>
              <a:t>Algorithm</a:t>
            </a:r>
            <a:endParaRPr sz="1600">
              <a:latin typeface="Arial MT"/>
              <a:cs typeface="Arial MT"/>
            </a:endParaRPr>
          </a:p>
          <a:p>
            <a:pPr marL="361950" indent="-229235">
              <a:lnSpc>
                <a:spcPts val="1885"/>
              </a:lnSpc>
              <a:spcBef>
                <a:spcPts val="185"/>
              </a:spcBef>
              <a:buSzPct val="62500"/>
              <a:buFont typeface="Symbol"/>
              <a:buChar char=""/>
              <a:tabLst>
                <a:tab pos="361950" algn="l"/>
                <a:tab pos="362585" algn="l"/>
              </a:tabLst>
            </a:pPr>
            <a:r>
              <a:rPr sz="1600" spc="-5" dirty="0">
                <a:latin typeface="Arial MT"/>
                <a:cs typeface="Arial MT"/>
              </a:rPr>
              <a:t>Find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maximum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deadline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value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input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jobs.</a:t>
            </a:r>
            <a:endParaRPr sz="1600">
              <a:latin typeface="Arial MT"/>
              <a:cs typeface="Arial MT"/>
            </a:endParaRPr>
          </a:p>
          <a:p>
            <a:pPr marL="361950" marR="6985" indent="-229235">
              <a:lnSpc>
                <a:spcPts val="1850"/>
              </a:lnSpc>
              <a:spcBef>
                <a:spcPts val="85"/>
              </a:spcBef>
              <a:buSzPct val="62500"/>
              <a:buFont typeface="Symbol"/>
              <a:buChar char=""/>
              <a:tabLst>
                <a:tab pos="361950" algn="l"/>
                <a:tab pos="362585" algn="l"/>
              </a:tabLst>
            </a:pPr>
            <a:r>
              <a:rPr sz="1600" dirty="0">
                <a:latin typeface="Arial MT"/>
                <a:cs typeface="Arial MT"/>
              </a:rPr>
              <a:t>Once,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deadline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decided,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arrange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descending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order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 profits.</a:t>
            </a:r>
            <a:endParaRPr sz="1600">
              <a:latin typeface="Arial MT"/>
              <a:cs typeface="Arial MT"/>
            </a:endParaRPr>
          </a:p>
          <a:p>
            <a:pPr marL="361950" indent="-229235">
              <a:lnSpc>
                <a:spcPts val="1739"/>
              </a:lnSpc>
              <a:buSzPct val="62500"/>
              <a:buFont typeface="Symbol"/>
              <a:buChar char=""/>
              <a:tabLst>
                <a:tab pos="361950" algn="l"/>
                <a:tab pos="362585" algn="l"/>
              </a:tabLst>
            </a:pPr>
            <a:r>
              <a:rPr sz="1600" dirty="0">
                <a:latin typeface="Arial MT"/>
                <a:cs typeface="Arial MT"/>
              </a:rPr>
              <a:t>Selects</a:t>
            </a:r>
            <a:r>
              <a:rPr sz="1600" spc="3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jobs</a:t>
            </a:r>
            <a:r>
              <a:rPr sz="1600" spc="3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3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highest</a:t>
            </a:r>
            <a:r>
              <a:rPr sz="1600" spc="3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profits,</a:t>
            </a:r>
            <a:r>
              <a:rPr sz="1600" spc="3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periods</a:t>
            </a:r>
            <a:r>
              <a:rPr sz="1600" spc="3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endParaRPr sz="1600">
              <a:latin typeface="Arial MT"/>
              <a:cs typeface="Arial MT"/>
            </a:endParaRPr>
          </a:p>
          <a:p>
            <a:pPr marL="361950">
              <a:lnSpc>
                <a:spcPts val="1839"/>
              </a:lnSpc>
            </a:pPr>
            <a:r>
              <a:rPr sz="1600" spc="-5" dirty="0">
                <a:latin typeface="Arial MT"/>
                <a:cs typeface="Arial MT"/>
              </a:rPr>
              <a:t>exceeding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maximum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deadline.</a:t>
            </a:r>
            <a:endParaRPr sz="1600">
              <a:latin typeface="Arial MT"/>
              <a:cs typeface="Arial MT"/>
            </a:endParaRPr>
          </a:p>
          <a:p>
            <a:pPr marL="12700" marR="2080895" indent="120650">
              <a:lnSpc>
                <a:spcPts val="1850"/>
              </a:lnSpc>
              <a:spcBef>
                <a:spcPts val="70"/>
              </a:spcBef>
              <a:buSzPct val="62500"/>
              <a:buFont typeface="Symbol"/>
              <a:buChar char=""/>
              <a:tabLst>
                <a:tab pos="361950" algn="l"/>
                <a:tab pos="362585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selected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jobs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output.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F81BC"/>
                </a:solidFill>
                <a:latin typeface="Arial MT"/>
                <a:cs typeface="Arial MT"/>
              </a:rPr>
              <a:t>Examples</a:t>
            </a:r>
            <a:endParaRPr sz="1600">
              <a:latin typeface="Arial MT"/>
              <a:cs typeface="Arial MT"/>
            </a:endParaRPr>
          </a:p>
          <a:p>
            <a:pPr marL="12700" marR="5080" algn="just">
              <a:lnSpc>
                <a:spcPct val="95800"/>
              </a:lnSpc>
              <a:spcBef>
                <a:spcPts val="835"/>
              </a:spcBef>
            </a:pPr>
            <a:r>
              <a:rPr sz="1600" dirty="0">
                <a:latin typeface="Arial MT"/>
                <a:cs typeface="Arial MT"/>
              </a:rPr>
              <a:t>Consider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following</a:t>
            </a:r>
            <a:r>
              <a:rPr sz="1600" dirty="0">
                <a:latin typeface="Arial MT"/>
                <a:cs typeface="Arial MT"/>
              </a:rPr>
              <a:t> tasks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dirty="0">
                <a:latin typeface="Arial MT"/>
                <a:cs typeface="Arial MT"/>
              </a:rPr>
              <a:t> their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deadlines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profits.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tasks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such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way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produce</a:t>
            </a:r>
            <a:r>
              <a:rPr sz="1600" spc="-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maximum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profit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after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670" dirty="0">
                <a:latin typeface="Arial MT"/>
                <a:cs typeface="Arial MT"/>
              </a:rPr>
              <a:t>−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17" y="4929123"/>
          <a:ext cx="4644390" cy="211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435"/>
                <a:gridCol w="549275"/>
                <a:gridCol w="552450"/>
                <a:gridCol w="549275"/>
                <a:gridCol w="727075"/>
                <a:gridCol w="551814"/>
              </a:tblGrid>
              <a:tr h="523875"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S.</a:t>
                      </a:r>
                      <a:r>
                        <a:rPr sz="1600" b="1" spc="-35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274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Jobs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2730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Deadlines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2704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Profits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17" y="7011543"/>
            <a:ext cx="5843270" cy="163639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00" b="1" dirty="0">
                <a:latin typeface="Arial"/>
                <a:cs typeface="Arial"/>
              </a:rPr>
              <a:t>Step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28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Find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maximum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deadline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dm,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deadlines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</a:t>
            </a:r>
            <a:r>
              <a:rPr sz="1575" baseline="-5291" dirty="0">
                <a:latin typeface="Arial MT"/>
                <a:cs typeface="Arial MT"/>
              </a:rPr>
              <a:t>m</a:t>
            </a:r>
            <a:r>
              <a:rPr sz="1575" spc="232" baseline="-5291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4.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b="1" dirty="0">
                <a:latin typeface="Arial"/>
                <a:cs typeface="Arial"/>
              </a:rPr>
              <a:t>Step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600" spc="-5" dirty="0">
                <a:latin typeface="Arial MT"/>
                <a:cs typeface="Arial MT"/>
              </a:rPr>
              <a:t>Arrange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descending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 profits.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17" y="914780"/>
          <a:ext cx="4644390" cy="211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435"/>
                <a:gridCol w="727075"/>
                <a:gridCol w="552450"/>
                <a:gridCol w="549275"/>
                <a:gridCol w="549275"/>
                <a:gridCol w="551814"/>
              </a:tblGrid>
              <a:tr h="527018"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S.</a:t>
                      </a:r>
                      <a:r>
                        <a:rPr sz="1600" b="1" spc="-35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27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Jobs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J1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242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5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Deadlines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rgbClr val="202429"/>
                          </a:solidFill>
                          <a:latin typeface="Arial"/>
                          <a:cs typeface="Arial"/>
                        </a:rPr>
                        <a:t>Profits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5" dirty="0">
                          <a:solidFill>
                            <a:srgbClr val="202429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DDDDDD"/>
                      </a:solidFill>
                      <a:prstDash val="solid"/>
                    </a:lnL>
                    <a:lnR w="6350">
                      <a:solidFill>
                        <a:srgbClr val="DDDDD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17" y="3090164"/>
            <a:ext cx="5971540" cy="5690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6350">
              <a:lnSpc>
                <a:spcPts val="1750"/>
              </a:lnSpc>
              <a:spcBef>
                <a:spcPts val="300"/>
              </a:spcBef>
            </a:pPr>
            <a:r>
              <a:rPr sz="2400" baseline="3472" dirty="0">
                <a:latin typeface="Arial MT"/>
                <a:cs typeface="Arial MT"/>
              </a:rPr>
              <a:t>The </a:t>
            </a:r>
            <a:r>
              <a:rPr sz="2400" spc="-7" baseline="3472" dirty="0">
                <a:latin typeface="Arial MT"/>
                <a:cs typeface="Arial MT"/>
              </a:rPr>
              <a:t>maximum deadline, </a:t>
            </a:r>
            <a:r>
              <a:rPr sz="2400" spc="7" baseline="3472" dirty="0">
                <a:latin typeface="Arial MT"/>
                <a:cs typeface="Arial MT"/>
              </a:rPr>
              <a:t>d</a:t>
            </a:r>
            <a:r>
              <a:rPr sz="1050" spc="5" dirty="0">
                <a:latin typeface="Arial MT"/>
                <a:cs typeface="Arial MT"/>
              </a:rPr>
              <a:t>m</a:t>
            </a:r>
            <a:r>
              <a:rPr sz="2400" spc="7" baseline="3472" dirty="0">
                <a:latin typeface="Arial MT"/>
                <a:cs typeface="Arial MT"/>
              </a:rPr>
              <a:t>, </a:t>
            </a:r>
            <a:r>
              <a:rPr sz="2400" spc="-7" baseline="3472" dirty="0">
                <a:latin typeface="Arial MT"/>
                <a:cs typeface="Arial MT"/>
              </a:rPr>
              <a:t>is </a:t>
            </a:r>
            <a:r>
              <a:rPr sz="2400" spc="-15" baseline="3472" dirty="0">
                <a:latin typeface="Arial MT"/>
                <a:cs typeface="Arial MT"/>
              </a:rPr>
              <a:t>4. </a:t>
            </a:r>
            <a:r>
              <a:rPr sz="2400" spc="-7" baseline="3472" dirty="0">
                <a:latin typeface="Arial MT"/>
                <a:cs typeface="Arial MT"/>
              </a:rPr>
              <a:t>Therefore, all </a:t>
            </a:r>
            <a:r>
              <a:rPr sz="2400" spc="-15" baseline="3472" dirty="0">
                <a:latin typeface="Arial MT"/>
                <a:cs typeface="Arial MT"/>
              </a:rPr>
              <a:t>the </a:t>
            </a:r>
            <a:r>
              <a:rPr sz="2400" baseline="3472" dirty="0">
                <a:latin typeface="Arial MT"/>
                <a:cs typeface="Arial MT"/>
              </a:rPr>
              <a:t>tasks </a:t>
            </a:r>
            <a:r>
              <a:rPr sz="2400" spc="-7" baseline="3472" dirty="0">
                <a:latin typeface="Arial MT"/>
                <a:cs typeface="Arial MT"/>
              </a:rPr>
              <a:t>must end </a:t>
            </a:r>
            <a:r>
              <a:rPr sz="2400" spc="-644" baseline="3472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before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4.</a:t>
            </a:r>
            <a:endParaRPr sz="1600">
              <a:latin typeface="Arial MT"/>
              <a:cs typeface="Arial MT"/>
            </a:endParaRPr>
          </a:p>
          <a:p>
            <a:pPr marL="12700" marR="11430">
              <a:lnSpc>
                <a:spcPts val="1850"/>
              </a:lnSpc>
              <a:spcBef>
                <a:spcPts val="720"/>
              </a:spcBef>
            </a:pPr>
            <a:r>
              <a:rPr sz="1600" dirty="0">
                <a:latin typeface="Arial MT"/>
                <a:cs typeface="Arial MT"/>
              </a:rPr>
              <a:t>Choose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job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highest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profit,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J4.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parts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maximum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deadline.</a:t>
            </a:r>
            <a:endParaRPr sz="1600">
              <a:latin typeface="Arial MT"/>
              <a:cs typeface="Arial MT"/>
            </a:endParaRPr>
          </a:p>
          <a:p>
            <a:pPr marL="12700" marR="1285875">
              <a:lnSpc>
                <a:spcPts val="2580"/>
              </a:lnSpc>
              <a:spcBef>
                <a:spcPts val="114"/>
              </a:spcBef>
            </a:pPr>
            <a:r>
              <a:rPr sz="1600" spc="-5" dirty="0">
                <a:latin typeface="Arial MT"/>
                <a:cs typeface="Arial MT"/>
              </a:rPr>
              <a:t>Therefore,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job</a:t>
            </a:r>
            <a:r>
              <a:rPr sz="1600" spc="-5" dirty="0">
                <a:latin typeface="Arial MT"/>
                <a:cs typeface="Arial MT"/>
              </a:rPr>
              <a:t> must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time</a:t>
            </a:r>
            <a:r>
              <a:rPr sz="1600" spc="-5" dirty="0">
                <a:latin typeface="Arial MT"/>
                <a:cs typeface="Arial MT"/>
              </a:rPr>
              <a:t> period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Total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100.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600" b="1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96400"/>
              </a:lnSpc>
              <a:spcBef>
                <a:spcPts val="700"/>
              </a:spcBef>
            </a:pPr>
            <a:r>
              <a:rPr sz="1600" dirty="0">
                <a:latin typeface="Arial MT"/>
                <a:cs typeface="Arial MT"/>
              </a:rPr>
              <a:t>The next </a:t>
            </a:r>
            <a:r>
              <a:rPr sz="1600" spc="-5" dirty="0">
                <a:latin typeface="Arial MT"/>
                <a:cs typeface="Arial MT"/>
              </a:rPr>
              <a:t>job with highest profit is </a:t>
            </a:r>
            <a:r>
              <a:rPr sz="1600" spc="-15" dirty="0">
                <a:latin typeface="Arial MT"/>
                <a:cs typeface="Arial MT"/>
              </a:rPr>
              <a:t>J5. </a:t>
            </a:r>
            <a:r>
              <a:rPr sz="1600" spc="-5" dirty="0">
                <a:latin typeface="Arial MT"/>
                <a:cs typeface="Arial MT"/>
              </a:rPr>
              <a:t>But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time </a:t>
            </a:r>
            <a:r>
              <a:rPr sz="1600" spc="-5" dirty="0">
                <a:latin typeface="Arial MT"/>
                <a:cs typeface="Arial MT"/>
              </a:rPr>
              <a:t>taken </a:t>
            </a:r>
            <a:r>
              <a:rPr sz="1600" dirty="0">
                <a:latin typeface="Arial MT"/>
                <a:cs typeface="Arial MT"/>
              </a:rPr>
              <a:t>by </a:t>
            </a:r>
            <a:r>
              <a:rPr sz="1600" spc="-5" dirty="0">
                <a:latin typeface="Arial MT"/>
                <a:cs typeface="Arial MT"/>
              </a:rPr>
              <a:t>J5 is </a:t>
            </a:r>
            <a:r>
              <a:rPr sz="1600" dirty="0">
                <a:latin typeface="Arial MT"/>
                <a:cs typeface="Arial MT"/>
              </a:rPr>
              <a:t>4,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 exceeds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deadline </a:t>
            </a:r>
            <a:r>
              <a:rPr sz="1600" dirty="0">
                <a:latin typeface="Arial MT"/>
                <a:cs typeface="Arial MT"/>
              </a:rPr>
              <a:t>by 3. </a:t>
            </a:r>
            <a:r>
              <a:rPr sz="1600" spc="-5" dirty="0">
                <a:latin typeface="Arial MT"/>
                <a:cs typeface="Arial MT"/>
              </a:rPr>
              <a:t>Therefore, it </a:t>
            </a:r>
            <a:r>
              <a:rPr sz="1600" spc="-10" dirty="0">
                <a:latin typeface="Arial MT"/>
                <a:cs typeface="Arial MT"/>
              </a:rPr>
              <a:t>cannot </a:t>
            </a:r>
            <a:r>
              <a:rPr sz="1600" dirty="0">
                <a:latin typeface="Arial MT"/>
                <a:cs typeface="Arial MT"/>
              </a:rPr>
              <a:t>be </a:t>
            </a:r>
            <a:r>
              <a:rPr sz="1600" spc="-5" dirty="0">
                <a:latin typeface="Arial MT"/>
                <a:cs typeface="Arial MT"/>
              </a:rPr>
              <a:t>added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output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b="1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 marR="10795" algn="just">
              <a:lnSpc>
                <a:spcPts val="1850"/>
              </a:lnSpc>
              <a:spcBef>
                <a:spcPts val="750"/>
              </a:spcBef>
            </a:pP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next </a:t>
            </a:r>
            <a:r>
              <a:rPr sz="1600" spc="-5" dirty="0">
                <a:latin typeface="Arial MT"/>
                <a:cs typeface="Arial MT"/>
              </a:rPr>
              <a:t>job with highest profit is </a:t>
            </a:r>
            <a:r>
              <a:rPr sz="1600" dirty="0">
                <a:latin typeface="Arial MT"/>
                <a:cs typeface="Arial MT"/>
              </a:rPr>
              <a:t>J2. The </a:t>
            </a:r>
            <a:r>
              <a:rPr sz="1600" spc="-10" dirty="0">
                <a:latin typeface="Arial MT"/>
                <a:cs typeface="Arial MT"/>
              </a:rPr>
              <a:t>time </a:t>
            </a:r>
            <a:r>
              <a:rPr sz="1600" spc="-5" dirty="0">
                <a:latin typeface="Arial MT"/>
                <a:cs typeface="Arial MT"/>
              </a:rPr>
              <a:t>taken </a:t>
            </a:r>
            <a:r>
              <a:rPr sz="1600" dirty="0">
                <a:latin typeface="Arial MT"/>
                <a:cs typeface="Arial MT"/>
              </a:rPr>
              <a:t>by </a:t>
            </a:r>
            <a:r>
              <a:rPr sz="1600" spc="-20" dirty="0">
                <a:latin typeface="Arial MT"/>
                <a:cs typeface="Arial MT"/>
              </a:rPr>
              <a:t>J5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2,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 also exceeds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deadline </a:t>
            </a:r>
            <a:r>
              <a:rPr sz="1600" dirty="0">
                <a:latin typeface="Arial MT"/>
                <a:cs typeface="Arial MT"/>
              </a:rPr>
              <a:t>by 1. </a:t>
            </a:r>
            <a:r>
              <a:rPr sz="1600" spc="-5" dirty="0">
                <a:latin typeface="Arial MT"/>
                <a:cs typeface="Arial MT"/>
              </a:rPr>
              <a:t>Therefore, it cannot </a:t>
            </a:r>
            <a:r>
              <a:rPr sz="1600" dirty="0">
                <a:latin typeface="Arial MT"/>
                <a:cs typeface="Arial MT"/>
              </a:rPr>
              <a:t>be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output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 marR="7620" algn="just">
              <a:lnSpc>
                <a:spcPts val="1850"/>
              </a:lnSpc>
              <a:spcBef>
                <a:spcPts val="75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job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-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higher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profit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J3.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time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taken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J3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1,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does not </a:t>
            </a:r>
            <a:r>
              <a:rPr sz="1600" spc="-5" dirty="0">
                <a:latin typeface="Arial MT"/>
                <a:cs typeface="Arial MT"/>
              </a:rPr>
              <a:t>exceed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given deadline. Therefore, </a:t>
            </a:r>
            <a:r>
              <a:rPr sz="1600" spc="-20" dirty="0">
                <a:latin typeface="Arial MT"/>
                <a:cs typeface="Arial MT"/>
              </a:rPr>
              <a:t>J3 </a:t>
            </a:r>
            <a:r>
              <a:rPr sz="1600" spc="-5" dirty="0">
                <a:latin typeface="Arial MT"/>
                <a:cs typeface="Arial MT"/>
              </a:rPr>
              <a:t>is added </a:t>
            </a:r>
            <a:r>
              <a:rPr sz="1600" spc="-10" dirty="0">
                <a:latin typeface="Arial MT"/>
                <a:cs typeface="Arial MT"/>
              </a:rPr>
              <a:t>to the </a:t>
            </a:r>
            <a:r>
              <a:rPr sz="1600" spc="-5" dirty="0">
                <a:latin typeface="Arial MT"/>
                <a:cs typeface="Arial MT"/>
              </a:rPr>
              <a:t> output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set.</a:t>
            </a:r>
            <a:endParaRPr sz="1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latin typeface="Arial MT"/>
                <a:cs typeface="Arial MT"/>
              </a:rPr>
              <a:t>Total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Profit: 100</a:t>
            </a:r>
            <a:r>
              <a:rPr sz="1600" dirty="0">
                <a:latin typeface="Arial MT"/>
                <a:cs typeface="Arial MT"/>
              </a:rPr>
              <a:t> +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40 =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140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b="1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916368"/>
            <a:ext cx="4304665" cy="8149590"/>
          </a:xfrm>
          <a:prstGeom prst="rect">
            <a:avLst/>
          </a:prstGeom>
          <a:ln w="3175">
            <a:solidFill>
              <a:srgbClr val="DFDFD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77470" marR="1259205">
              <a:lnSpc>
                <a:spcPct val="174500"/>
              </a:lnSpc>
            </a:pPr>
            <a:r>
              <a:rPr sz="1600" dirty="0">
                <a:latin typeface="Arial MT"/>
                <a:cs typeface="Arial MT"/>
              </a:rPr>
              <a:t>// </a:t>
            </a:r>
            <a:r>
              <a:rPr sz="1600" spc="-5" dirty="0">
                <a:latin typeface="Arial MT"/>
                <a:cs typeface="Arial MT"/>
              </a:rPr>
              <a:t>Function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10" dirty="0">
                <a:latin typeface="Arial MT"/>
                <a:cs typeface="Arial MT"/>
              </a:rPr>
              <a:t>swap </a:t>
            </a:r>
            <a:r>
              <a:rPr sz="1600" spc="-5" dirty="0">
                <a:latin typeface="Arial MT"/>
                <a:cs typeface="Arial MT"/>
              </a:rPr>
              <a:t>two elements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void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swap(int*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int*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b)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60"/>
              </a:spcBef>
            </a:pPr>
            <a:r>
              <a:rPr sz="160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  <a:spcBef>
                <a:spcPts val="1455"/>
              </a:spcBef>
            </a:pP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*a;</a:t>
            </a:r>
            <a:endParaRPr sz="160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  <a:spcBef>
                <a:spcPts val="1430"/>
              </a:spcBef>
            </a:pPr>
            <a:r>
              <a:rPr sz="1600" spc="-5" dirty="0">
                <a:latin typeface="Arial MT"/>
                <a:cs typeface="Arial MT"/>
              </a:rPr>
              <a:t>*a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*b;</a:t>
            </a:r>
            <a:endParaRPr sz="160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  <a:spcBef>
                <a:spcPts val="1455"/>
              </a:spcBef>
            </a:pPr>
            <a:r>
              <a:rPr sz="1600" spc="-5" dirty="0">
                <a:latin typeface="Arial MT"/>
                <a:cs typeface="Arial MT"/>
              </a:rPr>
              <a:t>*b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t;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30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marL="77470" marR="142875">
              <a:lnSpc>
                <a:spcPts val="1850"/>
              </a:lnSpc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Partition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array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last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pivot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10"/>
              </a:spcBef>
            </a:pP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partition(int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arr[],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low,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high)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30"/>
              </a:spcBef>
            </a:pPr>
            <a:r>
              <a:rPr sz="160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306070" marR="2137410">
              <a:lnSpc>
                <a:spcPct val="175800"/>
              </a:lnSpc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Choosing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pivot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pivot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arr[high];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Index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smaller element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indicates</a:t>
            </a:r>
            <a:endParaRPr sz="1600">
              <a:latin typeface="Arial MT"/>
              <a:cs typeface="Arial MT"/>
            </a:endParaRPr>
          </a:p>
          <a:p>
            <a:pPr marL="306070" marR="486409">
              <a:lnSpc>
                <a:spcPts val="3379"/>
              </a:lnSpc>
              <a:spcBef>
                <a:spcPts val="325"/>
              </a:spcBef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right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pivot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found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(low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1);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9381"/>
            <a:ext cx="5974715" cy="7366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ct val="95800"/>
              </a:lnSpc>
              <a:spcBef>
                <a:spcPts val="180"/>
              </a:spcBef>
            </a:pPr>
            <a:r>
              <a:rPr sz="1600" dirty="0">
                <a:latin typeface="Arial MT"/>
                <a:cs typeface="Arial MT"/>
              </a:rPr>
              <a:t>Since,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maximum deadline is met,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algorithm </a:t>
            </a:r>
            <a:r>
              <a:rPr sz="1600" dirty="0">
                <a:latin typeface="Arial MT"/>
                <a:cs typeface="Arial MT"/>
              </a:rPr>
              <a:t>comes </a:t>
            </a:r>
            <a:r>
              <a:rPr sz="1600" spc="-10" dirty="0">
                <a:latin typeface="Arial MT"/>
                <a:cs typeface="Arial MT"/>
              </a:rPr>
              <a:t>to an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end.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output </a:t>
            </a:r>
            <a:r>
              <a:rPr sz="1600" dirty="0">
                <a:latin typeface="Arial MT"/>
                <a:cs typeface="Arial MT"/>
              </a:rPr>
              <a:t>set of </a:t>
            </a:r>
            <a:r>
              <a:rPr sz="1600" spc="-5" dirty="0">
                <a:latin typeface="Arial MT"/>
                <a:cs typeface="Arial MT"/>
              </a:rPr>
              <a:t>jobs scheduled within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deadline are </a:t>
            </a:r>
            <a:r>
              <a:rPr sz="1600" b="1" spc="-5" dirty="0">
                <a:latin typeface="Arial"/>
                <a:cs typeface="Arial"/>
              </a:rPr>
              <a:t>{J4,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J3}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maximum profit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140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92" y="1708784"/>
            <a:ext cx="6054725" cy="701675"/>
          </a:xfrm>
          <a:custGeom>
            <a:avLst/>
            <a:gdLst/>
            <a:ahLst/>
            <a:cxnLst/>
            <a:rect l="l" t="t" r="r" b="b"/>
            <a:pathLst>
              <a:path w="6054725" h="701675">
                <a:moveTo>
                  <a:pt x="6050915" y="0"/>
                </a:moveTo>
                <a:lnTo>
                  <a:pt x="3175" y="0"/>
                </a:lnTo>
                <a:lnTo>
                  <a:pt x="0" y="0"/>
                </a:lnTo>
                <a:lnTo>
                  <a:pt x="0" y="3175"/>
                </a:lnTo>
                <a:lnTo>
                  <a:pt x="0" y="234950"/>
                </a:lnTo>
                <a:lnTo>
                  <a:pt x="0" y="469900"/>
                </a:lnTo>
                <a:lnTo>
                  <a:pt x="0" y="701675"/>
                </a:lnTo>
                <a:lnTo>
                  <a:pt x="3175" y="701675"/>
                </a:lnTo>
                <a:lnTo>
                  <a:pt x="3175" y="469900"/>
                </a:lnTo>
                <a:lnTo>
                  <a:pt x="3175" y="234950"/>
                </a:lnTo>
                <a:lnTo>
                  <a:pt x="3175" y="3175"/>
                </a:lnTo>
                <a:lnTo>
                  <a:pt x="6050915" y="3175"/>
                </a:lnTo>
                <a:lnTo>
                  <a:pt x="6050915" y="0"/>
                </a:lnTo>
                <a:close/>
              </a:path>
              <a:path w="6054725" h="701675">
                <a:moveTo>
                  <a:pt x="6054153" y="0"/>
                </a:moveTo>
                <a:lnTo>
                  <a:pt x="6050978" y="0"/>
                </a:lnTo>
                <a:lnTo>
                  <a:pt x="6050978" y="3175"/>
                </a:lnTo>
                <a:lnTo>
                  <a:pt x="6050978" y="234950"/>
                </a:lnTo>
                <a:lnTo>
                  <a:pt x="6050978" y="469900"/>
                </a:lnTo>
                <a:lnTo>
                  <a:pt x="6050978" y="701675"/>
                </a:lnTo>
                <a:lnTo>
                  <a:pt x="6054153" y="701675"/>
                </a:lnTo>
                <a:lnTo>
                  <a:pt x="6054153" y="469900"/>
                </a:lnTo>
                <a:lnTo>
                  <a:pt x="6054153" y="234950"/>
                </a:lnTo>
                <a:lnTo>
                  <a:pt x="6054153" y="3175"/>
                </a:lnTo>
                <a:lnTo>
                  <a:pt x="60541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667" y="1711960"/>
            <a:ext cx="5984875" cy="186753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9050" marR="113030">
              <a:lnSpc>
                <a:spcPct val="95800"/>
              </a:lnSpc>
            </a:pP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5</a:t>
            </a:r>
            <a:r>
              <a:rPr sz="16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Q)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Derive</a:t>
            </a:r>
            <a:r>
              <a:rPr sz="16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time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 complexity</a:t>
            </a:r>
            <a:r>
              <a:rPr sz="16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374151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iterative</a:t>
            </a:r>
            <a:r>
              <a:rPr sz="16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and 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recursive </a:t>
            </a:r>
            <a:r>
              <a:rPr sz="1600" b="1" spc="-43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versions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fibbonacci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function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to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 compare</a:t>
            </a:r>
            <a:r>
              <a:rPr sz="16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their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efficiency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in</a:t>
            </a:r>
            <a:r>
              <a:rPr sz="1600" b="1" spc="-2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each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 case.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8992" y="2410408"/>
            <a:ext cx="6054725" cy="1172845"/>
          </a:xfrm>
          <a:custGeom>
            <a:avLst/>
            <a:gdLst/>
            <a:ahLst/>
            <a:cxnLst/>
            <a:rect l="l" t="t" r="r" b="b"/>
            <a:pathLst>
              <a:path w="6054725" h="1172845">
                <a:moveTo>
                  <a:pt x="3175" y="0"/>
                </a:moveTo>
                <a:lnTo>
                  <a:pt x="0" y="0"/>
                </a:lnTo>
                <a:lnTo>
                  <a:pt x="0" y="235254"/>
                </a:lnTo>
                <a:lnTo>
                  <a:pt x="3175" y="235254"/>
                </a:lnTo>
                <a:lnTo>
                  <a:pt x="3175" y="0"/>
                </a:lnTo>
                <a:close/>
              </a:path>
              <a:path w="6054725" h="1172845">
                <a:moveTo>
                  <a:pt x="6050915" y="1169085"/>
                </a:moveTo>
                <a:lnTo>
                  <a:pt x="3175" y="1169085"/>
                </a:lnTo>
                <a:lnTo>
                  <a:pt x="3175" y="937056"/>
                </a:lnTo>
                <a:lnTo>
                  <a:pt x="3175" y="702106"/>
                </a:lnTo>
                <a:lnTo>
                  <a:pt x="3175" y="470331"/>
                </a:lnTo>
                <a:lnTo>
                  <a:pt x="3175" y="235381"/>
                </a:lnTo>
                <a:lnTo>
                  <a:pt x="0" y="235381"/>
                </a:lnTo>
                <a:lnTo>
                  <a:pt x="0" y="1172260"/>
                </a:lnTo>
                <a:lnTo>
                  <a:pt x="3175" y="1172260"/>
                </a:lnTo>
                <a:lnTo>
                  <a:pt x="6050915" y="1172260"/>
                </a:lnTo>
                <a:lnTo>
                  <a:pt x="6050915" y="1169085"/>
                </a:lnTo>
                <a:close/>
              </a:path>
              <a:path w="6054725" h="1172845">
                <a:moveTo>
                  <a:pt x="6054153" y="235381"/>
                </a:moveTo>
                <a:lnTo>
                  <a:pt x="6050978" y="235381"/>
                </a:lnTo>
                <a:lnTo>
                  <a:pt x="6050978" y="470331"/>
                </a:lnTo>
                <a:lnTo>
                  <a:pt x="6050978" y="702106"/>
                </a:lnTo>
                <a:lnTo>
                  <a:pt x="6050978" y="936993"/>
                </a:lnTo>
                <a:lnTo>
                  <a:pt x="6050978" y="1169085"/>
                </a:lnTo>
                <a:lnTo>
                  <a:pt x="6050978" y="1172260"/>
                </a:lnTo>
                <a:lnTo>
                  <a:pt x="6054153" y="1172260"/>
                </a:lnTo>
                <a:lnTo>
                  <a:pt x="6054153" y="470331"/>
                </a:lnTo>
                <a:lnTo>
                  <a:pt x="6054153" y="235381"/>
                </a:lnTo>
                <a:close/>
              </a:path>
              <a:path w="6054725" h="1172845">
                <a:moveTo>
                  <a:pt x="6054153" y="0"/>
                </a:moveTo>
                <a:lnTo>
                  <a:pt x="6050978" y="0"/>
                </a:lnTo>
                <a:lnTo>
                  <a:pt x="6050978" y="235254"/>
                </a:lnTo>
                <a:lnTo>
                  <a:pt x="6054153" y="235254"/>
                </a:lnTo>
                <a:lnTo>
                  <a:pt x="60541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95667" y="3760470"/>
            <a:ext cx="5984240" cy="5097780"/>
            <a:chOff x="895667" y="3760470"/>
            <a:chExt cx="5984240" cy="5097780"/>
          </a:xfrm>
        </p:grpSpPr>
        <p:sp>
          <p:nvSpPr>
            <p:cNvPr id="7" name="object 7"/>
            <p:cNvSpPr/>
            <p:nvPr/>
          </p:nvSpPr>
          <p:spPr>
            <a:xfrm>
              <a:off x="895667" y="3760469"/>
              <a:ext cx="5984240" cy="2524760"/>
            </a:xfrm>
            <a:custGeom>
              <a:avLst/>
              <a:gdLst/>
              <a:ahLst/>
              <a:cxnLst/>
              <a:rect l="l" t="t" r="r" b="b"/>
              <a:pathLst>
                <a:path w="5984240" h="2524760">
                  <a:moveTo>
                    <a:pt x="5984240" y="1702117"/>
                  </a:moveTo>
                  <a:lnTo>
                    <a:pt x="0" y="1702117"/>
                  </a:lnTo>
                  <a:lnTo>
                    <a:pt x="0" y="2115185"/>
                  </a:lnTo>
                  <a:lnTo>
                    <a:pt x="0" y="2524760"/>
                  </a:lnTo>
                  <a:lnTo>
                    <a:pt x="5984240" y="2524760"/>
                  </a:lnTo>
                  <a:lnTo>
                    <a:pt x="5984240" y="2115185"/>
                  </a:lnTo>
                  <a:lnTo>
                    <a:pt x="5984240" y="1702117"/>
                  </a:lnTo>
                  <a:close/>
                </a:path>
                <a:path w="5984240" h="2524760">
                  <a:moveTo>
                    <a:pt x="5984240" y="0"/>
                  </a:moveTo>
                  <a:lnTo>
                    <a:pt x="0" y="0"/>
                  </a:lnTo>
                  <a:lnTo>
                    <a:pt x="0" y="412686"/>
                  </a:lnTo>
                  <a:lnTo>
                    <a:pt x="0" y="825754"/>
                  </a:lnTo>
                  <a:lnTo>
                    <a:pt x="0" y="1057529"/>
                  </a:lnTo>
                  <a:lnTo>
                    <a:pt x="0" y="1470279"/>
                  </a:lnTo>
                  <a:lnTo>
                    <a:pt x="0" y="1702054"/>
                  </a:lnTo>
                  <a:lnTo>
                    <a:pt x="5984240" y="1702054"/>
                  </a:lnTo>
                  <a:lnTo>
                    <a:pt x="5984240" y="412686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F9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5667" y="6285179"/>
              <a:ext cx="5984240" cy="2573020"/>
            </a:xfrm>
            <a:custGeom>
              <a:avLst/>
              <a:gdLst/>
              <a:ahLst/>
              <a:cxnLst/>
              <a:rect l="l" t="t" r="r" b="b"/>
              <a:pathLst>
                <a:path w="5984240" h="2573020">
                  <a:moveTo>
                    <a:pt x="5984240" y="2105774"/>
                  </a:moveTo>
                  <a:lnTo>
                    <a:pt x="0" y="2105774"/>
                  </a:lnTo>
                  <a:lnTo>
                    <a:pt x="0" y="2337803"/>
                  </a:lnTo>
                  <a:lnTo>
                    <a:pt x="0" y="2572753"/>
                  </a:lnTo>
                  <a:lnTo>
                    <a:pt x="5984240" y="2572753"/>
                  </a:lnTo>
                  <a:lnTo>
                    <a:pt x="5984240" y="2337866"/>
                  </a:lnTo>
                  <a:lnTo>
                    <a:pt x="5984240" y="2105774"/>
                  </a:lnTo>
                  <a:close/>
                </a:path>
                <a:path w="5984240" h="2573020">
                  <a:moveTo>
                    <a:pt x="5984240" y="1168768"/>
                  </a:moveTo>
                  <a:lnTo>
                    <a:pt x="0" y="1168768"/>
                  </a:lnTo>
                  <a:lnTo>
                    <a:pt x="0" y="1404035"/>
                  </a:lnTo>
                  <a:lnTo>
                    <a:pt x="0" y="1638985"/>
                  </a:lnTo>
                  <a:lnTo>
                    <a:pt x="0" y="1870760"/>
                  </a:lnTo>
                  <a:lnTo>
                    <a:pt x="0" y="2105710"/>
                  </a:lnTo>
                  <a:lnTo>
                    <a:pt x="5984240" y="2105710"/>
                  </a:lnTo>
                  <a:lnTo>
                    <a:pt x="5984240" y="1870760"/>
                  </a:lnTo>
                  <a:lnTo>
                    <a:pt x="5984240" y="1638985"/>
                  </a:lnTo>
                  <a:lnTo>
                    <a:pt x="5984240" y="1404035"/>
                  </a:lnTo>
                  <a:lnTo>
                    <a:pt x="5984240" y="1168768"/>
                  </a:lnTo>
                  <a:close/>
                </a:path>
                <a:path w="5984240" h="2573020">
                  <a:moveTo>
                    <a:pt x="5984240" y="0"/>
                  </a:moveTo>
                  <a:lnTo>
                    <a:pt x="0" y="0"/>
                  </a:lnTo>
                  <a:lnTo>
                    <a:pt x="0" y="235254"/>
                  </a:lnTo>
                  <a:lnTo>
                    <a:pt x="0" y="470204"/>
                  </a:lnTo>
                  <a:lnTo>
                    <a:pt x="0" y="701979"/>
                  </a:lnTo>
                  <a:lnTo>
                    <a:pt x="0" y="936929"/>
                  </a:lnTo>
                  <a:lnTo>
                    <a:pt x="0" y="1168704"/>
                  </a:lnTo>
                  <a:lnTo>
                    <a:pt x="5984240" y="1168704"/>
                  </a:lnTo>
                  <a:lnTo>
                    <a:pt x="5984240" y="235254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017" y="4147820"/>
            <a:ext cx="589153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Fibonacci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Series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Recursion</a:t>
            </a:r>
            <a:endParaRPr sz="1600">
              <a:latin typeface="Arial"/>
              <a:cs typeface="Arial"/>
            </a:endParaRPr>
          </a:p>
          <a:p>
            <a:pPr marL="12700" marR="304165">
              <a:lnSpc>
                <a:spcPts val="1850"/>
              </a:lnSpc>
              <a:spcBef>
                <a:spcPts val="1425"/>
              </a:spcBef>
            </a:pP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recursion,</a:t>
            </a:r>
            <a:r>
              <a:rPr sz="1600" spc="2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function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calls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itself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until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base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condition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is </a:t>
            </a:r>
            <a:r>
              <a:rPr sz="1600" spc="-43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met.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Here,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function</a:t>
            </a:r>
            <a:r>
              <a:rPr sz="1600" spc="3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fib()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makes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call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itself.</a:t>
            </a:r>
            <a:endParaRPr sz="1600">
              <a:latin typeface="Arial MT"/>
              <a:cs typeface="Arial MT"/>
            </a:endParaRPr>
          </a:p>
          <a:p>
            <a:pPr marL="12700" marR="793115">
              <a:lnSpc>
                <a:spcPts val="1850"/>
              </a:lnSpc>
              <a:spcBef>
                <a:spcPts val="1375"/>
              </a:spcBef>
            </a:pP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Here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code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find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Fibonacci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series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using a </a:t>
            </a:r>
            <a:r>
              <a:rPr sz="1600" spc="-43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recursive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function.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Code: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dirty="0">
                <a:solidFill>
                  <a:srgbClr val="60ADED"/>
                </a:solidFill>
                <a:latin typeface="Arial MT"/>
                <a:cs typeface="Arial MT"/>
              </a:rPr>
              <a:t>#include</a:t>
            </a:r>
            <a:r>
              <a:rPr sz="1600" dirty="0">
                <a:solidFill>
                  <a:srgbClr val="97C379"/>
                </a:solidFill>
                <a:latin typeface="Arial MT"/>
                <a:cs typeface="Arial MT"/>
              </a:rPr>
              <a:t>&lt;stdio.h&gt;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127000" marR="4732020" indent="-114300">
              <a:lnSpc>
                <a:spcPts val="1850"/>
              </a:lnSpc>
            </a:pP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int</a:t>
            </a:r>
            <a:r>
              <a:rPr sz="1600" spc="-1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ADED"/>
                </a:solidFill>
                <a:latin typeface="Arial MT"/>
                <a:cs typeface="Arial MT"/>
              </a:rPr>
              <a:t>fib(</a:t>
            </a: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int</a:t>
            </a:r>
            <a:r>
              <a:rPr sz="1600" spc="-1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ADED"/>
                </a:solidFill>
                <a:latin typeface="Arial MT"/>
                <a:cs typeface="Arial MT"/>
              </a:rPr>
              <a:t>n)</a:t>
            </a:r>
            <a:r>
              <a:rPr sz="1600" spc="10" dirty="0">
                <a:solidFill>
                  <a:srgbClr val="60ADE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{ </a:t>
            </a:r>
            <a:r>
              <a:rPr sz="1600" spc="-43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if 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(n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==</a:t>
            </a:r>
            <a:r>
              <a:rPr sz="1600" spc="-1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D19A66"/>
                </a:solidFill>
                <a:latin typeface="Arial MT"/>
                <a:cs typeface="Arial MT"/>
              </a:rPr>
              <a:t>1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ts val="1739"/>
              </a:lnSpc>
            </a:pP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return</a:t>
            </a:r>
            <a:r>
              <a:rPr sz="1600" spc="15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0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;</a:t>
            </a:r>
            <a:r>
              <a:rPr sz="1600" spc="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//First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digit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in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the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series</a:t>
            </a:r>
            <a:r>
              <a:rPr sz="1600" i="1" spc="2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is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ts val="1850"/>
              </a:lnSpc>
            </a:pP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else</a:t>
            </a:r>
            <a:r>
              <a:rPr sz="160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if</a:t>
            </a:r>
            <a:r>
              <a:rPr sz="160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(n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==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D19A66"/>
                </a:solidFill>
                <a:latin typeface="Arial MT"/>
                <a:cs typeface="Arial MT"/>
              </a:rPr>
              <a:t>2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ts val="1839"/>
              </a:lnSpc>
            </a:pP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return</a:t>
            </a:r>
            <a:r>
              <a:rPr sz="1600" spc="15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;</a:t>
            </a:r>
            <a:r>
              <a:rPr sz="1600" spc="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//Second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digit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in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the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series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is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ts val="1839"/>
              </a:lnSpc>
            </a:pP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else</a:t>
            </a:r>
            <a:endParaRPr sz="1600">
              <a:latin typeface="Arial MT"/>
              <a:cs typeface="Arial MT"/>
            </a:endParaRPr>
          </a:p>
          <a:p>
            <a:pPr marL="12700" marR="5080" indent="228600">
              <a:lnSpc>
                <a:spcPts val="1830"/>
              </a:lnSpc>
              <a:spcBef>
                <a:spcPts val="100"/>
              </a:spcBef>
            </a:pP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return</a:t>
            </a:r>
            <a:r>
              <a:rPr sz="1600" spc="15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(fib(n</a:t>
            </a:r>
            <a:r>
              <a:rPr sz="1600" spc="2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-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D19A66"/>
                </a:solidFill>
                <a:latin typeface="Arial MT"/>
                <a:cs typeface="Arial MT"/>
              </a:rPr>
              <a:t>1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)</a:t>
            </a:r>
            <a:r>
              <a:rPr sz="1600" spc="2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 fib(n</a:t>
            </a:r>
            <a:r>
              <a:rPr sz="1600" spc="4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-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D19A66"/>
                </a:solidFill>
                <a:latin typeface="Arial MT"/>
                <a:cs typeface="Arial MT"/>
              </a:rPr>
              <a:t>2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));</a:t>
            </a:r>
            <a:r>
              <a:rPr sz="1600" spc="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//Sum</a:t>
            </a:r>
            <a:r>
              <a:rPr sz="1600" i="1" spc="2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of</a:t>
            </a:r>
            <a:r>
              <a:rPr sz="1600" i="1" spc="2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previous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two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numbers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in </a:t>
            </a:r>
            <a:r>
              <a:rPr sz="1600" i="1" spc="-43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the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series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 gives the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next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 number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 in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the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series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5667" y="8857932"/>
            <a:ext cx="5984240" cy="234950"/>
          </a:xfrm>
          <a:custGeom>
            <a:avLst/>
            <a:gdLst/>
            <a:ahLst/>
            <a:cxnLst/>
            <a:rect l="l" t="t" r="r" b="b"/>
            <a:pathLst>
              <a:path w="5984240" h="234950">
                <a:moveTo>
                  <a:pt x="5984240" y="0"/>
                </a:moveTo>
                <a:lnTo>
                  <a:pt x="0" y="0"/>
                </a:lnTo>
                <a:lnTo>
                  <a:pt x="0" y="234949"/>
                </a:lnTo>
                <a:lnTo>
                  <a:pt x="5984240" y="234949"/>
                </a:lnTo>
                <a:lnTo>
                  <a:pt x="5984240" y="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5667" y="914780"/>
          <a:ext cx="5984240" cy="594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4240"/>
              </a:tblGrid>
              <a:tr h="1870710">
                <a:tc>
                  <a:txBody>
                    <a:bodyPr/>
                    <a:lstStyle/>
                    <a:p>
                      <a:pPr marL="133350" marR="4980940" indent="-114300">
                        <a:lnSpc>
                          <a:spcPts val="183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r>
                        <a:rPr sz="1600" spc="-30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ADED"/>
                          </a:solidFill>
                          <a:latin typeface="Arial MT"/>
                          <a:cs typeface="Arial MT"/>
                        </a:rPr>
                        <a:t>main()</a:t>
                      </a:r>
                      <a:r>
                        <a:rPr sz="1600" spc="-35" dirty="0">
                          <a:solidFill>
                            <a:srgbClr val="60ADE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{ </a:t>
                      </a:r>
                      <a:r>
                        <a:rPr sz="1600" spc="-43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r>
                        <a:rPr sz="1600" spc="-10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600" spc="-1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1600" spc="-2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r>
                        <a:rPr sz="1600" spc="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;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33350">
                        <a:lnSpc>
                          <a:spcPts val="1755"/>
                        </a:lnSpc>
                      </a:pPr>
                      <a:r>
                        <a:rPr sz="1600" spc="-5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r>
                        <a:rPr sz="1600" spc="-30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i;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33350" marR="2741295">
                        <a:lnSpc>
                          <a:spcPts val="185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E6C07A"/>
                          </a:solidFill>
                          <a:latin typeface="Arial MT"/>
                          <a:cs typeface="Arial MT"/>
                        </a:rPr>
                        <a:t>printf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1600" dirty="0">
                          <a:solidFill>
                            <a:srgbClr val="97C379"/>
                          </a:solidFill>
                          <a:latin typeface="Arial MT"/>
                          <a:cs typeface="Arial MT"/>
                        </a:rPr>
                        <a:t>"The fibonacci series </a:t>
                      </a:r>
                      <a:r>
                        <a:rPr sz="1600" spc="5" dirty="0">
                          <a:solidFill>
                            <a:srgbClr val="97C379"/>
                          </a:solidFill>
                          <a:latin typeface="Arial MT"/>
                          <a:cs typeface="Arial MT"/>
                        </a:rPr>
                        <a:t>is :\n"</a:t>
                      </a:r>
                      <a:r>
                        <a:rPr sz="1600" spc="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); </a:t>
                      </a:r>
                      <a:r>
                        <a:rPr sz="1600" spc="-43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-5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(i</a:t>
                      </a:r>
                      <a:r>
                        <a:rPr sz="1600" spc="2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1600" spc="-1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600" spc="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; </a:t>
                      </a:r>
                      <a:r>
                        <a:rPr sz="1600" spc="-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spc="-1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&lt;=</a:t>
                      </a:r>
                      <a:r>
                        <a:rPr sz="1600" spc="-1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n; i++)</a:t>
                      </a:r>
                      <a:r>
                        <a:rPr sz="1600" spc="-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{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47650">
                        <a:lnSpc>
                          <a:spcPts val="1755"/>
                        </a:lnSpc>
                      </a:pPr>
                      <a:r>
                        <a:rPr sz="1600" spc="-5" dirty="0">
                          <a:solidFill>
                            <a:srgbClr val="E6C07A"/>
                          </a:solidFill>
                          <a:latin typeface="Arial MT"/>
                          <a:cs typeface="Arial MT"/>
                        </a:rPr>
                        <a:t>printf</a:t>
                      </a:r>
                      <a:r>
                        <a:rPr sz="1600" spc="-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1600" spc="-5" dirty="0">
                          <a:solidFill>
                            <a:srgbClr val="97C379"/>
                          </a:solidFill>
                          <a:latin typeface="Arial MT"/>
                          <a:cs typeface="Arial MT"/>
                        </a:rPr>
                        <a:t>"%d </a:t>
                      </a:r>
                      <a:r>
                        <a:rPr sz="1600" spc="5" dirty="0">
                          <a:solidFill>
                            <a:srgbClr val="97C379"/>
                          </a:solidFill>
                          <a:latin typeface="Arial MT"/>
                          <a:cs typeface="Arial MT"/>
                        </a:rPr>
                        <a:t>"</a:t>
                      </a:r>
                      <a:r>
                        <a:rPr sz="1600" spc="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1600" spc="-1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fib(i));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33350">
                        <a:lnSpc>
                          <a:spcPts val="1839"/>
                        </a:lnSpc>
                      </a:pP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}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9050">
                        <a:lnSpc>
                          <a:spcPts val="1814"/>
                        </a:lnSpc>
                      </a:pP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}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solidFill>
                      <a:srgbClr val="282C34"/>
                    </a:solidFill>
                  </a:tcPr>
                </a:tc>
              </a:tr>
              <a:tr h="58731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Output: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solidFill>
                      <a:srgbClr val="F9FAFB"/>
                    </a:solidFill>
                  </a:tcPr>
                </a:tc>
              </a:tr>
              <a:tr h="470217">
                <a:tc>
                  <a:txBody>
                    <a:bodyPr/>
                    <a:lstStyle/>
                    <a:p>
                      <a:pPr marL="19050" marR="3823335">
                        <a:lnSpc>
                          <a:spcPts val="1850"/>
                        </a:lnSpc>
                      </a:pP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The fibonacci </a:t>
                      </a:r>
                      <a:r>
                        <a:rPr sz="1600" spc="-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series is 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: </a:t>
                      </a:r>
                      <a:r>
                        <a:rPr sz="1600" spc="-43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1600" spc="10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600" spc="10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600" spc="1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1600" spc="10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</a:tr>
              <a:tr h="3013963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Explanation: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9050" marR="41910">
                        <a:lnSpc>
                          <a:spcPct val="95900"/>
                        </a:lnSpc>
                        <a:spcBef>
                          <a:spcPts val="1385"/>
                        </a:spcBef>
                      </a:pP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above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code,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created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 function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named</a:t>
                      </a:r>
                      <a:r>
                        <a:rPr sz="1600" spc="4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fib(),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which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has 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integer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as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parameter and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return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type.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main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function,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iterate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over</a:t>
                      </a:r>
                      <a:r>
                        <a:rPr sz="1600" spc="-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loop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times,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at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each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iteration,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called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fib()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function.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2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fib()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function,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parameter passed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600" spc="-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1,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will return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same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value;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otherwise,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600" spc="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return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the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sum</a:t>
                      </a:r>
                      <a:r>
                        <a:rPr sz="1600" spc="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-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recursive</a:t>
                      </a:r>
                      <a:r>
                        <a:rPr sz="1600" spc="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calls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parameter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9050" marR="379730">
                        <a:lnSpc>
                          <a:spcPts val="1850"/>
                        </a:lnSpc>
                        <a:spcBef>
                          <a:spcPts val="900"/>
                        </a:spcBef>
                        <a:tabLst>
                          <a:tab pos="4036695" algn="l"/>
                        </a:tabLst>
                      </a:pP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and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two less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our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current	parameter,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which </a:t>
                      </a:r>
                      <a:r>
                        <a:rPr sz="1600" spc="-4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fib(i-1)+fib(i-2)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600" b="1" spc="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600" b="1" spc="-30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Space</a:t>
                      </a:r>
                      <a:r>
                        <a:rPr sz="1600" b="1" spc="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Complexity</a:t>
                      </a:r>
                      <a:r>
                        <a:rPr sz="1600" b="1" spc="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1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Recursive</a:t>
                      </a:r>
                      <a:r>
                        <a:rPr sz="1600" b="1" spc="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solidFill>
                      <a:srgbClr val="F9FAFB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24585" y="7034783"/>
            <a:ext cx="5755640" cy="937260"/>
          </a:xfrm>
          <a:prstGeom prst="rect">
            <a:avLst/>
          </a:prstGeom>
          <a:solidFill>
            <a:srgbClr val="F9FAFB"/>
          </a:solidFill>
        </p:spPr>
        <p:txBody>
          <a:bodyPr vert="horz" wrap="square" lIns="0" tIns="2540" rIns="0" bIns="0" rtlCol="0">
            <a:spAutoFit/>
          </a:bodyPr>
          <a:lstStyle/>
          <a:p>
            <a:pPr marL="247650" marR="668020" indent="-228600">
              <a:lnSpc>
                <a:spcPts val="1850"/>
              </a:lnSpc>
              <a:spcBef>
                <a:spcPts val="20"/>
              </a:spcBef>
              <a:buSzPct val="62500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time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complexity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above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code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is</a:t>
            </a:r>
            <a:r>
              <a:rPr sz="1600" spc="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T(2^N),</a:t>
            </a:r>
            <a:r>
              <a:rPr sz="1600" b="1" spc="10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i.e., </a:t>
            </a:r>
            <a:r>
              <a:rPr sz="1600" b="1" spc="-430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exponential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247650" indent="-228600">
              <a:lnSpc>
                <a:spcPts val="1745"/>
              </a:lnSpc>
              <a:buSzPct val="62500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Space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complexity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above</a:t>
            </a:r>
            <a:r>
              <a:rPr sz="1600" spc="-3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code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is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O(N)</a:t>
            </a:r>
            <a:r>
              <a:rPr sz="1600" b="1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for</a:t>
            </a:r>
            <a:r>
              <a:rPr sz="1600" b="1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247650">
              <a:lnSpc>
                <a:spcPts val="1885"/>
              </a:lnSpc>
            </a:pPr>
            <a:r>
              <a:rPr sz="1600" b="1" dirty="0">
                <a:solidFill>
                  <a:srgbClr val="60738E"/>
                </a:solidFill>
                <a:latin typeface="Arial"/>
                <a:cs typeface="Arial"/>
              </a:rPr>
              <a:t>recursive</a:t>
            </a:r>
            <a:r>
              <a:rPr sz="1600" b="1" spc="-50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series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667" y="8149653"/>
            <a:ext cx="5984240" cy="822960"/>
          </a:xfrm>
          <a:prstGeom prst="rect">
            <a:avLst/>
          </a:prstGeom>
          <a:solidFill>
            <a:srgbClr val="F9FA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055"/>
              </a:spcBef>
            </a:pPr>
            <a:r>
              <a:rPr sz="1600" b="1" dirty="0">
                <a:latin typeface="Arial"/>
                <a:cs typeface="Arial"/>
              </a:rPr>
              <a:t>Fibonacci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Series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 Without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Recursion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667" y="914780"/>
            <a:ext cx="5984240" cy="8190865"/>
            <a:chOff x="895667" y="914780"/>
            <a:chExt cx="5984240" cy="8190865"/>
          </a:xfrm>
        </p:grpSpPr>
        <p:sp>
          <p:nvSpPr>
            <p:cNvPr id="3" name="object 3"/>
            <p:cNvSpPr/>
            <p:nvPr/>
          </p:nvSpPr>
          <p:spPr>
            <a:xfrm>
              <a:off x="895667" y="914780"/>
              <a:ext cx="5984240" cy="3284220"/>
            </a:xfrm>
            <a:custGeom>
              <a:avLst/>
              <a:gdLst/>
              <a:ahLst/>
              <a:cxnLst/>
              <a:rect l="l" t="t" r="r" b="b"/>
              <a:pathLst>
                <a:path w="5984240" h="3284220">
                  <a:moveTo>
                    <a:pt x="5984240" y="1759585"/>
                  </a:moveTo>
                  <a:lnTo>
                    <a:pt x="0" y="1759585"/>
                  </a:lnTo>
                  <a:lnTo>
                    <a:pt x="0" y="1991360"/>
                  </a:lnTo>
                  <a:lnTo>
                    <a:pt x="0" y="2226310"/>
                  </a:lnTo>
                  <a:lnTo>
                    <a:pt x="0" y="2458021"/>
                  </a:lnTo>
                  <a:lnTo>
                    <a:pt x="0" y="2871089"/>
                  </a:lnTo>
                  <a:lnTo>
                    <a:pt x="0" y="3283839"/>
                  </a:lnTo>
                  <a:lnTo>
                    <a:pt x="5984240" y="3283839"/>
                  </a:lnTo>
                  <a:lnTo>
                    <a:pt x="5984240" y="1991360"/>
                  </a:lnTo>
                  <a:lnTo>
                    <a:pt x="5984240" y="1759585"/>
                  </a:lnTo>
                  <a:close/>
                </a:path>
                <a:path w="5984240" h="3284220">
                  <a:moveTo>
                    <a:pt x="59842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0" y="466661"/>
                  </a:lnTo>
                  <a:lnTo>
                    <a:pt x="0" y="1759458"/>
                  </a:lnTo>
                  <a:lnTo>
                    <a:pt x="5984240" y="1759458"/>
                  </a:lnTo>
                  <a:lnTo>
                    <a:pt x="5984240" y="234950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F9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5667" y="4198619"/>
              <a:ext cx="5984240" cy="4907280"/>
            </a:xfrm>
            <a:custGeom>
              <a:avLst/>
              <a:gdLst/>
              <a:ahLst/>
              <a:cxnLst/>
              <a:rect l="l" t="t" r="r" b="b"/>
              <a:pathLst>
                <a:path w="5984240" h="4907280">
                  <a:moveTo>
                    <a:pt x="5984240" y="4205046"/>
                  </a:moveTo>
                  <a:lnTo>
                    <a:pt x="0" y="4205046"/>
                  </a:lnTo>
                  <a:lnTo>
                    <a:pt x="0" y="4440237"/>
                  </a:lnTo>
                  <a:lnTo>
                    <a:pt x="0" y="4672012"/>
                  </a:lnTo>
                  <a:lnTo>
                    <a:pt x="0" y="4906962"/>
                  </a:lnTo>
                  <a:lnTo>
                    <a:pt x="5984240" y="4906962"/>
                  </a:lnTo>
                  <a:lnTo>
                    <a:pt x="5984240" y="4672012"/>
                  </a:lnTo>
                  <a:lnTo>
                    <a:pt x="5984240" y="4440301"/>
                  </a:lnTo>
                  <a:lnTo>
                    <a:pt x="5984240" y="4205046"/>
                  </a:lnTo>
                  <a:close/>
                </a:path>
                <a:path w="5984240" h="4907280">
                  <a:moveTo>
                    <a:pt x="5984240" y="3271202"/>
                  </a:moveTo>
                  <a:lnTo>
                    <a:pt x="0" y="3271202"/>
                  </a:lnTo>
                  <a:lnTo>
                    <a:pt x="0" y="3503295"/>
                  </a:lnTo>
                  <a:lnTo>
                    <a:pt x="0" y="3738245"/>
                  </a:lnTo>
                  <a:lnTo>
                    <a:pt x="0" y="3973195"/>
                  </a:lnTo>
                  <a:lnTo>
                    <a:pt x="0" y="4204970"/>
                  </a:lnTo>
                  <a:lnTo>
                    <a:pt x="5984240" y="4204970"/>
                  </a:lnTo>
                  <a:lnTo>
                    <a:pt x="5984240" y="3973195"/>
                  </a:lnTo>
                  <a:lnTo>
                    <a:pt x="5984240" y="3738245"/>
                  </a:lnTo>
                  <a:lnTo>
                    <a:pt x="5984240" y="3503295"/>
                  </a:lnTo>
                  <a:lnTo>
                    <a:pt x="5984240" y="3271202"/>
                  </a:lnTo>
                  <a:close/>
                </a:path>
                <a:path w="5984240" h="4907280">
                  <a:moveTo>
                    <a:pt x="5984240" y="1168717"/>
                  </a:moveTo>
                  <a:lnTo>
                    <a:pt x="0" y="1168717"/>
                  </a:lnTo>
                  <a:lnTo>
                    <a:pt x="0" y="1400810"/>
                  </a:lnTo>
                  <a:lnTo>
                    <a:pt x="0" y="1635760"/>
                  </a:lnTo>
                  <a:lnTo>
                    <a:pt x="0" y="3271139"/>
                  </a:lnTo>
                  <a:lnTo>
                    <a:pt x="5984240" y="3271139"/>
                  </a:lnTo>
                  <a:lnTo>
                    <a:pt x="5984240" y="1400810"/>
                  </a:lnTo>
                  <a:lnTo>
                    <a:pt x="5984240" y="1168717"/>
                  </a:lnTo>
                  <a:close/>
                </a:path>
                <a:path w="5984240" h="4907280">
                  <a:moveTo>
                    <a:pt x="5984240" y="0"/>
                  </a:moveTo>
                  <a:lnTo>
                    <a:pt x="0" y="0"/>
                  </a:lnTo>
                  <a:lnTo>
                    <a:pt x="0" y="231711"/>
                  </a:lnTo>
                  <a:lnTo>
                    <a:pt x="0" y="466979"/>
                  </a:lnTo>
                  <a:lnTo>
                    <a:pt x="0" y="698754"/>
                  </a:lnTo>
                  <a:lnTo>
                    <a:pt x="0" y="933704"/>
                  </a:lnTo>
                  <a:lnTo>
                    <a:pt x="0" y="1168654"/>
                  </a:lnTo>
                  <a:lnTo>
                    <a:pt x="5984240" y="1168654"/>
                  </a:lnTo>
                  <a:lnTo>
                    <a:pt x="5984240" y="231711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17" y="889381"/>
            <a:ext cx="5936615" cy="82251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88900">
              <a:lnSpc>
                <a:spcPct val="96000"/>
              </a:lnSpc>
              <a:spcBef>
                <a:spcPts val="175"/>
              </a:spcBef>
            </a:pP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We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discussed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how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implement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Fibonacci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series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using 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recursion.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Fibonacci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series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in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</a:t>
            </a:r>
            <a:r>
              <a:rPr sz="1600" spc="-2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can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be</a:t>
            </a:r>
            <a:r>
              <a:rPr sz="1600" spc="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implemented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without </a:t>
            </a:r>
            <a:r>
              <a:rPr sz="1600" spc="-43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using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recursion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also. Let us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look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at the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different ways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of 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implementing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Fibonacci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series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without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using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recursion.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b="1" dirty="0">
                <a:solidFill>
                  <a:srgbClr val="60738E"/>
                </a:solidFill>
                <a:latin typeface="Arial"/>
                <a:cs typeface="Arial"/>
              </a:rPr>
              <a:t>Using</a:t>
            </a:r>
            <a:r>
              <a:rPr sz="1600" b="1" spc="-20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dynamic</a:t>
            </a:r>
            <a:r>
              <a:rPr sz="1600" b="1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programming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95700"/>
              </a:lnSpc>
              <a:spcBef>
                <a:spcPts val="1415"/>
              </a:spcBef>
            </a:pP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dynamic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programming,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We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will</a:t>
            </a:r>
            <a:r>
              <a:rPr sz="1600" spc="2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store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all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previously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calculated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values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Fibonacci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numbers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in</a:t>
            </a:r>
            <a:r>
              <a:rPr sz="1600" spc="3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60738E"/>
                </a:solidFill>
                <a:latin typeface="Arial"/>
                <a:cs typeface="Arial"/>
              </a:rPr>
              <a:t>an</a:t>
            </a:r>
            <a:r>
              <a:rPr sz="1600" b="1" spc="5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0738E"/>
                </a:solidFill>
                <a:latin typeface="Arial"/>
                <a:cs typeface="Arial"/>
              </a:rPr>
              <a:t>array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.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We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know </a:t>
            </a:r>
            <a:r>
              <a:rPr sz="1600" spc="-43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that the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array is zero-indexed. Therefore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Fibonacci numbers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stored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in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n-1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array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index.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For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example,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2nd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Fibonacci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number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stored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1st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index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array.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dirty="0">
                <a:solidFill>
                  <a:srgbClr val="60ADED"/>
                </a:solidFill>
                <a:latin typeface="Arial MT"/>
                <a:cs typeface="Arial MT"/>
              </a:rPr>
              <a:t>#include</a:t>
            </a:r>
            <a:r>
              <a:rPr sz="1600" dirty="0">
                <a:solidFill>
                  <a:srgbClr val="97C379"/>
                </a:solidFill>
                <a:latin typeface="Arial MT"/>
                <a:cs typeface="Arial MT"/>
              </a:rPr>
              <a:t>&lt;stdio.h&gt;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127000" marR="4777105" indent="-114300">
              <a:lnSpc>
                <a:spcPts val="1850"/>
              </a:lnSpc>
              <a:spcBef>
                <a:spcPts val="5"/>
              </a:spcBef>
            </a:pP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int</a:t>
            </a:r>
            <a:r>
              <a:rPr sz="1600" spc="-1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ADED"/>
                </a:solidFill>
                <a:latin typeface="Arial MT"/>
                <a:cs typeface="Arial MT"/>
              </a:rPr>
              <a:t>fib(</a:t>
            </a: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int</a:t>
            </a:r>
            <a:r>
              <a:rPr sz="1600" spc="-1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ADED"/>
                </a:solidFill>
                <a:latin typeface="Arial MT"/>
                <a:cs typeface="Arial MT"/>
              </a:rPr>
              <a:t>n)</a:t>
            </a:r>
            <a:r>
              <a:rPr sz="1600" spc="10" dirty="0">
                <a:solidFill>
                  <a:srgbClr val="60ADE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{ </a:t>
            </a:r>
            <a:r>
              <a:rPr sz="1600" spc="-43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int</a:t>
            </a:r>
            <a:r>
              <a:rPr sz="1600" spc="9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arr[</a:t>
            </a:r>
            <a:r>
              <a:rPr sz="1600" dirty="0">
                <a:solidFill>
                  <a:srgbClr val="D19A66"/>
                </a:solidFill>
                <a:latin typeface="Arial MT"/>
                <a:cs typeface="Arial MT"/>
              </a:rPr>
              <a:t>5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]; 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int</a:t>
            </a:r>
            <a:r>
              <a:rPr sz="160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i;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 MT"/>
              <a:cs typeface="Arial MT"/>
            </a:endParaRPr>
          </a:p>
          <a:p>
            <a:pPr marL="127000" marR="2931160">
              <a:lnSpc>
                <a:spcPct val="95700"/>
              </a:lnSpc>
            </a:pP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arr[</a:t>
            </a:r>
            <a:r>
              <a:rPr sz="1600" dirty="0">
                <a:solidFill>
                  <a:srgbClr val="D19A66"/>
                </a:solidFill>
                <a:latin typeface="Arial MT"/>
                <a:cs typeface="Arial MT"/>
              </a:rPr>
              <a:t>0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] =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0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;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// First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term 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is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zero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arr[</a:t>
            </a:r>
            <a:r>
              <a:rPr sz="1600" dirty="0">
                <a:solidFill>
                  <a:srgbClr val="D19A66"/>
                </a:solidFill>
                <a:latin typeface="Arial MT"/>
                <a:cs typeface="Arial MT"/>
              </a:rPr>
              <a:t>1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] =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;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// Second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term is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one </a:t>
            </a:r>
            <a:r>
              <a:rPr sz="1600" i="1" spc="-43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82571"/>
                </a:solidFill>
                <a:latin typeface="Arial MT"/>
                <a:cs typeface="Arial MT"/>
              </a:rPr>
              <a:t>for</a:t>
            </a: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(i</a:t>
            </a:r>
            <a:r>
              <a:rPr sz="1600" spc="1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=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2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;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i 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&lt;=</a:t>
            </a:r>
            <a:r>
              <a:rPr sz="1600" spc="-1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n;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i++)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2700" marR="314325" indent="228600">
              <a:lnSpc>
                <a:spcPts val="1850"/>
              </a:lnSpc>
              <a:spcBef>
                <a:spcPts val="25"/>
              </a:spcBef>
            </a:pP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arr[i]</a:t>
            </a:r>
            <a:r>
              <a:rPr sz="1600" spc="2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arr[i</a:t>
            </a:r>
            <a:r>
              <a:rPr sz="1600" spc="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-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]</a:t>
            </a:r>
            <a:r>
              <a:rPr sz="1600" spc="3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+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arr[i</a:t>
            </a:r>
            <a:r>
              <a:rPr sz="1600" spc="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-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2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];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//Calculating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the</a:t>
            </a:r>
            <a:r>
              <a:rPr sz="1600" i="1" spc="1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sum</a:t>
            </a:r>
            <a:r>
              <a:rPr sz="1600" i="1" spc="1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of</a:t>
            </a:r>
            <a:r>
              <a:rPr sz="1600" i="1" spc="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previous </a:t>
            </a:r>
            <a:r>
              <a:rPr sz="1600" i="1" spc="-430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two</a:t>
            </a:r>
            <a:r>
              <a:rPr sz="1600" i="1" spc="1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fibonacci</a:t>
            </a:r>
            <a:r>
              <a:rPr sz="1600" i="1" spc="-5" dirty="0">
                <a:solidFill>
                  <a:srgbClr val="B08EB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08EB0"/>
                </a:solidFill>
                <a:latin typeface="Arial"/>
                <a:cs typeface="Arial"/>
              </a:rPr>
              <a:t>numbers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ts val="1755"/>
              </a:lnSpc>
            </a:pP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241300" marR="3529965" indent="-114935">
              <a:lnSpc>
                <a:spcPts val="1850"/>
              </a:lnSpc>
              <a:spcBef>
                <a:spcPts val="75"/>
              </a:spcBef>
            </a:pPr>
            <a:r>
              <a:rPr sz="1600" dirty="0">
                <a:solidFill>
                  <a:srgbClr val="F82571"/>
                </a:solidFill>
                <a:latin typeface="Arial MT"/>
                <a:cs typeface="Arial MT"/>
              </a:rPr>
              <a:t>for 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(i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=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0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; 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i 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&lt;= 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n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-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1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;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i++) { </a:t>
            </a:r>
            <a:r>
              <a:rPr sz="1600" spc="-43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6C07A"/>
                </a:solidFill>
                <a:latin typeface="Arial MT"/>
                <a:cs typeface="Arial MT"/>
              </a:rPr>
              <a:t>printf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97C379"/>
                </a:solidFill>
                <a:latin typeface="Arial MT"/>
                <a:cs typeface="Arial MT"/>
              </a:rPr>
              <a:t>"%d</a:t>
            </a:r>
            <a:r>
              <a:rPr sz="1600" spc="5" dirty="0">
                <a:solidFill>
                  <a:srgbClr val="97C379"/>
                </a:solidFill>
                <a:latin typeface="Arial MT"/>
                <a:cs typeface="Arial MT"/>
              </a:rPr>
              <a:t> "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, 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arr[i]);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ts val="1745"/>
              </a:lnSpc>
            </a:pP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5"/>
              </a:lnSpc>
            </a:pP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127000" marR="4939665" indent="-114300">
              <a:lnSpc>
                <a:spcPts val="1850"/>
              </a:lnSpc>
            </a:pP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int</a:t>
            </a:r>
            <a:r>
              <a:rPr sz="1600" spc="-3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ADED"/>
                </a:solidFill>
                <a:latin typeface="Arial MT"/>
                <a:cs typeface="Arial MT"/>
              </a:rPr>
              <a:t>main()</a:t>
            </a:r>
            <a:r>
              <a:rPr sz="1600" spc="-35" dirty="0">
                <a:solidFill>
                  <a:srgbClr val="60ADE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{ </a:t>
            </a:r>
            <a:r>
              <a:rPr sz="1600" spc="-43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82571"/>
                </a:solidFill>
                <a:latin typeface="Arial MT"/>
                <a:cs typeface="Arial MT"/>
              </a:rPr>
              <a:t>int</a:t>
            </a:r>
            <a:r>
              <a:rPr sz="1600" spc="-10" dirty="0">
                <a:solidFill>
                  <a:srgbClr val="F8257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n</a:t>
            </a:r>
            <a:r>
              <a:rPr sz="1600" spc="-10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=</a:t>
            </a:r>
            <a:r>
              <a:rPr sz="1600" spc="-25" dirty="0">
                <a:solidFill>
                  <a:srgbClr val="ABB1B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D19A66"/>
                </a:solidFill>
                <a:latin typeface="Arial MT"/>
                <a:cs typeface="Arial MT"/>
              </a:rPr>
              <a:t>5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ts val="1745"/>
              </a:lnSpc>
            </a:pPr>
            <a:r>
              <a:rPr sz="1600" dirty="0">
                <a:solidFill>
                  <a:srgbClr val="E6C07A"/>
                </a:solidFill>
                <a:latin typeface="Arial MT"/>
                <a:cs typeface="Arial MT"/>
              </a:rPr>
              <a:t>printf</a:t>
            </a:r>
            <a:r>
              <a:rPr sz="1600" dirty="0">
                <a:solidFill>
                  <a:srgbClr val="ABB1BE"/>
                </a:solidFill>
                <a:latin typeface="Arial MT"/>
                <a:cs typeface="Arial MT"/>
              </a:rPr>
              <a:t>(</a:t>
            </a:r>
            <a:r>
              <a:rPr sz="1600" dirty="0">
                <a:solidFill>
                  <a:srgbClr val="97C379"/>
                </a:solidFill>
                <a:latin typeface="Arial MT"/>
                <a:cs typeface="Arial MT"/>
              </a:rPr>
              <a:t>"The Fibonacci</a:t>
            </a:r>
            <a:r>
              <a:rPr sz="1600" spc="5" dirty="0">
                <a:solidFill>
                  <a:srgbClr val="97C37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97C379"/>
                </a:solidFill>
                <a:latin typeface="Arial MT"/>
                <a:cs typeface="Arial MT"/>
              </a:rPr>
              <a:t>series</a:t>
            </a:r>
            <a:r>
              <a:rPr sz="1600" spc="15" dirty="0">
                <a:solidFill>
                  <a:srgbClr val="97C37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97C379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97C37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7C379"/>
                </a:solidFill>
                <a:latin typeface="Arial MT"/>
                <a:cs typeface="Arial MT"/>
              </a:rPr>
              <a:t>:</a:t>
            </a:r>
            <a:r>
              <a:rPr sz="1600" spc="20" dirty="0">
                <a:solidFill>
                  <a:srgbClr val="97C37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97C379"/>
                </a:solidFill>
                <a:latin typeface="Arial MT"/>
                <a:cs typeface="Arial MT"/>
              </a:rPr>
              <a:t>\n"</a:t>
            </a:r>
            <a:r>
              <a:rPr sz="1600" spc="5" dirty="0">
                <a:solidFill>
                  <a:srgbClr val="ABB1BE"/>
                </a:solidFill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ts val="1885"/>
              </a:lnSpc>
            </a:pPr>
            <a:r>
              <a:rPr sz="1600" spc="-5" dirty="0">
                <a:solidFill>
                  <a:srgbClr val="ABB1BE"/>
                </a:solidFill>
                <a:latin typeface="Arial MT"/>
                <a:cs typeface="Arial MT"/>
              </a:rPr>
              <a:t>fib(n);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5667" y="914780"/>
          <a:ext cx="5984240" cy="470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4240"/>
              </a:tblGrid>
              <a:tr h="466661">
                <a:tc>
                  <a:txBody>
                    <a:bodyPr/>
                    <a:lstStyle/>
                    <a:p>
                      <a:pPr marL="133350">
                        <a:lnSpc>
                          <a:spcPts val="1775"/>
                        </a:lnSpc>
                      </a:pPr>
                      <a:r>
                        <a:rPr sz="1600" spc="-5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return</a:t>
                      </a:r>
                      <a:r>
                        <a:rPr sz="1600" spc="-20" dirty="0">
                          <a:solidFill>
                            <a:srgbClr val="F8257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1600" spc="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;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9050">
                        <a:lnSpc>
                          <a:spcPts val="1800"/>
                        </a:lnSpc>
                      </a:pP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}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</a:tr>
              <a:tr h="590867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solidFill>
                      <a:srgbClr val="F9FAFB"/>
                    </a:solidFill>
                  </a:tcPr>
                </a:tc>
              </a:tr>
              <a:tr h="466661">
                <a:tc>
                  <a:txBody>
                    <a:bodyPr/>
                    <a:lstStyle/>
                    <a:p>
                      <a:pPr marL="19050">
                        <a:lnSpc>
                          <a:spcPts val="1760"/>
                        </a:lnSpc>
                      </a:pP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Fibonacci</a:t>
                      </a:r>
                      <a:r>
                        <a:rPr sz="1600" spc="-1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series</a:t>
                      </a:r>
                      <a:r>
                        <a:rPr sz="1600" spc="1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-1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ABB1BE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9050">
                        <a:lnSpc>
                          <a:spcPts val="1814"/>
                        </a:lnSpc>
                      </a:pP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1600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600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600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1600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19A66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</a:tr>
              <a:tr h="3176333">
                <a:tc>
                  <a:txBody>
                    <a:bodyPr/>
                    <a:lstStyle/>
                    <a:p>
                      <a:pPr marL="19050" marR="103505">
                        <a:lnSpc>
                          <a:spcPct val="957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Explanation</a:t>
                      </a:r>
                      <a:r>
                        <a:rPr sz="1600" b="1" spc="15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above</a:t>
                      </a:r>
                      <a:r>
                        <a:rPr sz="1600" spc="3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code,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main()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function,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called </a:t>
                      </a:r>
                      <a:r>
                        <a:rPr sz="1600" spc="-42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fib()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function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as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parameter.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3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is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initialized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2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5.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9050" marR="149860">
                        <a:lnSpc>
                          <a:spcPct val="96100"/>
                        </a:lnSpc>
                        <a:spcBef>
                          <a:spcPts val="1380"/>
                        </a:spcBef>
                      </a:pP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2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fib()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function,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array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of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size</a:t>
                      </a:r>
                      <a:r>
                        <a:rPr sz="1600" spc="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n, 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our case,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an </a:t>
                      </a:r>
                      <a:r>
                        <a:rPr sz="1600" spc="-42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array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of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size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r>
                        <a:rPr sz="1600" spc="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hold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Fibonacci</a:t>
                      </a:r>
                      <a:r>
                        <a:rPr sz="1600" spc="-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numbers.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second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element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array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initialized</a:t>
                      </a:r>
                      <a:r>
                        <a:rPr sz="1600" spc="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0 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1,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respectively. </a:t>
                      </a:r>
                      <a:r>
                        <a:rPr sz="1600" spc="-4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Later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loop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find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elements</a:t>
                      </a:r>
                      <a:r>
                        <a:rPr sz="1600" spc="-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array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i.e 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the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Fibonacci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numbers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formula</a:t>
                      </a:r>
                      <a:r>
                        <a:rPr sz="1600" spc="3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arr[i]</a:t>
                      </a:r>
                      <a:r>
                        <a:rPr sz="1600" b="1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 =</a:t>
                      </a:r>
                      <a:r>
                        <a:rPr sz="1600" b="1" spc="-5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arr[i-1] +</a:t>
                      </a:r>
                      <a:r>
                        <a:rPr sz="1600" b="1" spc="-10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arr[i- </a:t>
                      </a:r>
                      <a:r>
                        <a:rPr sz="1600" b="1" dirty="0">
                          <a:solidFill>
                            <a:srgbClr val="60738E"/>
                          </a:solidFill>
                          <a:latin typeface="Arial"/>
                          <a:cs typeface="Arial"/>
                        </a:rPr>
                        <a:t> 2]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Later we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will print</a:t>
                      </a:r>
                      <a:r>
                        <a:rPr sz="1600" spc="-2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all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elements</a:t>
                      </a:r>
                      <a:r>
                        <a:rPr sz="160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60738E"/>
                          </a:solidFill>
                          <a:latin typeface="Arial MT"/>
                          <a:cs typeface="Arial MT"/>
                        </a:rPr>
                        <a:t>array.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9050" marR="954405">
                        <a:lnSpc>
                          <a:spcPct val="110800"/>
                        </a:lnSpc>
                        <a:spcBef>
                          <a:spcPts val="1100"/>
                        </a:spcBef>
                      </a:pPr>
                      <a:r>
                        <a:rPr sz="1600" b="1" spc="-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600" b="1" spc="1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Complexity</a:t>
                      </a:r>
                      <a:r>
                        <a:rPr sz="1600" b="1" spc="10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600" b="1" spc="-30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Space</a:t>
                      </a:r>
                      <a:r>
                        <a:rPr sz="1600" b="1" spc="10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Complexity</a:t>
                      </a:r>
                      <a:r>
                        <a:rPr sz="1600" b="1" spc="10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1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Dynamic </a:t>
                      </a:r>
                      <a:r>
                        <a:rPr sz="1600" b="1" spc="-430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4F81BC"/>
                          </a:solidFill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solidFill>
                      <a:srgbClr val="F9FAFB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24585" y="5793104"/>
            <a:ext cx="5755640" cy="934085"/>
          </a:xfrm>
          <a:prstGeom prst="rect">
            <a:avLst/>
          </a:prstGeom>
          <a:solidFill>
            <a:srgbClr val="F9FAFB"/>
          </a:solidFill>
        </p:spPr>
        <p:txBody>
          <a:bodyPr vert="horz" wrap="square" lIns="0" tIns="0" rIns="0" bIns="0" rtlCol="0">
            <a:spAutoFit/>
          </a:bodyPr>
          <a:lstStyle/>
          <a:p>
            <a:pPr marL="247650" indent="-228600">
              <a:lnSpc>
                <a:spcPts val="1760"/>
              </a:lnSpc>
              <a:buSzPct val="62500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time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complexity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 above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code</a:t>
            </a:r>
            <a:r>
              <a:rPr sz="1600" spc="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is</a:t>
            </a:r>
            <a:r>
              <a:rPr sz="1600" spc="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T(N),</a:t>
            </a:r>
            <a:r>
              <a:rPr sz="1600" b="1" spc="10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i.e.,</a:t>
            </a:r>
            <a:r>
              <a:rPr sz="1600" b="1" spc="-20" dirty="0">
                <a:solidFill>
                  <a:srgbClr val="60738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0738E"/>
                </a:solidFill>
                <a:latin typeface="Arial"/>
                <a:cs typeface="Arial"/>
              </a:rPr>
              <a:t>linear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247650" marR="309245">
              <a:lnSpc>
                <a:spcPts val="1830"/>
              </a:lnSpc>
              <a:spcBef>
                <a:spcPts val="100"/>
              </a:spcBef>
            </a:pP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We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have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to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 find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sum</a:t>
            </a:r>
            <a:r>
              <a:rPr sz="1600" spc="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two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terms,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it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repeated n </a:t>
            </a:r>
            <a:r>
              <a:rPr sz="1600" spc="-43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times</a:t>
            </a:r>
            <a:r>
              <a:rPr sz="1600" spc="-2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depending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value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n.</a:t>
            </a:r>
            <a:endParaRPr sz="1600">
              <a:latin typeface="Arial MT"/>
              <a:cs typeface="Arial MT"/>
            </a:endParaRPr>
          </a:p>
          <a:p>
            <a:pPr marL="247650" indent="-228600">
              <a:lnSpc>
                <a:spcPts val="1800"/>
              </a:lnSpc>
              <a:buSzPct val="62500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space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complexity</a:t>
            </a:r>
            <a:r>
              <a:rPr sz="1600" spc="-2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60738E"/>
                </a:solidFill>
                <a:latin typeface="Arial MT"/>
                <a:cs typeface="Arial MT"/>
              </a:rPr>
              <a:t>the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above</a:t>
            </a:r>
            <a:r>
              <a:rPr sz="1600" spc="-15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0738E"/>
                </a:solidFill>
                <a:latin typeface="Arial MT"/>
                <a:cs typeface="Arial MT"/>
              </a:rPr>
              <a:t>code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60738E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60738E"/>
                </a:solidFill>
                <a:latin typeface="Arial"/>
                <a:cs typeface="Arial"/>
              </a:rPr>
              <a:t>O(N)</a:t>
            </a:r>
            <a:r>
              <a:rPr sz="1600" spc="-5" dirty="0">
                <a:solidFill>
                  <a:srgbClr val="60738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492" y="7139558"/>
            <a:ext cx="5991225" cy="1127760"/>
          </a:xfrm>
          <a:custGeom>
            <a:avLst/>
            <a:gdLst/>
            <a:ahLst/>
            <a:cxnLst/>
            <a:rect l="l" t="t" r="r" b="b"/>
            <a:pathLst>
              <a:path w="5991225" h="1127759">
                <a:moveTo>
                  <a:pt x="3175" y="3238"/>
                </a:moveTo>
                <a:lnTo>
                  <a:pt x="0" y="3238"/>
                </a:lnTo>
                <a:lnTo>
                  <a:pt x="0" y="425831"/>
                </a:lnTo>
                <a:lnTo>
                  <a:pt x="0" y="660781"/>
                </a:lnTo>
                <a:lnTo>
                  <a:pt x="0" y="892556"/>
                </a:lnTo>
                <a:lnTo>
                  <a:pt x="0" y="1127506"/>
                </a:lnTo>
                <a:lnTo>
                  <a:pt x="3175" y="1127506"/>
                </a:lnTo>
                <a:lnTo>
                  <a:pt x="3175" y="892556"/>
                </a:lnTo>
                <a:lnTo>
                  <a:pt x="3175" y="660781"/>
                </a:lnTo>
                <a:lnTo>
                  <a:pt x="3175" y="425831"/>
                </a:lnTo>
                <a:lnTo>
                  <a:pt x="3175" y="3238"/>
                </a:lnTo>
                <a:close/>
              </a:path>
              <a:path w="5991225" h="1127759">
                <a:moveTo>
                  <a:pt x="5987415" y="0"/>
                </a:moveTo>
                <a:lnTo>
                  <a:pt x="3175" y="0"/>
                </a:lnTo>
                <a:lnTo>
                  <a:pt x="0" y="0"/>
                </a:lnTo>
                <a:lnTo>
                  <a:pt x="0" y="3175"/>
                </a:lnTo>
                <a:lnTo>
                  <a:pt x="3175" y="3175"/>
                </a:lnTo>
                <a:lnTo>
                  <a:pt x="5987415" y="3175"/>
                </a:lnTo>
                <a:lnTo>
                  <a:pt x="5987415" y="0"/>
                </a:lnTo>
                <a:close/>
              </a:path>
              <a:path w="5991225" h="1127759">
                <a:moveTo>
                  <a:pt x="5990653" y="3238"/>
                </a:moveTo>
                <a:lnTo>
                  <a:pt x="5987478" y="3238"/>
                </a:lnTo>
                <a:lnTo>
                  <a:pt x="5987478" y="425831"/>
                </a:lnTo>
                <a:lnTo>
                  <a:pt x="5987478" y="660781"/>
                </a:lnTo>
                <a:lnTo>
                  <a:pt x="5987478" y="892556"/>
                </a:lnTo>
                <a:lnTo>
                  <a:pt x="5987478" y="1127506"/>
                </a:lnTo>
                <a:lnTo>
                  <a:pt x="5990653" y="1127506"/>
                </a:lnTo>
                <a:lnTo>
                  <a:pt x="5990653" y="892556"/>
                </a:lnTo>
                <a:lnTo>
                  <a:pt x="5990653" y="660781"/>
                </a:lnTo>
                <a:lnTo>
                  <a:pt x="5990653" y="425831"/>
                </a:lnTo>
                <a:lnTo>
                  <a:pt x="5990653" y="3238"/>
                </a:lnTo>
                <a:close/>
              </a:path>
              <a:path w="5991225" h="1127759">
                <a:moveTo>
                  <a:pt x="5990653" y="0"/>
                </a:moveTo>
                <a:lnTo>
                  <a:pt x="5987478" y="0"/>
                </a:lnTo>
                <a:lnTo>
                  <a:pt x="5987478" y="3175"/>
                </a:lnTo>
                <a:lnTo>
                  <a:pt x="5990653" y="3175"/>
                </a:lnTo>
                <a:lnTo>
                  <a:pt x="59906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7" y="6879208"/>
            <a:ext cx="5969635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8Q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a)Write a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non-deterministic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search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sort </a:t>
            </a:r>
            <a:r>
              <a:rPr sz="1600" b="1" spc="-5" dirty="0">
                <a:latin typeface="Arial"/>
                <a:cs typeface="Arial"/>
              </a:rPr>
              <a:t>algorithm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95900"/>
              </a:lnSpc>
              <a:spcBef>
                <a:spcPts val="1290"/>
              </a:spcBef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non-deterministic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search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sort algorithm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not</a:t>
            </a:r>
            <a:r>
              <a:rPr sz="1600" spc="-5" dirty="0">
                <a:latin typeface="Arial MT"/>
                <a:cs typeface="Arial MT"/>
              </a:rPr>
              <a:t> 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well-defined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concept.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Search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sort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typically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deterministic, </a:t>
            </a:r>
            <a:r>
              <a:rPr sz="1600" dirty="0">
                <a:latin typeface="Arial MT"/>
                <a:cs typeface="Arial MT"/>
              </a:rPr>
              <a:t> meaning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 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specific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steps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same </a:t>
            </a:r>
            <a:r>
              <a:rPr sz="1600" spc="-5" dirty="0">
                <a:latin typeface="Arial MT"/>
                <a:cs typeface="Arial MT"/>
              </a:rPr>
              <a:t> output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 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input.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2492" y="8267128"/>
            <a:ext cx="5991225" cy="426084"/>
          </a:xfrm>
          <a:custGeom>
            <a:avLst/>
            <a:gdLst/>
            <a:ahLst/>
            <a:cxnLst/>
            <a:rect l="l" t="t" r="r" b="b"/>
            <a:pathLst>
              <a:path w="5991225" h="426084">
                <a:moveTo>
                  <a:pt x="3175" y="0"/>
                </a:moveTo>
                <a:lnTo>
                  <a:pt x="0" y="0"/>
                </a:lnTo>
                <a:lnTo>
                  <a:pt x="0" y="425767"/>
                </a:lnTo>
                <a:lnTo>
                  <a:pt x="3175" y="425767"/>
                </a:lnTo>
                <a:lnTo>
                  <a:pt x="3175" y="0"/>
                </a:lnTo>
                <a:close/>
              </a:path>
              <a:path w="5991225" h="426084">
                <a:moveTo>
                  <a:pt x="5990653" y="0"/>
                </a:moveTo>
                <a:lnTo>
                  <a:pt x="5987478" y="0"/>
                </a:lnTo>
                <a:lnTo>
                  <a:pt x="5987478" y="425767"/>
                </a:lnTo>
                <a:lnTo>
                  <a:pt x="5990653" y="425767"/>
                </a:lnTo>
                <a:lnTo>
                  <a:pt x="59906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92" y="914780"/>
            <a:ext cx="5991225" cy="2064385"/>
          </a:xfrm>
          <a:custGeom>
            <a:avLst/>
            <a:gdLst/>
            <a:ahLst/>
            <a:cxnLst/>
            <a:rect l="l" t="t" r="r" b="b"/>
            <a:pathLst>
              <a:path w="5991225" h="2064385">
                <a:moveTo>
                  <a:pt x="3175" y="0"/>
                </a:moveTo>
                <a:lnTo>
                  <a:pt x="0" y="0"/>
                </a:lnTo>
                <a:lnTo>
                  <a:pt x="0" y="234950"/>
                </a:lnTo>
                <a:lnTo>
                  <a:pt x="0" y="466661"/>
                </a:lnTo>
                <a:lnTo>
                  <a:pt x="0" y="1594358"/>
                </a:lnTo>
                <a:lnTo>
                  <a:pt x="3175" y="1594358"/>
                </a:lnTo>
                <a:lnTo>
                  <a:pt x="3175" y="234950"/>
                </a:lnTo>
                <a:lnTo>
                  <a:pt x="3175" y="0"/>
                </a:lnTo>
                <a:close/>
              </a:path>
              <a:path w="5991225" h="2064385">
                <a:moveTo>
                  <a:pt x="5987415" y="2061210"/>
                </a:moveTo>
                <a:lnTo>
                  <a:pt x="3175" y="2061210"/>
                </a:lnTo>
                <a:lnTo>
                  <a:pt x="3175" y="1826260"/>
                </a:lnTo>
                <a:lnTo>
                  <a:pt x="3175" y="1594485"/>
                </a:lnTo>
                <a:lnTo>
                  <a:pt x="0" y="1594485"/>
                </a:lnTo>
                <a:lnTo>
                  <a:pt x="0" y="1826260"/>
                </a:lnTo>
                <a:lnTo>
                  <a:pt x="0" y="2061210"/>
                </a:lnTo>
                <a:lnTo>
                  <a:pt x="0" y="2064385"/>
                </a:lnTo>
                <a:lnTo>
                  <a:pt x="3175" y="2064385"/>
                </a:lnTo>
                <a:lnTo>
                  <a:pt x="5987415" y="2064385"/>
                </a:lnTo>
                <a:lnTo>
                  <a:pt x="5987415" y="2061210"/>
                </a:lnTo>
                <a:close/>
              </a:path>
              <a:path w="5991225" h="2064385">
                <a:moveTo>
                  <a:pt x="5990653" y="1594485"/>
                </a:moveTo>
                <a:lnTo>
                  <a:pt x="5987478" y="1594485"/>
                </a:lnTo>
                <a:lnTo>
                  <a:pt x="5987478" y="1826260"/>
                </a:lnTo>
                <a:lnTo>
                  <a:pt x="5987478" y="2061210"/>
                </a:lnTo>
                <a:lnTo>
                  <a:pt x="5987478" y="2064385"/>
                </a:lnTo>
                <a:lnTo>
                  <a:pt x="5990653" y="2064385"/>
                </a:lnTo>
                <a:lnTo>
                  <a:pt x="5990653" y="2061210"/>
                </a:lnTo>
                <a:lnTo>
                  <a:pt x="5990653" y="1826260"/>
                </a:lnTo>
                <a:lnTo>
                  <a:pt x="5990653" y="1594485"/>
                </a:lnTo>
                <a:close/>
              </a:path>
              <a:path w="5991225" h="2064385">
                <a:moveTo>
                  <a:pt x="5990653" y="0"/>
                </a:moveTo>
                <a:lnTo>
                  <a:pt x="5987478" y="0"/>
                </a:lnTo>
                <a:lnTo>
                  <a:pt x="5987478" y="234950"/>
                </a:lnTo>
                <a:lnTo>
                  <a:pt x="5987478" y="466661"/>
                </a:lnTo>
                <a:lnTo>
                  <a:pt x="5987478" y="1594358"/>
                </a:lnTo>
                <a:lnTo>
                  <a:pt x="5990653" y="1594358"/>
                </a:lnTo>
                <a:lnTo>
                  <a:pt x="5990653" y="234950"/>
                </a:lnTo>
                <a:lnTo>
                  <a:pt x="59906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7" y="889381"/>
            <a:ext cx="5917565" cy="3769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68275">
              <a:lnSpc>
                <a:spcPct val="95700"/>
              </a:lnSpc>
              <a:spcBef>
                <a:spcPts val="180"/>
              </a:spcBef>
            </a:pPr>
            <a:r>
              <a:rPr sz="1600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science,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non-determinism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typically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refers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non- 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deterministic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used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context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non-deterministic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Turing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machines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 </a:t>
            </a:r>
            <a:r>
              <a:rPr sz="1600" spc="-5" dirty="0">
                <a:latin typeface="Arial MT"/>
                <a:cs typeface="Arial MT"/>
              </a:rPr>
              <a:t>computational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nondeterministic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finite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automata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(NFA).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theoretical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constructs </a:t>
            </a:r>
            <a:r>
              <a:rPr sz="1600" dirty="0">
                <a:latin typeface="Arial MT"/>
                <a:cs typeface="Arial MT"/>
              </a:rPr>
              <a:t> used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analyze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computational complexity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95800"/>
              </a:lnSpc>
              <a:spcBef>
                <a:spcPts val="1510"/>
              </a:spcBef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you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have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specific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5" dirty="0">
                <a:latin typeface="Arial MT"/>
                <a:cs typeface="Arial MT"/>
              </a:rPr>
              <a:t> scenario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mind,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please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more </a:t>
            </a:r>
            <a:r>
              <a:rPr sz="1600" spc="-5" dirty="0">
                <a:latin typeface="Arial MT"/>
                <a:cs typeface="Arial MT"/>
              </a:rPr>
              <a:t>details,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you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 </a:t>
            </a:r>
            <a:r>
              <a:rPr sz="1600" spc="-5" dirty="0">
                <a:latin typeface="Arial MT"/>
                <a:cs typeface="Arial MT"/>
              </a:rPr>
              <a:t>appropriate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search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sort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 MT"/>
              <a:cs typeface="Arial MT"/>
            </a:endParaRPr>
          </a:p>
          <a:p>
            <a:pPr marL="12700" marR="121285">
              <a:lnSpc>
                <a:spcPct val="110300"/>
              </a:lnSpc>
            </a:pPr>
            <a:r>
              <a:rPr sz="1600" b="1" spc="-5" dirty="0">
                <a:latin typeface="Arial"/>
                <a:cs typeface="Arial"/>
              </a:rPr>
              <a:t>8 </a:t>
            </a:r>
            <a:r>
              <a:rPr sz="1600" b="1" dirty="0">
                <a:latin typeface="Arial"/>
                <a:cs typeface="Arial"/>
              </a:rPr>
              <a:t>Q </a:t>
            </a:r>
            <a:r>
              <a:rPr sz="1600" b="1" spc="-5" dirty="0">
                <a:latin typeface="Arial"/>
                <a:cs typeface="Arial"/>
              </a:rPr>
              <a:t>b)analyse </a:t>
            </a:r>
            <a:r>
              <a:rPr sz="1600" b="1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compare the class </a:t>
            </a:r>
            <a:r>
              <a:rPr sz="1600" b="1" dirty="0">
                <a:latin typeface="Arial"/>
                <a:cs typeface="Arial"/>
              </a:rPr>
              <a:t>P,NP,NP-hard and NP-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complete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problems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5" dirty="0">
                <a:latin typeface="Arial"/>
                <a:cs typeface="Arial"/>
              </a:rPr>
              <a:t> provide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examples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each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.Discuss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their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significance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computer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science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their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potential </a:t>
            </a:r>
            <a:r>
              <a:rPr sz="1600" b="1" dirty="0">
                <a:latin typeface="Arial"/>
                <a:cs typeface="Arial"/>
              </a:rPr>
              <a:t> real-world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applications.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4811648"/>
            <a:ext cx="5984240" cy="231775"/>
          </a:xfrm>
          <a:custGeom>
            <a:avLst/>
            <a:gdLst/>
            <a:ahLst/>
            <a:cxnLst/>
            <a:rect l="l" t="t" r="r" b="b"/>
            <a:pathLst>
              <a:path w="5984240" h="231775">
                <a:moveTo>
                  <a:pt x="5984240" y="0"/>
                </a:moveTo>
                <a:lnTo>
                  <a:pt x="0" y="0"/>
                </a:lnTo>
                <a:lnTo>
                  <a:pt x="0" y="231775"/>
                </a:lnTo>
                <a:lnTo>
                  <a:pt x="5984240" y="231775"/>
                </a:lnTo>
                <a:lnTo>
                  <a:pt x="5984240" y="0"/>
                </a:lnTo>
                <a:close/>
              </a:path>
            </a:pathLst>
          </a:custGeom>
          <a:solidFill>
            <a:srgbClr val="0FA2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4080" y="5045011"/>
            <a:ext cx="5988050" cy="2381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830"/>
              </a:lnSpc>
            </a:pPr>
            <a:r>
              <a:rPr sz="1600" dirty="0">
                <a:latin typeface="Arial MT"/>
                <a:cs typeface="Arial MT"/>
              </a:rPr>
              <a:t>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(Polynomial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Time):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" y="5476811"/>
            <a:ext cx="6280150" cy="210629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12420" marR="967105" indent="-228600">
              <a:lnSpc>
                <a:spcPts val="1850"/>
              </a:lnSpc>
              <a:spcBef>
                <a:spcPts val="10"/>
              </a:spcBef>
              <a:buSzPct val="62500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dirty="0">
                <a:latin typeface="Arial MT"/>
                <a:cs typeface="Arial MT"/>
              </a:rPr>
              <a:t> 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solved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polynomial</a:t>
            </a:r>
            <a:r>
              <a:rPr sz="1600" spc="-10" dirty="0">
                <a:latin typeface="Arial MT"/>
                <a:cs typeface="Arial MT"/>
              </a:rPr>
              <a:t> time.</a:t>
            </a:r>
            <a:endParaRPr sz="1600">
              <a:latin typeface="Arial MT"/>
              <a:cs typeface="Arial MT"/>
            </a:endParaRPr>
          </a:p>
          <a:p>
            <a:pPr marL="312420" indent="-229235">
              <a:lnSpc>
                <a:spcPts val="1739"/>
              </a:lnSpc>
              <a:buSzPct val="62500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600" dirty="0">
                <a:latin typeface="Arial MT"/>
                <a:cs typeface="Arial MT"/>
              </a:rPr>
              <a:t>Examples: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Sorting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(e.g.,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Merge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Sort,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Quick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Sort),</a:t>
            </a:r>
            <a:endParaRPr sz="1600">
              <a:latin typeface="Arial MT"/>
              <a:cs typeface="Arial MT"/>
            </a:endParaRPr>
          </a:p>
          <a:p>
            <a:pPr marL="312420">
              <a:lnSpc>
                <a:spcPts val="1850"/>
              </a:lnSpc>
            </a:pPr>
            <a:r>
              <a:rPr sz="1600" dirty="0">
                <a:latin typeface="Arial MT"/>
                <a:cs typeface="Arial MT"/>
              </a:rPr>
              <a:t>finding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shortest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graph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(e.g.,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Dijkstra's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algorithm).</a:t>
            </a:r>
            <a:endParaRPr sz="1600">
              <a:latin typeface="Arial MT"/>
              <a:cs typeface="Arial MT"/>
            </a:endParaRPr>
          </a:p>
          <a:p>
            <a:pPr marL="312420" marR="12065" indent="-228600">
              <a:lnSpc>
                <a:spcPct val="95700"/>
              </a:lnSpc>
              <a:spcBef>
                <a:spcPts val="50"/>
              </a:spcBef>
              <a:buSzPct val="62500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600" spc="-5" dirty="0">
                <a:latin typeface="Arial MT"/>
                <a:cs typeface="Arial MT"/>
              </a:rPr>
              <a:t>Significance: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 efficient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solved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reasonable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amount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input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size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increases.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They </a:t>
            </a:r>
            <a:r>
              <a:rPr sz="1600" spc="-5" dirty="0">
                <a:latin typeface="Arial MT"/>
                <a:cs typeface="Arial MT"/>
              </a:rPr>
              <a:t>are fundamental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many practical applications in computer </a:t>
            </a:r>
            <a:r>
              <a:rPr sz="1600" dirty="0">
                <a:latin typeface="Arial MT"/>
                <a:cs typeface="Arial MT"/>
              </a:rPr>
              <a:t> science,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such </a:t>
            </a:r>
            <a:r>
              <a:rPr sz="1600" dirty="0">
                <a:latin typeface="Arial MT"/>
                <a:cs typeface="Arial MT"/>
              </a:rPr>
              <a:t>as </a:t>
            </a:r>
            <a:r>
              <a:rPr sz="1600" spc="-10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processing,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optimization,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080" y="7776527"/>
            <a:ext cx="5988050" cy="2381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830"/>
              </a:lnSpc>
            </a:pPr>
            <a:r>
              <a:rPr sz="1600" spc="-5" dirty="0">
                <a:latin typeface="Arial MT"/>
                <a:cs typeface="Arial MT"/>
              </a:rPr>
              <a:t>NP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(Nondeterministic Polynomial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Time):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0392" y="8206740"/>
            <a:ext cx="6283325" cy="702310"/>
          </a:xfrm>
          <a:custGeom>
            <a:avLst/>
            <a:gdLst/>
            <a:ahLst/>
            <a:cxnLst/>
            <a:rect l="l" t="t" r="r" b="b"/>
            <a:pathLst>
              <a:path w="6283325" h="702309">
                <a:moveTo>
                  <a:pt x="3175" y="235026"/>
                </a:moveTo>
                <a:lnTo>
                  <a:pt x="0" y="235026"/>
                </a:lnTo>
                <a:lnTo>
                  <a:pt x="0" y="470217"/>
                </a:lnTo>
                <a:lnTo>
                  <a:pt x="0" y="701992"/>
                </a:lnTo>
                <a:lnTo>
                  <a:pt x="3175" y="701992"/>
                </a:lnTo>
                <a:lnTo>
                  <a:pt x="3175" y="470281"/>
                </a:lnTo>
                <a:lnTo>
                  <a:pt x="3175" y="235026"/>
                </a:lnTo>
                <a:close/>
              </a:path>
              <a:path w="6283325" h="702309">
                <a:moveTo>
                  <a:pt x="6279515" y="0"/>
                </a:moveTo>
                <a:lnTo>
                  <a:pt x="3175" y="0"/>
                </a:lnTo>
                <a:lnTo>
                  <a:pt x="0" y="0"/>
                </a:lnTo>
                <a:lnTo>
                  <a:pt x="0" y="3175"/>
                </a:lnTo>
                <a:lnTo>
                  <a:pt x="0" y="234950"/>
                </a:lnTo>
                <a:lnTo>
                  <a:pt x="3175" y="234950"/>
                </a:lnTo>
                <a:lnTo>
                  <a:pt x="3175" y="3175"/>
                </a:lnTo>
                <a:lnTo>
                  <a:pt x="6279515" y="3175"/>
                </a:lnTo>
                <a:lnTo>
                  <a:pt x="6279515" y="0"/>
                </a:lnTo>
                <a:close/>
              </a:path>
              <a:path w="6283325" h="702309">
                <a:moveTo>
                  <a:pt x="6282753" y="235026"/>
                </a:moveTo>
                <a:lnTo>
                  <a:pt x="6279578" y="235026"/>
                </a:lnTo>
                <a:lnTo>
                  <a:pt x="6279578" y="470217"/>
                </a:lnTo>
                <a:lnTo>
                  <a:pt x="6279578" y="701992"/>
                </a:lnTo>
                <a:lnTo>
                  <a:pt x="6282753" y="701992"/>
                </a:lnTo>
                <a:lnTo>
                  <a:pt x="6282753" y="470281"/>
                </a:lnTo>
                <a:lnTo>
                  <a:pt x="6282753" y="235026"/>
                </a:lnTo>
                <a:close/>
              </a:path>
              <a:path w="6283325" h="702309">
                <a:moveTo>
                  <a:pt x="6282753" y="0"/>
                </a:moveTo>
                <a:lnTo>
                  <a:pt x="6279578" y="0"/>
                </a:lnTo>
                <a:lnTo>
                  <a:pt x="6279578" y="3175"/>
                </a:lnTo>
                <a:lnTo>
                  <a:pt x="6279578" y="234950"/>
                </a:lnTo>
                <a:lnTo>
                  <a:pt x="6282753" y="234950"/>
                </a:lnTo>
                <a:lnTo>
                  <a:pt x="6282753" y="3175"/>
                </a:lnTo>
                <a:lnTo>
                  <a:pt x="62827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3417" y="8181340"/>
            <a:ext cx="5972175" cy="9715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1300" marR="5080" indent="-228600">
              <a:lnSpc>
                <a:spcPts val="1850"/>
              </a:lnSpc>
              <a:spcBef>
                <a:spcPts val="219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potential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solution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verified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polynomial time.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ts val="1745"/>
              </a:lnSpc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Examples: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Boolean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satisfiability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(SAT),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traveling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ts val="1885"/>
              </a:lnSpc>
            </a:pPr>
            <a:r>
              <a:rPr sz="1600" spc="-5" dirty="0">
                <a:latin typeface="Arial MT"/>
                <a:cs typeface="Arial MT"/>
              </a:rPr>
              <a:t>salesperson problem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(TSP),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knapsack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392" y="8908732"/>
            <a:ext cx="6283325" cy="234950"/>
          </a:xfrm>
          <a:custGeom>
            <a:avLst/>
            <a:gdLst/>
            <a:ahLst/>
            <a:cxnLst/>
            <a:rect l="l" t="t" r="r" b="b"/>
            <a:pathLst>
              <a:path w="6283325" h="234950">
                <a:moveTo>
                  <a:pt x="3175" y="0"/>
                </a:moveTo>
                <a:lnTo>
                  <a:pt x="0" y="0"/>
                </a:lnTo>
                <a:lnTo>
                  <a:pt x="0" y="234950"/>
                </a:lnTo>
                <a:lnTo>
                  <a:pt x="3175" y="234950"/>
                </a:lnTo>
                <a:lnTo>
                  <a:pt x="3175" y="0"/>
                </a:lnTo>
                <a:close/>
              </a:path>
              <a:path w="6283325" h="234950">
                <a:moveTo>
                  <a:pt x="6282753" y="0"/>
                </a:moveTo>
                <a:lnTo>
                  <a:pt x="6279578" y="0"/>
                </a:lnTo>
                <a:lnTo>
                  <a:pt x="6279578" y="234950"/>
                </a:lnTo>
                <a:lnTo>
                  <a:pt x="6282753" y="234950"/>
                </a:lnTo>
                <a:lnTo>
                  <a:pt x="62827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392" y="914780"/>
            <a:ext cx="6283325" cy="934085"/>
          </a:xfrm>
          <a:custGeom>
            <a:avLst/>
            <a:gdLst/>
            <a:ahLst/>
            <a:cxnLst/>
            <a:rect l="l" t="t" r="r" b="b"/>
            <a:pathLst>
              <a:path w="6283325" h="934085">
                <a:moveTo>
                  <a:pt x="3175" y="0"/>
                </a:moveTo>
                <a:lnTo>
                  <a:pt x="0" y="0"/>
                </a:lnTo>
                <a:lnTo>
                  <a:pt x="0" y="234950"/>
                </a:lnTo>
                <a:lnTo>
                  <a:pt x="0" y="466661"/>
                </a:lnTo>
                <a:lnTo>
                  <a:pt x="0" y="701929"/>
                </a:lnTo>
                <a:lnTo>
                  <a:pt x="0" y="933704"/>
                </a:lnTo>
                <a:lnTo>
                  <a:pt x="3175" y="933704"/>
                </a:lnTo>
                <a:lnTo>
                  <a:pt x="3175" y="701929"/>
                </a:lnTo>
                <a:lnTo>
                  <a:pt x="3175" y="466725"/>
                </a:lnTo>
                <a:lnTo>
                  <a:pt x="3175" y="234950"/>
                </a:lnTo>
                <a:lnTo>
                  <a:pt x="3175" y="0"/>
                </a:lnTo>
                <a:close/>
              </a:path>
              <a:path w="6283325" h="934085">
                <a:moveTo>
                  <a:pt x="6282753" y="0"/>
                </a:moveTo>
                <a:lnTo>
                  <a:pt x="6279578" y="0"/>
                </a:lnTo>
                <a:lnTo>
                  <a:pt x="6279578" y="234950"/>
                </a:lnTo>
                <a:lnTo>
                  <a:pt x="6279578" y="466661"/>
                </a:lnTo>
                <a:lnTo>
                  <a:pt x="6279578" y="701929"/>
                </a:lnTo>
                <a:lnTo>
                  <a:pt x="6279578" y="933704"/>
                </a:lnTo>
                <a:lnTo>
                  <a:pt x="6282753" y="933704"/>
                </a:lnTo>
                <a:lnTo>
                  <a:pt x="6282753" y="701929"/>
                </a:lnTo>
                <a:lnTo>
                  <a:pt x="6282753" y="466725"/>
                </a:lnTo>
                <a:lnTo>
                  <a:pt x="6282753" y="234950"/>
                </a:lnTo>
                <a:lnTo>
                  <a:pt x="62827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417" y="889381"/>
            <a:ext cx="6163945" cy="12033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>
              <a:lnSpc>
                <a:spcPct val="95700"/>
              </a:lnSpc>
              <a:spcBef>
                <a:spcPts val="18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Significance: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represent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wide range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computational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challenges.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Although</a:t>
            </a:r>
            <a:r>
              <a:rPr sz="1600" spc="-5" dirty="0">
                <a:latin typeface="Arial MT"/>
                <a:cs typeface="Arial MT"/>
              </a:rPr>
              <a:t> finding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solution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generally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harder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verifying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NP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frequently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arise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real-world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scenarios. They </a:t>
            </a:r>
            <a:r>
              <a:rPr sz="1600" spc="-5" dirty="0">
                <a:latin typeface="Arial MT"/>
                <a:cs typeface="Arial MT"/>
              </a:rPr>
              <a:t>are crucial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optimization, planning, scheduling,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various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 decision-making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tasks.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392" y="1848484"/>
            <a:ext cx="6283325" cy="238125"/>
          </a:xfrm>
          <a:custGeom>
            <a:avLst/>
            <a:gdLst/>
            <a:ahLst/>
            <a:cxnLst/>
            <a:rect l="l" t="t" r="r" b="b"/>
            <a:pathLst>
              <a:path w="6283325" h="238125">
                <a:moveTo>
                  <a:pt x="6279515" y="234950"/>
                </a:moveTo>
                <a:lnTo>
                  <a:pt x="3175" y="234950"/>
                </a:lnTo>
                <a:lnTo>
                  <a:pt x="3175" y="0"/>
                </a:lnTo>
                <a:lnTo>
                  <a:pt x="0" y="0"/>
                </a:lnTo>
                <a:lnTo>
                  <a:pt x="0" y="234950"/>
                </a:lnTo>
                <a:lnTo>
                  <a:pt x="0" y="238125"/>
                </a:lnTo>
                <a:lnTo>
                  <a:pt x="3175" y="238125"/>
                </a:lnTo>
                <a:lnTo>
                  <a:pt x="6279515" y="238125"/>
                </a:lnTo>
                <a:lnTo>
                  <a:pt x="6279515" y="234950"/>
                </a:lnTo>
                <a:close/>
              </a:path>
              <a:path w="6283325" h="238125">
                <a:moveTo>
                  <a:pt x="6282753" y="0"/>
                </a:moveTo>
                <a:lnTo>
                  <a:pt x="6279578" y="0"/>
                </a:lnTo>
                <a:lnTo>
                  <a:pt x="6279578" y="234950"/>
                </a:lnTo>
                <a:lnTo>
                  <a:pt x="6279578" y="238125"/>
                </a:lnTo>
                <a:lnTo>
                  <a:pt x="6282753" y="238125"/>
                </a:lnTo>
                <a:lnTo>
                  <a:pt x="6282753" y="234950"/>
                </a:lnTo>
                <a:lnTo>
                  <a:pt x="62827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4080" y="2278697"/>
            <a:ext cx="5988050" cy="23876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830"/>
              </a:lnSpc>
            </a:pPr>
            <a:r>
              <a:rPr sz="1600" spc="-5" dirty="0">
                <a:latin typeface="Arial MT"/>
                <a:cs typeface="Arial MT"/>
              </a:rPr>
              <a:t>NP-hard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(Nondeterministic Polynomial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Time-hard):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" y="2710878"/>
            <a:ext cx="6280150" cy="234061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12420" marR="797560" indent="-228600">
              <a:lnSpc>
                <a:spcPts val="1850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600" spc="-5" dirty="0">
                <a:latin typeface="Arial MT"/>
                <a:cs typeface="Arial MT"/>
              </a:rPr>
              <a:t>Class </a:t>
            </a:r>
            <a:r>
              <a:rPr sz="1600" dirty="0">
                <a:latin typeface="Arial MT"/>
                <a:cs typeface="Arial MT"/>
              </a:rPr>
              <a:t>of </a:t>
            </a:r>
            <a:r>
              <a:rPr sz="1600" spc="-5" dirty="0">
                <a:latin typeface="Arial MT"/>
                <a:cs typeface="Arial MT"/>
              </a:rPr>
              <a:t>problems that are </a:t>
            </a:r>
            <a:r>
              <a:rPr sz="1600" dirty="0">
                <a:latin typeface="Arial MT"/>
                <a:cs typeface="Arial MT"/>
              </a:rPr>
              <a:t>at </a:t>
            </a:r>
            <a:r>
              <a:rPr sz="1600" spc="-5" dirty="0">
                <a:latin typeface="Arial MT"/>
                <a:cs typeface="Arial MT"/>
              </a:rPr>
              <a:t>least </a:t>
            </a:r>
            <a:r>
              <a:rPr sz="1600" dirty="0">
                <a:latin typeface="Arial MT"/>
                <a:cs typeface="Arial MT"/>
              </a:rPr>
              <a:t>as </a:t>
            </a:r>
            <a:r>
              <a:rPr sz="1600" spc="-10" dirty="0">
                <a:latin typeface="Arial MT"/>
                <a:cs typeface="Arial MT"/>
              </a:rPr>
              <a:t>hard </a:t>
            </a:r>
            <a:r>
              <a:rPr sz="1600" dirty="0">
                <a:latin typeface="Arial MT"/>
                <a:cs typeface="Arial MT"/>
              </a:rPr>
              <a:t>as the </a:t>
            </a:r>
            <a:r>
              <a:rPr sz="1600" spc="-5" dirty="0">
                <a:latin typeface="Arial MT"/>
                <a:cs typeface="Arial MT"/>
              </a:rPr>
              <a:t>hardest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 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NP.</a:t>
            </a:r>
            <a:endParaRPr sz="1600">
              <a:latin typeface="Arial MT"/>
              <a:cs typeface="Arial MT"/>
            </a:endParaRPr>
          </a:p>
          <a:p>
            <a:pPr marL="312420" indent="-229235">
              <a:lnSpc>
                <a:spcPts val="1739"/>
              </a:lnSpc>
              <a:buSzPct val="62500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600" dirty="0">
                <a:latin typeface="Arial MT"/>
                <a:cs typeface="Arial MT"/>
              </a:rPr>
              <a:t>Examples: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cycle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packing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problem,</a:t>
            </a:r>
            <a:endParaRPr sz="1600">
              <a:latin typeface="Arial MT"/>
              <a:cs typeface="Arial MT"/>
            </a:endParaRPr>
          </a:p>
          <a:p>
            <a:pPr marL="312420">
              <a:lnSpc>
                <a:spcPts val="1850"/>
              </a:lnSpc>
            </a:pPr>
            <a:r>
              <a:rPr sz="1600" dirty="0">
                <a:latin typeface="Arial MT"/>
                <a:cs typeface="Arial MT"/>
              </a:rPr>
              <a:t>vertex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cover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problem.</a:t>
            </a:r>
            <a:endParaRPr sz="1600">
              <a:latin typeface="Arial MT"/>
              <a:cs typeface="Arial MT"/>
            </a:endParaRPr>
          </a:p>
          <a:p>
            <a:pPr marL="312420" marR="53340" indent="-228600">
              <a:lnSpc>
                <a:spcPct val="95900"/>
              </a:lnSpc>
              <a:spcBef>
                <a:spcPts val="45"/>
              </a:spcBef>
              <a:buSzPct val="62500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600" spc="-5" dirty="0">
                <a:latin typeface="Arial MT"/>
                <a:cs typeface="Arial MT"/>
              </a:rPr>
              <a:t>Significance: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NP-hard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most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challenging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computational problems.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necessarily </a:t>
            </a:r>
            <a:r>
              <a:rPr sz="1600" spc="-5" dirty="0">
                <a:latin typeface="Arial MT"/>
                <a:cs typeface="Arial MT"/>
              </a:rPr>
              <a:t>belong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NP </a:t>
            </a:r>
            <a:r>
              <a:rPr sz="1600" dirty="0">
                <a:latin typeface="Arial MT"/>
                <a:cs typeface="Arial MT"/>
              </a:rPr>
              <a:t> but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computationally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difficult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hardest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NP.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Solving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NP-hard problems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efficiently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would </a:t>
            </a:r>
            <a:r>
              <a:rPr sz="1600" dirty="0">
                <a:latin typeface="Arial MT"/>
                <a:cs typeface="Arial MT"/>
              </a:rPr>
              <a:t>have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far-reaching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implications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lead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breakthroughs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various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fields,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including </a:t>
            </a:r>
            <a:r>
              <a:rPr sz="1600" spc="-5" dirty="0">
                <a:latin typeface="Arial MT"/>
                <a:cs typeface="Arial MT"/>
              </a:rPr>
              <a:t> operations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research,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cryptography,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algorithm</a:t>
            </a:r>
            <a:r>
              <a:rPr sz="1600" spc="-5" dirty="0">
                <a:latin typeface="Arial MT"/>
                <a:cs typeface="Arial MT"/>
              </a:rPr>
              <a:t> design.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080" y="5245036"/>
            <a:ext cx="5988050" cy="23495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830"/>
              </a:lnSpc>
            </a:pPr>
            <a:r>
              <a:rPr sz="1600" spc="-5" dirty="0">
                <a:latin typeface="Arial MT"/>
                <a:cs typeface="Arial MT"/>
              </a:rPr>
              <a:t>NP-complete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(Nondeterministic Polynomial </a:t>
            </a:r>
            <a:r>
              <a:rPr sz="1600" dirty="0">
                <a:latin typeface="Arial MT"/>
                <a:cs typeface="Arial MT"/>
              </a:rPr>
              <a:t>Time-complete):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80" y="5674042"/>
            <a:ext cx="6280150" cy="257556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2420" indent="-229235">
              <a:lnSpc>
                <a:spcPts val="1785"/>
              </a:lnSpc>
              <a:buSzPct val="62500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dirty="0">
                <a:latin typeface="Arial MT"/>
                <a:cs typeface="Arial MT"/>
              </a:rPr>
              <a:t> 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NP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NP-hard.</a:t>
            </a:r>
            <a:endParaRPr sz="1600">
              <a:latin typeface="Arial MT"/>
              <a:cs typeface="Arial MT"/>
            </a:endParaRPr>
          </a:p>
          <a:p>
            <a:pPr marL="312420" marR="855980" indent="-228600">
              <a:lnSpc>
                <a:spcPts val="1850"/>
              </a:lnSpc>
              <a:spcBef>
                <a:spcPts val="70"/>
              </a:spcBef>
              <a:buSzPct val="62500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600" dirty="0">
                <a:latin typeface="Arial MT"/>
                <a:cs typeface="Arial MT"/>
              </a:rPr>
              <a:t>Examples: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Boolean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satisfiability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(SAT),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traveling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salesperson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(TSP),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knapsack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problem.</a:t>
            </a:r>
            <a:endParaRPr sz="1600">
              <a:latin typeface="Arial MT"/>
              <a:cs typeface="Arial MT"/>
            </a:endParaRPr>
          </a:p>
          <a:p>
            <a:pPr marL="312420" indent="-229235">
              <a:lnSpc>
                <a:spcPts val="1739"/>
              </a:lnSpc>
              <a:buSzPct val="62500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600" spc="-5" dirty="0">
                <a:latin typeface="Arial MT"/>
                <a:cs typeface="Arial MT"/>
              </a:rPr>
              <a:t>Significance: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NP-complete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5" dirty="0">
                <a:latin typeface="Arial MT"/>
                <a:cs typeface="Arial MT"/>
              </a:rPr>
              <a:t>most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difficult</a:t>
            </a:r>
            <a:endParaRPr sz="1600">
              <a:latin typeface="Arial MT"/>
              <a:cs typeface="Arial MT"/>
            </a:endParaRPr>
          </a:p>
          <a:p>
            <a:pPr marL="312420" marR="17145">
              <a:lnSpc>
                <a:spcPct val="95900"/>
              </a:lnSpc>
              <a:spcBef>
                <a:spcPts val="45"/>
              </a:spcBef>
            </a:pP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NP.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verifiable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polynomial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time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least as </a:t>
            </a:r>
            <a:r>
              <a:rPr sz="1600" spc="-10" dirty="0">
                <a:latin typeface="Arial MT"/>
                <a:cs typeface="Arial MT"/>
              </a:rPr>
              <a:t>hard </a:t>
            </a:r>
            <a:r>
              <a:rPr sz="1600" dirty="0">
                <a:latin typeface="Arial MT"/>
                <a:cs typeface="Arial MT"/>
              </a:rPr>
              <a:t>as any </a:t>
            </a:r>
            <a:r>
              <a:rPr sz="1600" spc="-5" dirty="0">
                <a:latin typeface="Arial MT"/>
                <a:cs typeface="Arial MT"/>
              </a:rPr>
              <a:t>problem </a:t>
            </a:r>
            <a:r>
              <a:rPr sz="1600" spc="-20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NP. Solving any NP-complete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efficiently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would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solved </a:t>
            </a:r>
            <a:r>
              <a:rPr sz="1600" spc="-5" dirty="0">
                <a:latin typeface="Arial MT"/>
                <a:cs typeface="Arial MT"/>
              </a:rPr>
              <a:t>efficiently.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importance</a:t>
            </a:r>
            <a:r>
              <a:rPr sz="1600" dirty="0">
                <a:latin typeface="Arial MT"/>
                <a:cs typeface="Arial MT"/>
              </a:rPr>
              <a:t> 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NP-complete problems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theoretical implications,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indicating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inherent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difficulty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 </a:t>
            </a:r>
            <a:r>
              <a:rPr sz="1600" spc="-5" dirty="0">
                <a:latin typeface="Arial MT"/>
                <a:cs typeface="Arial MT"/>
              </a:rPr>
              <a:t> solving certain types </a:t>
            </a:r>
            <a:r>
              <a:rPr sz="1600" dirty="0">
                <a:latin typeface="Arial MT"/>
                <a:cs typeface="Arial MT"/>
              </a:rPr>
              <a:t>of </a:t>
            </a:r>
            <a:r>
              <a:rPr sz="1600" spc="-5" dirty="0">
                <a:latin typeface="Arial MT"/>
                <a:cs typeface="Arial MT"/>
              </a:rPr>
              <a:t>problems and forming </a:t>
            </a:r>
            <a:r>
              <a:rPr sz="1600" dirty="0">
                <a:latin typeface="Arial MT"/>
                <a:cs typeface="Arial MT"/>
              </a:rPr>
              <a:t>the basis of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complexity theory.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080" y="8443277"/>
            <a:ext cx="5988050" cy="23558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835"/>
              </a:lnSpc>
            </a:pPr>
            <a:r>
              <a:rPr sz="1600" spc="-5" dirty="0">
                <a:latin typeface="Arial MT"/>
                <a:cs typeface="Arial MT"/>
              </a:rPr>
              <a:t>Real-world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applications: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392" y="914780"/>
            <a:ext cx="6283325" cy="4911725"/>
            <a:chOff x="600392" y="914780"/>
            <a:chExt cx="6283325" cy="4911725"/>
          </a:xfrm>
        </p:grpSpPr>
        <p:sp>
          <p:nvSpPr>
            <p:cNvPr id="3" name="object 3"/>
            <p:cNvSpPr/>
            <p:nvPr/>
          </p:nvSpPr>
          <p:spPr>
            <a:xfrm>
              <a:off x="600392" y="914780"/>
              <a:ext cx="6283325" cy="3175"/>
            </a:xfrm>
            <a:custGeom>
              <a:avLst/>
              <a:gdLst/>
              <a:ahLst/>
              <a:cxnLst/>
              <a:rect l="l" t="t" r="r" b="b"/>
              <a:pathLst>
                <a:path w="6283325" h="3175">
                  <a:moveTo>
                    <a:pt x="6279515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3175"/>
                  </a:lnTo>
                  <a:lnTo>
                    <a:pt x="3175" y="3175"/>
                  </a:lnTo>
                  <a:lnTo>
                    <a:pt x="6279515" y="3175"/>
                  </a:lnTo>
                  <a:lnTo>
                    <a:pt x="6279515" y="0"/>
                  </a:lnTo>
                  <a:close/>
                </a:path>
                <a:path w="6283325" h="3175">
                  <a:moveTo>
                    <a:pt x="6282753" y="0"/>
                  </a:moveTo>
                  <a:lnTo>
                    <a:pt x="6279578" y="0"/>
                  </a:lnTo>
                  <a:lnTo>
                    <a:pt x="6279578" y="3175"/>
                  </a:lnTo>
                  <a:lnTo>
                    <a:pt x="6282753" y="3175"/>
                  </a:lnTo>
                  <a:lnTo>
                    <a:pt x="628275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1980" y="917955"/>
              <a:ext cx="0" cy="4907280"/>
            </a:xfrm>
            <a:custGeom>
              <a:avLst/>
              <a:gdLst/>
              <a:ahLst/>
              <a:cxnLst/>
              <a:rect l="l" t="t" r="r" b="b"/>
              <a:pathLst>
                <a:path h="4907280">
                  <a:moveTo>
                    <a:pt x="0" y="0"/>
                  </a:moveTo>
                  <a:lnTo>
                    <a:pt x="0" y="4906899"/>
                  </a:lnTo>
                </a:path>
              </a:pathLst>
            </a:custGeom>
            <a:ln w="3175">
              <a:solidFill>
                <a:srgbClr val="D9D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9971" y="917955"/>
              <a:ext cx="3175" cy="4907280"/>
            </a:xfrm>
            <a:custGeom>
              <a:avLst/>
              <a:gdLst/>
              <a:ahLst/>
              <a:cxnLst/>
              <a:rect l="l" t="t" r="r" b="b"/>
              <a:pathLst>
                <a:path w="3175" h="4907280">
                  <a:moveTo>
                    <a:pt x="3175" y="4439856"/>
                  </a:moveTo>
                  <a:lnTo>
                    <a:pt x="0" y="4439856"/>
                  </a:lnTo>
                  <a:lnTo>
                    <a:pt x="0" y="4675124"/>
                  </a:lnTo>
                  <a:lnTo>
                    <a:pt x="0" y="4906899"/>
                  </a:lnTo>
                  <a:lnTo>
                    <a:pt x="3175" y="4906899"/>
                  </a:lnTo>
                  <a:lnTo>
                    <a:pt x="3175" y="4675124"/>
                  </a:lnTo>
                  <a:lnTo>
                    <a:pt x="3175" y="4439856"/>
                  </a:lnTo>
                  <a:close/>
                </a:path>
                <a:path w="3175" h="4907280">
                  <a:moveTo>
                    <a:pt x="3175" y="1635760"/>
                  </a:moveTo>
                  <a:lnTo>
                    <a:pt x="0" y="1635760"/>
                  </a:lnTo>
                  <a:lnTo>
                    <a:pt x="0" y="1870710"/>
                  </a:lnTo>
                  <a:lnTo>
                    <a:pt x="0" y="2102485"/>
                  </a:lnTo>
                  <a:lnTo>
                    <a:pt x="0" y="4439793"/>
                  </a:lnTo>
                  <a:lnTo>
                    <a:pt x="3175" y="4439793"/>
                  </a:lnTo>
                  <a:lnTo>
                    <a:pt x="3175" y="1870710"/>
                  </a:lnTo>
                  <a:lnTo>
                    <a:pt x="3175" y="1635760"/>
                  </a:lnTo>
                  <a:close/>
                </a:path>
                <a:path w="3175" h="4907280">
                  <a:moveTo>
                    <a:pt x="3175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0" y="466661"/>
                  </a:lnTo>
                  <a:lnTo>
                    <a:pt x="0" y="1635633"/>
                  </a:lnTo>
                  <a:lnTo>
                    <a:pt x="3175" y="1635633"/>
                  </a:lnTo>
                  <a:lnTo>
                    <a:pt x="3175" y="2349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3417" y="892556"/>
            <a:ext cx="6186805" cy="51765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41300" marR="43815" indent="-228600">
              <a:lnSpc>
                <a:spcPct val="95500"/>
              </a:lnSpc>
              <a:spcBef>
                <a:spcPts val="18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P </a:t>
            </a:r>
            <a:r>
              <a:rPr sz="1600" spc="-5" dirty="0">
                <a:latin typeface="Arial MT"/>
                <a:cs typeface="Arial MT"/>
              </a:rPr>
              <a:t>problems: Sorting algorithms are </a:t>
            </a:r>
            <a:r>
              <a:rPr sz="1600" spc="10" dirty="0">
                <a:latin typeface="Arial MT"/>
                <a:cs typeface="Arial MT"/>
              </a:rPr>
              <a:t>used </a:t>
            </a:r>
            <a:r>
              <a:rPr sz="1600" spc="-5" dirty="0">
                <a:latin typeface="Arial MT"/>
                <a:cs typeface="Arial MT"/>
              </a:rPr>
              <a:t>extensively in data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processing,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database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systems,</a:t>
            </a:r>
            <a:r>
              <a:rPr sz="1600" spc="-5" dirty="0">
                <a:latin typeface="Arial MT"/>
                <a:cs typeface="Arial MT"/>
              </a:rPr>
              <a:t> 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information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retrieval.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Shortest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 </a:t>
            </a:r>
            <a:r>
              <a:rPr sz="1600" spc="-5" dirty="0">
                <a:latin typeface="Arial MT"/>
                <a:cs typeface="Arial MT"/>
              </a:rPr>
              <a:t>algorithms find applications in network routing, </a:t>
            </a:r>
            <a:r>
              <a:rPr sz="1600" spc="-10" dirty="0">
                <a:latin typeface="Arial MT"/>
                <a:cs typeface="Arial MT"/>
              </a:rPr>
              <a:t>GPS </a:t>
            </a:r>
            <a:r>
              <a:rPr sz="1600" spc="-5" dirty="0">
                <a:latin typeface="Arial MT"/>
                <a:cs typeface="Arial MT"/>
              </a:rPr>
              <a:t> navigation,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logistics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planning.</a:t>
            </a:r>
            <a:endParaRPr sz="1600">
              <a:latin typeface="Arial MT"/>
              <a:cs typeface="Arial MT"/>
            </a:endParaRPr>
          </a:p>
          <a:p>
            <a:pPr marL="241300" marR="20955" indent="-228600">
              <a:lnSpc>
                <a:spcPct val="95700"/>
              </a:lnSpc>
              <a:spcBef>
                <a:spcPts val="1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NP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automated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reasoning,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circuit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design,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software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testing.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TSP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logistics,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tour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planning,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chip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manufacturing.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Knapsack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problem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relevant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resource allocation, portfolio optimization, </a:t>
            </a:r>
            <a:r>
              <a:rPr sz="160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project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scheduling.</a:t>
            </a:r>
            <a:endParaRPr sz="1600">
              <a:latin typeface="Arial MT"/>
              <a:cs typeface="Arial MT"/>
            </a:endParaRPr>
          </a:p>
          <a:p>
            <a:pPr marL="241300" marR="30480" indent="-228600">
              <a:lnSpc>
                <a:spcPct val="95900"/>
              </a:lnSpc>
              <a:spcBef>
                <a:spcPts val="10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NP-hard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Hamiltonian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cycle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DNA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sequencing,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electronic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circuit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testing,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optimization.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packing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relevant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resource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allocation,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bin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packing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warehouses,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memory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management.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Vertex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cover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problem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used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design,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facility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location, </a:t>
            </a:r>
            <a:r>
              <a:rPr sz="1600" dirty="0">
                <a:latin typeface="Arial MT"/>
                <a:cs typeface="Arial MT"/>
              </a:rPr>
              <a:t> 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social network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analysis.</a:t>
            </a:r>
            <a:endParaRPr sz="1600">
              <a:latin typeface="Arial MT"/>
              <a:cs typeface="Arial MT"/>
            </a:endParaRPr>
          </a:p>
          <a:p>
            <a:pPr marL="241300" marR="5080" indent="-228600">
              <a:lnSpc>
                <a:spcPct val="95700"/>
              </a:lnSpc>
              <a:spcBef>
                <a:spcPts val="1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NP-complete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theoretical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significance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NP- 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profound.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Their</a:t>
            </a:r>
            <a:r>
              <a:rPr sz="1600" dirty="0">
                <a:latin typeface="Arial MT"/>
                <a:cs typeface="Arial MT"/>
              </a:rPr>
              <a:t> real-world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span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various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domains,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optimization,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scheduling,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planning,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cryptography, artificial intelligence, </a:t>
            </a:r>
            <a:r>
              <a:rPr sz="160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bioinformatics. </a:t>
            </a:r>
            <a:r>
              <a:rPr sz="1600" dirty="0">
                <a:latin typeface="Arial MT"/>
                <a:cs typeface="Arial MT"/>
              </a:rPr>
              <a:t>While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efficient </a:t>
            </a:r>
            <a:r>
              <a:rPr sz="1600" spc="-5" dirty="0">
                <a:latin typeface="Arial MT"/>
                <a:cs typeface="Arial MT"/>
              </a:rPr>
              <a:t>algorithms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NP-complete problems are not known,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approximation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heuristics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often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employed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practice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obtain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near-optimal solutions.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0392" y="5824854"/>
            <a:ext cx="6283325" cy="238125"/>
          </a:xfrm>
          <a:custGeom>
            <a:avLst/>
            <a:gdLst/>
            <a:ahLst/>
            <a:cxnLst/>
            <a:rect l="l" t="t" r="r" b="b"/>
            <a:pathLst>
              <a:path w="6283325" h="238125">
                <a:moveTo>
                  <a:pt x="6279515" y="234950"/>
                </a:moveTo>
                <a:lnTo>
                  <a:pt x="3175" y="234950"/>
                </a:lnTo>
                <a:lnTo>
                  <a:pt x="3175" y="0"/>
                </a:lnTo>
                <a:lnTo>
                  <a:pt x="0" y="0"/>
                </a:lnTo>
                <a:lnTo>
                  <a:pt x="0" y="234950"/>
                </a:lnTo>
                <a:lnTo>
                  <a:pt x="0" y="238125"/>
                </a:lnTo>
                <a:lnTo>
                  <a:pt x="3175" y="238125"/>
                </a:lnTo>
                <a:lnTo>
                  <a:pt x="6279515" y="238125"/>
                </a:lnTo>
                <a:lnTo>
                  <a:pt x="6279515" y="234950"/>
                </a:lnTo>
                <a:close/>
              </a:path>
              <a:path w="6283325" h="238125">
                <a:moveTo>
                  <a:pt x="6282753" y="0"/>
                </a:moveTo>
                <a:lnTo>
                  <a:pt x="6279578" y="0"/>
                </a:lnTo>
                <a:lnTo>
                  <a:pt x="6279578" y="234950"/>
                </a:lnTo>
                <a:lnTo>
                  <a:pt x="6279578" y="238125"/>
                </a:lnTo>
                <a:lnTo>
                  <a:pt x="6282753" y="238125"/>
                </a:lnTo>
                <a:lnTo>
                  <a:pt x="6282753" y="234950"/>
                </a:lnTo>
                <a:lnTo>
                  <a:pt x="62827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8992" y="6126479"/>
            <a:ext cx="6054725" cy="470534"/>
          </a:xfrm>
          <a:custGeom>
            <a:avLst/>
            <a:gdLst/>
            <a:ahLst/>
            <a:cxnLst/>
            <a:rect l="l" t="t" r="r" b="b"/>
            <a:pathLst>
              <a:path w="6054725" h="470534">
                <a:moveTo>
                  <a:pt x="6050915" y="0"/>
                </a:moveTo>
                <a:lnTo>
                  <a:pt x="3175" y="0"/>
                </a:lnTo>
                <a:lnTo>
                  <a:pt x="0" y="0"/>
                </a:lnTo>
                <a:lnTo>
                  <a:pt x="0" y="3175"/>
                </a:lnTo>
                <a:lnTo>
                  <a:pt x="0" y="238074"/>
                </a:lnTo>
                <a:lnTo>
                  <a:pt x="0" y="470154"/>
                </a:lnTo>
                <a:lnTo>
                  <a:pt x="3175" y="470154"/>
                </a:lnTo>
                <a:lnTo>
                  <a:pt x="3175" y="238125"/>
                </a:lnTo>
                <a:lnTo>
                  <a:pt x="3175" y="3175"/>
                </a:lnTo>
                <a:lnTo>
                  <a:pt x="6050915" y="3175"/>
                </a:lnTo>
                <a:lnTo>
                  <a:pt x="6050915" y="0"/>
                </a:lnTo>
                <a:close/>
              </a:path>
              <a:path w="6054725" h="470534">
                <a:moveTo>
                  <a:pt x="6054153" y="0"/>
                </a:moveTo>
                <a:lnTo>
                  <a:pt x="6050978" y="0"/>
                </a:lnTo>
                <a:lnTo>
                  <a:pt x="6050978" y="3175"/>
                </a:lnTo>
                <a:lnTo>
                  <a:pt x="6050978" y="238074"/>
                </a:lnTo>
                <a:lnTo>
                  <a:pt x="6050978" y="470154"/>
                </a:lnTo>
                <a:lnTo>
                  <a:pt x="6054153" y="470154"/>
                </a:lnTo>
                <a:lnTo>
                  <a:pt x="6054153" y="238125"/>
                </a:lnTo>
                <a:lnTo>
                  <a:pt x="6054153" y="3175"/>
                </a:lnTo>
                <a:lnTo>
                  <a:pt x="60541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4080" y="6129654"/>
            <a:ext cx="5986145" cy="93408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20320" marR="518159">
              <a:lnSpc>
                <a:spcPts val="1850"/>
              </a:lnSpc>
            </a:pP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6</a:t>
            </a:r>
            <a:r>
              <a:rPr sz="16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Q)Explain</a:t>
            </a:r>
            <a:r>
              <a:rPr sz="1600" b="1" spc="-2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chained</a:t>
            </a:r>
            <a:r>
              <a:rPr sz="1600" b="1" spc="-2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matrix</a:t>
            </a:r>
            <a:r>
              <a:rPr sz="1600" b="1" spc="-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multiplication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with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16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suitable </a:t>
            </a:r>
            <a:r>
              <a:rPr sz="1600" b="1" spc="-43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example</a:t>
            </a:r>
            <a:r>
              <a:rPr sz="1600" b="1" spc="5" dirty="0">
                <a:solidFill>
                  <a:srgbClr val="374151"/>
                </a:solidFill>
                <a:latin typeface="Arial"/>
                <a:cs typeface="Arial"/>
              </a:rPr>
              <a:t> and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Arial"/>
                <a:cs typeface="Arial"/>
              </a:rPr>
              <a:t>discuss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its</a:t>
            </a:r>
            <a:r>
              <a:rPr sz="16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Arial"/>
                <a:cs typeface="Arial"/>
              </a:rPr>
              <a:t>practical</a:t>
            </a:r>
            <a:r>
              <a:rPr sz="1600" b="1" spc="-2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applications</a:t>
            </a:r>
            <a:r>
              <a:rPr sz="1600" dirty="0">
                <a:solidFill>
                  <a:srgbClr val="374151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8992" y="6596633"/>
            <a:ext cx="6054725" cy="2303145"/>
          </a:xfrm>
          <a:custGeom>
            <a:avLst/>
            <a:gdLst/>
            <a:ahLst/>
            <a:cxnLst/>
            <a:rect l="l" t="t" r="r" b="b"/>
            <a:pathLst>
              <a:path w="6054725" h="2303145">
                <a:moveTo>
                  <a:pt x="66675" y="1832432"/>
                </a:moveTo>
                <a:lnTo>
                  <a:pt x="63500" y="1832432"/>
                </a:lnTo>
                <a:lnTo>
                  <a:pt x="63500" y="2067623"/>
                </a:lnTo>
                <a:lnTo>
                  <a:pt x="63500" y="2302573"/>
                </a:lnTo>
                <a:lnTo>
                  <a:pt x="66675" y="2302573"/>
                </a:lnTo>
                <a:lnTo>
                  <a:pt x="66675" y="2067687"/>
                </a:lnTo>
                <a:lnTo>
                  <a:pt x="66675" y="1832432"/>
                </a:lnTo>
                <a:close/>
              </a:path>
              <a:path w="6054725" h="2303145">
                <a:moveTo>
                  <a:pt x="66675" y="708088"/>
                </a:moveTo>
                <a:lnTo>
                  <a:pt x="63500" y="708088"/>
                </a:lnTo>
                <a:lnTo>
                  <a:pt x="63500" y="943356"/>
                </a:lnTo>
                <a:lnTo>
                  <a:pt x="63500" y="1175131"/>
                </a:lnTo>
                <a:lnTo>
                  <a:pt x="63500" y="1600581"/>
                </a:lnTo>
                <a:lnTo>
                  <a:pt x="63500" y="1832356"/>
                </a:lnTo>
                <a:lnTo>
                  <a:pt x="66675" y="1832356"/>
                </a:lnTo>
                <a:lnTo>
                  <a:pt x="66675" y="1600581"/>
                </a:lnTo>
                <a:lnTo>
                  <a:pt x="66675" y="1175131"/>
                </a:lnTo>
                <a:lnTo>
                  <a:pt x="66675" y="943356"/>
                </a:lnTo>
                <a:lnTo>
                  <a:pt x="66675" y="708088"/>
                </a:lnTo>
                <a:close/>
              </a:path>
              <a:path w="6054725" h="2303145">
                <a:moveTo>
                  <a:pt x="6050915" y="466725"/>
                </a:moveTo>
                <a:lnTo>
                  <a:pt x="3175" y="466725"/>
                </a:lnTo>
                <a:lnTo>
                  <a:pt x="3175" y="234950"/>
                </a:lnTo>
                <a:lnTo>
                  <a:pt x="3175" y="0"/>
                </a:lnTo>
                <a:lnTo>
                  <a:pt x="0" y="0"/>
                </a:lnTo>
                <a:lnTo>
                  <a:pt x="0" y="234950"/>
                </a:lnTo>
                <a:lnTo>
                  <a:pt x="0" y="466725"/>
                </a:lnTo>
                <a:lnTo>
                  <a:pt x="0" y="469900"/>
                </a:lnTo>
                <a:lnTo>
                  <a:pt x="3175" y="469900"/>
                </a:lnTo>
                <a:lnTo>
                  <a:pt x="63500" y="469900"/>
                </a:lnTo>
                <a:lnTo>
                  <a:pt x="63500" y="473075"/>
                </a:lnTo>
                <a:lnTo>
                  <a:pt x="63500" y="708025"/>
                </a:lnTo>
                <a:lnTo>
                  <a:pt x="66675" y="708025"/>
                </a:lnTo>
                <a:lnTo>
                  <a:pt x="66675" y="473075"/>
                </a:lnTo>
                <a:lnTo>
                  <a:pt x="6050915" y="473075"/>
                </a:lnTo>
                <a:lnTo>
                  <a:pt x="6050915" y="469900"/>
                </a:lnTo>
                <a:lnTo>
                  <a:pt x="6050915" y="466725"/>
                </a:lnTo>
                <a:close/>
              </a:path>
              <a:path w="6054725" h="2303145">
                <a:moveTo>
                  <a:pt x="6054153" y="1832432"/>
                </a:moveTo>
                <a:lnTo>
                  <a:pt x="6050978" y="1832432"/>
                </a:lnTo>
                <a:lnTo>
                  <a:pt x="6050978" y="2067623"/>
                </a:lnTo>
                <a:lnTo>
                  <a:pt x="6050978" y="2302573"/>
                </a:lnTo>
                <a:lnTo>
                  <a:pt x="6054153" y="2302573"/>
                </a:lnTo>
                <a:lnTo>
                  <a:pt x="6054153" y="2067687"/>
                </a:lnTo>
                <a:lnTo>
                  <a:pt x="6054153" y="1832432"/>
                </a:lnTo>
                <a:close/>
              </a:path>
              <a:path w="6054725" h="2303145">
                <a:moveTo>
                  <a:pt x="6054153" y="708088"/>
                </a:moveTo>
                <a:lnTo>
                  <a:pt x="6050978" y="708088"/>
                </a:lnTo>
                <a:lnTo>
                  <a:pt x="6050978" y="943356"/>
                </a:lnTo>
                <a:lnTo>
                  <a:pt x="6050978" y="1175131"/>
                </a:lnTo>
                <a:lnTo>
                  <a:pt x="6050978" y="1600581"/>
                </a:lnTo>
                <a:lnTo>
                  <a:pt x="6050978" y="1832356"/>
                </a:lnTo>
                <a:lnTo>
                  <a:pt x="6054153" y="1832356"/>
                </a:lnTo>
                <a:lnTo>
                  <a:pt x="6054153" y="1600581"/>
                </a:lnTo>
                <a:lnTo>
                  <a:pt x="6054153" y="1175131"/>
                </a:lnTo>
                <a:lnTo>
                  <a:pt x="6054153" y="943356"/>
                </a:lnTo>
                <a:lnTo>
                  <a:pt x="6054153" y="708088"/>
                </a:lnTo>
                <a:close/>
              </a:path>
              <a:path w="6054725" h="2303145">
                <a:moveTo>
                  <a:pt x="6054153" y="0"/>
                </a:moveTo>
                <a:lnTo>
                  <a:pt x="6050978" y="0"/>
                </a:lnTo>
                <a:lnTo>
                  <a:pt x="6050978" y="234950"/>
                </a:lnTo>
                <a:lnTo>
                  <a:pt x="6050978" y="466725"/>
                </a:lnTo>
                <a:lnTo>
                  <a:pt x="6050978" y="469900"/>
                </a:lnTo>
                <a:lnTo>
                  <a:pt x="6050978" y="473075"/>
                </a:lnTo>
                <a:lnTo>
                  <a:pt x="6050978" y="708025"/>
                </a:lnTo>
                <a:lnTo>
                  <a:pt x="6054153" y="708025"/>
                </a:lnTo>
                <a:lnTo>
                  <a:pt x="6054153" y="473075"/>
                </a:lnTo>
                <a:lnTo>
                  <a:pt x="6054153" y="469900"/>
                </a:lnTo>
                <a:lnTo>
                  <a:pt x="6054153" y="466725"/>
                </a:lnTo>
                <a:lnTo>
                  <a:pt x="6054153" y="234950"/>
                </a:lnTo>
                <a:lnTo>
                  <a:pt x="60541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5667" y="7044308"/>
            <a:ext cx="5984875" cy="20993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9050" marR="184150">
              <a:lnSpc>
                <a:spcPct val="96000"/>
              </a:lnSpc>
              <a:spcBef>
                <a:spcPts val="175"/>
              </a:spcBef>
            </a:pPr>
            <a:r>
              <a:rPr sz="1600" spc="-5" dirty="0">
                <a:latin typeface="Arial MT"/>
                <a:cs typeface="Arial MT"/>
              </a:rPr>
              <a:t>Chained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also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matrix </a:t>
            </a:r>
            <a:r>
              <a:rPr sz="1600" spc="-5" dirty="0">
                <a:latin typeface="Arial MT"/>
                <a:cs typeface="Arial MT"/>
              </a:rPr>
              <a:t>chain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multiply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multiple</a:t>
            </a:r>
            <a:r>
              <a:rPr sz="1600" dirty="0">
                <a:latin typeface="Arial MT"/>
                <a:cs typeface="Arial MT"/>
              </a:rPr>
              <a:t> matrices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together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efficiently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determining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optimal</a:t>
            </a:r>
            <a:r>
              <a:rPr sz="1600" dirty="0">
                <a:latin typeface="Arial MT"/>
                <a:cs typeface="Arial MT"/>
              </a:rPr>
              <a:t> order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goal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minimize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number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scalar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required.</a:t>
            </a:r>
            <a:endParaRPr sz="1600">
              <a:latin typeface="Arial MT"/>
              <a:cs typeface="Arial MT"/>
            </a:endParaRPr>
          </a:p>
          <a:p>
            <a:pPr marL="19050" marR="172085">
              <a:lnSpc>
                <a:spcPct val="96400"/>
              </a:lnSpc>
              <a:spcBef>
                <a:spcPts val="1475"/>
              </a:spcBef>
            </a:pPr>
            <a:r>
              <a:rPr sz="1600" dirty="0">
                <a:latin typeface="Arial MT"/>
                <a:cs typeface="Arial MT"/>
              </a:rPr>
              <a:t>Let's </a:t>
            </a:r>
            <a:r>
              <a:rPr sz="1600" spc="-5" dirty="0">
                <a:latin typeface="Arial MT"/>
                <a:cs typeface="Arial MT"/>
              </a:rPr>
              <a:t>consider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matrices: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dimensions </a:t>
            </a:r>
            <a:r>
              <a:rPr sz="1600" spc="-5" dirty="0">
                <a:latin typeface="Arial MT"/>
                <a:cs typeface="Arial MT"/>
              </a:rPr>
              <a:t>10x20, </a:t>
            </a:r>
            <a:r>
              <a:rPr sz="1600" dirty="0">
                <a:latin typeface="Arial MT"/>
                <a:cs typeface="Arial MT"/>
              </a:rPr>
              <a:t>B </a:t>
            </a:r>
            <a:r>
              <a:rPr sz="1600" spc="-5" dirty="0">
                <a:latin typeface="Arial MT"/>
                <a:cs typeface="Arial MT"/>
              </a:rPr>
              <a:t>with dimensions 20x30, and C with </a:t>
            </a:r>
            <a:r>
              <a:rPr sz="1600" dirty="0">
                <a:latin typeface="Arial MT"/>
                <a:cs typeface="Arial MT"/>
              </a:rPr>
              <a:t> dimensions </a:t>
            </a:r>
            <a:r>
              <a:rPr sz="1600" spc="-5" dirty="0">
                <a:latin typeface="Arial MT"/>
                <a:cs typeface="Arial MT"/>
              </a:rPr>
              <a:t>30x40. </a:t>
            </a:r>
            <a:r>
              <a:rPr sz="1600" dirty="0">
                <a:latin typeface="Arial MT"/>
                <a:cs typeface="Arial MT"/>
              </a:rPr>
              <a:t>To multiply </a:t>
            </a:r>
            <a:r>
              <a:rPr sz="1600" spc="-5" dirty="0">
                <a:latin typeface="Arial MT"/>
                <a:cs typeface="Arial MT"/>
              </a:rPr>
              <a:t>these matrices together, we have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two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possible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parenthesizations: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492" y="8899207"/>
            <a:ext cx="5991225" cy="234950"/>
          </a:xfrm>
          <a:custGeom>
            <a:avLst/>
            <a:gdLst/>
            <a:ahLst/>
            <a:cxnLst/>
            <a:rect l="l" t="t" r="r" b="b"/>
            <a:pathLst>
              <a:path w="5991225" h="234950">
                <a:moveTo>
                  <a:pt x="5987415" y="231775"/>
                </a:moveTo>
                <a:lnTo>
                  <a:pt x="3175" y="231775"/>
                </a:lnTo>
                <a:lnTo>
                  <a:pt x="3175" y="0"/>
                </a:lnTo>
                <a:lnTo>
                  <a:pt x="0" y="0"/>
                </a:lnTo>
                <a:lnTo>
                  <a:pt x="0" y="231775"/>
                </a:lnTo>
                <a:lnTo>
                  <a:pt x="0" y="234950"/>
                </a:lnTo>
                <a:lnTo>
                  <a:pt x="3175" y="234950"/>
                </a:lnTo>
                <a:lnTo>
                  <a:pt x="5987415" y="234950"/>
                </a:lnTo>
                <a:lnTo>
                  <a:pt x="5987415" y="231775"/>
                </a:lnTo>
                <a:close/>
              </a:path>
              <a:path w="5991225" h="234950">
                <a:moveTo>
                  <a:pt x="5990653" y="0"/>
                </a:moveTo>
                <a:lnTo>
                  <a:pt x="5987478" y="0"/>
                </a:lnTo>
                <a:lnTo>
                  <a:pt x="5987478" y="231775"/>
                </a:lnTo>
                <a:lnTo>
                  <a:pt x="5987478" y="234950"/>
                </a:lnTo>
                <a:lnTo>
                  <a:pt x="5990653" y="234950"/>
                </a:lnTo>
                <a:lnTo>
                  <a:pt x="5990653" y="231775"/>
                </a:lnTo>
                <a:lnTo>
                  <a:pt x="59906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980" y="916368"/>
            <a:ext cx="6280150" cy="140716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312420" marR="372110" indent="-228600" algn="just">
              <a:lnSpc>
                <a:spcPts val="1830"/>
              </a:lnSpc>
              <a:spcBef>
                <a:spcPts val="45"/>
              </a:spcBef>
              <a:buAutoNum type="arabicPeriod"/>
              <a:tabLst>
                <a:tab pos="313055" algn="l"/>
              </a:tabLst>
            </a:pPr>
            <a:r>
              <a:rPr sz="1600" spc="-5" dirty="0">
                <a:latin typeface="Arial MT"/>
                <a:cs typeface="Arial MT"/>
              </a:rPr>
              <a:t>(AB)C: Multiply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B </a:t>
            </a:r>
            <a:r>
              <a:rPr sz="1600" spc="-5" dirty="0">
                <a:latin typeface="Arial MT"/>
                <a:cs typeface="Arial MT"/>
              </a:rPr>
              <a:t>first, </a:t>
            </a:r>
            <a:r>
              <a:rPr sz="1600" spc="-10" dirty="0">
                <a:latin typeface="Arial MT"/>
                <a:cs typeface="Arial MT"/>
              </a:rPr>
              <a:t>resulting </a:t>
            </a:r>
            <a:r>
              <a:rPr sz="1600" spc="-5" dirty="0">
                <a:latin typeface="Arial MT"/>
                <a:cs typeface="Arial MT"/>
              </a:rPr>
              <a:t>in a temporary </a:t>
            </a:r>
            <a:r>
              <a:rPr sz="1600" dirty="0">
                <a:latin typeface="Arial MT"/>
                <a:cs typeface="Arial MT"/>
              </a:rPr>
              <a:t>matrix 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dimensions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10x30.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multiply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temporary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C,</a:t>
            </a:r>
            <a:endParaRPr sz="1600">
              <a:latin typeface="Arial MT"/>
              <a:cs typeface="Arial MT"/>
            </a:endParaRPr>
          </a:p>
          <a:p>
            <a:pPr marL="312420" algn="just">
              <a:lnSpc>
                <a:spcPts val="1755"/>
              </a:lnSpc>
            </a:pPr>
            <a:r>
              <a:rPr sz="1600" spc="-5" dirty="0">
                <a:latin typeface="Arial MT"/>
                <a:cs typeface="Arial MT"/>
              </a:rPr>
              <a:t>resulting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dimensions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10x40.</a:t>
            </a:r>
            <a:endParaRPr sz="1600">
              <a:latin typeface="Arial MT"/>
              <a:cs typeface="Arial MT"/>
            </a:endParaRPr>
          </a:p>
          <a:p>
            <a:pPr marL="312420" marR="360680" indent="-228600" algn="just">
              <a:lnSpc>
                <a:spcPts val="1850"/>
              </a:lnSpc>
              <a:spcBef>
                <a:spcPts val="65"/>
              </a:spcBef>
              <a:buAutoNum type="arabicPeriod" startAt="2"/>
              <a:tabLst>
                <a:tab pos="313055" algn="l"/>
              </a:tabLst>
            </a:pPr>
            <a:r>
              <a:rPr sz="1600" spc="-5" dirty="0">
                <a:latin typeface="Arial MT"/>
                <a:cs typeface="Arial MT"/>
              </a:rPr>
              <a:t>A(BC): Multiply </a:t>
            </a:r>
            <a:r>
              <a:rPr sz="1600" dirty="0">
                <a:latin typeface="Arial MT"/>
                <a:cs typeface="Arial MT"/>
              </a:rPr>
              <a:t>B </a:t>
            </a:r>
            <a:r>
              <a:rPr sz="1600" spc="-5" dirty="0">
                <a:latin typeface="Arial MT"/>
                <a:cs typeface="Arial MT"/>
              </a:rPr>
              <a:t>and C first, resulting in a temporary </a:t>
            </a:r>
            <a:r>
              <a:rPr sz="1600" dirty="0">
                <a:latin typeface="Arial MT"/>
                <a:cs typeface="Arial MT"/>
              </a:rPr>
              <a:t>matrix 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dimensions </a:t>
            </a:r>
            <a:r>
              <a:rPr sz="1600" spc="-5" dirty="0">
                <a:latin typeface="Arial MT"/>
                <a:cs typeface="Arial MT"/>
              </a:rPr>
              <a:t>20x40. Then </a:t>
            </a:r>
            <a:r>
              <a:rPr sz="1600" dirty="0">
                <a:latin typeface="Arial MT"/>
                <a:cs typeface="Arial MT"/>
              </a:rPr>
              <a:t>multiply A </a:t>
            </a:r>
            <a:r>
              <a:rPr sz="1600" spc="-5" dirty="0">
                <a:latin typeface="Arial MT"/>
                <a:cs typeface="Arial MT"/>
              </a:rPr>
              <a:t>with this temporary </a:t>
            </a:r>
            <a:r>
              <a:rPr sz="1600" dirty="0">
                <a:latin typeface="Arial MT"/>
                <a:cs typeface="Arial MT"/>
              </a:rPr>
              <a:t>matrix,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resulting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final matrix</a:t>
            </a:r>
            <a:r>
              <a:rPr sz="1600" dirty="0">
                <a:latin typeface="Arial MT"/>
                <a:cs typeface="Arial MT"/>
              </a:rPr>
              <a:t> 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dimensions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10x40.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080" y="2517203"/>
            <a:ext cx="5988050" cy="112776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0320" marR="258445">
              <a:lnSpc>
                <a:spcPts val="185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order </a:t>
            </a:r>
            <a:r>
              <a:rPr sz="1600" dirty="0">
                <a:latin typeface="Arial MT"/>
                <a:cs typeface="Arial MT"/>
              </a:rPr>
              <a:t>of </a:t>
            </a:r>
            <a:r>
              <a:rPr sz="1600" spc="-5" dirty="0">
                <a:latin typeface="Arial MT"/>
                <a:cs typeface="Arial MT"/>
              </a:rPr>
              <a:t>multiplication affects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number </a:t>
            </a:r>
            <a:r>
              <a:rPr sz="1600" dirty="0">
                <a:latin typeface="Arial MT"/>
                <a:cs typeface="Arial MT"/>
              </a:rPr>
              <a:t>of scalar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required.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applying </a:t>
            </a:r>
            <a:r>
              <a:rPr sz="1600" dirty="0">
                <a:latin typeface="Arial MT"/>
                <a:cs typeface="Arial MT"/>
              </a:rPr>
              <a:t>dynamic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programming,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optimal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 </a:t>
            </a: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determined.</a:t>
            </a:r>
            <a:endParaRPr sz="16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1360"/>
              </a:spcBef>
            </a:pPr>
            <a:r>
              <a:rPr sz="1600" spc="-5" dirty="0">
                <a:latin typeface="Arial MT"/>
                <a:cs typeface="Arial MT"/>
              </a:rPr>
              <a:t>Practical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chained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include: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392" y="3836670"/>
            <a:ext cx="6283325" cy="4446270"/>
            <a:chOff x="600392" y="3836670"/>
            <a:chExt cx="6283325" cy="4446270"/>
          </a:xfrm>
        </p:grpSpPr>
        <p:sp>
          <p:nvSpPr>
            <p:cNvPr id="5" name="object 5"/>
            <p:cNvSpPr/>
            <p:nvPr/>
          </p:nvSpPr>
          <p:spPr>
            <a:xfrm>
              <a:off x="600392" y="3836669"/>
              <a:ext cx="6279515" cy="3175"/>
            </a:xfrm>
            <a:custGeom>
              <a:avLst/>
              <a:gdLst/>
              <a:ahLst/>
              <a:cxnLst/>
              <a:rect l="l" t="t" r="r" b="b"/>
              <a:pathLst>
                <a:path w="6279515" h="3175">
                  <a:moveTo>
                    <a:pt x="6279515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3175"/>
                  </a:lnTo>
                  <a:lnTo>
                    <a:pt x="3175" y="3175"/>
                  </a:lnTo>
                  <a:lnTo>
                    <a:pt x="6279515" y="3175"/>
                  </a:lnTo>
                  <a:lnTo>
                    <a:pt x="6279515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81558" y="3836670"/>
              <a:ext cx="0" cy="4211320"/>
            </a:xfrm>
            <a:custGeom>
              <a:avLst/>
              <a:gdLst/>
              <a:ahLst/>
              <a:cxnLst/>
              <a:rect l="l" t="t" r="r" b="b"/>
              <a:pathLst>
                <a:path h="4211320">
                  <a:moveTo>
                    <a:pt x="0" y="0"/>
                  </a:moveTo>
                  <a:lnTo>
                    <a:pt x="0" y="4211320"/>
                  </a:lnTo>
                </a:path>
              </a:pathLst>
            </a:custGeom>
            <a:ln w="3175">
              <a:solidFill>
                <a:srgbClr val="D9D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980" y="3839845"/>
              <a:ext cx="0" cy="4208145"/>
            </a:xfrm>
            <a:custGeom>
              <a:avLst/>
              <a:gdLst/>
              <a:ahLst/>
              <a:cxnLst/>
              <a:rect l="l" t="t" r="r" b="b"/>
              <a:pathLst>
                <a:path h="4208145">
                  <a:moveTo>
                    <a:pt x="0" y="0"/>
                  </a:moveTo>
                  <a:lnTo>
                    <a:pt x="0" y="4208145"/>
                  </a:lnTo>
                </a:path>
              </a:pathLst>
            </a:custGeom>
            <a:ln w="3175">
              <a:solidFill>
                <a:srgbClr val="D9D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392" y="8047990"/>
              <a:ext cx="6283325" cy="234950"/>
            </a:xfrm>
            <a:custGeom>
              <a:avLst/>
              <a:gdLst/>
              <a:ahLst/>
              <a:cxnLst/>
              <a:rect l="l" t="t" r="r" b="b"/>
              <a:pathLst>
                <a:path w="6283325" h="234950">
                  <a:moveTo>
                    <a:pt x="6279515" y="231775"/>
                  </a:moveTo>
                  <a:lnTo>
                    <a:pt x="3175" y="231775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231775"/>
                  </a:lnTo>
                  <a:lnTo>
                    <a:pt x="0" y="234950"/>
                  </a:lnTo>
                  <a:lnTo>
                    <a:pt x="3175" y="234950"/>
                  </a:lnTo>
                  <a:lnTo>
                    <a:pt x="6279515" y="234950"/>
                  </a:lnTo>
                  <a:lnTo>
                    <a:pt x="6279515" y="231775"/>
                  </a:lnTo>
                  <a:close/>
                </a:path>
                <a:path w="6283325" h="234950">
                  <a:moveTo>
                    <a:pt x="6282753" y="0"/>
                  </a:moveTo>
                  <a:lnTo>
                    <a:pt x="6279578" y="0"/>
                  </a:lnTo>
                  <a:lnTo>
                    <a:pt x="6279578" y="231775"/>
                  </a:lnTo>
                  <a:lnTo>
                    <a:pt x="6279578" y="234950"/>
                  </a:lnTo>
                  <a:lnTo>
                    <a:pt x="6282753" y="234950"/>
                  </a:lnTo>
                  <a:lnTo>
                    <a:pt x="6282753" y="231775"/>
                  </a:lnTo>
                  <a:lnTo>
                    <a:pt x="628275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92492" y="8473440"/>
            <a:ext cx="5991225" cy="238760"/>
          </a:xfrm>
          <a:custGeom>
            <a:avLst/>
            <a:gdLst/>
            <a:ahLst/>
            <a:cxnLst/>
            <a:rect l="l" t="t" r="r" b="b"/>
            <a:pathLst>
              <a:path w="5991225" h="238759">
                <a:moveTo>
                  <a:pt x="3175" y="3251"/>
                </a:moveTo>
                <a:lnTo>
                  <a:pt x="0" y="3251"/>
                </a:lnTo>
                <a:lnTo>
                  <a:pt x="0" y="238506"/>
                </a:lnTo>
                <a:lnTo>
                  <a:pt x="3175" y="238506"/>
                </a:lnTo>
                <a:lnTo>
                  <a:pt x="3175" y="3251"/>
                </a:lnTo>
                <a:close/>
              </a:path>
              <a:path w="5991225" h="238759">
                <a:moveTo>
                  <a:pt x="5987415" y="0"/>
                </a:moveTo>
                <a:lnTo>
                  <a:pt x="3175" y="0"/>
                </a:lnTo>
                <a:lnTo>
                  <a:pt x="0" y="0"/>
                </a:lnTo>
                <a:lnTo>
                  <a:pt x="0" y="3175"/>
                </a:lnTo>
                <a:lnTo>
                  <a:pt x="3175" y="3175"/>
                </a:lnTo>
                <a:lnTo>
                  <a:pt x="5987415" y="3175"/>
                </a:lnTo>
                <a:lnTo>
                  <a:pt x="5987415" y="0"/>
                </a:lnTo>
                <a:close/>
              </a:path>
              <a:path w="5991225" h="238759">
                <a:moveTo>
                  <a:pt x="5990653" y="3251"/>
                </a:moveTo>
                <a:lnTo>
                  <a:pt x="5987478" y="3251"/>
                </a:lnTo>
                <a:lnTo>
                  <a:pt x="5987478" y="238506"/>
                </a:lnTo>
                <a:lnTo>
                  <a:pt x="5990653" y="238506"/>
                </a:lnTo>
                <a:lnTo>
                  <a:pt x="5990653" y="3251"/>
                </a:lnTo>
                <a:close/>
              </a:path>
              <a:path w="5991225" h="238759">
                <a:moveTo>
                  <a:pt x="5990653" y="0"/>
                </a:moveTo>
                <a:lnTo>
                  <a:pt x="5987478" y="0"/>
                </a:lnTo>
                <a:lnTo>
                  <a:pt x="5987478" y="3175"/>
                </a:lnTo>
                <a:lnTo>
                  <a:pt x="5990653" y="3175"/>
                </a:lnTo>
                <a:lnTo>
                  <a:pt x="59906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3417" y="3814445"/>
            <a:ext cx="6160770" cy="51384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173990" indent="-228600">
              <a:lnSpc>
                <a:spcPct val="95700"/>
              </a:lnSpc>
              <a:spcBef>
                <a:spcPts val="180"/>
              </a:spcBef>
              <a:buAutoNum type="arabicPeriod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Computer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Graphics: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Chained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extensively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graphics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transformations,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scaling,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rotation, translation, </a:t>
            </a:r>
            <a:r>
              <a:rPr sz="160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projection. </a:t>
            </a:r>
            <a:r>
              <a:rPr sz="1600" dirty="0">
                <a:latin typeface="Arial MT"/>
                <a:cs typeface="Arial MT"/>
              </a:rPr>
              <a:t>These </a:t>
            </a:r>
            <a:r>
              <a:rPr sz="1600" spc="-5" dirty="0">
                <a:latin typeface="Arial MT"/>
                <a:cs typeface="Arial MT"/>
              </a:rPr>
              <a:t>operations involve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multiplying </a:t>
            </a:r>
            <a:r>
              <a:rPr sz="1600" dirty="0">
                <a:latin typeface="Arial MT"/>
                <a:cs typeface="Arial MT"/>
              </a:rPr>
              <a:t>multiple </a:t>
            </a:r>
            <a:r>
              <a:rPr sz="1600" spc="-5" dirty="0">
                <a:latin typeface="Arial MT"/>
                <a:cs typeface="Arial MT"/>
              </a:rPr>
              <a:t>transformation </a:t>
            </a:r>
            <a:r>
              <a:rPr sz="1600" dirty="0">
                <a:latin typeface="Arial MT"/>
                <a:cs typeface="Arial MT"/>
              </a:rPr>
              <a:t>matrices </a:t>
            </a:r>
            <a:r>
              <a:rPr sz="1600" spc="-5" dirty="0">
                <a:latin typeface="Arial MT"/>
                <a:cs typeface="Arial MT"/>
              </a:rPr>
              <a:t>together, and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order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affects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final result.</a:t>
            </a:r>
            <a:endParaRPr sz="1600">
              <a:latin typeface="Arial MT"/>
              <a:cs typeface="Arial MT"/>
            </a:endParaRPr>
          </a:p>
          <a:p>
            <a:pPr marL="241300" marR="6985" indent="-228600">
              <a:lnSpc>
                <a:spcPct val="95500"/>
              </a:lnSpc>
              <a:spcBef>
                <a:spcPts val="15"/>
              </a:spcBef>
              <a:buAutoNum type="arabicPeriod"/>
              <a:tabLst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Optimization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optimization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involve </a:t>
            </a:r>
            <a:r>
              <a:rPr sz="1600" dirty="0">
                <a:latin typeface="Arial MT"/>
                <a:cs typeface="Arial MT"/>
              </a:rPr>
              <a:t> matrix </a:t>
            </a:r>
            <a:r>
              <a:rPr sz="1600" spc="-5" dirty="0">
                <a:latin typeface="Arial MT"/>
                <a:cs typeface="Arial MT"/>
              </a:rPr>
              <a:t>operations.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Chained matrix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 </a:t>
            </a:r>
            <a:r>
              <a:rPr sz="1600" dirty="0">
                <a:latin typeface="Arial MT"/>
                <a:cs typeface="Arial MT"/>
              </a:rPr>
              <a:t>plays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crucial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role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solving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efficiently.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programming,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dynamic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programming,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numerical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optimization.</a:t>
            </a:r>
            <a:endParaRPr sz="1600">
              <a:latin typeface="Arial MT"/>
              <a:cs typeface="Arial MT"/>
            </a:endParaRPr>
          </a:p>
          <a:p>
            <a:pPr marL="241300" marR="139700" indent="-228600">
              <a:lnSpc>
                <a:spcPct val="95700"/>
              </a:lnSpc>
              <a:spcBef>
                <a:spcPts val="15"/>
              </a:spcBef>
              <a:buAutoNum type="arabicPeriod"/>
              <a:tabLst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Analysis: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Chained</a:t>
            </a:r>
            <a:r>
              <a:rPr sz="1600" dirty="0">
                <a:latin typeface="Arial MT"/>
                <a:cs typeface="Arial MT"/>
              </a:rPr>
              <a:t> matrix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utilized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various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 </a:t>
            </a:r>
            <a:r>
              <a:rPr sz="1600" spc="-5" dirty="0">
                <a:latin typeface="Arial MT"/>
                <a:cs typeface="Arial MT"/>
              </a:rPr>
              <a:t>analysis techniques, </a:t>
            </a:r>
            <a:r>
              <a:rPr sz="1600" dirty="0">
                <a:latin typeface="Arial MT"/>
                <a:cs typeface="Arial MT"/>
              </a:rPr>
              <a:t>such as </a:t>
            </a:r>
            <a:r>
              <a:rPr sz="1600" spc="-5" dirty="0">
                <a:latin typeface="Arial MT"/>
                <a:cs typeface="Arial MT"/>
              </a:rPr>
              <a:t>principal component analysis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(PCA),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singular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value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decomposition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(SVD),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factor analysis.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 </a:t>
            </a:r>
            <a:r>
              <a:rPr sz="1600" spc="-5" dirty="0">
                <a:latin typeface="Arial MT"/>
                <a:cs typeface="Arial MT"/>
              </a:rPr>
              <a:t>techniques involve </a:t>
            </a:r>
            <a:r>
              <a:rPr sz="1600" dirty="0">
                <a:latin typeface="Arial MT"/>
                <a:cs typeface="Arial MT"/>
              </a:rPr>
              <a:t>matrix </a:t>
            </a:r>
            <a:r>
              <a:rPr sz="1600" spc="-5" dirty="0">
                <a:latin typeface="Arial MT"/>
                <a:cs typeface="Arial MT"/>
              </a:rPr>
              <a:t>manipulations </a:t>
            </a:r>
            <a:r>
              <a:rPr sz="160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require </a:t>
            </a:r>
            <a:r>
              <a:rPr sz="1600" dirty="0">
                <a:latin typeface="Arial MT"/>
                <a:cs typeface="Arial MT"/>
              </a:rPr>
              <a:t> efficient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handle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large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datasets.</a:t>
            </a:r>
            <a:endParaRPr sz="1600">
              <a:latin typeface="Arial MT"/>
              <a:cs typeface="Arial MT"/>
            </a:endParaRPr>
          </a:p>
          <a:p>
            <a:pPr marL="241300" marR="5080" indent="-228600">
              <a:lnSpc>
                <a:spcPct val="961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Signal </a:t>
            </a:r>
            <a:r>
              <a:rPr sz="1600" spc="-5" dirty="0">
                <a:latin typeface="Arial MT"/>
                <a:cs typeface="Arial MT"/>
              </a:rPr>
              <a:t>Processing: </a:t>
            </a:r>
            <a:r>
              <a:rPr sz="1600" spc="-1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digital signal </a:t>
            </a:r>
            <a:r>
              <a:rPr sz="1600" dirty="0">
                <a:latin typeface="Arial MT"/>
                <a:cs typeface="Arial MT"/>
              </a:rPr>
              <a:t>processing </a:t>
            </a:r>
            <a:r>
              <a:rPr sz="1600" spc="-5" dirty="0">
                <a:latin typeface="Arial MT"/>
                <a:cs typeface="Arial MT"/>
              </a:rPr>
              <a:t>applications, </a:t>
            </a:r>
            <a:r>
              <a:rPr sz="1600" dirty="0">
                <a:latin typeface="Arial MT"/>
                <a:cs typeface="Arial MT"/>
              </a:rPr>
              <a:t> matrices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often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used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operations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filtering,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transformation,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compression.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Chained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optimize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reduce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computational complexity.</a:t>
            </a:r>
            <a:endParaRPr sz="1600">
              <a:latin typeface="Arial MT"/>
              <a:cs typeface="Arial MT"/>
            </a:endParaRPr>
          </a:p>
          <a:p>
            <a:pPr marL="241300" marR="359410">
              <a:lnSpc>
                <a:spcPts val="1820"/>
              </a:lnSpc>
              <a:spcBef>
                <a:spcPts val="1600"/>
              </a:spcBef>
            </a:pPr>
            <a:r>
              <a:rPr sz="1600" spc="-5" dirty="0">
                <a:latin typeface="Arial MT"/>
                <a:cs typeface="Arial MT"/>
              </a:rPr>
              <a:t>Overall,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chained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essential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numerous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fields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involved.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efficiency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2492" y="8711882"/>
            <a:ext cx="5991225" cy="231775"/>
          </a:xfrm>
          <a:custGeom>
            <a:avLst/>
            <a:gdLst/>
            <a:ahLst/>
            <a:cxnLst/>
            <a:rect l="l" t="t" r="r" b="b"/>
            <a:pathLst>
              <a:path w="5991225" h="231775">
                <a:moveTo>
                  <a:pt x="3175" y="0"/>
                </a:moveTo>
                <a:lnTo>
                  <a:pt x="0" y="0"/>
                </a:lnTo>
                <a:lnTo>
                  <a:pt x="0" y="231775"/>
                </a:lnTo>
                <a:lnTo>
                  <a:pt x="3175" y="231775"/>
                </a:lnTo>
                <a:lnTo>
                  <a:pt x="3175" y="0"/>
                </a:lnTo>
                <a:close/>
              </a:path>
              <a:path w="5991225" h="231775">
                <a:moveTo>
                  <a:pt x="5990653" y="0"/>
                </a:moveTo>
                <a:lnTo>
                  <a:pt x="5987478" y="0"/>
                </a:lnTo>
                <a:lnTo>
                  <a:pt x="5987478" y="231775"/>
                </a:lnTo>
                <a:lnTo>
                  <a:pt x="5990653" y="231775"/>
                </a:lnTo>
                <a:lnTo>
                  <a:pt x="59906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92" y="914780"/>
            <a:ext cx="5991225" cy="234950"/>
          </a:xfrm>
          <a:custGeom>
            <a:avLst/>
            <a:gdLst/>
            <a:ahLst/>
            <a:cxnLst/>
            <a:rect l="l" t="t" r="r" b="b"/>
            <a:pathLst>
              <a:path w="5991225" h="234950">
                <a:moveTo>
                  <a:pt x="3175" y="0"/>
                </a:moveTo>
                <a:lnTo>
                  <a:pt x="0" y="0"/>
                </a:lnTo>
                <a:lnTo>
                  <a:pt x="0" y="234950"/>
                </a:lnTo>
                <a:lnTo>
                  <a:pt x="3175" y="234950"/>
                </a:lnTo>
                <a:lnTo>
                  <a:pt x="3175" y="0"/>
                </a:lnTo>
                <a:close/>
              </a:path>
              <a:path w="5991225" h="234950">
                <a:moveTo>
                  <a:pt x="5990653" y="0"/>
                </a:moveTo>
                <a:lnTo>
                  <a:pt x="5987478" y="0"/>
                </a:lnTo>
                <a:lnTo>
                  <a:pt x="5987478" y="234950"/>
                </a:lnTo>
                <a:lnTo>
                  <a:pt x="5990653" y="234950"/>
                </a:lnTo>
                <a:lnTo>
                  <a:pt x="599065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7" y="889381"/>
            <a:ext cx="5758815" cy="5041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20"/>
              </a:spcBef>
            </a:pPr>
            <a:r>
              <a:rPr sz="1600" spc="-5" dirty="0">
                <a:latin typeface="Arial MT"/>
                <a:cs typeface="Arial MT"/>
              </a:rPr>
              <a:t>optimal order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determination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contribute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improved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performance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resource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utilization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various computational tasks.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8992" y="1149730"/>
            <a:ext cx="6054725" cy="645160"/>
            <a:chOff x="828992" y="1149730"/>
            <a:chExt cx="6054725" cy="645160"/>
          </a:xfrm>
        </p:grpSpPr>
        <p:sp>
          <p:nvSpPr>
            <p:cNvPr id="5" name="object 5"/>
            <p:cNvSpPr/>
            <p:nvPr/>
          </p:nvSpPr>
          <p:spPr>
            <a:xfrm>
              <a:off x="892492" y="1149730"/>
              <a:ext cx="5991225" cy="234950"/>
            </a:xfrm>
            <a:custGeom>
              <a:avLst/>
              <a:gdLst/>
              <a:ahLst/>
              <a:cxnLst/>
              <a:rect l="l" t="t" r="r" b="b"/>
              <a:pathLst>
                <a:path w="5991225" h="234950">
                  <a:moveTo>
                    <a:pt x="5987415" y="231775"/>
                  </a:moveTo>
                  <a:lnTo>
                    <a:pt x="3175" y="231775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231775"/>
                  </a:lnTo>
                  <a:lnTo>
                    <a:pt x="0" y="234950"/>
                  </a:lnTo>
                  <a:lnTo>
                    <a:pt x="3175" y="234950"/>
                  </a:lnTo>
                  <a:lnTo>
                    <a:pt x="5987415" y="234950"/>
                  </a:lnTo>
                  <a:lnTo>
                    <a:pt x="5987415" y="231775"/>
                  </a:lnTo>
                  <a:close/>
                </a:path>
                <a:path w="5991225" h="234950">
                  <a:moveTo>
                    <a:pt x="5990653" y="0"/>
                  </a:moveTo>
                  <a:lnTo>
                    <a:pt x="5987478" y="0"/>
                  </a:lnTo>
                  <a:lnTo>
                    <a:pt x="5987478" y="231775"/>
                  </a:lnTo>
                  <a:lnTo>
                    <a:pt x="5987478" y="234950"/>
                  </a:lnTo>
                  <a:lnTo>
                    <a:pt x="5990653" y="234950"/>
                  </a:lnTo>
                  <a:lnTo>
                    <a:pt x="5990653" y="231775"/>
                  </a:lnTo>
                  <a:lnTo>
                    <a:pt x="599065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5667" y="1387792"/>
              <a:ext cx="5984240" cy="235585"/>
            </a:xfrm>
            <a:custGeom>
              <a:avLst/>
              <a:gdLst/>
              <a:ahLst/>
              <a:cxnLst/>
              <a:rect l="l" t="t" r="r" b="b"/>
              <a:pathLst>
                <a:path w="5984240" h="235584">
                  <a:moveTo>
                    <a:pt x="598424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5984240" y="235267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992" y="1384680"/>
              <a:ext cx="6054725" cy="238760"/>
            </a:xfrm>
            <a:custGeom>
              <a:avLst/>
              <a:gdLst/>
              <a:ahLst/>
              <a:cxnLst/>
              <a:rect l="l" t="t" r="r" b="b"/>
              <a:pathLst>
                <a:path w="6054725" h="238759">
                  <a:moveTo>
                    <a:pt x="6050915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3111"/>
                  </a:lnTo>
                  <a:lnTo>
                    <a:pt x="0" y="238379"/>
                  </a:lnTo>
                  <a:lnTo>
                    <a:pt x="3175" y="238379"/>
                  </a:lnTo>
                  <a:lnTo>
                    <a:pt x="3175" y="3175"/>
                  </a:lnTo>
                  <a:lnTo>
                    <a:pt x="6050915" y="3175"/>
                  </a:lnTo>
                  <a:lnTo>
                    <a:pt x="6050915" y="0"/>
                  </a:lnTo>
                  <a:close/>
                </a:path>
                <a:path w="6054725" h="238759">
                  <a:moveTo>
                    <a:pt x="6054153" y="0"/>
                  </a:moveTo>
                  <a:lnTo>
                    <a:pt x="6050978" y="0"/>
                  </a:lnTo>
                  <a:lnTo>
                    <a:pt x="6050978" y="3111"/>
                  </a:lnTo>
                  <a:lnTo>
                    <a:pt x="6050978" y="238379"/>
                  </a:lnTo>
                  <a:lnTo>
                    <a:pt x="6054153" y="238379"/>
                  </a:lnTo>
                  <a:lnTo>
                    <a:pt x="6054153" y="3175"/>
                  </a:lnTo>
                  <a:lnTo>
                    <a:pt x="605415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5667" y="1623059"/>
              <a:ext cx="5984240" cy="168275"/>
            </a:xfrm>
            <a:custGeom>
              <a:avLst/>
              <a:gdLst/>
              <a:ahLst/>
              <a:cxnLst/>
              <a:rect l="l" t="t" r="r" b="b"/>
              <a:pathLst>
                <a:path w="5984240" h="168275">
                  <a:moveTo>
                    <a:pt x="5984240" y="0"/>
                  </a:moveTo>
                  <a:lnTo>
                    <a:pt x="0" y="0"/>
                  </a:lnTo>
                  <a:lnTo>
                    <a:pt x="0" y="168275"/>
                  </a:lnTo>
                  <a:lnTo>
                    <a:pt x="5984240" y="168275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992" y="1623059"/>
              <a:ext cx="6054725" cy="171450"/>
            </a:xfrm>
            <a:custGeom>
              <a:avLst/>
              <a:gdLst/>
              <a:ahLst/>
              <a:cxnLst/>
              <a:rect l="l" t="t" r="r" b="b"/>
              <a:pathLst>
                <a:path w="6054725" h="171450">
                  <a:moveTo>
                    <a:pt x="6050915" y="168275"/>
                  </a:moveTo>
                  <a:lnTo>
                    <a:pt x="3175" y="168275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168275"/>
                  </a:lnTo>
                  <a:lnTo>
                    <a:pt x="0" y="171450"/>
                  </a:lnTo>
                  <a:lnTo>
                    <a:pt x="3175" y="171450"/>
                  </a:lnTo>
                  <a:lnTo>
                    <a:pt x="6050915" y="171450"/>
                  </a:lnTo>
                  <a:lnTo>
                    <a:pt x="6050915" y="168275"/>
                  </a:lnTo>
                  <a:close/>
                </a:path>
                <a:path w="6054725" h="171450">
                  <a:moveTo>
                    <a:pt x="6054153" y="0"/>
                  </a:moveTo>
                  <a:lnTo>
                    <a:pt x="6050978" y="0"/>
                  </a:lnTo>
                  <a:lnTo>
                    <a:pt x="6050978" y="168275"/>
                  </a:lnTo>
                  <a:lnTo>
                    <a:pt x="6050978" y="171450"/>
                  </a:lnTo>
                  <a:lnTo>
                    <a:pt x="6054153" y="171450"/>
                  </a:lnTo>
                  <a:lnTo>
                    <a:pt x="6054153" y="168275"/>
                  </a:lnTo>
                  <a:lnTo>
                    <a:pt x="605415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916368"/>
            <a:ext cx="4304665" cy="7955915"/>
          </a:xfrm>
          <a:prstGeom prst="rect">
            <a:avLst/>
          </a:prstGeom>
          <a:ln w="3175">
            <a:solidFill>
              <a:srgbClr val="DFDFD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low;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 &lt;=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1; </a:t>
            </a:r>
            <a:r>
              <a:rPr sz="1600" spc="-10" dirty="0">
                <a:latin typeface="Arial MT"/>
                <a:cs typeface="Arial MT"/>
              </a:rPr>
              <a:t>j++)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 MT"/>
              <a:cs typeface="Arial MT"/>
            </a:endParaRPr>
          </a:p>
          <a:p>
            <a:pPr marL="531495">
              <a:lnSpc>
                <a:spcPts val="1885"/>
              </a:lnSpc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 </a:t>
            </a:r>
            <a:r>
              <a:rPr sz="1600" spc="-5" dirty="0">
                <a:latin typeface="Arial MT"/>
                <a:cs typeface="Arial MT"/>
              </a:rPr>
              <a:t>current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smaller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ts val="1885"/>
              </a:lnSpc>
            </a:pPr>
            <a:r>
              <a:rPr sz="1600" dirty="0">
                <a:latin typeface="Arial MT"/>
                <a:cs typeface="Arial MT"/>
              </a:rPr>
              <a:t>pivot</a:t>
            </a:r>
            <a:endParaRPr sz="160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  <a:spcBef>
                <a:spcPts val="1430"/>
              </a:spcBef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(arr[j]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pivot)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757555" marR="212090">
              <a:lnSpc>
                <a:spcPct val="175800"/>
              </a:lnSpc>
              <a:spcBef>
                <a:spcPts val="1285"/>
              </a:spcBef>
            </a:pPr>
            <a:r>
              <a:rPr sz="1600" dirty="0">
                <a:latin typeface="Arial MT"/>
                <a:cs typeface="Arial MT"/>
              </a:rPr>
              <a:t>// </a:t>
            </a:r>
            <a:r>
              <a:rPr sz="1600" spc="-5" dirty="0">
                <a:latin typeface="Arial MT"/>
                <a:cs typeface="Arial MT"/>
              </a:rPr>
              <a:t>Increment index </a:t>
            </a:r>
            <a:r>
              <a:rPr sz="1600" dirty="0">
                <a:latin typeface="Arial MT"/>
                <a:cs typeface="Arial MT"/>
              </a:rPr>
              <a:t>of </a:t>
            </a:r>
            <a:r>
              <a:rPr sz="1600" spc="-5" dirty="0">
                <a:latin typeface="Arial MT"/>
                <a:cs typeface="Arial MT"/>
              </a:rPr>
              <a:t>smaller element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i++;</a:t>
            </a:r>
            <a:endParaRPr sz="1600">
              <a:latin typeface="Arial MT"/>
              <a:cs typeface="Arial MT"/>
            </a:endParaRPr>
          </a:p>
          <a:p>
            <a:pPr marL="757555">
              <a:lnSpc>
                <a:spcPct val="100000"/>
              </a:lnSpc>
              <a:spcBef>
                <a:spcPts val="1455"/>
              </a:spcBef>
            </a:pPr>
            <a:r>
              <a:rPr sz="1600" spc="-5" dirty="0">
                <a:latin typeface="Arial MT"/>
                <a:cs typeface="Arial MT"/>
              </a:rPr>
              <a:t>swap(&amp;arr[i],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&amp;arr[j]);</a:t>
            </a:r>
            <a:endParaRPr sz="160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  <a:spcBef>
                <a:spcPts val="1430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  <a:spcBef>
                <a:spcPts val="1460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306070" marR="1446530">
              <a:lnSpc>
                <a:spcPts val="3379"/>
              </a:lnSpc>
              <a:spcBef>
                <a:spcPts val="325"/>
              </a:spcBef>
            </a:pPr>
            <a:r>
              <a:rPr sz="1600" spc="-5" dirty="0">
                <a:latin typeface="Arial MT"/>
                <a:cs typeface="Arial MT"/>
              </a:rPr>
              <a:t>swap(&amp;arr[i </a:t>
            </a:r>
            <a:r>
              <a:rPr sz="1600" dirty="0">
                <a:latin typeface="Arial MT"/>
                <a:cs typeface="Arial MT"/>
              </a:rPr>
              <a:t>+ 1], </a:t>
            </a:r>
            <a:r>
              <a:rPr sz="1600" spc="-5" dirty="0">
                <a:latin typeface="Arial MT"/>
                <a:cs typeface="Arial MT"/>
              </a:rPr>
              <a:t>&amp;arr[high]);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return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(i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1);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095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Arial MT"/>
              <a:cs typeface="Arial MT"/>
            </a:endParaRPr>
          </a:p>
          <a:p>
            <a:pPr marL="77470" marR="944880">
              <a:lnSpc>
                <a:spcPts val="1850"/>
              </a:lnSpc>
            </a:pPr>
            <a:r>
              <a:rPr sz="1600" dirty="0">
                <a:latin typeface="Arial MT"/>
                <a:cs typeface="Arial MT"/>
              </a:rPr>
              <a:t>// The </a:t>
            </a:r>
            <a:r>
              <a:rPr sz="1600" spc="-5" dirty="0">
                <a:latin typeface="Arial MT"/>
                <a:cs typeface="Arial MT"/>
              </a:rPr>
              <a:t>main </a:t>
            </a:r>
            <a:r>
              <a:rPr sz="1600" spc="-10" dirty="0">
                <a:latin typeface="Arial MT"/>
                <a:cs typeface="Arial MT"/>
              </a:rPr>
              <a:t>function </a:t>
            </a:r>
            <a:r>
              <a:rPr sz="1600" spc="-5" dirty="0">
                <a:latin typeface="Arial MT"/>
                <a:cs typeface="Arial MT"/>
              </a:rPr>
              <a:t>that implements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QuickSort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10"/>
              </a:spcBef>
            </a:pPr>
            <a:r>
              <a:rPr sz="1600" dirty="0">
                <a:latin typeface="Arial MT"/>
                <a:cs typeface="Arial MT"/>
              </a:rPr>
              <a:t>// </a:t>
            </a:r>
            <a:r>
              <a:rPr sz="1600" spc="-5" dirty="0">
                <a:latin typeface="Arial MT"/>
                <a:cs typeface="Arial MT"/>
              </a:rPr>
              <a:t>arr[]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--&gt;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Array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sorted,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916368"/>
            <a:ext cx="4304665" cy="7914640"/>
          </a:xfrm>
          <a:prstGeom prst="rect">
            <a:avLst/>
          </a:prstGeom>
          <a:ln w="3175">
            <a:solidFill>
              <a:srgbClr val="DFDFDF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60"/>
              </a:spcBef>
            </a:pPr>
            <a:r>
              <a:rPr sz="1600" dirty="0">
                <a:latin typeface="Arial MT"/>
                <a:cs typeface="Arial MT"/>
              </a:rPr>
              <a:t>// </a:t>
            </a:r>
            <a:r>
              <a:rPr sz="1600" spc="-5" dirty="0">
                <a:latin typeface="Arial MT"/>
                <a:cs typeface="Arial MT"/>
              </a:rPr>
              <a:t>low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--&gt; </a:t>
            </a:r>
            <a:r>
              <a:rPr sz="1600" spc="-5" dirty="0">
                <a:latin typeface="Arial MT"/>
                <a:cs typeface="Arial MT"/>
              </a:rPr>
              <a:t>Starting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index,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60"/>
              </a:spcBef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5" dirty="0">
                <a:latin typeface="Arial MT"/>
                <a:cs typeface="Arial MT"/>
              </a:rPr>
              <a:t> high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--&gt;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index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30"/>
              </a:spcBef>
            </a:pPr>
            <a:r>
              <a:rPr sz="1600" spc="-5" dirty="0">
                <a:latin typeface="Arial MT"/>
                <a:cs typeface="Arial MT"/>
              </a:rPr>
              <a:t>void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quickSort(int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arr[],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low,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high)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55"/>
              </a:spcBef>
            </a:pPr>
            <a:r>
              <a:rPr sz="160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  <a:spcBef>
                <a:spcPts val="1455"/>
              </a:spcBef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(low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partitioning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index,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arr[p]</a:t>
            </a:r>
            <a:endParaRPr sz="160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  <a:spcBef>
                <a:spcPts val="1430"/>
              </a:spcBef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5" dirty="0">
                <a:latin typeface="Arial MT"/>
                <a:cs typeface="Arial MT"/>
              </a:rPr>
              <a:t> 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now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 </a:t>
            </a:r>
            <a:r>
              <a:rPr sz="1600" spc="-10" dirty="0">
                <a:latin typeface="Arial MT"/>
                <a:cs typeface="Arial MT"/>
              </a:rPr>
              <a:t>right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place</a:t>
            </a:r>
            <a:endParaRPr sz="160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  <a:spcBef>
                <a:spcPts val="1460"/>
              </a:spcBef>
            </a:pP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partition(arr,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low,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high);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Separately sort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elements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before</a:t>
            </a:r>
            <a:endParaRPr sz="1600">
              <a:latin typeface="Arial MT"/>
              <a:cs typeface="Arial MT"/>
            </a:endParaRPr>
          </a:p>
          <a:p>
            <a:pPr marL="531495" marR="1237615">
              <a:lnSpc>
                <a:spcPct val="175200"/>
              </a:lnSpc>
              <a:spcBef>
                <a:spcPts val="10"/>
              </a:spcBef>
            </a:pPr>
            <a:r>
              <a:rPr sz="1600" dirty="0">
                <a:latin typeface="Arial MT"/>
                <a:cs typeface="Arial MT"/>
              </a:rPr>
              <a:t>// </a:t>
            </a:r>
            <a:r>
              <a:rPr sz="1600" spc="-5" dirty="0">
                <a:latin typeface="Arial MT"/>
                <a:cs typeface="Arial MT"/>
              </a:rPr>
              <a:t>partition and after partition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quickSort(arr, low, </a:t>
            </a:r>
            <a:r>
              <a:rPr sz="1600" dirty="0">
                <a:latin typeface="Arial MT"/>
                <a:cs typeface="Arial MT"/>
              </a:rPr>
              <a:t>pi - </a:t>
            </a:r>
            <a:r>
              <a:rPr sz="1600" spc="-5" dirty="0">
                <a:latin typeface="Arial MT"/>
                <a:cs typeface="Arial MT"/>
              </a:rPr>
              <a:t>1);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quickSort(arr,</a:t>
            </a:r>
            <a:r>
              <a:rPr sz="1600" dirty="0">
                <a:latin typeface="Arial MT"/>
                <a:cs typeface="Arial MT"/>
              </a:rPr>
              <a:t> pi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1, </a:t>
            </a:r>
            <a:r>
              <a:rPr sz="1600" spc="-10" dirty="0">
                <a:latin typeface="Arial MT"/>
                <a:cs typeface="Arial MT"/>
              </a:rPr>
              <a:t>high);</a:t>
            </a:r>
            <a:endParaRPr sz="160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  <a:spcBef>
                <a:spcPts val="1455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35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//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Driver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code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916368"/>
            <a:ext cx="4304665" cy="5351780"/>
          </a:xfrm>
          <a:prstGeom prst="rect">
            <a:avLst/>
          </a:prstGeom>
          <a:ln w="3175">
            <a:solidFill>
              <a:srgbClr val="DFDFDF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main()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60"/>
              </a:spcBef>
            </a:pPr>
            <a:r>
              <a:rPr sz="160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  <a:spcBef>
                <a:spcPts val="1430"/>
              </a:spcBef>
            </a:pP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arr[]</a:t>
            </a:r>
            <a:r>
              <a:rPr sz="1600" dirty="0">
                <a:latin typeface="Arial MT"/>
                <a:cs typeface="Arial MT"/>
              </a:rPr>
              <a:t> 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{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10,</a:t>
            </a:r>
            <a:r>
              <a:rPr sz="1600" dirty="0">
                <a:latin typeface="Arial MT"/>
                <a:cs typeface="Arial MT"/>
              </a:rPr>
              <a:t> 7,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8,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9,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};</a:t>
            </a:r>
            <a:endParaRPr sz="160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  <a:spcBef>
                <a:spcPts val="1455"/>
              </a:spcBef>
            </a:pPr>
            <a:r>
              <a:rPr sz="1600" spc="-5" dirty="0">
                <a:latin typeface="Arial MT"/>
                <a:cs typeface="Arial MT"/>
              </a:rPr>
              <a:t>int 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sizeof(arr)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/</a:t>
            </a:r>
            <a:r>
              <a:rPr sz="1600" spc="-5" dirty="0">
                <a:latin typeface="Arial MT"/>
                <a:cs typeface="Arial MT"/>
              </a:rPr>
              <a:t> sizeof(arr[0]);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306070" marR="1802130">
              <a:lnSpc>
                <a:spcPct val="175400"/>
              </a:lnSpc>
              <a:spcBef>
                <a:spcPts val="1290"/>
              </a:spcBef>
            </a:pPr>
            <a:r>
              <a:rPr sz="1600" dirty="0">
                <a:latin typeface="Arial MT"/>
                <a:cs typeface="Arial MT"/>
              </a:rPr>
              <a:t>// </a:t>
            </a:r>
            <a:r>
              <a:rPr sz="1600" spc="-5" dirty="0">
                <a:latin typeface="Arial MT"/>
                <a:cs typeface="Arial MT"/>
              </a:rPr>
              <a:t>Function </a:t>
            </a:r>
            <a:r>
              <a:rPr sz="1600" spc="-10" dirty="0">
                <a:latin typeface="Arial MT"/>
                <a:cs typeface="Arial MT"/>
              </a:rPr>
              <a:t>call </a:t>
            </a:r>
            <a:r>
              <a:rPr sz="1600" spc="-5" dirty="0">
                <a:latin typeface="Arial MT"/>
                <a:cs typeface="Arial MT"/>
              </a:rPr>
              <a:t> quickSort(arr, </a:t>
            </a:r>
            <a:r>
              <a:rPr sz="1600" spc="-10" dirty="0">
                <a:latin typeface="Arial MT"/>
                <a:cs typeface="Arial MT"/>
              </a:rPr>
              <a:t>0,</a:t>
            </a:r>
            <a:r>
              <a:rPr sz="1600" spc="-5" dirty="0">
                <a:latin typeface="Arial MT"/>
                <a:cs typeface="Arial MT"/>
              </a:rPr>
              <a:t> 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1);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printf("Sorted array: \n");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0; 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N;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i++)</a:t>
            </a:r>
            <a:endParaRPr sz="1600">
              <a:latin typeface="Arial MT"/>
              <a:cs typeface="Arial MT"/>
            </a:endParaRPr>
          </a:p>
          <a:p>
            <a:pPr marL="306070" marR="2109470" indent="225425">
              <a:lnSpc>
                <a:spcPct val="174600"/>
              </a:lnSpc>
              <a:spcBef>
                <a:spcPts val="20"/>
              </a:spcBef>
            </a:pPr>
            <a:r>
              <a:rPr sz="1600" spc="-5" dirty="0">
                <a:latin typeface="Arial MT"/>
                <a:cs typeface="Arial MT"/>
              </a:rPr>
              <a:t>printf("%d </a:t>
            </a:r>
            <a:r>
              <a:rPr sz="1600" spc="-10" dirty="0">
                <a:latin typeface="Arial MT"/>
                <a:cs typeface="Arial MT"/>
              </a:rPr>
              <a:t>", </a:t>
            </a:r>
            <a:r>
              <a:rPr sz="1600" spc="-5" dirty="0">
                <a:latin typeface="Arial MT"/>
                <a:cs typeface="Arial MT"/>
              </a:rPr>
              <a:t>arr[i]);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return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0;</a:t>
            </a:r>
            <a:endParaRPr sz="16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455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6917" y="7609840"/>
            <a:ext cx="6302375" cy="1092835"/>
            <a:chOff x="736917" y="7609840"/>
            <a:chExt cx="6302375" cy="1092835"/>
          </a:xfrm>
        </p:grpSpPr>
        <p:sp>
          <p:nvSpPr>
            <p:cNvPr id="4" name="object 4"/>
            <p:cNvSpPr/>
            <p:nvPr/>
          </p:nvSpPr>
          <p:spPr>
            <a:xfrm>
              <a:off x="743267" y="7616190"/>
              <a:ext cx="6289040" cy="384175"/>
            </a:xfrm>
            <a:custGeom>
              <a:avLst/>
              <a:gdLst/>
              <a:ahLst/>
              <a:cxnLst/>
              <a:rect l="l" t="t" r="r" b="b"/>
              <a:pathLst>
                <a:path w="6289040" h="384175">
                  <a:moveTo>
                    <a:pt x="6289040" y="0"/>
                  </a:moveTo>
                  <a:lnTo>
                    <a:pt x="0" y="0"/>
                  </a:lnTo>
                  <a:lnTo>
                    <a:pt x="0" y="384174"/>
                  </a:lnTo>
                  <a:lnTo>
                    <a:pt x="6289040" y="384174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6917" y="7609840"/>
              <a:ext cx="6302375" cy="390525"/>
            </a:xfrm>
            <a:custGeom>
              <a:avLst/>
              <a:gdLst/>
              <a:ahLst/>
              <a:cxnLst/>
              <a:rect l="l" t="t" r="r" b="b"/>
              <a:pathLst>
                <a:path w="6302375" h="390525">
                  <a:moveTo>
                    <a:pt x="6295390" y="0"/>
                  </a:moveTo>
                  <a:lnTo>
                    <a:pt x="63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390525"/>
                  </a:lnTo>
                  <a:lnTo>
                    <a:pt x="6350" y="390525"/>
                  </a:lnTo>
                  <a:lnTo>
                    <a:pt x="6350" y="6350"/>
                  </a:lnTo>
                  <a:lnTo>
                    <a:pt x="6295390" y="6350"/>
                  </a:lnTo>
                  <a:lnTo>
                    <a:pt x="6295390" y="0"/>
                  </a:lnTo>
                  <a:close/>
                </a:path>
                <a:path w="6302375" h="390525">
                  <a:moveTo>
                    <a:pt x="6301803" y="0"/>
                  </a:moveTo>
                  <a:lnTo>
                    <a:pt x="6295453" y="0"/>
                  </a:lnTo>
                  <a:lnTo>
                    <a:pt x="6295453" y="6350"/>
                  </a:lnTo>
                  <a:lnTo>
                    <a:pt x="6295453" y="390525"/>
                  </a:lnTo>
                  <a:lnTo>
                    <a:pt x="6301803" y="390525"/>
                  </a:lnTo>
                  <a:lnTo>
                    <a:pt x="6301803" y="63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3267" y="8000365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49"/>
                  </a:lnTo>
                  <a:lnTo>
                    <a:pt x="6289040" y="234949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6917" y="8000365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3267" y="8235315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49"/>
                  </a:lnTo>
                  <a:lnTo>
                    <a:pt x="6289040" y="234949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6917" y="8235315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267" y="8470328"/>
              <a:ext cx="6289040" cy="232410"/>
            </a:xfrm>
            <a:custGeom>
              <a:avLst/>
              <a:gdLst/>
              <a:ahLst/>
              <a:cxnLst/>
              <a:rect l="l" t="t" r="r" b="b"/>
              <a:pathLst>
                <a:path w="6289040" h="232409">
                  <a:moveTo>
                    <a:pt x="6289040" y="0"/>
                  </a:moveTo>
                  <a:lnTo>
                    <a:pt x="0" y="0"/>
                  </a:lnTo>
                  <a:lnTo>
                    <a:pt x="0" y="232092"/>
                  </a:lnTo>
                  <a:lnTo>
                    <a:pt x="6289040" y="232092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3417" y="6256274"/>
            <a:ext cx="6359525" cy="24549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605"/>
              </a:spcBef>
            </a:pPr>
            <a:r>
              <a:rPr sz="1600" b="1" dirty="0">
                <a:solidFill>
                  <a:srgbClr val="09090A"/>
                </a:solidFill>
                <a:latin typeface="Arial"/>
                <a:cs typeface="Arial"/>
              </a:rPr>
              <a:t>Average</a:t>
            </a:r>
            <a:r>
              <a:rPr sz="1600" b="1" spc="-25" dirty="0">
                <a:solidFill>
                  <a:srgbClr val="09090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9090A"/>
                </a:solidFill>
                <a:latin typeface="Arial"/>
                <a:cs typeface="Arial"/>
              </a:rPr>
              <a:t>Case</a:t>
            </a:r>
            <a:r>
              <a:rPr sz="1600" b="1" spc="-15" dirty="0">
                <a:solidFill>
                  <a:srgbClr val="09090A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9090A"/>
                </a:solidFill>
                <a:latin typeface="Arial"/>
                <a:cs typeface="Arial"/>
              </a:rPr>
              <a:t>Time</a:t>
            </a:r>
            <a:r>
              <a:rPr sz="1600" b="1" spc="-15" dirty="0">
                <a:solidFill>
                  <a:srgbClr val="09090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9090A"/>
                </a:solidFill>
                <a:latin typeface="Arial"/>
                <a:cs typeface="Arial"/>
              </a:rPr>
              <a:t>Complexity</a:t>
            </a:r>
            <a:r>
              <a:rPr sz="1600" b="1" spc="5" dirty="0">
                <a:solidFill>
                  <a:srgbClr val="09090A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9090A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09090A"/>
                </a:solidFill>
                <a:latin typeface="Arial"/>
                <a:cs typeface="Arial"/>
              </a:rPr>
              <a:t>Quick</a:t>
            </a:r>
            <a:r>
              <a:rPr sz="1600" b="1" spc="-15" dirty="0">
                <a:solidFill>
                  <a:srgbClr val="09090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9090A"/>
                </a:solidFill>
                <a:latin typeface="Arial"/>
                <a:cs typeface="Arial"/>
              </a:rPr>
              <a:t>Sort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910"/>
              </a:lnSpc>
              <a:spcBef>
                <a:spcPts val="50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O(Nlog(N))</a:t>
            </a:r>
            <a:endParaRPr sz="1600">
              <a:latin typeface="Arial MT"/>
              <a:cs typeface="Arial MT"/>
            </a:endParaRPr>
          </a:p>
          <a:p>
            <a:pPr marL="241300" marR="186690" indent="-228600">
              <a:lnSpc>
                <a:spcPts val="1930"/>
              </a:lnSpc>
              <a:spcBef>
                <a:spcPts val="45"/>
              </a:spcBef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474E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 overall</a:t>
            </a:r>
            <a:r>
              <a:rPr sz="1600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474E"/>
                </a:solidFill>
                <a:latin typeface="Arial MT"/>
                <a:cs typeface="Arial MT"/>
              </a:rPr>
              <a:t>average</a:t>
            </a:r>
            <a:r>
              <a:rPr sz="1600" spc="15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474E"/>
                </a:solidFill>
                <a:latin typeface="Arial MT"/>
                <a:cs typeface="Arial MT"/>
              </a:rPr>
              <a:t>case</a:t>
            </a:r>
            <a:r>
              <a:rPr sz="1600" spc="15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for</a:t>
            </a:r>
            <a:r>
              <a:rPr sz="1600" dirty="0">
                <a:solidFill>
                  <a:srgbClr val="3B474E"/>
                </a:solidFill>
                <a:latin typeface="Arial MT"/>
                <a:cs typeface="Arial MT"/>
              </a:rPr>
              <a:t> the</a:t>
            </a:r>
            <a:r>
              <a:rPr sz="1600" spc="-10" dirty="0">
                <a:solidFill>
                  <a:srgbClr val="3B474E"/>
                </a:solidFill>
                <a:latin typeface="Arial MT"/>
                <a:cs typeface="Arial MT"/>
              </a:rPr>
              <a:t> quick</a:t>
            </a:r>
            <a:r>
              <a:rPr sz="1600" spc="10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sort</a:t>
            </a:r>
            <a:r>
              <a:rPr sz="1600" spc="10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474E"/>
                </a:solidFill>
                <a:latin typeface="Arial MT"/>
                <a:cs typeface="Arial MT"/>
              </a:rPr>
              <a:t>which</a:t>
            </a:r>
            <a:r>
              <a:rPr sz="1600" spc="15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we</a:t>
            </a:r>
            <a:r>
              <a:rPr sz="1600" spc="80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will</a:t>
            </a:r>
            <a:r>
              <a:rPr sz="1600" spc="5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get </a:t>
            </a:r>
            <a:r>
              <a:rPr sz="1600" spc="-430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474E"/>
                </a:solidFill>
                <a:latin typeface="Arial MT"/>
                <a:cs typeface="Arial MT"/>
              </a:rPr>
              <a:t>by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 taking</a:t>
            </a:r>
            <a:r>
              <a:rPr sz="1600" spc="10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474E"/>
                </a:solidFill>
                <a:latin typeface="Arial MT"/>
                <a:cs typeface="Arial MT"/>
              </a:rPr>
              <a:t>average</a:t>
            </a:r>
            <a:r>
              <a:rPr sz="1600" spc="10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474E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3B474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474E"/>
                </a:solidFill>
                <a:latin typeface="Arial MT"/>
                <a:cs typeface="Arial MT"/>
              </a:rPr>
              <a:t>all complexities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ts val="1780"/>
              </a:lnSpc>
            </a:pPr>
            <a:r>
              <a:rPr sz="1600" b="1" spc="-5" dirty="0">
                <a:solidFill>
                  <a:srgbClr val="09090A"/>
                </a:solidFill>
                <a:latin typeface="Arial"/>
                <a:cs typeface="Arial"/>
              </a:rPr>
              <a:t>Explanation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lets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be</a:t>
            </a:r>
            <a:r>
              <a:rPr sz="1600" spc="-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total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time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taken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Arial MT"/>
              <a:cs typeface="Arial MT"/>
            </a:endParaRPr>
          </a:p>
          <a:p>
            <a:pPr marL="241300" marR="862965">
              <a:lnSpc>
                <a:spcPts val="1830"/>
              </a:lnSpc>
              <a:spcBef>
                <a:spcPts val="5"/>
              </a:spcBef>
            </a:pP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then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for</a:t>
            </a:r>
            <a:r>
              <a:rPr sz="1600" spc="-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average</a:t>
            </a:r>
            <a:r>
              <a:rPr sz="1600" spc="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we will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consider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random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element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pivot </a:t>
            </a:r>
            <a:r>
              <a:rPr sz="1600" spc="-4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lets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index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i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be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pivot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6917" y="8470328"/>
            <a:ext cx="6302375" cy="467359"/>
            <a:chOff x="736917" y="8470328"/>
            <a:chExt cx="6302375" cy="467359"/>
          </a:xfrm>
        </p:grpSpPr>
        <p:sp>
          <p:nvSpPr>
            <p:cNvPr id="13" name="object 13"/>
            <p:cNvSpPr/>
            <p:nvPr/>
          </p:nvSpPr>
          <p:spPr>
            <a:xfrm>
              <a:off x="736917" y="8470341"/>
              <a:ext cx="6302375" cy="232410"/>
            </a:xfrm>
            <a:custGeom>
              <a:avLst/>
              <a:gdLst/>
              <a:ahLst/>
              <a:cxnLst/>
              <a:rect l="l" t="t" r="r" b="b"/>
              <a:pathLst>
                <a:path w="6302375" h="232409">
                  <a:moveTo>
                    <a:pt x="6350" y="0"/>
                  </a:moveTo>
                  <a:lnTo>
                    <a:pt x="0" y="0"/>
                  </a:lnTo>
                  <a:lnTo>
                    <a:pt x="0" y="232079"/>
                  </a:lnTo>
                  <a:lnTo>
                    <a:pt x="6350" y="232079"/>
                  </a:lnTo>
                  <a:lnTo>
                    <a:pt x="6350" y="0"/>
                  </a:lnTo>
                  <a:close/>
                </a:path>
                <a:path w="6302375" h="232409">
                  <a:moveTo>
                    <a:pt x="6301803" y="0"/>
                  </a:moveTo>
                  <a:lnTo>
                    <a:pt x="6295453" y="0"/>
                  </a:lnTo>
                  <a:lnTo>
                    <a:pt x="6295453" y="232079"/>
                  </a:lnTo>
                  <a:lnTo>
                    <a:pt x="6301803" y="232079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3267" y="8702357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49"/>
                  </a:lnTo>
                  <a:lnTo>
                    <a:pt x="6289040" y="234949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917" y="8702357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6917" y="914780"/>
            <a:ext cx="6302375" cy="7946390"/>
            <a:chOff x="736917" y="914780"/>
            <a:chExt cx="6302375" cy="7946390"/>
          </a:xfrm>
        </p:grpSpPr>
        <p:sp>
          <p:nvSpPr>
            <p:cNvPr id="3" name="object 3"/>
            <p:cNvSpPr/>
            <p:nvPr/>
          </p:nvSpPr>
          <p:spPr>
            <a:xfrm>
              <a:off x="743267" y="914780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6917" y="914780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267" y="1149730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917" y="1149730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3267" y="1381442"/>
              <a:ext cx="6289040" cy="235585"/>
            </a:xfrm>
            <a:custGeom>
              <a:avLst/>
              <a:gdLst/>
              <a:ahLst/>
              <a:cxnLst/>
              <a:rect l="l" t="t" r="r" b="b"/>
              <a:pathLst>
                <a:path w="6289040" h="235584">
                  <a:moveTo>
                    <a:pt x="628904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289040" y="235267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6917" y="1381442"/>
              <a:ext cx="6302375" cy="235585"/>
            </a:xfrm>
            <a:custGeom>
              <a:avLst/>
              <a:gdLst/>
              <a:ahLst/>
              <a:cxnLst/>
              <a:rect l="l" t="t" r="r" b="b"/>
              <a:pathLst>
                <a:path w="6302375" h="235584">
                  <a:moveTo>
                    <a:pt x="635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350" y="235267"/>
                  </a:lnTo>
                  <a:lnTo>
                    <a:pt x="6350" y="0"/>
                  </a:lnTo>
                  <a:close/>
                </a:path>
                <a:path w="6302375" h="235584">
                  <a:moveTo>
                    <a:pt x="6301803" y="0"/>
                  </a:moveTo>
                  <a:lnTo>
                    <a:pt x="6295453" y="0"/>
                  </a:lnTo>
                  <a:lnTo>
                    <a:pt x="6295453" y="235267"/>
                  </a:lnTo>
                  <a:lnTo>
                    <a:pt x="6301803" y="235267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3267" y="1616709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6917" y="1616709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267" y="1848484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917" y="1848484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3267" y="2083434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6917" y="2083434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3267" y="2318321"/>
              <a:ext cx="6289040" cy="232410"/>
            </a:xfrm>
            <a:custGeom>
              <a:avLst/>
              <a:gdLst/>
              <a:ahLst/>
              <a:cxnLst/>
              <a:rect l="l" t="t" r="r" b="b"/>
              <a:pathLst>
                <a:path w="6289040" h="232410">
                  <a:moveTo>
                    <a:pt x="6289040" y="0"/>
                  </a:moveTo>
                  <a:lnTo>
                    <a:pt x="0" y="0"/>
                  </a:lnTo>
                  <a:lnTo>
                    <a:pt x="0" y="232092"/>
                  </a:lnTo>
                  <a:lnTo>
                    <a:pt x="6289040" y="232092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6917" y="2318333"/>
              <a:ext cx="6302375" cy="232410"/>
            </a:xfrm>
            <a:custGeom>
              <a:avLst/>
              <a:gdLst/>
              <a:ahLst/>
              <a:cxnLst/>
              <a:rect l="l" t="t" r="r" b="b"/>
              <a:pathLst>
                <a:path w="6302375" h="232410">
                  <a:moveTo>
                    <a:pt x="6350" y="0"/>
                  </a:moveTo>
                  <a:lnTo>
                    <a:pt x="0" y="0"/>
                  </a:lnTo>
                  <a:lnTo>
                    <a:pt x="0" y="232079"/>
                  </a:lnTo>
                  <a:lnTo>
                    <a:pt x="6350" y="232079"/>
                  </a:lnTo>
                  <a:lnTo>
                    <a:pt x="6350" y="0"/>
                  </a:lnTo>
                  <a:close/>
                </a:path>
                <a:path w="6302375" h="23241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2079"/>
                  </a:lnTo>
                  <a:lnTo>
                    <a:pt x="6301803" y="232079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267" y="2550541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917" y="2550540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3267" y="2785491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917" y="2785490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267" y="3017266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6917" y="3017265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267" y="3252152"/>
              <a:ext cx="6289040" cy="235585"/>
            </a:xfrm>
            <a:custGeom>
              <a:avLst/>
              <a:gdLst/>
              <a:ahLst/>
              <a:cxnLst/>
              <a:rect l="l" t="t" r="r" b="b"/>
              <a:pathLst>
                <a:path w="6289040" h="235585">
                  <a:moveTo>
                    <a:pt x="628904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289040" y="235267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6917" y="3252152"/>
              <a:ext cx="6302375" cy="235585"/>
            </a:xfrm>
            <a:custGeom>
              <a:avLst/>
              <a:gdLst/>
              <a:ahLst/>
              <a:cxnLst/>
              <a:rect l="l" t="t" r="r" b="b"/>
              <a:pathLst>
                <a:path w="6302375" h="235585">
                  <a:moveTo>
                    <a:pt x="635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350" y="235267"/>
                  </a:lnTo>
                  <a:lnTo>
                    <a:pt x="6350" y="0"/>
                  </a:lnTo>
                  <a:close/>
                </a:path>
                <a:path w="6302375" h="23558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5267"/>
                  </a:lnTo>
                  <a:lnTo>
                    <a:pt x="6301803" y="235267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3267" y="3487420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6917" y="3487419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3267" y="3719195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6917" y="3719194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3267" y="3954145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6917" y="3954144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3267" y="4185920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917" y="4185919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267" y="4420806"/>
              <a:ext cx="6289040" cy="235585"/>
            </a:xfrm>
            <a:custGeom>
              <a:avLst/>
              <a:gdLst/>
              <a:ahLst/>
              <a:cxnLst/>
              <a:rect l="l" t="t" r="r" b="b"/>
              <a:pathLst>
                <a:path w="6289040" h="235585">
                  <a:moveTo>
                    <a:pt x="628904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289040" y="235267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917" y="4420806"/>
              <a:ext cx="6302375" cy="235585"/>
            </a:xfrm>
            <a:custGeom>
              <a:avLst/>
              <a:gdLst/>
              <a:ahLst/>
              <a:cxnLst/>
              <a:rect l="l" t="t" r="r" b="b"/>
              <a:pathLst>
                <a:path w="6302375" h="235585">
                  <a:moveTo>
                    <a:pt x="635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350" y="235267"/>
                  </a:lnTo>
                  <a:lnTo>
                    <a:pt x="6350" y="0"/>
                  </a:lnTo>
                  <a:close/>
                </a:path>
                <a:path w="6302375" h="23558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5267"/>
                  </a:lnTo>
                  <a:lnTo>
                    <a:pt x="6301803" y="235267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267" y="4656073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6917" y="4656073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267" y="4887848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6917" y="4887848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3267" y="5122798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6917" y="5122798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3267" y="5354637"/>
              <a:ext cx="6289040" cy="235585"/>
            </a:xfrm>
            <a:custGeom>
              <a:avLst/>
              <a:gdLst/>
              <a:ahLst/>
              <a:cxnLst/>
              <a:rect l="l" t="t" r="r" b="b"/>
              <a:pathLst>
                <a:path w="6289040" h="235585">
                  <a:moveTo>
                    <a:pt x="628904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289040" y="235267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6917" y="5354637"/>
              <a:ext cx="6302375" cy="235585"/>
            </a:xfrm>
            <a:custGeom>
              <a:avLst/>
              <a:gdLst/>
              <a:ahLst/>
              <a:cxnLst/>
              <a:rect l="l" t="t" r="r" b="b"/>
              <a:pathLst>
                <a:path w="6302375" h="235585">
                  <a:moveTo>
                    <a:pt x="635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350" y="235267"/>
                  </a:lnTo>
                  <a:lnTo>
                    <a:pt x="6350" y="0"/>
                  </a:lnTo>
                  <a:close/>
                </a:path>
                <a:path w="6302375" h="23558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5267"/>
                  </a:lnTo>
                  <a:lnTo>
                    <a:pt x="6301803" y="235267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3267" y="5589904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6917" y="5589904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3267" y="5821679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6917" y="5821679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3267" y="6056629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6917" y="6056629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3267" y="6291516"/>
              <a:ext cx="6289040" cy="232410"/>
            </a:xfrm>
            <a:custGeom>
              <a:avLst/>
              <a:gdLst/>
              <a:ahLst/>
              <a:cxnLst/>
              <a:rect l="l" t="t" r="r" b="b"/>
              <a:pathLst>
                <a:path w="6289040" h="232409">
                  <a:moveTo>
                    <a:pt x="6289040" y="0"/>
                  </a:moveTo>
                  <a:lnTo>
                    <a:pt x="0" y="0"/>
                  </a:lnTo>
                  <a:lnTo>
                    <a:pt x="0" y="232092"/>
                  </a:lnTo>
                  <a:lnTo>
                    <a:pt x="6289040" y="232092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6917" y="6291529"/>
              <a:ext cx="6302375" cy="232410"/>
            </a:xfrm>
            <a:custGeom>
              <a:avLst/>
              <a:gdLst/>
              <a:ahLst/>
              <a:cxnLst/>
              <a:rect l="l" t="t" r="r" b="b"/>
              <a:pathLst>
                <a:path w="6302375" h="232409">
                  <a:moveTo>
                    <a:pt x="6350" y="0"/>
                  </a:moveTo>
                  <a:lnTo>
                    <a:pt x="0" y="0"/>
                  </a:lnTo>
                  <a:lnTo>
                    <a:pt x="0" y="232079"/>
                  </a:lnTo>
                  <a:lnTo>
                    <a:pt x="6350" y="232079"/>
                  </a:lnTo>
                  <a:lnTo>
                    <a:pt x="6350" y="0"/>
                  </a:lnTo>
                  <a:close/>
                </a:path>
                <a:path w="6302375" h="232409">
                  <a:moveTo>
                    <a:pt x="6301803" y="0"/>
                  </a:moveTo>
                  <a:lnTo>
                    <a:pt x="6295453" y="0"/>
                  </a:lnTo>
                  <a:lnTo>
                    <a:pt x="6295453" y="232079"/>
                  </a:lnTo>
                  <a:lnTo>
                    <a:pt x="6301803" y="232079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3267" y="6523609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49"/>
                  </a:lnTo>
                  <a:lnTo>
                    <a:pt x="6289040" y="234949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6917" y="6523608"/>
              <a:ext cx="6302375" cy="235585"/>
            </a:xfrm>
            <a:custGeom>
              <a:avLst/>
              <a:gdLst/>
              <a:ahLst/>
              <a:cxnLst/>
              <a:rect l="l" t="t" r="r" b="b"/>
              <a:pathLst>
                <a:path w="6302375" h="235584">
                  <a:moveTo>
                    <a:pt x="6350" y="0"/>
                  </a:moveTo>
                  <a:lnTo>
                    <a:pt x="0" y="0"/>
                  </a:lnTo>
                  <a:lnTo>
                    <a:pt x="0" y="234962"/>
                  </a:lnTo>
                  <a:lnTo>
                    <a:pt x="6350" y="234962"/>
                  </a:lnTo>
                  <a:lnTo>
                    <a:pt x="6350" y="0"/>
                  </a:lnTo>
                  <a:close/>
                </a:path>
                <a:path w="6302375" h="235584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62"/>
                  </a:lnTo>
                  <a:lnTo>
                    <a:pt x="6301803" y="234962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267" y="6758559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6917" y="6758558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267" y="6990334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6917" y="6990333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3267" y="7225284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6917" y="7225283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3267" y="7460297"/>
              <a:ext cx="6289040" cy="232410"/>
            </a:xfrm>
            <a:custGeom>
              <a:avLst/>
              <a:gdLst/>
              <a:ahLst/>
              <a:cxnLst/>
              <a:rect l="l" t="t" r="r" b="b"/>
              <a:pathLst>
                <a:path w="6289040" h="232409">
                  <a:moveTo>
                    <a:pt x="6289040" y="0"/>
                  </a:moveTo>
                  <a:lnTo>
                    <a:pt x="0" y="0"/>
                  </a:lnTo>
                  <a:lnTo>
                    <a:pt x="0" y="232092"/>
                  </a:lnTo>
                  <a:lnTo>
                    <a:pt x="6289040" y="232092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6917" y="7460297"/>
              <a:ext cx="6302375" cy="232410"/>
            </a:xfrm>
            <a:custGeom>
              <a:avLst/>
              <a:gdLst/>
              <a:ahLst/>
              <a:cxnLst/>
              <a:rect l="l" t="t" r="r" b="b"/>
              <a:pathLst>
                <a:path w="6302375" h="232409">
                  <a:moveTo>
                    <a:pt x="6350" y="0"/>
                  </a:moveTo>
                  <a:lnTo>
                    <a:pt x="0" y="0"/>
                  </a:lnTo>
                  <a:lnTo>
                    <a:pt x="0" y="232092"/>
                  </a:lnTo>
                  <a:lnTo>
                    <a:pt x="6350" y="232092"/>
                  </a:lnTo>
                  <a:lnTo>
                    <a:pt x="6350" y="0"/>
                  </a:lnTo>
                  <a:close/>
                </a:path>
                <a:path w="6302375" h="232409">
                  <a:moveTo>
                    <a:pt x="6301803" y="0"/>
                  </a:moveTo>
                  <a:lnTo>
                    <a:pt x="6295453" y="0"/>
                  </a:lnTo>
                  <a:lnTo>
                    <a:pt x="6295453" y="232092"/>
                  </a:lnTo>
                  <a:lnTo>
                    <a:pt x="6301803" y="232092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3267" y="7692389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49"/>
                  </a:lnTo>
                  <a:lnTo>
                    <a:pt x="6289040" y="234949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6917" y="7692389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3267" y="7927339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4"/>
                  </a:lnTo>
                  <a:lnTo>
                    <a:pt x="6289040" y="231774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6917" y="7927339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43267" y="8159114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49"/>
                  </a:lnTo>
                  <a:lnTo>
                    <a:pt x="6289040" y="234949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6917" y="8159114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3267" y="8394128"/>
              <a:ext cx="6289040" cy="235585"/>
            </a:xfrm>
            <a:custGeom>
              <a:avLst/>
              <a:gdLst/>
              <a:ahLst/>
              <a:cxnLst/>
              <a:rect l="l" t="t" r="r" b="b"/>
              <a:pathLst>
                <a:path w="6289040" h="235584">
                  <a:moveTo>
                    <a:pt x="628904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289040" y="235267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6917" y="8394140"/>
              <a:ext cx="6302375" cy="235585"/>
            </a:xfrm>
            <a:custGeom>
              <a:avLst/>
              <a:gdLst/>
              <a:ahLst/>
              <a:cxnLst/>
              <a:rect l="l" t="t" r="r" b="b"/>
              <a:pathLst>
                <a:path w="6302375" h="235584">
                  <a:moveTo>
                    <a:pt x="6350" y="0"/>
                  </a:moveTo>
                  <a:lnTo>
                    <a:pt x="0" y="0"/>
                  </a:lnTo>
                  <a:lnTo>
                    <a:pt x="0" y="235254"/>
                  </a:lnTo>
                  <a:lnTo>
                    <a:pt x="6350" y="235254"/>
                  </a:lnTo>
                  <a:lnTo>
                    <a:pt x="6350" y="0"/>
                  </a:lnTo>
                  <a:close/>
                </a:path>
                <a:path w="6302375" h="235584">
                  <a:moveTo>
                    <a:pt x="6301803" y="0"/>
                  </a:moveTo>
                  <a:lnTo>
                    <a:pt x="6295453" y="0"/>
                  </a:lnTo>
                  <a:lnTo>
                    <a:pt x="6295453" y="235254"/>
                  </a:lnTo>
                  <a:lnTo>
                    <a:pt x="6301803" y="235254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43267" y="8629332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4"/>
                  </a:lnTo>
                  <a:lnTo>
                    <a:pt x="6289040" y="231774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902017" y="889381"/>
            <a:ext cx="5946140" cy="79806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3448050">
              <a:lnSpc>
                <a:spcPts val="1830"/>
              </a:lnSpc>
              <a:spcBef>
                <a:spcPts val="235"/>
              </a:spcBef>
            </a:pP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then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time complexity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will 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be </a:t>
            </a:r>
            <a:r>
              <a:rPr sz="1600" spc="-4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T(i)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T(n-i)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46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1/n</a:t>
            </a:r>
            <a:r>
              <a:rPr sz="1600" spc="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*[\sum_{i=1}^{n-1}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T(i)]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1/n*[\sum_{i=1}^{n-1}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T(n-i)]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850"/>
              </a:lnSpc>
            </a:pP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As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[\sum_{i=1}^{n-1}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T(i)]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[\sum_{i=1}^{n-1}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T(n-i)]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equal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likely </a:t>
            </a:r>
            <a:r>
              <a:rPr sz="1600" spc="-4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functions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39"/>
              </a:lnSpc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therefore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5"/>
              </a:lnSpc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=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2/n*[\sum_{i=1}^{n-1}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T(i)]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ts val="1885"/>
              </a:lnSpc>
            </a:pP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multiply</a:t>
            </a:r>
            <a:r>
              <a:rPr sz="1600" spc="-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both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side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by</a:t>
            </a:r>
            <a:r>
              <a:rPr sz="1600" spc="-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5"/>
              </a:lnSpc>
              <a:tabLst>
                <a:tab pos="3306445" algn="l"/>
              </a:tabLst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n*T(n)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2*[\sum_{i=1}^{n-1}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T(i)]	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............(1)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ts val="1885"/>
              </a:lnSpc>
            </a:pP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put</a:t>
            </a:r>
            <a:r>
              <a:rPr sz="1600" spc="-3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-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n-1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ts val="1885"/>
              </a:lnSpc>
              <a:tabLst>
                <a:tab pos="3916045" algn="l"/>
              </a:tabLst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(n-1)*T(n-1)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2*[\sum_{i=1}^{n-2}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T(i)]	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............(2)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12700" marR="4363720">
              <a:lnSpc>
                <a:spcPts val="1830"/>
              </a:lnSpc>
            </a:pP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substract</a:t>
            </a:r>
            <a:r>
              <a:rPr sz="1600" spc="-4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1</a:t>
            </a:r>
            <a:r>
              <a:rPr sz="1600" spc="-3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and</a:t>
            </a:r>
            <a:r>
              <a:rPr sz="1600" spc="-3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2 </a:t>
            </a:r>
            <a:r>
              <a:rPr sz="1600" spc="-4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then</a:t>
            </a:r>
            <a:r>
              <a:rPr sz="1600" spc="-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we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will</a:t>
            </a:r>
            <a:r>
              <a:rPr sz="1600" spc="-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get</a:t>
            </a:r>
            <a:endParaRPr sz="1600">
              <a:latin typeface="Arial MT"/>
              <a:cs typeface="Arial MT"/>
            </a:endParaRPr>
          </a:p>
          <a:p>
            <a:pPr marL="127000" marR="1241425">
              <a:lnSpc>
                <a:spcPts val="1830"/>
              </a:lnSpc>
              <a:spcBef>
                <a:spcPts val="20"/>
              </a:spcBef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n*T(n)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-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(n-1)*T(n-1)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 2*T(n-1) +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c*n^2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c*(n-1)^2 </a:t>
            </a:r>
            <a:r>
              <a:rPr sz="1600" spc="-4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n*T(n)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T(n-1)[2+n-1]</a:t>
            </a:r>
            <a:r>
              <a:rPr sz="1600" spc="-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2*c*n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-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c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ts val="1800"/>
              </a:lnSpc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n*T(n)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=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T(n-1)*(n+1)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+ 2*c*n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[removed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c</a:t>
            </a:r>
            <a:r>
              <a:rPr sz="1600" spc="-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as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it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E4EEF5"/>
                </a:solidFill>
                <a:latin typeface="Arial MT"/>
                <a:cs typeface="Arial MT"/>
              </a:rPr>
              <a:t>was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constant]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ts val="1885"/>
              </a:lnSpc>
              <a:spcBef>
                <a:spcPts val="5"/>
              </a:spcBef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divide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both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side</a:t>
            </a:r>
            <a:r>
              <a:rPr sz="1600" spc="-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by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n*(n+1),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ts val="1885"/>
              </a:lnSpc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T(n)/(n+1)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T(n-1)/n</a:t>
            </a:r>
            <a:r>
              <a:rPr sz="1600" spc="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2*c/(n+1)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.............(3)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ts val="1885"/>
              </a:lnSpc>
              <a:spcBef>
                <a:spcPts val="5"/>
              </a:spcBef>
            </a:pP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put</a:t>
            </a:r>
            <a:r>
              <a:rPr sz="1600" spc="-3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-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n-1,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ts val="1885"/>
              </a:lnSpc>
              <a:tabLst>
                <a:tab pos="2985770" algn="l"/>
              </a:tabLst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T(n-1)/n</a:t>
            </a:r>
            <a:r>
              <a:rPr sz="1600" spc="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T(n-2)/(n-1)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2*c/n	............(4)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ts val="1870"/>
              </a:lnSpc>
            </a:pP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put</a:t>
            </a:r>
            <a:r>
              <a:rPr sz="1600" spc="-3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-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n-2,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ts val="1870"/>
              </a:lnSpc>
              <a:tabLst>
                <a:tab pos="3300095" algn="l"/>
              </a:tabLst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T(n-2)/n</a:t>
            </a:r>
            <a:r>
              <a:rPr sz="1600" spc="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T(n-3)/(n-2)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2*c/(n-1)	............(5)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ts val="1875"/>
              </a:lnSpc>
            </a:pP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by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putting 4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in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3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then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3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in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2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we will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get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ts val="1875"/>
              </a:lnSpc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T(n)/(n+1)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=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T(n-2)/(n-1)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+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2*c/(n-1)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+ 2*c/n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2*c/(n+1)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36917" y="8629332"/>
            <a:ext cx="6302375" cy="466725"/>
            <a:chOff x="736917" y="8629332"/>
            <a:chExt cx="6302375" cy="466725"/>
          </a:xfrm>
        </p:grpSpPr>
        <p:sp>
          <p:nvSpPr>
            <p:cNvPr id="72" name="object 72"/>
            <p:cNvSpPr/>
            <p:nvPr/>
          </p:nvSpPr>
          <p:spPr>
            <a:xfrm>
              <a:off x="736917" y="8629332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3267" y="8861107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49"/>
                  </a:lnTo>
                  <a:lnTo>
                    <a:pt x="6289040" y="234949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36917" y="8861107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6917" y="914780"/>
            <a:ext cx="6302375" cy="4125595"/>
            <a:chOff x="736917" y="914780"/>
            <a:chExt cx="6302375" cy="4125595"/>
          </a:xfrm>
        </p:grpSpPr>
        <p:sp>
          <p:nvSpPr>
            <p:cNvPr id="3" name="object 3"/>
            <p:cNvSpPr/>
            <p:nvPr/>
          </p:nvSpPr>
          <p:spPr>
            <a:xfrm>
              <a:off x="743267" y="914780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6917" y="914780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267" y="1149730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917" y="1149730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3267" y="1381442"/>
              <a:ext cx="6289040" cy="235585"/>
            </a:xfrm>
            <a:custGeom>
              <a:avLst/>
              <a:gdLst/>
              <a:ahLst/>
              <a:cxnLst/>
              <a:rect l="l" t="t" r="r" b="b"/>
              <a:pathLst>
                <a:path w="6289040" h="235584">
                  <a:moveTo>
                    <a:pt x="628904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289040" y="235267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6917" y="1381442"/>
              <a:ext cx="6302375" cy="235585"/>
            </a:xfrm>
            <a:custGeom>
              <a:avLst/>
              <a:gdLst/>
              <a:ahLst/>
              <a:cxnLst/>
              <a:rect l="l" t="t" r="r" b="b"/>
              <a:pathLst>
                <a:path w="6302375" h="235584">
                  <a:moveTo>
                    <a:pt x="635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350" y="235267"/>
                  </a:lnTo>
                  <a:lnTo>
                    <a:pt x="6350" y="0"/>
                  </a:lnTo>
                  <a:close/>
                </a:path>
                <a:path w="6302375" h="235584">
                  <a:moveTo>
                    <a:pt x="6301803" y="0"/>
                  </a:moveTo>
                  <a:lnTo>
                    <a:pt x="6295453" y="0"/>
                  </a:lnTo>
                  <a:lnTo>
                    <a:pt x="6295453" y="235267"/>
                  </a:lnTo>
                  <a:lnTo>
                    <a:pt x="6301803" y="235267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3267" y="1616709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6917" y="1616709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267" y="1848484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917" y="1848484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3267" y="2083434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6917" y="2083434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3267" y="2318321"/>
              <a:ext cx="6289040" cy="232410"/>
            </a:xfrm>
            <a:custGeom>
              <a:avLst/>
              <a:gdLst/>
              <a:ahLst/>
              <a:cxnLst/>
              <a:rect l="l" t="t" r="r" b="b"/>
              <a:pathLst>
                <a:path w="6289040" h="232410">
                  <a:moveTo>
                    <a:pt x="6289040" y="0"/>
                  </a:moveTo>
                  <a:lnTo>
                    <a:pt x="0" y="0"/>
                  </a:lnTo>
                  <a:lnTo>
                    <a:pt x="0" y="232092"/>
                  </a:lnTo>
                  <a:lnTo>
                    <a:pt x="6289040" y="232092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6917" y="2318333"/>
              <a:ext cx="6302375" cy="232410"/>
            </a:xfrm>
            <a:custGeom>
              <a:avLst/>
              <a:gdLst/>
              <a:ahLst/>
              <a:cxnLst/>
              <a:rect l="l" t="t" r="r" b="b"/>
              <a:pathLst>
                <a:path w="6302375" h="232410">
                  <a:moveTo>
                    <a:pt x="6350" y="0"/>
                  </a:moveTo>
                  <a:lnTo>
                    <a:pt x="0" y="0"/>
                  </a:lnTo>
                  <a:lnTo>
                    <a:pt x="0" y="232079"/>
                  </a:lnTo>
                  <a:lnTo>
                    <a:pt x="6350" y="232079"/>
                  </a:lnTo>
                  <a:lnTo>
                    <a:pt x="6350" y="0"/>
                  </a:lnTo>
                  <a:close/>
                </a:path>
                <a:path w="6302375" h="23241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2079"/>
                  </a:lnTo>
                  <a:lnTo>
                    <a:pt x="6301803" y="232079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267" y="2550541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917" y="2550540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3267" y="2785491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917" y="2785490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267" y="3017266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6917" y="3017265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267" y="3252152"/>
              <a:ext cx="6289040" cy="235585"/>
            </a:xfrm>
            <a:custGeom>
              <a:avLst/>
              <a:gdLst/>
              <a:ahLst/>
              <a:cxnLst/>
              <a:rect l="l" t="t" r="r" b="b"/>
              <a:pathLst>
                <a:path w="6289040" h="235585">
                  <a:moveTo>
                    <a:pt x="628904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289040" y="235267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6917" y="3252152"/>
              <a:ext cx="6302375" cy="235585"/>
            </a:xfrm>
            <a:custGeom>
              <a:avLst/>
              <a:gdLst/>
              <a:ahLst/>
              <a:cxnLst/>
              <a:rect l="l" t="t" r="r" b="b"/>
              <a:pathLst>
                <a:path w="6302375" h="235585">
                  <a:moveTo>
                    <a:pt x="635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350" y="235267"/>
                  </a:lnTo>
                  <a:lnTo>
                    <a:pt x="6350" y="0"/>
                  </a:lnTo>
                  <a:close/>
                </a:path>
                <a:path w="6302375" h="23558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5267"/>
                  </a:lnTo>
                  <a:lnTo>
                    <a:pt x="6301803" y="235267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3267" y="3487420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6917" y="3487419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3267" y="3719195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6917" y="3719194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3267" y="3954145"/>
              <a:ext cx="6289040" cy="231775"/>
            </a:xfrm>
            <a:custGeom>
              <a:avLst/>
              <a:gdLst/>
              <a:ahLst/>
              <a:cxnLst/>
              <a:rect l="l" t="t" r="r" b="b"/>
              <a:pathLst>
                <a:path w="6289040" h="231775">
                  <a:moveTo>
                    <a:pt x="628904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289040" y="2317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6917" y="3954144"/>
              <a:ext cx="6302375" cy="231775"/>
            </a:xfrm>
            <a:custGeom>
              <a:avLst/>
              <a:gdLst/>
              <a:ahLst/>
              <a:cxnLst/>
              <a:rect l="l" t="t" r="r" b="b"/>
              <a:pathLst>
                <a:path w="6302375" h="231775">
                  <a:moveTo>
                    <a:pt x="63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50" y="231775"/>
                  </a:lnTo>
                  <a:lnTo>
                    <a:pt x="6350" y="0"/>
                  </a:lnTo>
                  <a:close/>
                </a:path>
                <a:path w="6302375" h="23177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1775"/>
                  </a:lnTo>
                  <a:lnTo>
                    <a:pt x="6301803" y="231775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3267" y="4185920"/>
              <a:ext cx="6289040" cy="234950"/>
            </a:xfrm>
            <a:custGeom>
              <a:avLst/>
              <a:gdLst/>
              <a:ahLst/>
              <a:cxnLst/>
              <a:rect l="l" t="t" r="r" b="b"/>
              <a:pathLst>
                <a:path w="6289040" h="234950">
                  <a:moveTo>
                    <a:pt x="628904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289040" y="234950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917" y="4185919"/>
              <a:ext cx="6302375" cy="234950"/>
            </a:xfrm>
            <a:custGeom>
              <a:avLst/>
              <a:gdLst/>
              <a:ahLst/>
              <a:cxnLst/>
              <a:rect l="l" t="t" r="r" b="b"/>
              <a:pathLst>
                <a:path w="6302375" h="234950">
                  <a:moveTo>
                    <a:pt x="635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0"/>
                  </a:lnTo>
                  <a:close/>
                </a:path>
                <a:path w="6302375" h="234950">
                  <a:moveTo>
                    <a:pt x="6301803" y="0"/>
                  </a:moveTo>
                  <a:lnTo>
                    <a:pt x="6295453" y="0"/>
                  </a:lnTo>
                  <a:lnTo>
                    <a:pt x="6295453" y="234950"/>
                  </a:lnTo>
                  <a:lnTo>
                    <a:pt x="6301803" y="234950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267" y="4420806"/>
              <a:ext cx="6289040" cy="235585"/>
            </a:xfrm>
            <a:custGeom>
              <a:avLst/>
              <a:gdLst/>
              <a:ahLst/>
              <a:cxnLst/>
              <a:rect l="l" t="t" r="r" b="b"/>
              <a:pathLst>
                <a:path w="6289040" h="235585">
                  <a:moveTo>
                    <a:pt x="628904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289040" y="235267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917" y="4420806"/>
              <a:ext cx="6302375" cy="235585"/>
            </a:xfrm>
            <a:custGeom>
              <a:avLst/>
              <a:gdLst/>
              <a:ahLst/>
              <a:cxnLst/>
              <a:rect l="l" t="t" r="r" b="b"/>
              <a:pathLst>
                <a:path w="6302375" h="235585">
                  <a:moveTo>
                    <a:pt x="6350" y="0"/>
                  </a:moveTo>
                  <a:lnTo>
                    <a:pt x="0" y="0"/>
                  </a:lnTo>
                  <a:lnTo>
                    <a:pt x="0" y="235267"/>
                  </a:lnTo>
                  <a:lnTo>
                    <a:pt x="6350" y="235267"/>
                  </a:lnTo>
                  <a:lnTo>
                    <a:pt x="6350" y="0"/>
                  </a:lnTo>
                  <a:close/>
                </a:path>
                <a:path w="6302375" h="235585">
                  <a:moveTo>
                    <a:pt x="6301803" y="0"/>
                  </a:moveTo>
                  <a:lnTo>
                    <a:pt x="6295453" y="0"/>
                  </a:lnTo>
                  <a:lnTo>
                    <a:pt x="6295453" y="235267"/>
                  </a:lnTo>
                  <a:lnTo>
                    <a:pt x="6301803" y="235267"/>
                  </a:lnTo>
                  <a:lnTo>
                    <a:pt x="63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267" y="4656073"/>
              <a:ext cx="6289040" cy="384175"/>
            </a:xfrm>
            <a:custGeom>
              <a:avLst/>
              <a:gdLst/>
              <a:ahLst/>
              <a:cxnLst/>
              <a:rect l="l" t="t" r="r" b="b"/>
              <a:pathLst>
                <a:path w="6289040" h="384175">
                  <a:moveTo>
                    <a:pt x="628904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6289040" y="384175"/>
                  </a:lnTo>
                  <a:lnTo>
                    <a:pt x="6289040" y="0"/>
                  </a:lnTo>
                  <a:close/>
                </a:path>
              </a:pathLst>
            </a:custGeom>
            <a:solidFill>
              <a:srgbClr val="0D0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43267" y="889381"/>
            <a:ext cx="6289675" cy="401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also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we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can</a:t>
            </a:r>
            <a:r>
              <a:rPr sz="1600" spc="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find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equation</a:t>
            </a:r>
            <a:r>
              <a:rPr sz="1600" spc="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for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T(n-2)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by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putting</a:t>
            </a:r>
            <a:r>
              <a:rPr sz="1600" spc="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</a:t>
            </a:r>
            <a:r>
              <a:rPr sz="1600" spc="-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n-2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in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(3)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 MT"/>
              <a:cs typeface="Arial MT"/>
            </a:endParaRPr>
          </a:p>
          <a:p>
            <a:pPr marL="171450">
              <a:lnSpc>
                <a:spcPct val="100000"/>
              </a:lnSpc>
            </a:pP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at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last </a:t>
            </a:r>
            <a:r>
              <a:rPr sz="1600" spc="-20" dirty="0">
                <a:solidFill>
                  <a:srgbClr val="E4EEF5"/>
                </a:solidFill>
                <a:latin typeface="Arial MT"/>
                <a:cs typeface="Arial MT"/>
              </a:rPr>
              <a:t>we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will</a:t>
            </a:r>
            <a:r>
              <a:rPr sz="1600" spc="-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EEF5"/>
                </a:solidFill>
                <a:latin typeface="Arial MT"/>
                <a:cs typeface="Arial MT"/>
              </a:rPr>
              <a:t>get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T(n)/(n+1)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=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T(1)/2</a:t>
            </a:r>
            <a:r>
              <a:rPr sz="1600" spc="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2*c</a:t>
            </a: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*</a:t>
            </a:r>
            <a:r>
              <a:rPr sz="1600" spc="-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[1/(n-1)</a:t>
            </a:r>
            <a:r>
              <a:rPr sz="1600" spc="-2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1/n</a:t>
            </a:r>
            <a:r>
              <a:rPr sz="1600" spc="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1/(n+1)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 .....]</a:t>
            </a:r>
            <a:endParaRPr sz="1600">
              <a:latin typeface="Arial MT"/>
              <a:cs typeface="Arial MT"/>
            </a:endParaRPr>
          </a:p>
          <a:p>
            <a:pPr marL="285750" marR="2811780">
              <a:lnSpc>
                <a:spcPct val="191400"/>
              </a:lnSpc>
              <a:spcBef>
                <a:spcPts val="5"/>
              </a:spcBef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T(n)/(n+1)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T(1)/2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2*c*log(n)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+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C </a:t>
            </a:r>
            <a:r>
              <a:rPr sz="1600" spc="-4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2*c*log(n)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*</a:t>
            </a:r>
            <a:r>
              <a:rPr sz="1600" spc="-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(n+1)</a:t>
            </a:r>
            <a:endParaRPr sz="1600">
              <a:latin typeface="Arial MT"/>
              <a:cs typeface="Arial MT"/>
            </a:endParaRPr>
          </a:p>
          <a:p>
            <a:pPr marL="171450" marR="3589654">
              <a:lnSpc>
                <a:spcPct val="191500"/>
              </a:lnSpc>
              <a:spcBef>
                <a:spcPts val="20"/>
              </a:spcBef>
            </a:pPr>
            <a:r>
              <a:rPr sz="1600" spc="5" dirty="0">
                <a:solidFill>
                  <a:srgbClr val="E4EEF5"/>
                </a:solidFill>
                <a:latin typeface="Arial MT"/>
                <a:cs typeface="Arial MT"/>
              </a:rPr>
              <a:t>now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by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removing </a:t>
            </a:r>
            <a:r>
              <a:rPr sz="1600" spc="-10" dirty="0">
                <a:solidFill>
                  <a:srgbClr val="E4EEF5"/>
                </a:solidFill>
                <a:latin typeface="Arial MT"/>
                <a:cs typeface="Arial MT"/>
              </a:rPr>
              <a:t>constants, </a:t>
            </a:r>
            <a:r>
              <a:rPr sz="1600" spc="-43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log(n)*(n+1)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therefore,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</a:pP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T(n)</a:t>
            </a:r>
            <a:r>
              <a:rPr sz="1600" spc="-15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EEF5"/>
                </a:solidFill>
                <a:latin typeface="Arial MT"/>
                <a:cs typeface="Arial MT"/>
              </a:rPr>
              <a:t>=</a:t>
            </a:r>
            <a:r>
              <a:rPr sz="1600" spc="-20" dirty="0">
                <a:solidFill>
                  <a:srgbClr val="E4EEF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EEF5"/>
                </a:solidFill>
                <a:latin typeface="Arial MT"/>
                <a:cs typeface="Arial MT"/>
              </a:rPr>
              <a:t>O(n*log(n))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6917" y="4656073"/>
            <a:ext cx="6302375" cy="390525"/>
          </a:xfrm>
          <a:custGeom>
            <a:avLst/>
            <a:gdLst/>
            <a:ahLst/>
            <a:cxnLst/>
            <a:rect l="l" t="t" r="r" b="b"/>
            <a:pathLst>
              <a:path w="6302375" h="390525">
                <a:moveTo>
                  <a:pt x="6295390" y="384175"/>
                </a:moveTo>
                <a:lnTo>
                  <a:pt x="6350" y="384175"/>
                </a:lnTo>
                <a:lnTo>
                  <a:pt x="6350" y="0"/>
                </a:lnTo>
                <a:lnTo>
                  <a:pt x="0" y="0"/>
                </a:lnTo>
                <a:lnTo>
                  <a:pt x="0" y="384175"/>
                </a:lnTo>
                <a:lnTo>
                  <a:pt x="0" y="390525"/>
                </a:lnTo>
                <a:lnTo>
                  <a:pt x="6350" y="390525"/>
                </a:lnTo>
                <a:lnTo>
                  <a:pt x="6295390" y="390525"/>
                </a:lnTo>
                <a:lnTo>
                  <a:pt x="6295390" y="384175"/>
                </a:lnTo>
                <a:close/>
              </a:path>
              <a:path w="6302375" h="390525">
                <a:moveTo>
                  <a:pt x="6301803" y="0"/>
                </a:moveTo>
                <a:lnTo>
                  <a:pt x="6295453" y="0"/>
                </a:lnTo>
                <a:lnTo>
                  <a:pt x="6295453" y="384175"/>
                </a:lnTo>
                <a:lnTo>
                  <a:pt x="6295453" y="390525"/>
                </a:lnTo>
                <a:lnTo>
                  <a:pt x="6301803" y="390525"/>
                </a:lnTo>
                <a:lnTo>
                  <a:pt x="6301803" y="384175"/>
                </a:lnTo>
                <a:lnTo>
                  <a:pt x="6301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38517" y="5395595"/>
            <a:ext cx="6099810" cy="3433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6200" marR="449580">
              <a:lnSpc>
                <a:spcPct val="110000"/>
              </a:lnSpc>
              <a:spcBef>
                <a:spcPts val="85"/>
              </a:spcBef>
            </a:pPr>
            <a:r>
              <a:rPr sz="1600" b="1" dirty="0">
                <a:latin typeface="Arial"/>
                <a:cs typeface="Arial"/>
              </a:rPr>
              <a:t>Q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2)</a:t>
            </a:r>
            <a:r>
              <a:rPr sz="1600" b="1" spc="-5" dirty="0">
                <a:latin typeface="Arial"/>
                <a:cs typeface="Arial"/>
              </a:rPr>
              <a:t> Critically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evaluate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Strassen’s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matrix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multiplication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algorithm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 its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time complexiy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with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traditional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matric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multiplication method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 MT"/>
              <a:cs typeface="Arial MT"/>
            </a:endParaRPr>
          </a:p>
          <a:p>
            <a:pPr marL="76200" marR="68580" algn="just">
              <a:lnSpc>
                <a:spcPct val="959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Strassen’s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divide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conquer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approach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solve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matrix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problems.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usual</a:t>
            </a:r>
            <a:r>
              <a:rPr sz="1600" dirty="0">
                <a:latin typeface="Arial MT"/>
                <a:cs typeface="Arial MT"/>
              </a:rPr>
              <a:t> matrix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 method multiplies each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row </a:t>
            </a:r>
            <a:r>
              <a:rPr sz="1600" spc="-10" dirty="0">
                <a:latin typeface="Arial MT"/>
                <a:cs typeface="Arial MT"/>
              </a:rPr>
              <a:t>with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column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achieve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product </a:t>
            </a:r>
            <a:r>
              <a:rPr sz="1600" dirty="0">
                <a:latin typeface="Arial MT"/>
                <a:cs typeface="Arial MT"/>
              </a:rPr>
              <a:t>matrix. The </a:t>
            </a:r>
            <a:r>
              <a:rPr sz="1600" spc="-5" dirty="0">
                <a:latin typeface="Arial MT"/>
                <a:cs typeface="Arial MT"/>
              </a:rPr>
              <a:t>time complexity taken </a:t>
            </a:r>
            <a:r>
              <a:rPr sz="1600" dirty="0">
                <a:latin typeface="Arial MT"/>
                <a:cs typeface="Arial MT"/>
              </a:rPr>
              <a:t>by </a:t>
            </a:r>
            <a:r>
              <a:rPr sz="1600" spc="-10" dirty="0">
                <a:latin typeface="Arial MT"/>
                <a:cs typeface="Arial MT"/>
              </a:rPr>
              <a:t>this </a:t>
            </a:r>
            <a:r>
              <a:rPr sz="1600" spc="-5" dirty="0">
                <a:latin typeface="Arial MT"/>
                <a:cs typeface="Arial MT"/>
              </a:rPr>
              <a:t> approach is </a:t>
            </a:r>
            <a:r>
              <a:rPr sz="1600" b="1" spc="-10" dirty="0">
                <a:latin typeface="Arial"/>
                <a:cs typeface="Arial"/>
              </a:rPr>
              <a:t>O(n</a:t>
            </a:r>
            <a:r>
              <a:rPr sz="1575" b="1" spc="-15" baseline="29100" dirty="0">
                <a:latin typeface="Arial"/>
                <a:cs typeface="Arial"/>
              </a:rPr>
              <a:t>3</a:t>
            </a:r>
            <a:r>
              <a:rPr sz="1600" b="1" spc="-10" dirty="0">
                <a:latin typeface="Arial"/>
                <a:cs typeface="Arial"/>
              </a:rPr>
              <a:t>)</a:t>
            </a:r>
            <a:r>
              <a:rPr sz="1600" spc="-10" dirty="0">
                <a:latin typeface="Arial MT"/>
                <a:cs typeface="Arial MT"/>
              </a:rPr>
              <a:t>, </a:t>
            </a:r>
            <a:r>
              <a:rPr sz="1600" dirty="0">
                <a:latin typeface="Arial MT"/>
                <a:cs typeface="Arial MT"/>
              </a:rPr>
              <a:t>since </a:t>
            </a:r>
            <a:r>
              <a:rPr sz="1600" spc="-5" dirty="0">
                <a:latin typeface="Arial MT"/>
                <a:cs typeface="Arial MT"/>
              </a:rPr>
              <a:t>it takes </a:t>
            </a:r>
            <a:r>
              <a:rPr sz="1600" spc="-15" dirty="0">
                <a:latin typeface="Arial MT"/>
                <a:cs typeface="Arial MT"/>
              </a:rPr>
              <a:t>two </a:t>
            </a:r>
            <a:r>
              <a:rPr sz="1600" spc="-5" dirty="0">
                <a:latin typeface="Arial MT"/>
                <a:cs typeface="Arial MT"/>
              </a:rPr>
              <a:t>loops </a:t>
            </a:r>
            <a:r>
              <a:rPr sz="1600" spc="-1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multiply. Strassen’s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</a:t>
            </a:r>
            <a:r>
              <a:rPr sz="1600" spc="8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was</a:t>
            </a:r>
            <a:r>
              <a:rPr sz="1600" spc="8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introduced</a:t>
            </a:r>
            <a:r>
              <a:rPr sz="1600" spc="8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8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reduce</a:t>
            </a:r>
            <a:r>
              <a:rPr sz="1600" spc="8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8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430" dirty="0">
                <a:latin typeface="Arial MT"/>
                <a:cs typeface="Arial MT"/>
              </a:rPr>
              <a:t>  </a:t>
            </a:r>
            <a:r>
              <a:rPr sz="1600" spc="-5" dirty="0">
                <a:latin typeface="Arial MT"/>
                <a:cs typeface="Arial MT"/>
              </a:rPr>
              <a:t>complexity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O(n</a:t>
            </a:r>
            <a:r>
              <a:rPr sz="1575" b="1" spc="-7" baseline="29100" dirty="0">
                <a:latin typeface="Arial"/>
                <a:cs typeface="Arial"/>
              </a:rPr>
              <a:t>3</a:t>
            </a:r>
            <a:r>
              <a:rPr sz="1600" b="1" spc="-5" dirty="0">
                <a:latin typeface="Arial"/>
                <a:cs typeface="Arial"/>
              </a:rPr>
              <a:t>)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O(n</a:t>
            </a:r>
            <a:r>
              <a:rPr sz="1575" b="1" spc="-7" baseline="29100" dirty="0">
                <a:latin typeface="Arial"/>
                <a:cs typeface="Arial"/>
              </a:rPr>
              <a:t>log</a:t>
            </a:r>
            <a:r>
              <a:rPr sz="1575" b="1" spc="-15" baseline="29100" dirty="0">
                <a:latin typeface="Arial"/>
                <a:cs typeface="Arial"/>
              </a:rPr>
              <a:t> </a:t>
            </a:r>
            <a:r>
              <a:rPr sz="1575" b="1" spc="-7" baseline="29100" dirty="0">
                <a:latin typeface="Arial"/>
                <a:cs typeface="Arial"/>
              </a:rPr>
              <a:t>7</a:t>
            </a:r>
            <a:r>
              <a:rPr sz="1600" b="1" spc="-5" dirty="0">
                <a:latin typeface="Arial"/>
                <a:cs typeface="Arial"/>
              </a:rPr>
              <a:t>)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76200" algn="just">
              <a:lnSpc>
                <a:spcPct val="100000"/>
              </a:lnSpc>
              <a:spcBef>
                <a:spcPts val="1305"/>
              </a:spcBef>
            </a:pPr>
            <a:r>
              <a:rPr sz="1600" spc="-5" dirty="0">
                <a:latin typeface="Arial MT"/>
                <a:cs typeface="Arial MT"/>
              </a:rPr>
              <a:t>Naïve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Method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417" y="889381"/>
            <a:ext cx="6177280" cy="80854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14300" marR="106680" algn="just">
              <a:lnSpc>
                <a:spcPct val="96400"/>
              </a:lnSpc>
              <a:spcBef>
                <a:spcPts val="170"/>
              </a:spcBef>
            </a:pPr>
            <a:r>
              <a:rPr sz="1600" spc="-5" dirty="0">
                <a:latin typeface="Arial MT"/>
                <a:cs typeface="Arial MT"/>
              </a:rPr>
              <a:t>First, we will </a:t>
            </a:r>
            <a:r>
              <a:rPr sz="1600" dirty="0">
                <a:latin typeface="Arial MT"/>
                <a:cs typeface="Arial MT"/>
              </a:rPr>
              <a:t>discuss </a:t>
            </a:r>
            <a:r>
              <a:rPr sz="1600" spc="-5" dirty="0">
                <a:latin typeface="Arial MT"/>
                <a:cs typeface="Arial MT"/>
              </a:rPr>
              <a:t>naïve </a:t>
            </a:r>
            <a:r>
              <a:rPr sz="1600" dirty="0">
                <a:latin typeface="Arial MT"/>
                <a:cs typeface="Arial MT"/>
              </a:rPr>
              <a:t>method </a:t>
            </a:r>
            <a:r>
              <a:rPr sz="1600" spc="-5" dirty="0">
                <a:latin typeface="Arial MT"/>
                <a:cs typeface="Arial MT"/>
              </a:rPr>
              <a:t>and its complexity. Here, </a:t>
            </a:r>
            <a:r>
              <a:rPr sz="1600" spc="-20" dirty="0">
                <a:latin typeface="Arial MT"/>
                <a:cs typeface="Arial MT"/>
              </a:rPr>
              <a:t>we 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calculating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Z=</a:t>
            </a:r>
            <a:r>
              <a:rPr sz="1600" spc="-5" dirty="0">
                <a:latin typeface="Cambria Math"/>
                <a:cs typeface="Cambria Math"/>
              </a:rPr>
              <a:t>𝑿</a:t>
            </a:r>
            <a:r>
              <a:rPr sz="1600" spc="-5" dirty="0">
                <a:latin typeface="Arial MT"/>
                <a:cs typeface="Arial MT"/>
              </a:rPr>
              <a:t>X</a:t>
            </a:r>
            <a:r>
              <a:rPr sz="1600" dirty="0">
                <a:latin typeface="Arial MT"/>
                <a:cs typeface="Arial MT"/>
              </a:rPr>
              <a:t> ×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Y.</a:t>
            </a:r>
            <a:r>
              <a:rPr sz="1600" spc="4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Using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Naïve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method,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two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matrices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b="1" i="1" spc="-5" dirty="0">
                <a:latin typeface="Arial"/>
                <a:cs typeface="Arial"/>
              </a:rPr>
              <a:t>X </a:t>
            </a:r>
            <a:r>
              <a:rPr sz="1600" spc="5" dirty="0">
                <a:latin typeface="Arial MT"/>
                <a:cs typeface="Arial MT"/>
              </a:rPr>
              <a:t>and </a:t>
            </a:r>
            <a:r>
              <a:rPr sz="1600" b="1" i="1" dirty="0">
                <a:latin typeface="Arial"/>
                <a:cs typeface="Arial"/>
              </a:rPr>
              <a:t>Y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multiplied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869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8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order</a:t>
            </a:r>
            <a:r>
              <a:rPr sz="1600" spc="4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4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these</a:t>
            </a:r>
            <a:r>
              <a:rPr sz="1600" spc="8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matrices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 </a:t>
            </a:r>
            <a:r>
              <a:rPr sz="1600" b="1" i="1" dirty="0">
                <a:latin typeface="Arial"/>
                <a:cs typeface="Arial"/>
              </a:rPr>
              <a:t>p </a:t>
            </a:r>
            <a:r>
              <a:rPr sz="1600" dirty="0">
                <a:latin typeface="Arial MT"/>
                <a:cs typeface="Arial MT"/>
              </a:rPr>
              <a:t>× </a:t>
            </a:r>
            <a:r>
              <a:rPr sz="1600" b="1" i="1" dirty="0">
                <a:latin typeface="Arial"/>
                <a:cs typeface="Arial"/>
              </a:rPr>
              <a:t>q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b="1" i="1" dirty="0">
                <a:latin typeface="Arial"/>
                <a:cs typeface="Arial"/>
              </a:rPr>
              <a:t>q </a:t>
            </a:r>
            <a:r>
              <a:rPr sz="1600" dirty="0">
                <a:latin typeface="Arial MT"/>
                <a:cs typeface="Arial MT"/>
              </a:rPr>
              <a:t>× </a:t>
            </a:r>
            <a:r>
              <a:rPr sz="1600" b="1" i="1" spc="-5" dirty="0">
                <a:latin typeface="Arial"/>
                <a:cs typeface="Arial"/>
              </a:rPr>
              <a:t>r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resultant matrix will </a:t>
            </a:r>
            <a:r>
              <a:rPr sz="1600" dirty="0">
                <a:latin typeface="Arial MT"/>
                <a:cs typeface="Arial MT"/>
              </a:rPr>
              <a:t>be of order </a:t>
            </a:r>
            <a:r>
              <a:rPr sz="1600" b="1" i="1" dirty="0">
                <a:latin typeface="Arial"/>
                <a:cs typeface="Arial"/>
              </a:rPr>
              <a:t>p </a:t>
            </a:r>
            <a:r>
              <a:rPr sz="1600" dirty="0">
                <a:latin typeface="Arial MT"/>
                <a:cs typeface="Arial MT"/>
              </a:rPr>
              <a:t>× </a:t>
            </a:r>
            <a:r>
              <a:rPr sz="1600" b="1" i="1" dirty="0">
                <a:latin typeface="Arial"/>
                <a:cs typeface="Arial"/>
              </a:rPr>
              <a:t>r</a:t>
            </a:r>
            <a:r>
              <a:rPr sz="1600" dirty="0">
                <a:latin typeface="Arial MT"/>
                <a:cs typeface="Arial MT"/>
              </a:rPr>
              <a:t>.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pseudocode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describes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naïve multiplication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670" dirty="0">
                <a:latin typeface="Arial MT"/>
                <a:cs typeface="Arial MT"/>
              </a:rPr>
              <a:t>−</a:t>
            </a:r>
            <a:endParaRPr sz="1600">
              <a:latin typeface="Arial MT"/>
              <a:cs typeface="Arial MT"/>
            </a:endParaRPr>
          </a:p>
          <a:p>
            <a:pPr marL="114300" algn="just">
              <a:lnSpc>
                <a:spcPts val="1875"/>
              </a:lnSpc>
              <a:spcBef>
                <a:spcPts val="630"/>
              </a:spcBef>
            </a:pPr>
            <a:r>
              <a:rPr sz="1600" b="1" spc="-5" dirty="0">
                <a:latin typeface="Arial"/>
                <a:cs typeface="Arial"/>
              </a:rPr>
              <a:t>Algorithm: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Matrix-Multiplication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(X,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Y,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Z)</a:t>
            </a:r>
            <a:endParaRPr sz="1600">
              <a:latin typeface="Arial"/>
              <a:cs typeface="Arial"/>
            </a:endParaRPr>
          </a:p>
          <a:p>
            <a:pPr marL="285750" marR="4569460" indent="-171450">
              <a:lnSpc>
                <a:spcPts val="1850"/>
              </a:lnSpc>
              <a:spcBef>
                <a:spcPts val="70"/>
              </a:spcBef>
            </a:pP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i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1 </a:t>
            </a:r>
            <a:r>
              <a:rPr sz="1600" spc="-1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p </a:t>
            </a:r>
            <a:r>
              <a:rPr sz="1600" dirty="0">
                <a:latin typeface="Arial MT"/>
                <a:cs typeface="Arial MT"/>
              </a:rPr>
              <a:t>do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endParaRPr sz="1600">
              <a:latin typeface="Arial MT"/>
              <a:cs typeface="Arial MT"/>
            </a:endParaRPr>
          </a:p>
          <a:p>
            <a:pPr marL="457200">
              <a:lnSpc>
                <a:spcPts val="1750"/>
              </a:lnSpc>
            </a:pPr>
            <a:r>
              <a:rPr sz="1600" dirty="0">
                <a:latin typeface="Arial MT"/>
                <a:cs typeface="Arial MT"/>
              </a:rPr>
              <a:t>Z[i,j]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:=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  <a:p>
            <a:pPr marL="454025">
              <a:lnSpc>
                <a:spcPts val="1839"/>
              </a:lnSpc>
            </a:pP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</a:t>
            </a:r>
            <a:endParaRPr sz="1600">
              <a:latin typeface="Arial MT"/>
              <a:cs typeface="Arial MT"/>
            </a:endParaRPr>
          </a:p>
          <a:p>
            <a:pPr marL="625475">
              <a:lnSpc>
                <a:spcPts val="1850"/>
              </a:lnSpc>
            </a:pPr>
            <a:r>
              <a:rPr sz="1600" dirty="0">
                <a:latin typeface="Arial MT"/>
                <a:cs typeface="Arial MT"/>
              </a:rPr>
              <a:t>Z[i,j]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:=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Z[i,j]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X[i,k]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×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Y[k,j]</a:t>
            </a:r>
            <a:endParaRPr sz="1600">
              <a:latin typeface="Arial MT"/>
              <a:cs typeface="Arial MT"/>
            </a:endParaRPr>
          </a:p>
          <a:p>
            <a:pPr marL="114300">
              <a:lnSpc>
                <a:spcPts val="1885"/>
              </a:lnSpc>
            </a:pPr>
            <a:r>
              <a:rPr sz="1600" dirty="0">
                <a:solidFill>
                  <a:srgbClr val="4F81BC"/>
                </a:solidFill>
                <a:latin typeface="Arial MT"/>
                <a:cs typeface="Arial MT"/>
              </a:rPr>
              <a:t>Complexity</a:t>
            </a:r>
            <a:endParaRPr sz="1600">
              <a:latin typeface="Arial MT"/>
              <a:cs typeface="Arial MT"/>
            </a:endParaRPr>
          </a:p>
          <a:p>
            <a:pPr marL="114300" marR="108585" algn="just">
              <a:lnSpc>
                <a:spcPts val="1850"/>
              </a:lnSpc>
              <a:spcBef>
                <a:spcPts val="900"/>
              </a:spcBef>
            </a:pPr>
            <a:r>
              <a:rPr sz="1600" spc="-5" dirty="0">
                <a:latin typeface="Arial MT"/>
                <a:cs typeface="Arial MT"/>
              </a:rPr>
              <a:t>Here,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assume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integer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operations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O(1)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time.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There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 </a:t>
            </a:r>
            <a:r>
              <a:rPr sz="1600" b="1" spc="-5" dirty="0">
                <a:latin typeface="Arial"/>
                <a:cs typeface="Arial"/>
              </a:rPr>
              <a:t>for </a:t>
            </a:r>
            <a:r>
              <a:rPr sz="1600" spc="-5" dirty="0">
                <a:latin typeface="Arial MT"/>
                <a:cs typeface="Arial MT"/>
              </a:rPr>
              <a:t>loops in </a:t>
            </a:r>
            <a:r>
              <a:rPr sz="1600" spc="-10" dirty="0">
                <a:latin typeface="Arial MT"/>
                <a:cs typeface="Arial MT"/>
              </a:rPr>
              <a:t>this </a:t>
            </a:r>
            <a:r>
              <a:rPr sz="1600" spc="-5" dirty="0">
                <a:latin typeface="Arial MT"/>
                <a:cs typeface="Arial MT"/>
              </a:rPr>
              <a:t>algorithm and </a:t>
            </a:r>
            <a:r>
              <a:rPr sz="1600" dirty="0">
                <a:latin typeface="Arial MT"/>
                <a:cs typeface="Arial MT"/>
              </a:rPr>
              <a:t>one </a:t>
            </a:r>
            <a:r>
              <a:rPr sz="1600" spc="-5" dirty="0">
                <a:latin typeface="Arial MT"/>
                <a:cs typeface="Arial MT"/>
              </a:rPr>
              <a:t>is nested in other. Hence,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takes </a:t>
            </a:r>
            <a:r>
              <a:rPr sz="1600" b="1" i="1" spc="-5" dirty="0">
                <a:latin typeface="Arial"/>
                <a:cs typeface="Arial"/>
              </a:rPr>
              <a:t>O(n</a:t>
            </a:r>
            <a:r>
              <a:rPr sz="1575" b="1" i="1" spc="-7" baseline="31746" dirty="0">
                <a:latin typeface="Arial"/>
                <a:cs typeface="Arial"/>
              </a:rPr>
              <a:t>3</a:t>
            </a:r>
            <a:r>
              <a:rPr sz="1600" b="1" i="1" spc="-5" dirty="0">
                <a:latin typeface="Arial"/>
                <a:cs typeface="Arial"/>
              </a:rPr>
              <a:t>)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execute.</a:t>
            </a:r>
            <a:endParaRPr sz="16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260"/>
              </a:spcBef>
            </a:pPr>
            <a:r>
              <a:rPr sz="1600" dirty="0">
                <a:latin typeface="Arial MT"/>
                <a:cs typeface="Arial MT"/>
              </a:rPr>
              <a:t>Strassen’s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Matrix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Multiplication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endParaRPr sz="1600">
              <a:latin typeface="Arial MT"/>
              <a:cs typeface="Arial MT"/>
            </a:endParaRPr>
          </a:p>
          <a:p>
            <a:pPr marL="114300" marR="113030" algn="just">
              <a:lnSpc>
                <a:spcPts val="1850"/>
              </a:lnSpc>
              <a:spcBef>
                <a:spcPts val="1425"/>
              </a:spcBef>
            </a:pP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context,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Strassen’s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Matrix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multiplication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consumption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improved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little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bit.</a:t>
            </a:r>
            <a:endParaRPr sz="1600">
              <a:latin typeface="Arial MT"/>
              <a:cs typeface="Arial MT"/>
            </a:endParaRPr>
          </a:p>
          <a:p>
            <a:pPr marL="114300" marR="106680" algn="just">
              <a:lnSpc>
                <a:spcPts val="1850"/>
              </a:lnSpc>
              <a:spcBef>
                <a:spcPts val="700"/>
              </a:spcBef>
            </a:pPr>
            <a:r>
              <a:rPr sz="1600" dirty="0">
                <a:latin typeface="Arial MT"/>
                <a:cs typeface="Arial MT"/>
              </a:rPr>
              <a:t>Strassen’s </a:t>
            </a:r>
            <a:r>
              <a:rPr sz="1600" spc="-10" dirty="0">
                <a:latin typeface="Arial MT"/>
                <a:cs typeface="Arial MT"/>
              </a:rPr>
              <a:t>Matrix </a:t>
            </a:r>
            <a:r>
              <a:rPr sz="1600" spc="-5" dirty="0">
                <a:latin typeface="Arial MT"/>
                <a:cs typeface="Arial MT"/>
              </a:rPr>
              <a:t>multiplication </a:t>
            </a:r>
            <a:r>
              <a:rPr sz="1600" spc="-10" dirty="0">
                <a:latin typeface="Arial MT"/>
                <a:cs typeface="Arial MT"/>
              </a:rPr>
              <a:t>can </a:t>
            </a:r>
            <a:r>
              <a:rPr sz="1600" dirty="0">
                <a:latin typeface="Arial MT"/>
                <a:cs typeface="Arial MT"/>
              </a:rPr>
              <a:t>be </a:t>
            </a:r>
            <a:r>
              <a:rPr sz="1600" spc="-5" dirty="0">
                <a:latin typeface="Arial MT"/>
                <a:cs typeface="Arial MT"/>
              </a:rPr>
              <a:t>performed </a:t>
            </a:r>
            <a:r>
              <a:rPr sz="1600" dirty="0">
                <a:latin typeface="Arial MT"/>
                <a:cs typeface="Arial MT"/>
              </a:rPr>
              <a:t>only </a:t>
            </a:r>
            <a:r>
              <a:rPr sz="1600" spc="-10" dirty="0">
                <a:latin typeface="Arial MT"/>
                <a:cs typeface="Arial MT"/>
              </a:rPr>
              <a:t>on </a:t>
            </a:r>
            <a:r>
              <a:rPr sz="1600" b="1" spc="-5" dirty="0">
                <a:latin typeface="Arial"/>
                <a:cs typeface="Arial"/>
              </a:rPr>
              <a:t>square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matrices </a:t>
            </a:r>
            <a:r>
              <a:rPr sz="1600" spc="-10" dirty="0">
                <a:latin typeface="Arial MT"/>
                <a:cs typeface="Arial MT"/>
              </a:rPr>
              <a:t>where </a:t>
            </a:r>
            <a:r>
              <a:rPr sz="1600" b="1" dirty="0">
                <a:latin typeface="Arial"/>
                <a:cs typeface="Arial"/>
              </a:rPr>
              <a:t>n </a:t>
            </a:r>
            <a:r>
              <a:rPr sz="1600" spc="-5" dirty="0">
                <a:latin typeface="Arial MT"/>
                <a:cs typeface="Arial MT"/>
              </a:rPr>
              <a:t>is a </a:t>
            </a:r>
            <a:r>
              <a:rPr sz="1600" b="1" dirty="0">
                <a:latin typeface="Arial"/>
                <a:cs typeface="Arial"/>
              </a:rPr>
              <a:t>power of </a:t>
            </a:r>
            <a:r>
              <a:rPr sz="1600" b="1" spc="-5" dirty="0">
                <a:latin typeface="Arial"/>
                <a:cs typeface="Arial"/>
              </a:rPr>
              <a:t>2</a:t>
            </a:r>
            <a:r>
              <a:rPr sz="1600" spc="-5" dirty="0">
                <a:latin typeface="Arial MT"/>
                <a:cs typeface="Arial MT"/>
              </a:rPr>
              <a:t>. </a:t>
            </a:r>
            <a:r>
              <a:rPr sz="1600" dirty="0">
                <a:latin typeface="Arial MT"/>
                <a:cs typeface="Arial MT"/>
              </a:rPr>
              <a:t>Order of </a:t>
            </a:r>
            <a:r>
              <a:rPr sz="1600" spc="-5" dirty="0">
                <a:latin typeface="Arial MT"/>
                <a:cs typeface="Arial MT"/>
              </a:rPr>
              <a:t>both </a:t>
            </a:r>
            <a:r>
              <a:rPr sz="1600" dirty="0">
                <a:latin typeface="Arial MT"/>
                <a:cs typeface="Arial MT"/>
              </a:rPr>
              <a:t>of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matrices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n ×</a:t>
            </a:r>
            <a:r>
              <a:rPr sz="1600" b="1" spc="-5" dirty="0">
                <a:latin typeface="Arial"/>
                <a:cs typeface="Arial"/>
              </a:rPr>
              <a:t> n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114300" marR="109855" algn="just">
              <a:lnSpc>
                <a:spcPts val="1850"/>
              </a:lnSpc>
              <a:spcBef>
                <a:spcPts val="705"/>
              </a:spcBef>
            </a:pPr>
            <a:r>
              <a:rPr sz="1600" spc="-5" dirty="0">
                <a:latin typeface="Arial MT"/>
                <a:cs typeface="Arial MT"/>
              </a:rPr>
              <a:t>Divide </a:t>
            </a:r>
            <a:r>
              <a:rPr sz="1600" b="1" dirty="0">
                <a:latin typeface="Arial"/>
                <a:cs typeface="Arial"/>
              </a:rPr>
              <a:t>X</a:t>
            </a:r>
            <a:r>
              <a:rPr sz="1600" dirty="0">
                <a:latin typeface="Arial MT"/>
                <a:cs typeface="Arial MT"/>
              </a:rPr>
              <a:t>, </a:t>
            </a:r>
            <a:r>
              <a:rPr sz="1600" b="1" dirty="0">
                <a:latin typeface="Arial"/>
                <a:cs typeface="Arial"/>
              </a:rPr>
              <a:t>Y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b="1" dirty="0">
                <a:latin typeface="Arial"/>
                <a:cs typeface="Arial"/>
              </a:rPr>
              <a:t>Z </a:t>
            </a:r>
            <a:r>
              <a:rPr sz="1600" spc="-10" dirty="0">
                <a:latin typeface="Arial MT"/>
                <a:cs typeface="Arial MT"/>
              </a:rPr>
              <a:t>into</a:t>
            </a:r>
            <a:r>
              <a:rPr sz="1600" spc="-5" dirty="0">
                <a:latin typeface="Arial MT"/>
                <a:cs typeface="Arial MT"/>
              </a:rPr>
              <a:t> four </a:t>
            </a:r>
            <a:r>
              <a:rPr sz="1600" b="1" spc="-5" dirty="0">
                <a:latin typeface="Arial"/>
                <a:cs typeface="Arial"/>
              </a:rPr>
              <a:t>(n/2)×(n/2) </a:t>
            </a:r>
            <a:r>
              <a:rPr sz="1600" spc="-5" dirty="0">
                <a:latin typeface="Arial MT"/>
                <a:cs typeface="Arial MT"/>
              </a:rPr>
              <a:t>matrices</a:t>
            </a:r>
            <a:r>
              <a:rPr sz="1600" dirty="0">
                <a:latin typeface="Arial MT"/>
                <a:cs typeface="Arial MT"/>
              </a:rPr>
              <a:t> 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represented </a:t>
            </a:r>
            <a:r>
              <a:rPr sz="1600" dirty="0">
                <a:latin typeface="Arial MT"/>
                <a:cs typeface="Arial MT"/>
              </a:rPr>
              <a:t> below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14300" marR="3117850">
              <a:lnSpc>
                <a:spcPts val="3829"/>
              </a:lnSpc>
              <a:spcBef>
                <a:spcPts val="340"/>
              </a:spcBef>
            </a:pPr>
            <a:r>
              <a:rPr sz="1600" dirty="0">
                <a:latin typeface="Arial MT"/>
                <a:cs typeface="Arial MT"/>
              </a:rPr>
              <a:t>Strassen’s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7 </a:t>
            </a:r>
            <a:r>
              <a:rPr sz="1600" spc="-5" dirty="0">
                <a:latin typeface="Arial MT"/>
                <a:cs typeface="Arial MT"/>
              </a:rPr>
              <a:t>calls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dirty="0">
                <a:latin typeface="Arial MT"/>
                <a:cs typeface="Arial MT"/>
              </a:rPr>
              <a:t> 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follows: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h)</a:t>
            </a:r>
            <a:endParaRPr sz="16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405"/>
              </a:spcBef>
            </a:pPr>
            <a:r>
              <a:rPr sz="1600" spc="-10" dirty="0">
                <a:latin typeface="Arial MT"/>
                <a:cs typeface="Arial MT"/>
              </a:rPr>
              <a:t>(a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b)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(c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d)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5559</Words>
  <Application>Microsoft Office PowerPoint</Application>
  <PresentationFormat>Custom</PresentationFormat>
  <Paragraphs>529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Algorithm Analysis Design  (Externsl PaperSolution)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Design  (Externsl PaperSolution)</dc:title>
  <dc:creator>Intel</dc:creator>
  <cp:lastModifiedBy>Intel</cp:lastModifiedBy>
  <cp:revision>1</cp:revision>
  <dcterms:created xsi:type="dcterms:W3CDTF">2023-05-14T05:25:13Z</dcterms:created>
  <dcterms:modified xsi:type="dcterms:W3CDTF">2023-05-14T06:11:08Z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2023-05-14T00:00:00Z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2023-05-14T00:00:00Z</vt:filetime>
  </property>
</Properties>
</file>