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2" r:id="rId3"/>
    <p:sldId id="277" r:id="rId4"/>
    <p:sldId id="257" r:id="rId5"/>
    <p:sldId id="260" r:id="rId6"/>
    <p:sldId id="259" r:id="rId7"/>
    <p:sldId id="258" r:id="rId8"/>
    <p:sldId id="261" r:id="rId9"/>
    <p:sldId id="263" r:id="rId10"/>
    <p:sldId id="265" r:id="rId11"/>
    <p:sldId id="275" r:id="rId12"/>
    <p:sldId id="276" r:id="rId13"/>
    <p:sldId id="268" r:id="rId14"/>
    <p:sldId id="267" r:id="rId15"/>
    <p:sldId id="274" r:id="rId16"/>
    <p:sldId id="272" r:id="rId17"/>
    <p:sldId id="273" r:id="rId18"/>
    <p:sldId id="269" r:id="rId19"/>
    <p:sldId id="271"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443211-B108-5B2C-75BF-6F0CDC349357}" v="9" dt="2023-04-14T11:59:26.040"/>
    <p1510:client id="{88E18389-9A72-2CD0-8A9C-91E35CF80898}" v="8" dt="2023-04-19T07:09:20.573"/>
    <p1510:client id="{A870E62F-4CC6-F3ED-07B2-E0FB77012A31}" v="9" dt="2023-04-14T13:02:55.670"/>
    <p1510:client id="{B233EFEE-81A4-4979-AC07-FDACBC904D14}" v="728" dt="2023-04-13T16:36:44.189"/>
    <p1510:client id="{C8523E2E-A40A-8AA1-6236-DE6C6D93BEA8}" v="346" dt="2023-04-14T10:46:47.435"/>
    <p1510:client id="{FED331E2-7AE7-1F6C-0413-773DDB22F5C9}" v="169" dt="2023-04-17T09:20:18.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4486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853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95490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35893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446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472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3330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281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0894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709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540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554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9118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821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4397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5046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680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10/25/2023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43444137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5448299" y="1380068"/>
            <a:ext cx="6054723" cy="2616199"/>
          </a:xfrm>
        </p:spPr>
        <p:txBody>
          <a:bodyPr>
            <a:normAutofit/>
          </a:bodyPr>
          <a:lstStyle/>
          <a:p>
            <a:r>
              <a:rPr lang="en-US">
                <a:cs typeface="Calibri Light"/>
              </a:rPr>
              <a:t>Melody Generation </a:t>
            </a:r>
            <a:endParaRPr lang="en-US"/>
          </a:p>
        </p:txBody>
      </p:sp>
      <p:sp>
        <p:nvSpPr>
          <p:cNvPr id="3" name="Subtitle 2"/>
          <p:cNvSpPr>
            <a:spLocks noGrp="1"/>
          </p:cNvSpPr>
          <p:nvPr>
            <p:ph type="subTitle" idx="1"/>
          </p:nvPr>
        </p:nvSpPr>
        <p:spPr>
          <a:xfrm>
            <a:off x="6336254" y="3996267"/>
            <a:ext cx="5166768" cy="1388534"/>
          </a:xfrm>
        </p:spPr>
        <p:txBody>
          <a:bodyPr vert="horz" lIns="91440" tIns="45720" rIns="91440" bIns="45720" rtlCol="0">
            <a:normAutofit/>
          </a:bodyPr>
          <a:lstStyle/>
          <a:p>
            <a:r>
              <a:rPr lang="en-US">
                <a:cs typeface="Calibri"/>
              </a:rPr>
              <a:t>Riya &amp; Darshil </a:t>
            </a:r>
            <a:endParaRPr lang="en-US"/>
          </a:p>
        </p:txBody>
      </p:sp>
      <p:pic>
        <p:nvPicPr>
          <p:cNvPr id="4" name="Picture 3" descr="Close-up of sheet music">
            <a:extLst>
              <a:ext uri="{FF2B5EF4-FFF2-40B4-BE49-F238E27FC236}">
                <a16:creationId xmlns:a16="http://schemas.microsoft.com/office/drawing/2014/main" id="{D5CB4629-4133-8389-F8BE-3526D979E3D1}"/>
              </a:ext>
            </a:extLst>
          </p:cNvPr>
          <p:cNvPicPr>
            <a:picLocks noChangeAspect="1"/>
          </p:cNvPicPr>
          <p:nvPr/>
        </p:nvPicPr>
        <p:blipFill rotWithShape="1">
          <a:blip r:embed="rId3"/>
          <a:srcRect l="36846" r="14946" b="909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E2CE-AFC6-0E98-9523-D3EE638290AA}"/>
              </a:ext>
            </a:extLst>
          </p:cNvPr>
          <p:cNvSpPr>
            <a:spLocks noGrp="1"/>
          </p:cNvSpPr>
          <p:nvPr>
            <p:ph type="title"/>
          </p:nvPr>
        </p:nvSpPr>
        <p:spPr/>
        <p:txBody>
          <a:bodyPr/>
          <a:lstStyle/>
          <a:p>
            <a:r>
              <a:rPr lang="en-US"/>
              <a:t>What is MIDI Notes</a:t>
            </a:r>
          </a:p>
        </p:txBody>
      </p:sp>
      <p:sp>
        <p:nvSpPr>
          <p:cNvPr id="3" name="Content Placeholder 2">
            <a:extLst>
              <a:ext uri="{FF2B5EF4-FFF2-40B4-BE49-F238E27FC236}">
                <a16:creationId xmlns:a16="http://schemas.microsoft.com/office/drawing/2014/main" id="{D3D71346-8398-35D2-A384-E442F4CBE155}"/>
              </a:ext>
            </a:extLst>
          </p:cNvPr>
          <p:cNvSpPr>
            <a:spLocks noGrp="1"/>
          </p:cNvSpPr>
          <p:nvPr>
            <p:ph idx="1"/>
          </p:nvPr>
        </p:nvSpPr>
        <p:spPr>
          <a:xfrm>
            <a:off x="1535110" y="2118359"/>
            <a:ext cx="10018713" cy="4119881"/>
          </a:xfrm>
        </p:spPr>
        <p:txBody>
          <a:bodyPr>
            <a:normAutofit/>
          </a:bodyPr>
          <a:lstStyle/>
          <a:p>
            <a:r>
              <a:rPr lang="en-US" dirty="0"/>
              <a:t>MIDI : Musical instrument Digital interface</a:t>
            </a:r>
          </a:p>
          <a:p>
            <a:pPr>
              <a:buClr>
                <a:srgbClr val="1287C3"/>
              </a:buClr>
            </a:pPr>
            <a:r>
              <a:rPr lang="en-US" dirty="0"/>
              <a:t>MIDI is protocols which allows electronic instruments and other digital musical tools to communicate with each other .</a:t>
            </a:r>
          </a:p>
          <a:p>
            <a:pPr>
              <a:buClr>
                <a:srgbClr val="1287C3"/>
              </a:buClr>
            </a:pPr>
            <a:r>
              <a:rPr lang="en-US" dirty="0"/>
              <a:t>MIDI itself does not make sound, it is just a series of messages like "note on," "note off," "note/pitch," "pitchbend," and many more.</a:t>
            </a:r>
          </a:p>
          <a:p>
            <a:pPr>
              <a:buClr>
                <a:srgbClr val="1287C3"/>
              </a:buClr>
            </a:pPr>
            <a:r>
              <a:rPr lang="en-US" dirty="0"/>
              <a:t>These messages are interpreted by a MIDI instrument to produce sound.</a:t>
            </a:r>
          </a:p>
          <a:p>
            <a:pPr>
              <a:buClr>
                <a:srgbClr val="1287C3"/>
              </a:buClr>
            </a:pPr>
            <a:r>
              <a:rPr lang="en-US" dirty="0"/>
              <a:t>A MIDI instrument can be a piece of hardware (electronic keyboard, synthesizer) or part of a software environment</a:t>
            </a:r>
            <a:endParaRPr lang="en-US" sz="1500" dirty="0">
              <a:highlight>
                <a:srgbClr val="FFFFFF"/>
              </a:highlight>
              <a:ea typeface="+mn-lt"/>
              <a:cs typeface="+mn-lt"/>
            </a:endParaRPr>
          </a:p>
          <a:p>
            <a:pPr>
              <a:buClr>
                <a:srgbClr val="1287C3"/>
              </a:buClr>
            </a:pPr>
            <a:endParaRPr lang="en-US"/>
          </a:p>
        </p:txBody>
      </p:sp>
    </p:spTree>
    <p:extLst>
      <p:ext uri="{BB962C8B-B14F-4D97-AF65-F5344CB8AC3E}">
        <p14:creationId xmlns:p14="http://schemas.microsoft.com/office/powerpoint/2010/main" val="334309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EDFA-8228-B527-48B3-E1006E3AF93B}"/>
              </a:ext>
            </a:extLst>
          </p:cNvPr>
          <p:cNvSpPr>
            <a:spLocks noGrp="1"/>
          </p:cNvSpPr>
          <p:nvPr>
            <p:ph type="title"/>
          </p:nvPr>
        </p:nvSpPr>
        <p:spPr>
          <a:xfrm>
            <a:off x="1716628" y="444190"/>
            <a:ext cx="10018713" cy="628185"/>
          </a:xfrm>
        </p:spPr>
        <p:txBody>
          <a:bodyPr>
            <a:normAutofit fontScale="90000"/>
          </a:bodyPr>
          <a:lstStyle/>
          <a:p>
            <a:r>
              <a:rPr lang="en-US"/>
              <a:t>LSTM</a:t>
            </a:r>
          </a:p>
        </p:txBody>
      </p:sp>
      <p:sp>
        <p:nvSpPr>
          <p:cNvPr id="3" name="Content Placeholder 2">
            <a:extLst>
              <a:ext uri="{FF2B5EF4-FFF2-40B4-BE49-F238E27FC236}">
                <a16:creationId xmlns:a16="http://schemas.microsoft.com/office/drawing/2014/main" id="{FF599386-9522-F17E-1A7A-6DAA7C46ECFD}"/>
              </a:ext>
            </a:extLst>
          </p:cNvPr>
          <p:cNvSpPr>
            <a:spLocks noGrp="1"/>
          </p:cNvSpPr>
          <p:nvPr>
            <p:ph idx="1"/>
          </p:nvPr>
        </p:nvSpPr>
        <p:spPr>
          <a:xfrm>
            <a:off x="1828139" y="1022194"/>
            <a:ext cx="10018713" cy="5205761"/>
          </a:xfrm>
        </p:spPr>
        <p:txBody>
          <a:bodyPr/>
          <a:lstStyle/>
          <a:p>
            <a:r>
              <a:rPr lang="en-US"/>
              <a:t>LSTM stands for Long Short-Term Memory, and it is a type of recurrent neural network architecture that is designed to address the problem of vanishing gradients that can occur in traditional recurrent neural networks.</a:t>
            </a:r>
          </a:p>
          <a:p>
            <a:pPr>
              <a:buClr>
                <a:srgbClr val="1287C3"/>
              </a:buClr>
            </a:pPr>
            <a:r>
              <a:rPr lang="en-US"/>
              <a:t>LSTMs are particularly effective for processing sequential data, such as speech, video, and natural language text.</a:t>
            </a:r>
          </a:p>
          <a:p>
            <a:pPr>
              <a:buClr>
                <a:srgbClr val="1287C3"/>
              </a:buClr>
            </a:pPr>
            <a:r>
              <a:rPr lang="en-US"/>
              <a:t>The LSTM architecture includes a series of memory cells that can store information over time, as well as three types of gates that control the flow of information into and out of the cells.</a:t>
            </a:r>
          </a:p>
          <a:p>
            <a:pPr>
              <a:buClr>
                <a:srgbClr val="1287C3"/>
              </a:buClr>
            </a:pPr>
            <a:r>
              <a:rPr lang="en-US"/>
              <a:t> These gates include an input gate, an output gate, and a forget gate.</a:t>
            </a:r>
          </a:p>
        </p:txBody>
      </p:sp>
    </p:spTree>
    <p:extLst>
      <p:ext uri="{BB962C8B-B14F-4D97-AF65-F5344CB8AC3E}">
        <p14:creationId xmlns:p14="http://schemas.microsoft.com/office/powerpoint/2010/main" val="209185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B56B-BC67-AFFA-7B44-1893DAD324EA}"/>
              </a:ext>
            </a:extLst>
          </p:cNvPr>
          <p:cNvSpPr>
            <a:spLocks noGrp="1"/>
          </p:cNvSpPr>
          <p:nvPr>
            <p:ph type="title"/>
          </p:nvPr>
        </p:nvSpPr>
        <p:spPr>
          <a:xfrm>
            <a:off x="1660872" y="146824"/>
            <a:ext cx="10018713" cy="944136"/>
          </a:xfrm>
        </p:spPr>
        <p:txBody>
          <a:bodyPr/>
          <a:lstStyle/>
          <a:p>
            <a:r>
              <a:rPr lang="en-US"/>
              <a:t>LSTM Gates </a:t>
            </a:r>
          </a:p>
        </p:txBody>
      </p:sp>
      <p:sp>
        <p:nvSpPr>
          <p:cNvPr id="3" name="Content Placeholder 2">
            <a:extLst>
              <a:ext uri="{FF2B5EF4-FFF2-40B4-BE49-F238E27FC236}">
                <a16:creationId xmlns:a16="http://schemas.microsoft.com/office/drawing/2014/main" id="{C0FF4B97-CC22-01BF-4B6C-95FF93E44BB8}"/>
              </a:ext>
            </a:extLst>
          </p:cNvPr>
          <p:cNvSpPr>
            <a:spLocks noGrp="1"/>
          </p:cNvSpPr>
          <p:nvPr>
            <p:ph idx="1"/>
          </p:nvPr>
        </p:nvSpPr>
        <p:spPr>
          <a:xfrm>
            <a:off x="1660871" y="1412486"/>
            <a:ext cx="10018713" cy="5168590"/>
          </a:xfrm>
        </p:spPr>
        <p:txBody>
          <a:bodyPr>
            <a:normAutofit/>
          </a:bodyPr>
          <a:lstStyle/>
          <a:p>
            <a:r>
              <a:rPr lang="en-US"/>
              <a:t>The gates are controlled by sigmoid activation functions, which allow the model to learn how to selectively let information in and out of the memory cells.</a:t>
            </a:r>
          </a:p>
          <a:p>
            <a:pPr>
              <a:buClr>
                <a:srgbClr val="1287C3"/>
              </a:buClr>
            </a:pPr>
            <a:r>
              <a:rPr lang="en-US" b="1"/>
              <a:t>Input Gate : </a:t>
            </a:r>
            <a:r>
              <a:rPr lang="en-US"/>
              <a:t>The input gate determines which information to let into the cell,</a:t>
            </a:r>
          </a:p>
          <a:p>
            <a:pPr>
              <a:buClr>
                <a:srgbClr val="1287C3"/>
              </a:buClr>
            </a:pPr>
            <a:r>
              <a:rPr lang="en-US" b="1"/>
              <a:t>Forget gate</a:t>
            </a:r>
            <a:r>
              <a:rPr lang="en-US"/>
              <a:t> : the forget gate determines which information to discard from the cell</a:t>
            </a:r>
          </a:p>
          <a:p>
            <a:pPr>
              <a:buClr>
                <a:srgbClr val="1287C3"/>
              </a:buClr>
            </a:pPr>
            <a:r>
              <a:rPr lang="en-US" b="1"/>
              <a:t>Output gate</a:t>
            </a:r>
            <a:r>
              <a:rPr lang="en-US"/>
              <a:t> : output gate determines which information to output from the cell. </a:t>
            </a:r>
          </a:p>
          <a:p>
            <a:pPr>
              <a:buClr>
                <a:srgbClr val="1287C3"/>
              </a:buClr>
            </a:pPr>
            <a:r>
              <a:rPr lang="en-US"/>
              <a:t>In addition to the memory cells and gates, LSTMs also include a cell state that is passed along from one time step to the next, allowing the model to maintain a long-term memory of the input sequence. </a:t>
            </a:r>
          </a:p>
        </p:txBody>
      </p:sp>
    </p:spTree>
    <p:extLst>
      <p:ext uri="{BB962C8B-B14F-4D97-AF65-F5344CB8AC3E}">
        <p14:creationId xmlns:p14="http://schemas.microsoft.com/office/powerpoint/2010/main" val="920139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03BA-4930-DB18-AA2E-7070C7830E70}"/>
              </a:ext>
            </a:extLst>
          </p:cNvPr>
          <p:cNvSpPr>
            <a:spLocks noGrp="1"/>
          </p:cNvSpPr>
          <p:nvPr>
            <p:ph type="title"/>
          </p:nvPr>
        </p:nvSpPr>
        <p:spPr>
          <a:xfrm>
            <a:off x="1697671" y="116840"/>
            <a:ext cx="10018713" cy="1071879"/>
          </a:xfrm>
        </p:spPr>
        <p:txBody>
          <a:bodyPr/>
          <a:lstStyle/>
          <a:p>
            <a:r>
              <a:rPr lang="en-US"/>
              <a:t>LSTM Architecture </a:t>
            </a:r>
          </a:p>
        </p:txBody>
      </p:sp>
      <p:pic>
        <p:nvPicPr>
          <p:cNvPr id="4" name="Picture 4" descr="Diagram&#10;&#10;Description automatically generated">
            <a:extLst>
              <a:ext uri="{FF2B5EF4-FFF2-40B4-BE49-F238E27FC236}">
                <a16:creationId xmlns:a16="http://schemas.microsoft.com/office/drawing/2014/main" id="{AF86BA65-C2E4-E385-7D7C-199DE4D5CC60}"/>
              </a:ext>
            </a:extLst>
          </p:cNvPr>
          <p:cNvPicPr>
            <a:picLocks noGrp="1" noChangeAspect="1"/>
          </p:cNvPicPr>
          <p:nvPr>
            <p:ph idx="1"/>
          </p:nvPr>
        </p:nvPicPr>
        <p:blipFill>
          <a:blip r:embed="rId2"/>
          <a:stretch>
            <a:fillRect/>
          </a:stretch>
        </p:blipFill>
        <p:spPr>
          <a:xfrm>
            <a:off x="2111735" y="1183639"/>
            <a:ext cx="9952583" cy="5349241"/>
          </a:xfrm>
        </p:spPr>
      </p:pic>
    </p:spTree>
    <p:extLst>
      <p:ext uri="{BB962C8B-B14F-4D97-AF65-F5344CB8AC3E}">
        <p14:creationId xmlns:p14="http://schemas.microsoft.com/office/powerpoint/2010/main" val="145966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782FA-8E50-B160-B1C5-9B7C71519FDF}"/>
              </a:ext>
            </a:extLst>
          </p:cNvPr>
          <p:cNvSpPr>
            <a:spLocks noGrp="1"/>
          </p:cNvSpPr>
          <p:nvPr>
            <p:ph idx="1"/>
          </p:nvPr>
        </p:nvSpPr>
        <p:spPr>
          <a:xfrm>
            <a:off x="1484310" y="120804"/>
            <a:ext cx="10018713" cy="6590123"/>
          </a:xfrm>
        </p:spPr>
        <p:txBody>
          <a:bodyPr>
            <a:normAutofit/>
          </a:bodyPr>
          <a:lstStyle/>
          <a:p>
            <a:r>
              <a:rPr lang="en-US" sz="2000" b="1">
                <a:latin typeface="Times New Roman"/>
                <a:cs typeface="Times New Roman"/>
              </a:rPr>
              <a:t>Database Used: </a:t>
            </a:r>
            <a:r>
              <a:rPr lang="en-US" sz="2000">
                <a:latin typeface="Times New Roman"/>
                <a:cs typeface="Times New Roman"/>
              </a:rPr>
              <a:t>ESAC Folksong Databases (</a:t>
            </a:r>
            <a:r>
              <a:rPr lang="en-US" sz="2000" err="1">
                <a:latin typeface="Times New Roman"/>
                <a:cs typeface="Times New Roman"/>
              </a:rPr>
              <a:t>Deutschl</a:t>
            </a:r>
            <a:r>
              <a:rPr lang="en-US" sz="2000">
                <a:latin typeface="Times New Roman"/>
                <a:cs typeface="Times New Roman"/>
              </a:rPr>
              <a:t> dataset-</a:t>
            </a:r>
            <a:r>
              <a:rPr lang="en-US" sz="2000" err="1">
                <a:latin typeface="Times New Roman"/>
                <a:cs typeface="Times New Roman"/>
              </a:rPr>
              <a:t>erk</a:t>
            </a:r>
            <a:r>
              <a:rPr lang="en-US" sz="2000">
                <a:latin typeface="Times New Roman"/>
                <a:cs typeface="Times New Roman"/>
              </a:rPr>
              <a:t> folder)</a:t>
            </a:r>
          </a:p>
          <a:p>
            <a:pPr>
              <a:buClr>
                <a:srgbClr val="1287C3"/>
              </a:buClr>
            </a:pPr>
            <a:r>
              <a:rPr lang="en-US" sz="2000" b="1">
                <a:latin typeface="Times New Roman"/>
                <a:cs typeface="Times New Roman"/>
              </a:rPr>
              <a:t>Model Architecture</a:t>
            </a:r>
            <a:r>
              <a:rPr lang="en-US" sz="2000">
                <a:latin typeface="Times New Roman"/>
                <a:cs typeface="Times New Roman"/>
              </a:rPr>
              <a:t>:  LSTM</a:t>
            </a:r>
            <a:endParaRPr lang="en-US" sz="2000"/>
          </a:p>
          <a:p>
            <a:pPr>
              <a:buClr>
                <a:srgbClr val="1287C3"/>
              </a:buClr>
            </a:pPr>
            <a:r>
              <a:rPr lang="en-US" sz="2000" b="1">
                <a:latin typeface="Times New Roman"/>
                <a:cs typeface="Times New Roman"/>
              </a:rPr>
              <a:t>Tool used </a:t>
            </a:r>
            <a:r>
              <a:rPr lang="en-US" sz="2000">
                <a:latin typeface="Times New Roman"/>
                <a:cs typeface="Times New Roman"/>
              </a:rPr>
              <a:t>: </a:t>
            </a:r>
            <a:r>
              <a:rPr lang="en-US" sz="2000" err="1">
                <a:latin typeface="Times New Roman"/>
                <a:cs typeface="Times New Roman"/>
              </a:rPr>
              <a:t>Musescore</a:t>
            </a:r>
            <a:r>
              <a:rPr lang="en-US" sz="2000">
                <a:latin typeface="Times New Roman"/>
                <a:cs typeface="Times New Roman"/>
              </a:rPr>
              <a:t> (for check generated melodies )</a:t>
            </a:r>
          </a:p>
          <a:p>
            <a:pPr>
              <a:buClr>
                <a:srgbClr val="1287C3"/>
              </a:buClr>
            </a:pPr>
            <a:r>
              <a:rPr lang="en-US" sz="2000" b="1"/>
              <a:t>Important Library used</a:t>
            </a:r>
            <a:r>
              <a:rPr lang="en-US" sz="2000"/>
              <a:t> : </a:t>
            </a:r>
            <a:r>
              <a:rPr lang="en-US" sz="2000" err="1"/>
              <a:t>Tensorflow</a:t>
            </a:r>
            <a:r>
              <a:rPr lang="en-US" sz="2000"/>
              <a:t> , music21 </a:t>
            </a:r>
            <a:endParaRPr lang="en-US">
              <a:latin typeface="Times New Roman"/>
              <a:cs typeface="Times New Roman"/>
            </a:endParaRPr>
          </a:p>
        </p:txBody>
      </p:sp>
    </p:spTree>
    <p:extLst>
      <p:ext uri="{BB962C8B-B14F-4D97-AF65-F5344CB8AC3E}">
        <p14:creationId xmlns:p14="http://schemas.microsoft.com/office/powerpoint/2010/main" val="69983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990E-6567-002C-E70D-7209980EFFED}"/>
              </a:ext>
            </a:extLst>
          </p:cNvPr>
          <p:cNvSpPr>
            <a:spLocks noGrp="1"/>
          </p:cNvSpPr>
          <p:nvPr>
            <p:ph type="title"/>
          </p:nvPr>
        </p:nvSpPr>
        <p:spPr>
          <a:xfrm>
            <a:off x="1584574" y="134353"/>
            <a:ext cx="10018713" cy="1752599"/>
          </a:xfrm>
        </p:spPr>
        <p:txBody>
          <a:bodyPr/>
          <a:lstStyle/>
          <a:p>
            <a:r>
              <a:rPr lang="en-US"/>
              <a:t>Steps of preprocessing on </a:t>
            </a:r>
            <a:r>
              <a:rPr lang="en-US" err="1"/>
              <a:t>krn</a:t>
            </a:r>
            <a:r>
              <a:rPr lang="en-US"/>
              <a:t> Data</a:t>
            </a:r>
          </a:p>
        </p:txBody>
      </p:sp>
      <p:sp>
        <p:nvSpPr>
          <p:cNvPr id="3" name="Content Placeholder 2">
            <a:extLst>
              <a:ext uri="{FF2B5EF4-FFF2-40B4-BE49-F238E27FC236}">
                <a16:creationId xmlns:a16="http://schemas.microsoft.com/office/drawing/2014/main" id="{4EE2C034-7C14-D7FF-CBDA-A710109235CA}"/>
              </a:ext>
            </a:extLst>
          </p:cNvPr>
          <p:cNvSpPr>
            <a:spLocks noGrp="1"/>
          </p:cNvSpPr>
          <p:nvPr>
            <p:ph idx="1"/>
          </p:nvPr>
        </p:nvSpPr>
        <p:spPr>
          <a:xfrm>
            <a:off x="1484310" y="1634289"/>
            <a:ext cx="10018713" cy="5119437"/>
          </a:xfrm>
        </p:spPr>
        <p:txBody>
          <a:bodyPr>
            <a:normAutofit/>
          </a:bodyPr>
          <a:lstStyle/>
          <a:p>
            <a:pPr marL="0" indent="0">
              <a:buNone/>
            </a:pPr>
            <a:endParaRPr lang="en-US" sz="2000" b="1">
              <a:latin typeface="Arial"/>
              <a:cs typeface="Arial"/>
            </a:endParaRPr>
          </a:p>
          <a:p>
            <a:pPr lvl="1">
              <a:buClr>
                <a:srgbClr val="1287C3"/>
              </a:buClr>
            </a:pPr>
            <a:r>
              <a:rPr lang="en-US">
                <a:latin typeface="Times New Roman"/>
                <a:cs typeface="Times New Roman"/>
              </a:rPr>
              <a:t>Load a folk songs in .</a:t>
            </a:r>
            <a:r>
              <a:rPr lang="en-US" err="1">
                <a:latin typeface="Times New Roman"/>
                <a:cs typeface="Times New Roman"/>
              </a:rPr>
              <a:t>krn</a:t>
            </a:r>
            <a:r>
              <a:rPr lang="en-US">
                <a:latin typeface="Times New Roman"/>
                <a:cs typeface="Times New Roman"/>
              </a:rPr>
              <a:t> format using music21 library </a:t>
            </a:r>
          </a:p>
          <a:p>
            <a:pPr lvl="1">
              <a:buClr>
                <a:srgbClr val="1287C3"/>
              </a:buClr>
            </a:pPr>
            <a:r>
              <a:rPr lang="en-US">
                <a:latin typeface="Times New Roman"/>
                <a:cs typeface="Times New Roman"/>
              </a:rPr>
              <a:t>filter out the songs that have non acceptable durations</a:t>
            </a:r>
          </a:p>
          <a:p>
            <a:pPr lvl="1">
              <a:buClr>
                <a:srgbClr val="1287C3"/>
              </a:buClr>
            </a:pPr>
            <a:r>
              <a:rPr lang="en-US">
                <a:latin typeface="Times New Roman"/>
                <a:cs typeface="Times New Roman"/>
              </a:rPr>
              <a:t>Transpose songs to </a:t>
            </a:r>
            <a:r>
              <a:rPr lang="en-US" err="1">
                <a:latin typeface="Times New Roman"/>
                <a:cs typeface="Times New Roman"/>
              </a:rPr>
              <a:t>Cmaj</a:t>
            </a:r>
            <a:r>
              <a:rPr lang="en-US">
                <a:latin typeface="Times New Roman"/>
                <a:cs typeface="Times New Roman"/>
              </a:rPr>
              <a:t>/</a:t>
            </a:r>
            <a:r>
              <a:rPr lang="en-US" err="1">
                <a:latin typeface="Times New Roman"/>
                <a:cs typeface="Times New Roman"/>
              </a:rPr>
              <a:t>Cmin</a:t>
            </a:r>
          </a:p>
          <a:p>
            <a:pPr lvl="1">
              <a:buClr>
                <a:srgbClr val="1287C3"/>
              </a:buClr>
            </a:pPr>
            <a:r>
              <a:rPr lang="en-US">
                <a:latin typeface="Times New Roman"/>
                <a:cs typeface="Times New Roman"/>
              </a:rPr>
              <a:t>Encode songs (</a:t>
            </a:r>
            <a:r>
              <a:rPr lang="en-US" err="1">
                <a:latin typeface="Times New Roman"/>
                <a:cs typeface="Times New Roman"/>
              </a:rPr>
              <a:t>i.e.encoding</a:t>
            </a:r>
            <a:r>
              <a:rPr lang="en-US">
                <a:latin typeface="Times New Roman"/>
                <a:cs typeface="Times New Roman"/>
              </a:rPr>
              <a:t> for symbolic music in .</a:t>
            </a:r>
            <a:r>
              <a:rPr lang="en-US" err="1">
                <a:latin typeface="Times New Roman"/>
                <a:cs typeface="Times New Roman"/>
              </a:rPr>
              <a:t>krn</a:t>
            </a:r>
            <a:r>
              <a:rPr lang="en-US">
                <a:latin typeface="Times New Roman"/>
                <a:cs typeface="Times New Roman"/>
              </a:rPr>
              <a:t> format to MIDI numbers) &amp; saved to text files.</a:t>
            </a:r>
          </a:p>
          <a:p>
            <a:pPr lvl="1">
              <a:buClr>
                <a:srgbClr val="1287C3"/>
              </a:buClr>
            </a:pPr>
            <a:r>
              <a:rPr lang="en-US">
                <a:latin typeface="Times New Roman"/>
                <a:cs typeface="Times New Roman"/>
              </a:rPr>
              <a:t>Merge all text files to one.</a:t>
            </a:r>
          </a:p>
          <a:p>
            <a:pPr lvl="1">
              <a:buClr>
                <a:srgbClr val="1287C3"/>
              </a:buClr>
            </a:pPr>
            <a:r>
              <a:rPr lang="en-US">
                <a:latin typeface="Times New Roman"/>
                <a:cs typeface="Times New Roman"/>
              </a:rPr>
              <a:t>Create mapping of that MIDI number to create vocabulary for the training </a:t>
            </a:r>
            <a:r>
              <a:rPr lang="en-US" err="1">
                <a:latin typeface="Times New Roman"/>
                <a:cs typeface="Times New Roman"/>
              </a:rPr>
              <a:t>json</a:t>
            </a:r>
            <a:r>
              <a:rPr lang="en-US">
                <a:latin typeface="Times New Roman"/>
                <a:cs typeface="Times New Roman"/>
              </a:rPr>
              <a:t> </a:t>
            </a:r>
            <a:r>
              <a:rPr lang="en-US" err="1">
                <a:latin typeface="Times New Roman"/>
                <a:cs typeface="Times New Roman"/>
              </a:rPr>
              <a:t>formate</a:t>
            </a:r>
            <a:r>
              <a:rPr lang="en-US">
                <a:latin typeface="Times New Roman"/>
                <a:cs typeface="Times New Roman"/>
              </a:rPr>
              <a:t>.</a:t>
            </a:r>
          </a:p>
          <a:p>
            <a:pPr lvl="1">
              <a:buClr>
                <a:srgbClr val="1287C3"/>
              </a:buClr>
            </a:pPr>
            <a:r>
              <a:rPr lang="en-US">
                <a:latin typeface="Times New Roman"/>
                <a:cs typeface="Times New Roman"/>
              </a:rPr>
              <a:t>Provided targets &amp; inputs to train LSTM to generate melody and save training model.</a:t>
            </a:r>
          </a:p>
          <a:p>
            <a:pPr lvl="1">
              <a:buClr>
                <a:srgbClr val="1287C3"/>
              </a:buClr>
            </a:pPr>
            <a:r>
              <a:rPr lang="en-US">
                <a:latin typeface="Times New Roman"/>
                <a:cs typeface="Times New Roman"/>
              </a:rPr>
              <a:t>Fed a seed of melody to model.h5 to generate melody</a:t>
            </a:r>
          </a:p>
          <a:p>
            <a:pPr lvl="1">
              <a:buClr>
                <a:srgbClr val="1287C3"/>
              </a:buClr>
            </a:pPr>
            <a:r>
              <a:rPr lang="en-US">
                <a:latin typeface="Times New Roman"/>
                <a:cs typeface="Times New Roman"/>
              </a:rPr>
              <a:t>Saved melody to midi &amp; run midi using MuseScore4.</a:t>
            </a:r>
          </a:p>
          <a:p>
            <a:pPr>
              <a:buClr>
                <a:srgbClr val="1287C3"/>
              </a:buClr>
            </a:pPr>
            <a:endParaRPr lang="en-US"/>
          </a:p>
        </p:txBody>
      </p:sp>
    </p:spTree>
    <p:extLst>
      <p:ext uri="{BB962C8B-B14F-4D97-AF65-F5344CB8AC3E}">
        <p14:creationId xmlns:p14="http://schemas.microsoft.com/office/powerpoint/2010/main" val="149525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0B38-5694-B1D9-F431-A7F7E3FE96A1}"/>
              </a:ext>
            </a:extLst>
          </p:cNvPr>
          <p:cNvSpPr>
            <a:spLocks noGrp="1"/>
          </p:cNvSpPr>
          <p:nvPr>
            <p:ph type="title"/>
          </p:nvPr>
        </p:nvSpPr>
        <p:spPr>
          <a:xfrm>
            <a:off x="1614653" y="254669"/>
            <a:ext cx="10018713" cy="1231231"/>
          </a:xfrm>
        </p:spPr>
        <p:txBody>
          <a:bodyPr/>
          <a:lstStyle/>
          <a:p>
            <a:r>
              <a:rPr lang="en-US"/>
              <a:t>Loss function and optimizer used</a:t>
            </a:r>
          </a:p>
        </p:txBody>
      </p:sp>
      <p:sp>
        <p:nvSpPr>
          <p:cNvPr id="3" name="Content Placeholder 2">
            <a:extLst>
              <a:ext uri="{FF2B5EF4-FFF2-40B4-BE49-F238E27FC236}">
                <a16:creationId xmlns:a16="http://schemas.microsoft.com/office/drawing/2014/main" id="{F2D05911-6910-BD30-DF72-515AD088F3EE}"/>
              </a:ext>
            </a:extLst>
          </p:cNvPr>
          <p:cNvSpPr>
            <a:spLocks noGrp="1"/>
          </p:cNvSpPr>
          <p:nvPr>
            <p:ph idx="1"/>
          </p:nvPr>
        </p:nvSpPr>
        <p:spPr>
          <a:xfrm>
            <a:off x="1484310" y="1714499"/>
            <a:ext cx="10018713" cy="4076701"/>
          </a:xfrm>
        </p:spPr>
        <p:txBody>
          <a:bodyPr/>
          <a:lstStyle/>
          <a:p>
            <a:r>
              <a:rPr lang="en-US" b="1"/>
              <a:t>Loss function used</a:t>
            </a:r>
            <a:r>
              <a:rPr lang="en-US"/>
              <a:t> :</a:t>
            </a:r>
            <a:r>
              <a:rPr lang="en-US" err="1"/>
              <a:t>sparse_categorical_crossentropy</a:t>
            </a:r>
            <a:endParaRPr lang="en-US"/>
          </a:p>
          <a:p>
            <a:pPr>
              <a:buClr>
                <a:srgbClr val="1287C3"/>
              </a:buClr>
            </a:pPr>
            <a:r>
              <a:rPr lang="en-US" b="1"/>
              <a:t>Formula of loss function</a:t>
            </a:r>
            <a:r>
              <a:rPr lang="en-US"/>
              <a:t> : </a:t>
            </a:r>
          </a:p>
          <a:p>
            <a:pPr>
              <a:buClr>
                <a:srgbClr val="1287C3"/>
              </a:buClr>
            </a:pPr>
            <a:endParaRPr lang="en-US"/>
          </a:p>
          <a:p>
            <a:pPr>
              <a:buClr>
                <a:srgbClr val="1287C3"/>
              </a:buClr>
            </a:pPr>
            <a:r>
              <a:rPr lang="en-US" b="1"/>
              <a:t>Optimizer used </a:t>
            </a:r>
            <a:r>
              <a:rPr lang="en-US"/>
              <a:t>: Adam</a:t>
            </a:r>
          </a:p>
          <a:p>
            <a:pPr lvl="1">
              <a:buClr>
                <a:srgbClr val="1287C3"/>
              </a:buClr>
            </a:pPr>
            <a:r>
              <a:rPr lang="en-US"/>
              <a:t>Adam is the best optimizers. If one wants to train the neural network in less time and more efficiently than Adam is the optimizer. For sparse data use the optimizers with dynamic learning rate.</a:t>
            </a:r>
          </a:p>
          <a:p>
            <a:pPr>
              <a:buClr>
                <a:srgbClr val="1287C3"/>
              </a:buClr>
            </a:pPr>
            <a:r>
              <a:rPr lang="en-US"/>
              <a:t>We have take learning rate 0.001 and train model with 50 epochs got the around  90% accuracy.</a:t>
            </a:r>
          </a:p>
          <a:p>
            <a:pPr>
              <a:buClr>
                <a:srgbClr val="1287C3"/>
              </a:buClr>
            </a:pPr>
            <a:endParaRPr lang="en-US"/>
          </a:p>
        </p:txBody>
      </p:sp>
      <p:pic>
        <p:nvPicPr>
          <p:cNvPr id="4" name="Picture 4" descr="Logo&#10;&#10;Description automatically generated">
            <a:extLst>
              <a:ext uri="{FF2B5EF4-FFF2-40B4-BE49-F238E27FC236}">
                <a16:creationId xmlns:a16="http://schemas.microsoft.com/office/drawing/2014/main" id="{1A75DF87-AE59-92EE-E421-741C745067FD}"/>
              </a:ext>
            </a:extLst>
          </p:cNvPr>
          <p:cNvPicPr>
            <a:picLocks noChangeAspect="1"/>
          </p:cNvPicPr>
          <p:nvPr/>
        </p:nvPicPr>
        <p:blipFill>
          <a:blip r:embed="rId2"/>
          <a:stretch>
            <a:fillRect/>
          </a:stretch>
        </p:blipFill>
        <p:spPr>
          <a:xfrm>
            <a:off x="5342363" y="2062371"/>
            <a:ext cx="6081962" cy="836570"/>
          </a:xfrm>
          <a:prstGeom prst="rect">
            <a:avLst/>
          </a:prstGeom>
        </p:spPr>
      </p:pic>
    </p:spTree>
    <p:extLst>
      <p:ext uri="{BB962C8B-B14F-4D97-AF65-F5344CB8AC3E}">
        <p14:creationId xmlns:p14="http://schemas.microsoft.com/office/powerpoint/2010/main" val="3886909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563-EF6C-6B94-77AE-35CB36D97D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2E6256-DDF4-5267-AD2B-E08B8F435E45}"/>
              </a:ext>
            </a:extLst>
          </p:cNvPr>
          <p:cNvSpPr>
            <a:spLocks noGrp="1"/>
          </p:cNvSpPr>
          <p:nvPr>
            <p:ph idx="1"/>
          </p:nvPr>
        </p:nvSpPr>
        <p:spPr/>
        <p:txBody>
          <a:bodyPr/>
          <a:lstStyle/>
          <a:p>
            <a:r>
              <a:rPr lang="en-US"/>
              <a:t>Input given to predict model .</a:t>
            </a:r>
          </a:p>
          <a:p>
            <a:pPr>
              <a:buClr>
                <a:srgbClr val="1287C3"/>
              </a:buClr>
            </a:pPr>
            <a:r>
              <a:rPr lang="en-US" err="1"/>
              <a:t>Input_size</a:t>
            </a:r>
            <a:r>
              <a:rPr lang="en-US"/>
              <a:t> : (1, 64 , 34)   </a:t>
            </a:r>
          </a:p>
          <a:p>
            <a:pPr lvl="1">
              <a:buClr>
                <a:srgbClr val="1287C3"/>
              </a:buClr>
            </a:pPr>
            <a:r>
              <a:rPr lang="en-US"/>
              <a:t>1 : </a:t>
            </a:r>
            <a:r>
              <a:rPr lang="en-US" err="1"/>
              <a:t>batch_size</a:t>
            </a:r>
            <a:r>
              <a:rPr lang="en-US"/>
              <a:t> </a:t>
            </a:r>
          </a:p>
          <a:p>
            <a:pPr lvl="1">
              <a:buClr>
                <a:srgbClr val="1287C3"/>
              </a:buClr>
            </a:pPr>
            <a:r>
              <a:rPr lang="en-US"/>
              <a:t>64 :sequence length</a:t>
            </a:r>
          </a:p>
          <a:p>
            <a:pPr lvl="1">
              <a:buClr>
                <a:srgbClr val="1287C3"/>
              </a:buClr>
            </a:pPr>
            <a:r>
              <a:rPr lang="en-US"/>
              <a:t>34 : </a:t>
            </a:r>
            <a:r>
              <a:rPr lang="en-US" err="1"/>
              <a:t>vocubalary</a:t>
            </a:r>
            <a:r>
              <a:rPr lang="en-US"/>
              <a:t> size </a:t>
            </a:r>
          </a:p>
        </p:txBody>
      </p:sp>
    </p:spTree>
    <p:extLst>
      <p:ext uri="{BB962C8B-B14F-4D97-AF65-F5344CB8AC3E}">
        <p14:creationId xmlns:p14="http://schemas.microsoft.com/office/powerpoint/2010/main" val="8542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1DCA-8F23-1AE8-2460-EABC8C9FDFFC}"/>
              </a:ext>
            </a:extLst>
          </p:cNvPr>
          <p:cNvSpPr>
            <a:spLocks noGrp="1"/>
          </p:cNvSpPr>
          <p:nvPr>
            <p:ph type="title"/>
          </p:nvPr>
        </p:nvSpPr>
        <p:spPr>
          <a:xfrm>
            <a:off x="1636711" y="157480"/>
            <a:ext cx="10018713" cy="797559"/>
          </a:xfrm>
        </p:spPr>
        <p:txBody>
          <a:bodyPr/>
          <a:lstStyle/>
          <a:p>
            <a:r>
              <a:rPr lang="en-US"/>
              <a:t>Output </a:t>
            </a:r>
          </a:p>
        </p:txBody>
      </p:sp>
      <p:sp>
        <p:nvSpPr>
          <p:cNvPr id="3" name="Content Placeholder 2">
            <a:extLst>
              <a:ext uri="{FF2B5EF4-FFF2-40B4-BE49-F238E27FC236}">
                <a16:creationId xmlns:a16="http://schemas.microsoft.com/office/drawing/2014/main" id="{702C63B9-D038-AEF5-7F55-281D8A75B886}"/>
              </a:ext>
            </a:extLst>
          </p:cNvPr>
          <p:cNvSpPr>
            <a:spLocks noGrp="1"/>
          </p:cNvSpPr>
          <p:nvPr>
            <p:ph idx="1"/>
          </p:nvPr>
        </p:nvSpPr>
        <p:spPr>
          <a:xfrm>
            <a:off x="1951670" y="1163319"/>
            <a:ext cx="10018713" cy="3124201"/>
          </a:xfrm>
        </p:spPr>
        <p:txBody>
          <a:bodyPr/>
          <a:lstStyle/>
          <a:p>
            <a:r>
              <a:rPr lang="en-US" sz="2000">
                <a:latin typeface="Times New Roman"/>
                <a:cs typeface="Times New Roman"/>
              </a:rPr>
              <a:t>Here we provided seed(piece of melody), no. of steps(500), max. sequence length(64), temperature (0.7). First created melody n saved as ‘</a:t>
            </a:r>
            <a:r>
              <a:rPr lang="en-US" sz="2000" b="1" err="1">
                <a:latin typeface="Times New Roman"/>
                <a:cs typeface="Times New Roman"/>
              </a:rPr>
              <a:t>mel.midi</a:t>
            </a:r>
            <a:r>
              <a:rPr lang="en-US" sz="2000">
                <a:latin typeface="Times New Roman"/>
                <a:cs typeface="Times New Roman"/>
              </a:rPr>
              <a:t>’ file. Then run it through MuseScore4.</a:t>
            </a:r>
            <a:endParaRPr lang="en-US" sz="2000"/>
          </a:p>
          <a:p>
            <a:pPr>
              <a:buClr>
                <a:srgbClr val="1287C3"/>
              </a:buClr>
            </a:pPr>
            <a:r>
              <a:rPr lang="en-US"/>
              <a:t>Input : "55 _ 60 _ 62 _ 64 _ 65 _ 67 _ _ _ 64 _ 72 _"</a:t>
            </a:r>
          </a:p>
          <a:p>
            <a:pPr>
              <a:buClr>
                <a:srgbClr val="1287C3"/>
              </a:buClr>
            </a:pPr>
            <a:r>
              <a:rPr lang="en-US">
                <a:solidFill>
                  <a:srgbClr val="000000"/>
                </a:solidFill>
              </a:rPr>
              <a:t>Output :</a:t>
            </a:r>
          </a:p>
          <a:p>
            <a:pPr>
              <a:buClr>
                <a:srgbClr val="1287C3"/>
              </a:buClr>
            </a:pPr>
            <a:endParaRPr lang="en-US">
              <a:solidFill>
                <a:srgbClr val="000000"/>
              </a:solidFill>
            </a:endParaRPr>
          </a:p>
          <a:p>
            <a:pPr>
              <a:buClr>
                <a:srgbClr val="1287C3"/>
              </a:buClr>
            </a:pPr>
            <a:endParaRPr lang="en-US">
              <a:solidFill>
                <a:srgbClr val="000000"/>
              </a:solidFill>
            </a:endParaRPr>
          </a:p>
        </p:txBody>
      </p:sp>
      <p:pic>
        <p:nvPicPr>
          <p:cNvPr id="4" name="Picture 4" descr="A picture containing text, keyboard, electronics&#10;&#10;Description automatically generated">
            <a:extLst>
              <a:ext uri="{FF2B5EF4-FFF2-40B4-BE49-F238E27FC236}">
                <a16:creationId xmlns:a16="http://schemas.microsoft.com/office/drawing/2014/main" id="{58C233DE-38A7-2163-28F7-0887DA6DA138}"/>
              </a:ext>
            </a:extLst>
          </p:cNvPr>
          <p:cNvPicPr>
            <a:picLocks noChangeAspect="1"/>
          </p:cNvPicPr>
          <p:nvPr/>
        </p:nvPicPr>
        <p:blipFill>
          <a:blip r:embed="rId2"/>
          <a:stretch>
            <a:fillRect/>
          </a:stretch>
        </p:blipFill>
        <p:spPr>
          <a:xfrm>
            <a:off x="2269521" y="3502592"/>
            <a:ext cx="9387840" cy="1766862"/>
          </a:xfrm>
          <a:prstGeom prst="rect">
            <a:avLst/>
          </a:prstGeom>
        </p:spPr>
      </p:pic>
    </p:spTree>
    <p:extLst>
      <p:ext uri="{BB962C8B-B14F-4D97-AF65-F5344CB8AC3E}">
        <p14:creationId xmlns:p14="http://schemas.microsoft.com/office/powerpoint/2010/main" val="1339250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ADAE00D4-46B9-AD60-0C79-DB24AA80BEAD}"/>
              </a:ext>
            </a:extLst>
          </p:cNvPr>
          <p:cNvPicPr>
            <a:picLocks noGrp="1" noChangeAspect="1"/>
          </p:cNvPicPr>
          <p:nvPr>
            <p:ph idx="1"/>
          </p:nvPr>
        </p:nvPicPr>
        <p:blipFill>
          <a:blip r:embed="rId2"/>
          <a:stretch>
            <a:fillRect/>
          </a:stretch>
        </p:blipFill>
        <p:spPr>
          <a:xfrm>
            <a:off x="1725239" y="543559"/>
            <a:ext cx="10278535" cy="5572761"/>
          </a:xfrm>
        </p:spPr>
      </p:pic>
    </p:spTree>
    <p:extLst>
      <p:ext uri="{BB962C8B-B14F-4D97-AF65-F5344CB8AC3E}">
        <p14:creationId xmlns:p14="http://schemas.microsoft.com/office/powerpoint/2010/main" val="211244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224F-F6CC-F67E-395E-8C461F859587}"/>
              </a:ext>
            </a:extLst>
          </p:cNvPr>
          <p:cNvSpPr>
            <a:spLocks noGrp="1"/>
          </p:cNvSpPr>
          <p:nvPr>
            <p:ph type="title"/>
          </p:nvPr>
        </p:nvSpPr>
        <p:spPr>
          <a:xfrm>
            <a:off x="1419262" y="174702"/>
            <a:ext cx="10018713" cy="1139282"/>
          </a:xfrm>
        </p:spPr>
        <p:txBody>
          <a:bodyPr/>
          <a:lstStyle/>
          <a:p>
            <a:r>
              <a:rPr lang="en-US"/>
              <a:t>Outlines </a:t>
            </a:r>
          </a:p>
        </p:txBody>
      </p:sp>
      <p:sp>
        <p:nvSpPr>
          <p:cNvPr id="3" name="Content Placeholder 2">
            <a:extLst>
              <a:ext uri="{FF2B5EF4-FFF2-40B4-BE49-F238E27FC236}">
                <a16:creationId xmlns:a16="http://schemas.microsoft.com/office/drawing/2014/main" id="{6C42A2EA-4346-9DBA-56FA-305E045C0214}"/>
              </a:ext>
            </a:extLst>
          </p:cNvPr>
          <p:cNvSpPr>
            <a:spLocks noGrp="1"/>
          </p:cNvSpPr>
          <p:nvPr>
            <p:ph idx="1"/>
          </p:nvPr>
        </p:nvSpPr>
        <p:spPr>
          <a:xfrm>
            <a:off x="1484310" y="2053682"/>
            <a:ext cx="10018713" cy="3737518"/>
          </a:xfrm>
        </p:spPr>
        <p:txBody>
          <a:bodyPr/>
          <a:lstStyle/>
          <a:p>
            <a:r>
              <a:rPr lang="en-US" dirty="0"/>
              <a:t>Introduction </a:t>
            </a:r>
          </a:p>
          <a:p>
            <a:pPr>
              <a:buClr>
                <a:srgbClr val="1287C3"/>
              </a:buClr>
            </a:pPr>
            <a:r>
              <a:rPr lang="en-US" dirty="0"/>
              <a:t>Basic concepts of Music like what is melody and midi note </a:t>
            </a:r>
          </a:p>
          <a:p>
            <a:pPr>
              <a:buClr>
                <a:srgbClr val="1287C3"/>
              </a:buClr>
            </a:pPr>
            <a:r>
              <a:rPr lang="en-US" dirty="0"/>
              <a:t>Dataset used </a:t>
            </a:r>
          </a:p>
          <a:p>
            <a:pPr>
              <a:buClr>
                <a:srgbClr val="1287C3"/>
              </a:buClr>
            </a:pPr>
            <a:r>
              <a:rPr lang="en-US" dirty="0"/>
              <a:t>Model used in Training .</a:t>
            </a:r>
          </a:p>
          <a:p>
            <a:pPr>
              <a:buClr>
                <a:srgbClr val="1287C3"/>
              </a:buClr>
            </a:pPr>
            <a:r>
              <a:rPr lang="en-US" dirty="0"/>
              <a:t>LSTM Architecture.</a:t>
            </a:r>
          </a:p>
          <a:p>
            <a:pPr>
              <a:buClr>
                <a:srgbClr val="1287C3"/>
              </a:buClr>
            </a:pPr>
            <a:r>
              <a:rPr lang="en-US" dirty="0"/>
              <a:t>Steps to create project  </a:t>
            </a:r>
          </a:p>
          <a:p>
            <a:pPr>
              <a:buClr>
                <a:srgbClr val="1287C3"/>
              </a:buClr>
            </a:pPr>
            <a:r>
              <a:rPr lang="en-US" dirty="0"/>
              <a:t>Output</a:t>
            </a:r>
          </a:p>
          <a:p>
            <a:pPr>
              <a:buClr>
                <a:srgbClr val="1287C3"/>
              </a:buClr>
            </a:pPr>
            <a:endParaRPr lang="en-US"/>
          </a:p>
        </p:txBody>
      </p:sp>
    </p:spTree>
    <p:extLst>
      <p:ext uri="{BB962C8B-B14F-4D97-AF65-F5344CB8AC3E}">
        <p14:creationId xmlns:p14="http://schemas.microsoft.com/office/powerpoint/2010/main" val="899389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sheet music">
            <a:extLst>
              <a:ext uri="{FF2B5EF4-FFF2-40B4-BE49-F238E27FC236}">
                <a16:creationId xmlns:a16="http://schemas.microsoft.com/office/drawing/2014/main" id="{91206354-A328-6C16-A156-DD635755A499}"/>
              </a:ext>
            </a:extLst>
          </p:cNvPr>
          <p:cNvPicPr>
            <a:picLocks noChangeAspect="1"/>
          </p:cNvPicPr>
          <p:nvPr/>
        </p:nvPicPr>
        <p:blipFill rotWithShape="1">
          <a:blip r:embed="rId2">
            <a:alphaModFix amt="40000"/>
          </a:blip>
          <a:srcRect t="9466" r="-2" b="6137"/>
          <a:stretch/>
        </p:blipFill>
        <p:spPr>
          <a:xfrm>
            <a:off x="20" y="10"/>
            <a:ext cx="12191980" cy="6857990"/>
          </a:xfrm>
          <a:prstGeom prst="rect">
            <a:avLst/>
          </a:prstGeom>
        </p:spPr>
      </p:pic>
      <p:sp>
        <p:nvSpPr>
          <p:cNvPr id="2" name="Title 1">
            <a:extLst>
              <a:ext uri="{FF2B5EF4-FFF2-40B4-BE49-F238E27FC236}">
                <a16:creationId xmlns:a16="http://schemas.microsoft.com/office/drawing/2014/main" id="{3701F18D-FF40-D0FE-43BE-5A07A90FB211}"/>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Thank you … </a:t>
            </a:r>
          </a:p>
        </p:txBody>
      </p:sp>
    </p:spTree>
    <p:extLst>
      <p:ext uri="{BB962C8B-B14F-4D97-AF65-F5344CB8AC3E}">
        <p14:creationId xmlns:p14="http://schemas.microsoft.com/office/powerpoint/2010/main" val="26097625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D4BA-5570-88D9-93F0-97E62D0DA2E0}"/>
              </a:ext>
            </a:extLst>
          </p:cNvPr>
          <p:cNvSpPr>
            <a:spLocks noGrp="1"/>
          </p:cNvSpPr>
          <p:nvPr>
            <p:ph type="title"/>
          </p:nvPr>
        </p:nvSpPr>
        <p:spPr>
          <a:xfrm>
            <a:off x="1716628" y="128239"/>
            <a:ext cx="10018713" cy="1297258"/>
          </a:xfrm>
        </p:spPr>
        <p:txBody>
          <a:bodyPr/>
          <a:lstStyle/>
          <a:p>
            <a:r>
              <a:rPr lang="en-US"/>
              <a:t>Introduction</a:t>
            </a:r>
          </a:p>
        </p:txBody>
      </p:sp>
      <p:sp>
        <p:nvSpPr>
          <p:cNvPr id="3" name="Content Placeholder 2">
            <a:extLst>
              <a:ext uri="{FF2B5EF4-FFF2-40B4-BE49-F238E27FC236}">
                <a16:creationId xmlns:a16="http://schemas.microsoft.com/office/drawing/2014/main" id="{86FCFBFB-DBAE-20BA-A47E-076E89921B78}"/>
              </a:ext>
            </a:extLst>
          </p:cNvPr>
          <p:cNvSpPr>
            <a:spLocks noGrp="1"/>
          </p:cNvSpPr>
          <p:nvPr>
            <p:ph idx="1"/>
          </p:nvPr>
        </p:nvSpPr>
        <p:spPr>
          <a:xfrm>
            <a:off x="1753798" y="1672682"/>
            <a:ext cx="10018713" cy="4657493"/>
          </a:xfrm>
        </p:spPr>
        <p:txBody>
          <a:bodyPr/>
          <a:lstStyle/>
          <a:p>
            <a:r>
              <a:rPr lang="en-US" sz="1800">
                <a:solidFill>
                  <a:srgbClr val="374151"/>
                </a:solidFill>
                <a:ea typeface="+mn-lt"/>
                <a:cs typeface="+mn-lt"/>
              </a:rPr>
              <a:t>A melody generation project involves using computer algorithms or artificial intelligence to create a musical melody. The goal of such a project could be to generate a new melody that sounds pleasant and harmonious, or to create a melody that fits a particular genre or style of music.</a:t>
            </a:r>
          </a:p>
          <a:p>
            <a:pPr>
              <a:buClr>
                <a:srgbClr val="1287C3"/>
              </a:buClr>
            </a:pPr>
            <a:r>
              <a:rPr lang="en-US" sz="1800">
                <a:solidFill>
                  <a:srgbClr val="374151"/>
                </a:solidFill>
                <a:ea typeface="+mn-lt"/>
                <a:cs typeface="+mn-lt"/>
              </a:rPr>
              <a:t>The project typically involves collecting a dataset of existing melodies, which can be used to train machine learning models or neural networks. These models can then be used to generate new melodies based on the patterns and structures they have learned from the dataset.</a:t>
            </a:r>
          </a:p>
          <a:p>
            <a:pPr>
              <a:buClr>
                <a:srgbClr val="1287C3"/>
              </a:buClr>
            </a:pPr>
            <a:r>
              <a:rPr lang="en-US" sz="1800">
                <a:solidFill>
                  <a:srgbClr val="374151"/>
                </a:solidFill>
              </a:rPr>
              <a:t>For the dataset here we use folk song data which is in .</a:t>
            </a:r>
            <a:r>
              <a:rPr lang="en-US" sz="1800" err="1">
                <a:solidFill>
                  <a:srgbClr val="374151"/>
                </a:solidFill>
              </a:rPr>
              <a:t>krn</a:t>
            </a:r>
            <a:r>
              <a:rPr lang="en-US" sz="1800">
                <a:solidFill>
                  <a:srgbClr val="374151"/>
                </a:solidFill>
              </a:rPr>
              <a:t> format . So we preprocess it using music21 library and then convert it into MIDI Numbers . </a:t>
            </a:r>
          </a:p>
        </p:txBody>
      </p:sp>
    </p:spTree>
    <p:extLst>
      <p:ext uri="{BB962C8B-B14F-4D97-AF65-F5344CB8AC3E}">
        <p14:creationId xmlns:p14="http://schemas.microsoft.com/office/powerpoint/2010/main" val="897874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9AC7-9E77-1667-2CA2-C1AC8007950D}"/>
              </a:ext>
            </a:extLst>
          </p:cNvPr>
          <p:cNvSpPr>
            <a:spLocks noGrp="1"/>
          </p:cNvSpPr>
          <p:nvPr>
            <p:ph type="title"/>
          </p:nvPr>
        </p:nvSpPr>
        <p:spPr/>
        <p:txBody>
          <a:bodyPr/>
          <a:lstStyle/>
          <a:p>
            <a:r>
              <a:rPr lang="en-US"/>
              <a:t>What is Melody </a:t>
            </a:r>
          </a:p>
        </p:txBody>
      </p:sp>
      <p:sp>
        <p:nvSpPr>
          <p:cNvPr id="3" name="Content Placeholder 2">
            <a:extLst>
              <a:ext uri="{FF2B5EF4-FFF2-40B4-BE49-F238E27FC236}">
                <a16:creationId xmlns:a16="http://schemas.microsoft.com/office/drawing/2014/main" id="{56F2214E-1364-6938-7E74-1C3094B3FA58}"/>
              </a:ext>
            </a:extLst>
          </p:cNvPr>
          <p:cNvSpPr>
            <a:spLocks noGrp="1"/>
          </p:cNvSpPr>
          <p:nvPr>
            <p:ph idx="1"/>
          </p:nvPr>
        </p:nvSpPr>
        <p:spPr/>
        <p:txBody>
          <a:bodyPr vert="horz" lIns="91440" tIns="45720" rIns="91440" bIns="45720" rtlCol="0" anchor="t">
            <a:normAutofit lnSpcReduction="10000"/>
          </a:bodyPr>
          <a:lstStyle/>
          <a:p>
            <a:r>
              <a:rPr lang="en-US"/>
              <a:t>Melody is a tune, voice or line, is a linear succession of musical tones that the listener perceives as a single entity.</a:t>
            </a:r>
          </a:p>
          <a:p>
            <a:pPr>
              <a:buClr>
                <a:srgbClr val="1287C3"/>
              </a:buClr>
            </a:pPr>
            <a:r>
              <a:rPr lang="en-US"/>
              <a:t> Melody is a sequence of combination of note and rest.</a:t>
            </a:r>
          </a:p>
          <a:p>
            <a:pPr>
              <a:buClr>
                <a:srgbClr val="1287C3"/>
              </a:buClr>
            </a:pPr>
            <a:r>
              <a:rPr lang="en-US"/>
              <a:t> Note is addition of pitch and Duration  </a:t>
            </a:r>
          </a:p>
          <a:p>
            <a:pPr lvl="1">
              <a:buClr>
                <a:srgbClr val="1287C3"/>
              </a:buClr>
            </a:pPr>
            <a:r>
              <a:rPr lang="en-US"/>
              <a:t>note = </a:t>
            </a:r>
            <a:r>
              <a:rPr lang="en-US" err="1"/>
              <a:t>Pitch+Duration</a:t>
            </a:r>
            <a:r>
              <a:rPr lang="en-US"/>
              <a:t>.</a:t>
            </a:r>
          </a:p>
          <a:p>
            <a:pPr>
              <a:buClr>
                <a:srgbClr val="1287C3"/>
              </a:buClr>
            </a:pPr>
            <a:r>
              <a:rPr lang="en-US"/>
              <a:t> Pitch is always indicates that how High/ Low a note is . If we have high frequency the have high pitch and if we have low frequency then low pitch .</a:t>
            </a:r>
          </a:p>
          <a:p>
            <a:endParaRPr lang="en-US">
              <a:solidFill>
                <a:srgbClr val="FFFFFF">
                  <a:alpha val="70000"/>
                </a:srgbClr>
              </a:solidFill>
            </a:endParaRPr>
          </a:p>
        </p:txBody>
      </p:sp>
    </p:spTree>
    <p:extLst>
      <p:ext uri="{BB962C8B-B14F-4D97-AF65-F5344CB8AC3E}">
        <p14:creationId xmlns:p14="http://schemas.microsoft.com/office/powerpoint/2010/main" val="144486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DC2CB-8AED-38E8-3B9E-39BA0BA4AE46}"/>
              </a:ext>
            </a:extLst>
          </p:cNvPr>
          <p:cNvSpPr>
            <a:spLocks noGrp="1"/>
          </p:cNvSpPr>
          <p:nvPr>
            <p:ph type="title"/>
          </p:nvPr>
        </p:nvSpPr>
        <p:spPr/>
        <p:txBody>
          <a:bodyPr/>
          <a:lstStyle/>
          <a:p>
            <a:r>
              <a:rPr lang="en-US"/>
              <a:t>Pitch</a:t>
            </a:r>
          </a:p>
        </p:txBody>
      </p:sp>
      <p:sp>
        <p:nvSpPr>
          <p:cNvPr id="3" name="Content Placeholder 2">
            <a:extLst>
              <a:ext uri="{FF2B5EF4-FFF2-40B4-BE49-F238E27FC236}">
                <a16:creationId xmlns:a16="http://schemas.microsoft.com/office/drawing/2014/main" id="{CE1916F3-23AC-FB78-5AD3-01ABABBE3B3F}"/>
              </a:ext>
            </a:extLst>
          </p:cNvPr>
          <p:cNvSpPr>
            <a:spLocks noGrp="1"/>
          </p:cNvSpPr>
          <p:nvPr>
            <p:ph idx="1"/>
          </p:nvPr>
        </p:nvSpPr>
        <p:spPr/>
        <p:txBody>
          <a:bodyPr/>
          <a:lstStyle/>
          <a:p>
            <a:r>
              <a:rPr lang="en-US"/>
              <a:t>It represents the vibration frequency of the vocal cords during the sound productions (like vowels, for example).</a:t>
            </a:r>
          </a:p>
          <a:p>
            <a:pPr>
              <a:buClr>
                <a:srgbClr val="1287C3"/>
              </a:buClr>
            </a:pPr>
            <a:r>
              <a:rPr lang="en"/>
              <a:t>Sounds are higher or lower in pitch according to the frequency of vibration of the sound waves producing them</a:t>
            </a:r>
            <a:endParaRPr lang="en-US"/>
          </a:p>
          <a:p>
            <a:pPr>
              <a:buClr>
                <a:srgbClr val="1287C3"/>
              </a:buClr>
            </a:pPr>
            <a:endParaRPr lang="en-US"/>
          </a:p>
        </p:txBody>
      </p:sp>
    </p:spTree>
    <p:extLst>
      <p:ext uri="{BB962C8B-B14F-4D97-AF65-F5344CB8AC3E}">
        <p14:creationId xmlns:p14="http://schemas.microsoft.com/office/powerpoint/2010/main" val="130865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4AE5-B1FD-F411-3C7F-3C4CD897D5E8}"/>
              </a:ext>
            </a:extLst>
          </p:cNvPr>
          <p:cNvSpPr>
            <a:spLocks noGrp="1"/>
          </p:cNvSpPr>
          <p:nvPr>
            <p:ph type="title"/>
          </p:nvPr>
        </p:nvSpPr>
        <p:spPr>
          <a:xfrm>
            <a:off x="1819591" y="2758440"/>
            <a:ext cx="10018713" cy="1661159"/>
          </a:xfrm>
        </p:spPr>
        <p:txBody>
          <a:bodyPr/>
          <a:lstStyle/>
          <a:p>
            <a:pPr marL="285750" indent="-285750" algn="l">
              <a:buFont typeface="Arial"/>
              <a:buChar char="•"/>
            </a:pPr>
            <a:r>
              <a:rPr lang="en-US" sz="1800"/>
              <a:t>Here we have 2 same Note name but both have different frequency  so we can not identify by note-name so we use another way .</a:t>
            </a:r>
            <a:endParaRPr lang="en-US"/>
          </a:p>
          <a:p>
            <a:pPr marL="285750" indent="-285750" algn="l">
              <a:buFont typeface="Arial"/>
              <a:buChar char="•"/>
            </a:pPr>
            <a:r>
              <a:rPr lang="en-US" sz="1800"/>
              <a:t>Scientific pitch notation = note name + octave</a:t>
            </a:r>
            <a:endParaRPr lang="en-US" sz="1800">
              <a:highlight>
                <a:srgbClr val="FFFFFF"/>
              </a:highlight>
              <a:ea typeface="+mj-lt"/>
              <a:cs typeface="+mj-lt"/>
            </a:endParaRPr>
          </a:p>
          <a:p>
            <a:endParaRPr lang="en-US"/>
          </a:p>
        </p:txBody>
      </p:sp>
      <p:pic>
        <p:nvPicPr>
          <p:cNvPr id="4" name="Picture 4">
            <a:extLst>
              <a:ext uri="{FF2B5EF4-FFF2-40B4-BE49-F238E27FC236}">
                <a16:creationId xmlns:a16="http://schemas.microsoft.com/office/drawing/2014/main" id="{11AC819B-DB5B-50B7-7B26-65FA15E363C9}"/>
              </a:ext>
            </a:extLst>
          </p:cNvPr>
          <p:cNvPicPr>
            <a:picLocks noGrp="1" noChangeAspect="1"/>
          </p:cNvPicPr>
          <p:nvPr>
            <p:ph idx="1"/>
          </p:nvPr>
        </p:nvPicPr>
        <p:blipFill>
          <a:blip r:embed="rId2"/>
          <a:stretch>
            <a:fillRect/>
          </a:stretch>
        </p:blipFill>
        <p:spPr>
          <a:xfrm>
            <a:off x="1819590" y="416619"/>
            <a:ext cx="10018713" cy="1996320"/>
          </a:xfrm>
        </p:spPr>
      </p:pic>
      <p:pic>
        <p:nvPicPr>
          <p:cNvPr id="5" name="Picture 5" descr="Chart&#10;&#10;Description automatically generated">
            <a:extLst>
              <a:ext uri="{FF2B5EF4-FFF2-40B4-BE49-F238E27FC236}">
                <a16:creationId xmlns:a16="http://schemas.microsoft.com/office/drawing/2014/main" id="{0A928D44-8F66-C9E2-4F34-B32B1CBCBF8B}"/>
              </a:ext>
            </a:extLst>
          </p:cNvPr>
          <p:cNvPicPr>
            <a:picLocks noChangeAspect="1"/>
          </p:cNvPicPr>
          <p:nvPr/>
        </p:nvPicPr>
        <p:blipFill>
          <a:blip r:embed="rId3"/>
          <a:stretch>
            <a:fillRect/>
          </a:stretch>
        </p:blipFill>
        <p:spPr>
          <a:xfrm>
            <a:off x="1981200" y="4074897"/>
            <a:ext cx="9814560" cy="2101645"/>
          </a:xfrm>
          <a:prstGeom prst="rect">
            <a:avLst/>
          </a:prstGeom>
        </p:spPr>
      </p:pic>
    </p:spTree>
    <p:extLst>
      <p:ext uri="{BB962C8B-B14F-4D97-AF65-F5344CB8AC3E}">
        <p14:creationId xmlns:p14="http://schemas.microsoft.com/office/powerpoint/2010/main" val="111522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2061-5046-E368-E0FC-49519A653D02}"/>
              </a:ext>
            </a:extLst>
          </p:cNvPr>
          <p:cNvSpPr>
            <a:spLocks noGrp="1"/>
          </p:cNvSpPr>
          <p:nvPr>
            <p:ph type="title"/>
          </p:nvPr>
        </p:nvSpPr>
        <p:spPr>
          <a:xfrm>
            <a:off x="1443671" y="157480"/>
            <a:ext cx="10018713" cy="1153159"/>
          </a:xfrm>
        </p:spPr>
        <p:txBody>
          <a:bodyPr>
            <a:normAutofit/>
          </a:bodyPr>
          <a:lstStyle/>
          <a:p>
            <a:r>
              <a:rPr lang="en-US" sz="3200" b="1">
                <a:ea typeface="+mj-lt"/>
                <a:cs typeface="+mj-lt"/>
              </a:rPr>
              <a:t>MIDI note notation </a:t>
            </a:r>
            <a:endParaRPr lang="en-US" sz="3200"/>
          </a:p>
        </p:txBody>
      </p:sp>
      <p:sp>
        <p:nvSpPr>
          <p:cNvPr id="3" name="Content Placeholder 2">
            <a:extLst>
              <a:ext uri="{FF2B5EF4-FFF2-40B4-BE49-F238E27FC236}">
                <a16:creationId xmlns:a16="http://schemas.microsoft.com/office/drawing/2014/main" id="{54197B0B-B16A-8BDA-EB23-BEC39041DFEE}"/>
              </a:ext>
            </a:extLst>
          </p:cNvPr>
          <p:cNvSpPr>
            <a:spLocks noGrp="1"/>
          </p:cNvSpPr>
          <p:nvPr>
            <p:ph idx="1"/>
          </p:nvPr>
        </p:nvSpPr>
        <p:spPr>
          <a:xfrm>
            <a:off x="1768790" y="1488439"/>
            <a:ext cx="10018713" cy="5257801"/>
          </a:xfrm>
        </p:spPr>
        <p:txBody>
          <a:bodyPr/>
          <a:lstStyle/>
          <a:p>
            <a:pPr marL="0" indent="0">
              <a:buNone/>
            </a:pPr>
            <a:endParaRPr lang="en-US" sz="1600" b="1">
              <a:ea typeface="+mn-lt"/>
              <a:cs typeface="+mn-lt"/>
            </a:endParaRPr>
          </a:p>
          <a:p>
            <a:pPr>
              <a:buClr>
                <a:srgbClr val="1287C3"/>
              </a:buClr>
            </a:pPr>
            <a:r>
              <a:rPr lang="en-US" sz="1600">
                <a:ea typeface="+mn-lt"/>
                <a:cs typeface="+mn-lt"/>
              </a:rPr>
              <a:t> midi is a protocol to play , edit and record music </a:t>
            </a:r>
          </a:p>
          <a:p>
            <a:pPr>
              <a:buClr>
                <a:srgbClr val="1287C3"/>
              </a:buClr>
            </a:pPr>
            <a:r>
              <a:rPr lang="en-US" sz="1600">
                <a:ea typeface="+mn-lt"/>
                <a:cs typeface="+mn-lt"/>
              </a:rPr>
              <a:t>Map note to numbers – c4=60</a:t>
            </a:r>
          </a:p>
          <a:p>
            <a:pPr>
              <a:buClr>
                <a:srgbClr val="1287C3"/>
              </a:buClr>
            </a:pPr>
            <a:r>
              <a:rPr lang="en-US" sz="1600">
                <a:ea typeface="+mn-lt"/>
                <a:cs typeface="+mn-lt"/>
              </a:rPr>
              <a:t>below image is MIDI note notation which is all note name with MIDI numbers.</a:t>
            </a:r>
          </a:p>
          <a:p>
            <a:pPr>
              <a:buClr>
                <a:srgbClr val="1287C3"/>
              </a:buClr>
            </a:pPr>
            <a:endParaRPr lang="en-US" sz="1100">
              <a:highlight>
                <a:srgbClr val="FFFFFF"/>
              </a:highlight>
              <a:ea typeface="+mn-lt"/>
              <a:cs typeface="+mn-lt"/>
            </a:endParaRPr>
          </a:p>
          <a:p>
            <a:pPr>
              <a:buClr>
                <a:srgbClr val="1287C3"/>
              </a:buClr>
            </a:pPr>
            <a:endParaRPr lang="en-US" sz="1100">
              <a:highlight>
                <a:srgbClr val="FFFFFF"/>
              </a:highlight>
              <a:ea typeface="+mn-lt"/>
              <a:cs typeface="+mn-lt"/>
            </a:endParaRPr>
          </a:p>
          <a:p>
            <a:pPr>
              <a:buClr>
                <a:srgbClr val="1287C3"/>
              </a:buClr>
            </a:pPr>
            <a:endParaRPr lang="en-US" sz="1100">
              <a:highlight>
                <a:srgbClr val="FFFFFF"/>
              </a:highlight>
              <a:ea typeface="+mn-lt"/>
              <a:cs typeface="+mn-lt"/>
            </a:endParaRPr>
          </a:p>
          <a:p>
            <a:pPr>
              <a:buClr>
                <a:srgbClr val="1287C3"/>
              </a:buClr>
            </a:pPr>
            <a:endParaRPr lang="en-US" sz="1100">
              <a:highlight>
                <a:srgbClr val="FFFFFF"/>
              </a:highlight>
              <a:ea typeface="+mn-lt"/>
              <a:cs typeface="+mn-lt"/>
            </a:endParaRPr>
          </a:p>
          <a:p>
            <a:pPr>
              <a:buClr>
                <a:srgbClr val="1287C3"/>
              </a:buClr>
            </a:pPr>
            <a:endParaRPr lang="en-US" sz="1100">
              <a:highlight>
                <a:srgbClr val="FFFFFF"/>
              </a:highlight>
              <a:ea typeface="+mn-lt"/>
              <a:cs typeface="+mn-lt"/>
            </a:endParaRPr>
          </a:p>
          <a:p>
            <a:pPr>
              <a:buClr>
                <a:srgbClr val="1287C3"/>
              </a:buClr>
            </a:pPr>
            <a:endParaRPr lang="en-US" sz="1100">
              <a:highlight>
                <a:srgbClr val="FFFFFF"/>
              </a:highlight>
              <a:ea typeface="+mn-lt"/>
              <a:cs typeface="+mn-lt"/>
            </a:endParaRPr>
          </a:p>
          <a:p>
            <a:pPr>
              <a:buClr>
                <a:srgbClr val="1287C3"/>
              </a:buClr>
            </a:pPr>
            <a:endParaRPr lang="en-US" sz="1100">
              <a:highlight>
                <a:srgbClr val="FFFFFF"/>
              </a:highlight>
              <a:ea typeface="+mn-lt"/>
              <a:cs typeface="+mn-lt"/>
            </a:endParaRPr>
          </a:p>
          <a:p>
            <a:pPr>
              <a:buClr>
                <a:srgbClr val="1287C3"/>
              </a:buClr>
            </a:pPr>
            <a:endParaRPr lang="en-US" sz="1100">
              <a:highlight>
                <a:srgbClr val="FFFFFF"/>
              </a:highlight>
              <a:ea typeface="+mn-lt"/>
              <a:cs typeface="+mn-lt"/>
            </a:endParaRPr>
          </a:p>
          <a:p>
            <a:pPr>
              <a:buClr>
                <a:srgbClr val="1287C3"/>
              </a:buClr>
            </a:pPr>
            <a:endParaRPr lang="en-US" sz="1100">
              <a:highlight>
                <a:srgbClr val="FFFFFF"/>
              </a:highlight>
              <a:ea typeface="+mn-lt"/>
              <a:cs typeface="+mn-lt"/>
            </a:endParaRPr>
          </a:p>
          <a:p>
            <a:pPr>
              <a:buClr>
                <a:srgbClr val="1287C3"/>
              </a:buClr>
            </a:pPr>
            <a:endParaRPr lang="en-US" sz="1100">
              <a:highlight>
                <a:srgbClr val="FFFFFF"/>
              </a:highlight>
              <a:ea typeface="+mn-lt"/>
              <a:cs typeface="+mn-lt"/>
            </a:endParaRPr>
          </a:p>
          <a:p>
            <a:pPr>
              <a:buClr>
                <a:srgbClr val="1287C3"/>
              </a:buClr>
            </a:pPr>
            <a:endParaRPr lang="en-US" sz="1100">
              <a:highlight>
                <a:srgbClr val="FFFFFF"/>
              </a:highlight>
              <a:ea typeface="+mn-lt"/>
              <a:cs typeface="+mn-lt"/>
            </a:endParaRPr>
          </a:p>
          <a:p>
            <a:pPr>
              <a:buClr>
                <a:srgbClr val="1287C3"/>
              </a:buClr>
            </a:pPr>
            <a:br>
              <a:rPr lang="en-US" sz="1100">
                <a:highlight>
                  <a:srgbClr val="FFFFFF"/>
                </a:highlight>
                <a:ea typeface="+mn-lt"/>
                <a:cs typeface="+mn-lt"/>
              </a:rPr>
            </a:br>
            <a:endParaRPr lang="en-US" sz="1100">
              <a:highlight>
                <a:srgbClr val="FFFFFF"/>
              </a:highlight>
              <a:ea typeface="+mn-lt"/>
              <a:cs typeface="+mn-lt"/>
            </a:endParaRPr>
          </a:p>
          <a:p>
            <a:pPr>
              <a:buClr>
                <a:srgbClr val="1287C3"/>
              </a:buClr>
            </a:pPr>
            <a:endParaRPr lang="en-US"/>
          </a:p>
        </p:txBody>
      </p:sp>
      <p:pic>
        <p:nvPicPr>
          <p:cNvPr id="4" name="Picture 4" descr="Table&#10;&#10;Description automatically generated">
            <a:extLst>
              <a:ext uri="{FF2B5EF4-FFF2-40B4-BE49-F238E27FC236}">
                <a16:creationId xmlns:a16="http://schemas.microsoft.com/office/drawing/2014/main" id="{7ABB59F8-B0B0-6102-8015-2C0F504DFACE}"/>
              </a:ext>
            </a:extLst>
          </p:cNvPr>
          <p:cNvPicPr>
            <a:picLocks noChangeAspect="1"/>
          </p:cNvPicPr>
          <p:nvPr/>
        </p:nvPicPr>
        <p:blipFill>
          <a:blip r:embed="rId2"/>
          <a:stretch>
            <a:fillRect/>
          </a:stretch>
        </p:blipFill>
        <p:spPr>
          <a:xfrm>
            <a:off x="1838960" y="3246299"/>
            <a:ext cx="9225280" cy="1828441"/>
          </a:xfrm>
          <a:prstGeom prst="rect">
            <a:avLst/>
          </a:prstGeom>
        </p:spPr>
      </p:pic>
    </p:spTree>
    <p:extLst>
      <p:ext uri="{BB962C8B-B14F-4D97-AF65-F5344CB8AC3E}">
        <p14:creationId xmlns:p14="http://schemas.microsoft.com/office/powerpoint/2010/main" val="144065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52B3-31B8-31D7-B214-4A91751BFDB3}"/>
              </a:ext>
            </a:extLst>
          </p:cNvPr>
          <p:cNvSpPr>
            <a:spLocks noGrp="1"/>
          </p:cNvSpPr>
          <p:nvPr>
            <p:ph type="title"/>
          </p:nvPr>
        </p:nvSpPr>
        <p:spPr/>
        <p:txBody>
          <a:bodyPr/>
          <a:lstStyle/>
          <a:p>
            <a:r>
              <a:rPr lang="en-US"/>
              <a:t>Melody with MIDI numbers</a:t>
            </a:r>
          </a:p>
        </p:txBody>
      </p:sp>
      <p:pic>
        <p:nvPicPr>
          <p:cNvPr id="4" name="Picture 4" descr="A picture containing diagram&#10;&#10;Description automatically generated">
            <a:extLst>
              <a:ext uri="{FF2B5EF4-FFF2-40B4-BE49-F238E27FC236}">
                <a16:creationId xmlns:a16="http://schemas.microsoft.com/office/drawing/2014/main" id="{261391C6-DA34-4BE6-01FE-C0CBAD60088B}"/>
              </a:ext>
            </a:extLst>
          </p:cNvPr>
          <p:cNvPicPr>
            <a:picLocks noGrp="1" noChangeAspect="1"/>
          </p:cNvPicPr>
          <p:nvPr>
            <p:ph idx="1"/>
          </p:nvPr>
        </p:nvPicPr>
        <p:blipFill>
          <a:blip r:embed="rId2"/>
          <a:stretch>
            <a:fillRect/>
          </a:stretch>
        </p:blipFill>
        <p:spPr>
          <a:xfrm>
            <a:off x="1484310" y="3046176"/>
            <a:ext cx="10018713" cy="2365846"/>
          </a:xfrm>
        </p:spPr>
      </p:pic>
    </p:spTree>
    <p:extLst>
      <p:ext uri="{BB962C8B-B14F-4D97-AF65-F5344CB8AC3E}">
        <p14:creationId xmlns:p14="http://schemas.microsoft.com/office/powerpoint/2010/main" val="16437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3F6B-4B48-1628-AA4B-83ED94E6346E}"/>
              </a:ext>
            </a:extLst>
          </p:cNvPr>
          <p:cNvSpPr>
            <a:spLocks noGrp="1"/>
          </p:cNvSpPr>
          <p:nvPr>
            <p:ph type="title"/>
          </p:nvPr>
        </p:nvSpPr>
        <p:spPr/>
        <p:txBody>
          <a:bodyPr/>
          <a:lstStyle/>
          <a:p>
            <a:r>
              <a:rPr lang="en-US"/>
              <a:t>Note values </a:t>
            </a:r>
          </a:p>
        </p:txBody>
      </p:sp>
      <p:pic>
        <p:nvPicPr>
          <p:cNvPr id="4" name="Picture 4" descr="Diagram&#10;&#10;Description automatically generated">
            <a:extLst>
              <a:ext uri="{FF2B5EF4-FFF2-40B4-BE49-F238E27FC236}">
                <a16:creationId xmlns:a16="http://schemas.microsoft.com/office/drawing/2014/main" id="{43D5ECFF-CC36-1B60-E38A-D01DB7A9D152}"/>
              </a:ext>
            </a:extLst>
          </p:cNvPr>
          <p:cNvPicPr>
            <a:picLocks noGrp="1" noChangeAspect="1"/>
          </p:cNvPicPr>
          <p:nvPr>
            <p:ph idx="1"/>
          </p:nvPr>
        </p:nvPicPr>
        <p:blipFill>
          <a:blip r:embed="rId2"/>
          <a:stretch>
            <a:fillRect/>
          </a:stretch>
        </p:blipFill>
        <p:spPr>
          <a:xfrm>
            <a:off x="3313565" y="2666999"/>
            <a:ext cx="6360202" cy="3124201"/>
          </a:xfrm>
        </p:spPr>
      </p:pic>
    </p:spTree>
    <p:extLst>
      <p:ext uri="{BB962C8B-B14F-4D97-AF65-F5344CB8AC3E}">
        <p14:creationId xmlns:p14="http://schemas.microsoft.com/office/powerpoint/2010/main" val="1747947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Melody Generation </vt:lpstr>
      <vt:lpstr>Outlines </vt:lpstr>
      <vt:lpstr>Introduction</vt:lpstr>
      <vt:lpstr>What is Melody </vt:lpstr>
      <vt:lpstr>Pitch</vt:lpstr>
      <vt:lpstr>Here we have 2 same Note name but both have different frequency  so we can not identify by note-name so we use another way . Scientific pitch notation = note name + octave </vt:lpstr>
      <vt:lpstr>MIDI note notation </vt:lpstr>
      <vt:lpstr>Melody with MIDI numbers</vt:lpstr>
      <vt:lpstr>Note values </vt:lpstr>
      <vt:lpstr>What is MIDI Notes</vt:lpstr>
      <vt:lpstr>LSTM</vt:lpstr>
      <vt:lpstr>LSTM Gates </vt:lpstr>
      <vt:lpstr>LSTM Architecture </vt:lpstr>
      <vt:lpstr>PowerPoint Presentation</vt:lpstr>
      <vt:lpstr>Steps of preprocessing on krn Data</vt:lpstr>
      <vt:lpstr>Loss function and optimizer used</vt:lpstr>
      <vt:lpstr>PowerPoint Presentation</vt:lpstr>
      <vt:lpstr>Output </vt:lpstr>
      <vt:lpstr>PowerPoint Presentation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2023-04-12T10:30:22Z</dcterms:created>
  <dcterms:modified xsi:type="dcterms:W3CDTF">2023-10-26T06:56:29Z</dcterms:modified>
</cp:coreProperties>
</file>