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68" r:id="rId7"/>
    <p:sldId id="273" r:id="rId8"/>
    <p:sldId id="266" r:id="rId9"/>
    <p:sldId id="274" r:id="rId10"/>
    <p:sldId id="275" r:id="rId11"/>
    <p:sldId id="277" r:id="rId12"/>
    <p:sldId id="261" r:id="rId13"/>
    <p:sldId id="287" r:id="rId14"/>
    <p:sldId id="286" r:id="rId15"/>
    <p:sldId id="269" r:id="rId16"/>
    <p:sldId id="271" r:id="rId17"/>
    <p:sldId id="288" r:id="rId18"/>
    <p:sldId id="276" r:id="rId19"/>
    <p:sldId id="281" r:id="rId20"/>
    <p:sldId id="282" r:id="rId21"/>
    <p:sldId id="28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4" autoAdjust="0"/>
    <p:restoredTop sz="94600" autoAdjust="0"/>
  </p:normalViewPr>
  <p:slideViewPr>
    <p:cSldViewPr>
      <p:cViewPr varScale="1">
        <p:scale>
          <a:sx n="68" d="100"/>
          <a:sy n="68" d="100"/>
        </p:scale>
        <p:origin x="14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BEF7A24B-554D-4B99-A3CC-7667F56D1027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0672D4C-A99E-49DD-8A16-1D1994231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391B76B-D742-4BD2-BF24-F4C760DB831C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257B995-136A-4A15-87A5-26420C3C1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334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3/6/2020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755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3/6/2020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969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3/6/2020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956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5125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3/6/2020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6453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3/6/2020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789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3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18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3/6/2020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505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B51EFC2E-847F-4CF8-8289-FAA88B334687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062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3/6/2020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5376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7781916_ADAPTIVE_TRAFFIC_LIGHT_CYCLE_TIME_CONTROLLER_USING_MICROCONTROLLERS_AND_CROWDSOURCE_DATA_OF_GOOGLE_APIs_FOR_DEVELOPING_COUNTRIES" TargetMode="External"/><Relationship Id="rId7" Type="http://schemas.openxmlformats.org/officeDocument/2006/relationships/hyperlink" Target="https://sci-hub.tw/https:/ieeexplore.ieee.org/document/8463825" TargetMode="External"/><Relationship Id="rId2" Type="http://schemas.openxmlformats.org/officeDocument/2006/relationships/hyperlink" Target="https://www.ijraset.com/fileserve.php?FID=453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mbedded-computing.com/guest-blogs/iot-based-smart-traffic-signal-monitoring-using-vehicle-count" TargetMode="External"/><Relationship Id="rId5" Type="http://schemas.openxmlformats.org/officeDocument/2006/relationships/hyperlink" Target="https://pdfs.semanticscholar.org/e747/4ef21d4a4b5cbfc8f0d2e5f565c3b7d7468a.pdf" TargetMode="External"/><Relationship Id="rId4" Type="http://schemas.openxmlformats.org/officeDocument/2006/relationships/hyperlink" Target="https://www.researchgate.net/publication/324537810_An_Iot_Based_Traffic_Signal_Monitoring_and_Controlling_System_Using_Density_Measure_of_Vehicle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1752601" y="1447800"/>
            <a:ext cx="6156210" cy="4343400"/>
          </a:xfrm>
        </p:spPr>
        <p:txBody>
          <a:bodyPr>
            <a:normAutofit/>
          </a:bodyPr>
          <a:lstStyle/>
          <a:p>
            <a:r>
              <a:rPr lang="en-US" sz="5000" dirty="0"/>
              <a:t>Dynamic </a:t>
            </a:r>
            <a:br>
              <a:rPr lang="en-US" sz="5000" dirty="0"/>
            </a:br>
            <a:r>
              <a:rPr lang="en-US" sz="5000" dirty="0"/>
              <a:t>Traffic Signal Monitoring &amp; Controller System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5257800" y="5257801"/>
            <a:ext cx="3657600" cy="1447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Prepared By</a:t>
            </a:r>
          </a:p>
          <a:p>
            <a:r>
              <a:rPr lang="en-US" dirty="0"/>
              <a:t>RIYA Patel(18iT100)</a:t>
            </a:r>
          </a:p>
          <a:p>
            <a:r>
              <a:rPr lang="en-US" dirty="0"/>
              <a:t>Dhruvi Patel(18it083)</a:t>
            </a:r>
          </a:p>
          <a:p>
            <a:r>
              <a:rPr lang="en-US" dirty="0"/>
              <a:t>GUIDED BY: </a:t>
            </a:r>
          </a:p>
          <a:p>
            <a:r>
              <a:rPr lang="en-US" dirty="0"/>
              <a:t>PROF.SANDIP PATEL</a:t>
            </a:r>
          </a:p>
          <a:p>
            <a:r>
              <a:rPr lang="en-US" dirty="0"/>
              <a:t>Prof. Harsh patel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58E7-34F5-4A66-A17B-19FCB77B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81000"/>
            <a:ext cx="7633742" cy="2089539"/>
          </a:xfrm>
        </p:spPr>
        <p:txBody>
          <a:bodyPr/>
          <a:lstStyle/>
          <a:p>
            <a:r>
              <a:rPr lang="en-US" dirty="0"/>
              <a:t>Arduino Mega 2560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CED6-8F8A-49AD-80F9-FDD46A9F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a microcontroller board.</a:t>
            </a:r>
          </a:p>
          <a:p>
            <a:pPr algn="just"/>
            <a:r>
              <a:rPr lang="en-US" dirty="0"/>
              <a:t>It is an open source computing platform and has an environment for developing software for the Arduino board.</a:t>
            </a:r>
          </a:p>
          <a:p>
            <a:pPr algn="just"/>
            <a:r>
              <a:rPr lang="en-US" dirty="0"/>
              <a:t>It take input from the switches or sensor and control the output.</a:t>
            </a:r>
          </a:p>
        </p:txBody>
      </p:sp>
    </p:spTree>
    <p:extLst>
      <p:ext uri="{BB962C8B-B14F-4D97-AF65-F5344CB8AC3E}">
        <p14:creationId xmlns:p14="http://schemas.microsoft.com/office/powerpoint/2010/main" val="22566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C43A-0E8A-4ED5-B489-59096746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F25D-3B81-4ADA-A5CA-21ACC681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Used for the object detection using which the system gets an input of the traffic density.</a:t>
            </a:r>
          </a:p>
          <a:p>
            <a:pPr algn="just"/>
            <a:r>
              <a:rPr lang="en-US" dirty="0"/>
              <a:t>Traffic density is measured as “Low, Green, Red”.</a:t>
            </a:r>
          </a:p>
          <a:p>
            <a:pPr algn="just"/>
            <a:r>
              <a:rPr lang="en-US" dirty="0"/>
              <a:t>The system which adjusts and varies the traffic signal duration for that particular way.</a:t>
            </a:r>
          </a:p>
        </p:txBody>
      </p:sp>
    </p:spTree>
    <p:extLst>
      <p:ext uri="{BB962C8B-B14F-4D97-AF65-F5344CB8AC3E}">
        <p14:creationId xmlns:p14="http://schemas.microsoft.com/office/powerpoint/2010/main" val="232729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D10A-A1E1-47F4-BC9A-09481378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7281-F47C-427A-8A4F-490C72E87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Traffic control </a:t>
            </a:r>
            <a:r>
              <a:rPr lang="en-US" b="1" dirty="0"/>
              <a:t>signals</a:t>
            </a:r>
            <a:r>
              <a:rPr lang="en-US" dirty="0"/>
              <a:t> provide for an orderly movement of traffic. </a:t>
            </a:r>
          </a:p>
          <a:p>
            <a:pPr algn="just"/>
            <a:r>
              <a:rPr lang="en-US" dirty="0"/>
              <a:t>They help in reducing the frequency of an accident of some special nature i.e. of right angles accidents. </a:t>
            </a:r>
          </a:p>
          <a:p>
            <a:pPr algn="just"/>
            <a:r>
              <a:rPr lang="en-US" dirty="0"/>
              <a:t>They intercept heavy </a:t>
            </a:r>
            <a:r>
              <a:rPr lang="en-US" b="1" dirty="0"/>
              <a:t>traffic</a:t>
            </a:r>
            <a:r>
              <a:rPr lang="en-US" dirty="0"/>
              <a:t> to allow other traffic to cross the road intersection safety.</a:t>
            </a:r>
          </a:p>
        </p:txBody>
      </p:sp>
    </p:spTree>
    <p:extLst>
      <p:ext uri="{BB962C8B-B14F-4D97-AF65-F5344CB8AC3E}">
        <p14:creationId xmlns:p14="http://schemas.microsoft.com/office/powerpoint/2010/main" val="160342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E271-4A3D-421F-8BB0-EC141CF5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5FD5-C661-4239-B426-B8C246DE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Case-01: If the density is high, automatically the time of the light decrease at that direction and the congestion is low.</a:t>
            </a:r>
          </a:p>
          <a:p>
            <a:pPr algn="just"/>
            <a:r>
              <a:rPr lang="en-US" dirty="0"/>
              <a:t>Case-02: If the density is high at the two sides of the road then the moderate equal time period is given to both that direction.</a:t>
            </a:r>
          </a:p>
          <a:p>
            <a:pPr algn="just"/>
            <a:r>
              <a:rPr lang="en-US" dirty="0"/>
              <a:t>Case-03: If the traffic is not then the normal timing is followed. </a:t>
            </a:r>
          </a:p>
        </p:txBody>
      </p:sp>
    </p:spTree>
    <p:extLst>
      <p:ext uri="{BB962C8B-B14F-4D97-AF65-F5344CB8AC3E}">
        <p14:creationId xmlns:p14="http://schemas.microsoft.com/office/powerpoint/2010/main" val="107643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DC1B-CE75-4FB9-8A7E-97B2D300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49A5D5-94C7-4E5D-A9E5-87820CF03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1950"/>
            <a:ext cx="3352800" cy="39306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48E4D2-0B01-4DC4-8C59-365ED492A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31950"/>
            <a:ext cx="3480842" cy="39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74F4-5102-48F0-B110-89765D24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Division of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1CE6-D383-4BAC-B545-086DCAAF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Connections of Arduino and IR Sensors.</a:t>
            </a:r>
          </a:p>
          <a:p>
            <a:r>
              <a:rPr lang="en-US" dirty="0"/>
              <a:t>Connections of IR Sensors and LED.</a:t>
            </a:r>
          </a:p>
          <a:p>
            <a:r>
              <a:rPr lang="en-US" dirty="0"/>
              <a:t>Coding.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1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8987-CC04-4DA5-A61F-35C49C02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10C85-3C42-42A8-87EF-40760FDA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Here we Learned about the Arduino board and functionalities of the board.</a:t>
            </a:r>
          </a:p>
          <a:p>
            <a:pPr algn="just"/>
            <a:r>
              <a:rPr lang="en-US" dirty="0"/>
              <a:t>Learned about the IR sensor.</a:t>
            </a:r>
          </a:p>
          <a:p>
            <a:pPr algn="just"/>
            <a:r>
              <a:rPr lang="en-US" dirty="0"/>
              <a:t>Learned about how to implement the traffic lights in the PCB board and connect to the Arduino.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8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7366-5DCC-466C-8449-3FE0AFD4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204D-4B52-4592-8DDA-68796272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300" dirty="0"/>
              <a:t>To detect the emergency vehicle using an ultrasonic sensor.</a:t>
            </a:r>
          </a:p>
          <a:p>
            <a:pPr algn="just"/>
            <a:r>
              <a:rPr lang="en-US" sz="2300" dirty="0"/>
              <a:t>Implemented dynamically in real world.</a:t>
            </a:r>
          </a:p>
          <a:p>
            <a:pPr algn="just"/>
            <a:r>
              <a:rPr lang="en-US" sz="2300" dirty="0"/>
              <a:t>Also, try to use camera for security purpose.</a:t>
            </a:r>
          </a:p>
        </p:txBody>
      </p:sp>
    </p:spTree>
    <p:extLst>
      <p:ext uri="{BB962C8B-B14F-4D97-AF65-F5344CB8AC3E}">
        <p14:creationId xmlns:p14="http://schemas.microsoft.com/office/powerpoint/2010/main" val="29871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3B55-5F34-4377-8CC1-A7D009CD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F113-5348-4A26-BFF2-69146524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u="sng" dirty="0">
                <a:hlinkClick r:id="rId2"/>
              </a:rPr>
              <a:t>https://www.ijraset.com/fileserve.php?FID=4535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https://www.researchgate.net/publication/327781916_ADAPTIVE_TRAFFIC_LIGHT_CYCLE_TIME_CONTROLLER_USING_MICROCONTROLLERS_AND_CROWDSOURCE_DATA_OF_GOOGLE_APIs_FOR_DEVELOPING_COUNTRIES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https://www.researchgate.net/publication/324537810_An_Iot_Based_Traffic_Signal_Monitoring_and_Controlling_System_Using_Density_Measure_of_Vehicles</a:t>
            </a:r>
            <a:endParaRPr lang="en-US" dirty="0"/>
          </a:p>
          <a:p>
            <a:pPr lvl="0"/>
            <a:r>
              <a:rPr lang="en-US" u="sng" dirty="0">
                <a:hlinkClick r:id="rId5"/>
              </a:rPr>
              <a:t>https://pdfs.semanticscholar.org/e747/4ef21d4a4b5cbfc8f0d2e5f565c3b7d7468a.pdf</a:t>
            </a:r>
            <a:endParaRPr lang="en-US" dirty="0"/>
          </a:p>
          <a:p>
            <a:pPr lvl="0"/>
            <a:r>
              <a:rPr lang="en-US" u="sng" dirty="0">
                <a:hlinkClick r:id="rId6"/>
              </a:rPr>
              <a:t>https://www.embedded-computing.com/guest-blogs/iot-based-smart-traffic-signal-monitoring-using-vehicle-count</a:t>
            </a:r>
            <a:endParaRPr lang="en-US" dirty="0"/>
          </a:p>
          <a:p>
            <a:pPr lvl="0"/>
            <a:r>
              <a:rPr lang="en-US" u="sng" dirty="0">
                <a:hlinkClick r:id="rId7"/>
              </a:rPr>
              <a:t>https://sci-hub.tw/https://ieeexplore.ieee.org/document/8463825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7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095519">
            <a:off x="1345010" y="1896030"/>
            <a:ext cx="6453979" cy="333954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11500" u="sng" dirty="0">
                <a:latin typeface="Old English Text MT" panose="03040902040508030806" pitchFamily="66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2057400" y="5334001"/>
            <a:ext cx="6629400" cy="1009650"/>
          </a:xfrm>
        </p:spPr>
        <p:txBody>
          <a:bodyPr>
            <a:normAutofit fontScale="92500"/>
          </a:bodyPr>
          <a:lstStyle/>
          <a:p>
            <a:pPr lvl="0" algn="just"/>
            <a:r>
              <a:rPr lang="en-GB" dirty="0"/>
              <a:t>a traffic signal monitoring &amp; controlling system based on Internet of Things (IoT) using an Arduino to avoid undesirable effects such as delays, and traffic jams.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4AF8E-A7E6-43AC-95F2-CEF29B79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44F8B-0361-4408-AE80-4DE608B5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Limitation</a:t>
            </a:r>
          </a:p>
          <a:p>
            <a:r>
              <a:rPr lang="en-US" dirty="0"/>
              <a:t>Innovation in project</a:t>
            </a:r>
          </a:p>
          <a:p>
            <a:r>
              <a:rPr lang="en-US" dirty="0"/>
              <a:t>Diagram </a:t>
            </a:r>
          </a:p>
          <a:p>
            <a:r>
              <a:rPr lang="en-US" dirty="0"/>
              <a:t>Components required</a:t>
            </a:r>
          </a:p>
          <a:p>
            <a:r>
              <a:rPr lang="en-US" dirty="0"/>
              <a:t>Proposed work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Test Cases</a:t>
            </a:r>
          </a:p>
          <a:p>
            <a:r>
              <a:rPr lang="en-US" dirty="0"/>
              <a:t>Learning Outcome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5560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4AC95B-C7CC-443B-BE1B-D8D9D6FE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59B00B-DD63-4300-AC91-5003F9D4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are interested to do the project on internet of things(IOT) and eager to  learn about it. </a:t>
            </a:r>
          </a:p>
          <a:p>
            <a:r>
              <a:rPr lang="en-US" dirty="0"/>
              <a:t>How it works?</a:t>
            </a:r>
          </a:p>
          <a:p>
            <a:r>
              <a:rPr lang="en-US" dirty="0"/>
              <a:t> What are the specification of it?</a:t>
            </a:r>
          </a:p>
          <a:p>
            <a:r>
              <a:rPr lang="en-US" dirty="0"/>
              <a:t> What the limitation of board? And so on.</a:t>
            </a:r>
          </a:p>
        </p:txBody>
      </p:sp>
    </p:spTree>
    <p:extLst>
      <p:ext uri="{BB962C8B-B14F-4D97-AF65-F5344CB8AC3E}">
        <p14:creationId xmlns:p14="http://schemas.microsoft.com/office/powerpoint/2010/main" val="298685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76F2-0F81-4443-9FF2-6ED6F63C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2D04-E5B9-4338-9DB9-D0AEC421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76400"/>
            <a:ext cx="7671842" cy="4724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Nowadays, it is obvious that the volume of traﬃcs is rapidly growing on roads worldwide.</a:t>
            </a:r>
          </a:p>
          <a:p>
            <a:pPr algn="just"/>
            <a:r>
              <a:rPr lang="en-US" dirty="0"/>
              <a:t>This result aﬀects directly to economies, human health, and environment because of huge traﬃc congestion</a:t>
            </a:r>
          </a:p>
          <a:p>
            <a:pPr algn="just"/>
            <a:r>
              <a:rPr lang="en-US" dirty="0"/>
              <a:t>By this way, Intelligent Transportation Systems (ITS) have been developed to deal with these emergent problems</a:t>
            </a:r>
          </a:p>
        </p:txBody>
      </p:sp>
    </p:spTree>
    <p:extLst>
      <p:ext uri="{BB962C8B-B14F-4D97-AF65-F5344CB8AC3E}">
        <p14:creationId xmlns:p14="http://schemas.microsoft.com/office/powerpoint/2010/main" val="409617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BF90-CE0C-4661-86C1-BAB808C1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D34F-997F-48A7-97B0-4B4953FF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IR sensor sometimes may absorb normal light also.</a:t>
            </a:r>
          </a:p>
          <a:p>
            <a:pPr algn="just"/>
            <a:r>
              <a:rPr lang="en-US" dirty="0"/>
              <a:t>IR sensor work only for fewer distance(</a:t>
            </a:r>
            <a:r>
              <a:rPr lang="en-US" dirty="0" err="1"/>
              <a:t>Approx</a:t>
            </a:r>
            <a:r>
              <a:rPr lang="en-US" dirty="0"/>
              <a:t> 1.5-2cm)</a:t>
            </a:r>
          </a:p>
          <a:p>
            <a:pPr algn="just"/>
            <a:r>
              <a:rPr lang="en-US" dirty="0"/>
              <a:t>Should arrange in accurate manner otherwise  they may not detect the traffic density.</a:t>
            </a:r>
          </a:p>
        </p:txBody>
      </p:sp>
    </p:spTree>
    <p:extLst>
      <p:ext uri="{BB962C8B-B14F-4D97-AF65-F5344CB8AC3E}">
        <p14:creationId xmlns:p14="http://schemas.microsoft.com/office/powerpoint/2010/main" val="308581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154B-3564-4A6C-A8DA-3227547B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63F7-4E86-49B6-98E0-6C88D450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 we are going to innovate in this project that time is dynamically change according to the density sensed by the sensor at which lane the traffic is more.</a:t>
            </a:r>
          </a:p>
        </p:txBody>
      </p:sp>
    </p:spTree>
    <p:extLst>
      <p:ext uri="{BB962C8B-B14F-4D97-AF65-F5344CB8AC3E}">
        <p14:creationId xmlns:p14="http://schemas.microsoft.com/office/powerpoint/2010/main" val="232381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9AFC-2D8E-47E0-9EF2-B065149A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project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0A7884-438B-4A4F-A96F-E52CDE315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04" y="2209800"/>
            <a:ext cx="7545792" cy="3962400"/>
          </a:xfrm>
        </p:spPr>
      </p:pic>
    </p:spTree>
    <p:extLst>
      <p:ext uri="{BB962C8B-B14F-4D97-AF65-F5344CB8AC3E}">
        <p14:creationId xmlns:p14="http://schemas.microsoft.com/office/powerpoint/2010/main" val="329143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1227826"/>
          </a:xfrm>
        </p:spPr>
        <p:txBody>
          <a:bodyPr>
            <a:normAutofit fontScale="90000"/>
          </a:bodyPr>
          <a:lstStyle/>
          <a:p>
            <a:r>
              <a:rPr lang="en-GB" dirty="0"/>
              <a:t>Components Required:</a:t>
            </a: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295399"/>
            <a:ext cx="8077200" cy="471721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lvl="0"/>
            <a:r>
              <a:rPr lang="en-GB" dirty="0"/>
              <a:t>4XLED(red, green, yellow)</a:t>
            </a:r>
            <a:endParaRPr lang="en-US" dirty="0"/>
          </a:p>
          <a:p>
            <a:pPr lvl="0"/>
            <a:r>
              <a:rPr lang="en-GB" dirty="0"/>
              <a:t>Power Supply(5V-12V)</a:t>
            </a:r>
            <a:endParaRPr lang="en-US" dirty="0"/>
          </a:p>
          <a:p>
            <a:pPr lvl="0"/>
            <a:r>
              <a:rPr lang="en-GB" dirty="0"/>
              <a:t>IR Sensor(Module)</a:t>
            </a:r>
            <a:endParaRPr lang="en-US" dirty="0"/>
          </a:p>
          <a:p>
            <a:pPr lvl="0"/>
            <a:r>
              <a:rPr lang="en-GB" dirty="0"/>
              <a:t>Arduino Mega 2560</a:t>
            </a:r>
          </a:p>
          <a:p>
            <a:pPr lvl="0"/>
            <a:r>
              <a:rPr lang="en-GB" dirty="0"/>
              <a:t>Connecting Wires</a:t>
            </a:r>
          </a:p>
          <a:p>
            <a:pPr lvl="0"/>
            <a:r>
              <a:rPr lang="en-GB" dirty="0"/>
              <a:t>4XResistors(220 ohm)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Business plan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Business plan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264190</Value>
      <Value>1282486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2009-05-30T20:39:38+00:00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onlyFedEx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TP010081922</AssetId>
    <TPApplication xmlns="4873beb7-5857-4685-be1f-d57550cc96cc">PowerPoint</TPApplication>
    <TPLaunchHelpLink xmlns="4873beb7-5857-4685-be1f-d57550cc96cc" xsi:nil="true"/>
    <IntlLocPriority xmlns="4873beb7-5857-4685-be1f-d57550cc96cc" xsi:nil="true"/>
    <HandoffToMSDN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116974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FC25A38-D395-4ECA-8E0C-59C679C62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5A8C3-089E-42DC-ACC9-E492AA2706A4}">
  <ds:schemaRefs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5DFADD4-55C1-4508-8806-EDFC967490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670</Words>
  <Application>Microsoft Office PowerPoint</Application>
  <PresentationFormat>On-screen Show (4:3)</PresentationFormat>
  <Paragraphs>86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Impact</vt:lpstr>
      <vt:lpstr>Old English Text MT</vt:lpstr>
      <vt:lpstr>Badge</vt:lpstr>
      <vt:lpstr>Dynamic  Traffic Signal Monitoring &amp; Controller System</vt:lpstr>
      <vt:lpstr>Objective</vt:lpstr>
      <vt:lpstr>Outline:</vt:lpstr>
      <vt:lpstr>Why this?</vt:lpstr>
      <vt:lpstr>PROJECT OVERVIEW</vt:lpstr>
      <vt:lpstr>Limitation</vt:lpstr>
      <vt:lpstr>Innovation in Project</vt:lpstr>
      <vt:lpstr>Diagram of project</vt:lpstr>
      <vt:lpstr>Components Required:  </vt:lpstr>
      <vt:lpstr>Arduino Mega 2560</vt:lpstr>
      <vt:lpstr>IR Sensor</vt:lpstr>
      <vt:lpstr>Application</vt:lpstr>
      <vt:lpstr>Test Cases</vt:lpstr>
      <vt:lpstr>snapshots</vt:lpstr>
      <vt:lpstr>Division of responsibility</vt:lpstr>
      <vt:lpstr>Learning Outcome:</vt:lpstr>
      <vt:lpstr>Future scope</vt:lpstr>
      <vt:lpstr>References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2019-12-20T01:43:44Z</dcterms:created>
  <dcterms:modified xsi:type="dcterms:W3CDTF">2020-03-06T09:18:01Z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419;#zpp140;#79;#tpl120;#65;#zpp120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