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2"/>
  </p:notesMasterIdLst>
  <p:sldIdLst>
    <p:sldId id="256" r:id="rId2"/>
    <p:sldId id="259" r:id="rId3"/>
    <p:sldId id="305" r:id="rId4"/>
    <p:sldId id="307" r:id="rId5"/>
    <p:sldId id="306" r:id="rId6"/>
    <p:sldId id="312" r:id="rId7"/>
    <p:sldId id="309" r:id="rId8"/>
    <p:sldId id="308" r:id="rId9"/>
    <p:sldId id="311" r:id="rId10"/>
    <p:sldId id="310" r:id="rId11"/>
  </p:sldIdLst>
  <p:sldSz cx="9144000" cy="5143500" type="screen16x9"/>
  <p:notesSz cx="6858000" cy="9144000"/>
  <p:embeddedFontLst>
    <p:embeddedFont>
      <p:font typeface="Lora" pitchFamily="2" charset="0"/>
      <p:regular r:id="rId13"/>
      <p:bold r:id="rId14"/>
    </p:embeddedFont>
    <p:embeddedFont>
      <p:font typeface="Mulish" panose="020B0604020202020204" charset="0"/>
      <p:regular r:id="rId15"/>
      <p:bold r:id="rId16"/>
      <p:italic r:id="rId17"/>
      <p:boldItalic r:id="rId18"/>
    </p:embeddedFont>
    <p:embeddedFont>
      <p:font typeface="Quicksan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8CAA12-7610-4B38-8278-97C110485A0B}">
  <a:tblStyle styleId="{768CAA12-7610-4B38-8278-97C110485A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6" autoAdjust="0"/>
  </p:normalViewPr>
  <p:slideViewPr>
    <p:cSldViewPr snapToGrid="0">
      <p:cViewPr varScale="1">
        <p:scale>
          <a:sx n="139" d="100"/>
          <a:sy n="139" d="100"/>
        </p:scale>
        <p:origin x="8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85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074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158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267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05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90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421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376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70" r:id="rId4"/>
    <p:sldLayoutId id="214748367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6" name="Google Shape;286;p29"/>
          <p:cNvSpPr txBox="1">
            <a:spLocks noGrp="1"/>
          </p:cNvSpPr>
          <p:nvPr>
            <p:ph type="subTitle" idx="1"/>
          </p:nvPr>
        </p:nvSpPr>
        <p:spPr>
          <a:xfrm>
            <a:off x="185559" y="3432241"/>
            <a:ext cx="5245786" cy="1174134"/>
          </a:xfrm>
          <a:prstGeom prst="rect">
            <a:avLst/>
          </a:prstGeom>
        </p:spPr>
        <p:txBody>
          <a:bodyPr spcFirstLastPara="1" wrap="square" lIns="91425" tIns="91425" rIns="91425" bIns="91425" anchor="t" anchorCtr="0">
            <a:noAutofit/>
          </a:bodyPr>
          <a:lstStyle/>
          <a:p>
            <a:pPr marL="0" lvl="0" indent="0" algn="ctr" rtl="0">
              <a:lnSpc>
                <a:spcPct val="200000"/>
              </a:lnSpc>
              <a:spcBef>
                <a:spcPts val="0"/>
              </a:spcBef>
              <a:spcAft>
                <a:spcPts val="0"/>
              </a:spcAft>
              <a:buNone/>
            </a:pPr>
            <a:r>
              <a:rPr lang="en" b="1" dirty="0">
                <a:latin typeface="+mn-lt"/>
              </a:rPr>
              <a:t>Presented by – 1) Rahul Pandey     23030141047</a:t>
            </a:r>
          </a:p>
          <a:p>
            <a:pPr marL="0" lvl="0" indent="0" algn="l" rtl="0">
              <a:lnSpc>
                <a:spcPct val="200000"/>
              </a:lnSpc>
              <a:spcBef>
                <a:spcPts val="0"/>
              </a:spcBef>
              <a:spcAft>
                <a:spcPts val="0"/>
              </a:spcAft>
              <a:buNone/>
            </a:pPr>
            <a:r>
              <a:rPr lang="en" b="1" dirty="0">
                <a:latin typeface="+mn-lt"/>
              </a:rPr>
              <a:t>                              2) Riya Kumari        23030141053</a:t>
            </a:r>
          </a:p>
        </p:txBody>
      </p:sp>
      <p:cxnSp>
        <p:nvCxnSpPr>
          <p:cNvPr id="287" name="Google Shape;287;p29"/>
          <p:cNvCxnSpPr>
            <a:cxnSpLocks/>
          </p:cNvCxnSpPr>
          <p:nvPr/>
        </p:nvCxnSpPr>
        <p:spPr>
          <a:xfrm>
            <a:off x="185559" y="1856509"/>
            <a:ext cx="5245787" cy="0"/>
          </a:xfrm>
          <a:prstGeom prst="straightConnector1">
            <a:avLst/>
          </a:prstGeom>
          <a:noFill/>
          <a:ln w="19050" cap="flat" cmpd="sng">
            <a:solidFill>
              <a:schemeClr val="lt1"/>
            </a:solidFill>
            <a:prstDash val="solid"/>
            <a:round/>
            <a:headEnd type="oval" w="med" len="med"/>
            <a:tailEnd type="oval" w="med" len="med"/>
          </a:ln>
        </p:spPr>
      </p:cxnSp>
      <p:sp>
        <p:nvSpPr>
          <p:cNvPr id="8" name="TextBox 7">
            <a:extLst>
              <a:ext uri="{FF2B5EF4-FFF2-40B4-BE49-F238E27FC236}">
                <a16:creationId xmlns:a16="http://schemas.microsoft.com/office/drawing/2014/main" id="{D080D2C3-F67C-A848-088D-013B33DA4745}"/>
              </a:ext>
            </a:extLst>
          </p:cNvPr>
          <p:cNvSpPr txBox="1"/>
          <p:nvPr/>
        </p:nvSpPr>
        <p:spPr>
          <a:xfrm>
            <a:off x="233686" y="755072"/>
            <a:ext cx="5515951" cy="954107"/>
          </a:xfrm>
          <a:prstGeom prst="rect">
            <a:avLst/>
          </a:prstGeom>
          <a:noFill/>
        </p:spPr>
        <p:txBody>
          <a:bodyPr wrap="square" rtlCol="0">
            <a:spAutoFit/>
          </a:bodyPr>
          <a:lstStyle/>
          <a:p>
            <a:r>
              <a:rPr lang="en-IN" sz="2800" b="1" dirty="0">
                <a:solidFill>
                  <a:schemeClr val="accent1">
                    <a:lumMod val="75000"/>
                  </a:schemeClr>
                </a:solidFill>
              </a:rPr>
              <a:t>VIRAT KOHLI PERFORMANCE ANALYSIS</a:t>
            </a:r>
          </a:p>
        </p:txBody>
      </p:sp>
      <p:pic>
        <p:nvPicPr>
          <p:cNvPr id="7" name="Picture 6">
            <a:extLst>
              <a:ext uri="{FF2B5EF4-FFF2-40B4-BE49-F238E27FC236}">
                <a16:creationId xmlns:a16="http://schemas.microsoft.com/office/drawing/2014/main" id="{F053CC50-9BE7-1245-53B4-C88DC4591933}"/>
              </a:ext>
            </a:extLst>
          </p:cNvPr>
          <p:cNvPicPr>
            <a:picLocks noChangeAspect="1"/>
          </p:cNvPicPr>
          <p:nvPr/>
        </p:nvPicPr>
        <p:blipFill>
          <a:blip r:embed="rId3"/>
          <a:stretch>
            <a:fillRect/>
          </a:stretch>
        </p:blipFill>
        <p:spPr>
          <a:xfrm>
            <a:off x="5749637" y="178758"/>
            <a:ext cx="3208804" cy="479199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991292" y="409766"/>
            <a:ext cx="218338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Conclusion</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09</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sp>
        <p:nvSpPr>
          <p:cNvPr id="2" name="TextBox 1">
            <a:extLst>
              <a:ext uri="{FF2B5EF4-FFF2-40B4-BE49-F238E27FC236}">
                <a16:creationId xmlns:a16="http://schemas.microsoft.com/office/drawing/2014/main" id="{672CDBA7-9220-DE84-A7DC-5C0B7B592E98}"/>
              </a:ext>
            </a:extLst>
          </p:cNvPr>
          <p:cNvSpPr txBox="1"/>
          <p:nvPr/>
        </p:nvSpPr>
        <p:spPr>
          <a:xfrm>
            <a:off x="775542" y="1420557"/>
            <a:ext cx="7696200" cy="2620397"/>
          </a:xfrm>
          <a:prstGeom prst="rect">
            <a:avLst/>
          </a:prstGeom>
          <a:noFill/>
        </p:spPr>
        <p:txBody>
          <a:bodyPr wrap="square" rtlCol="0">
            <a:spAutoFit/>
          </a:bodyPr>
          <a:lstStyle/>
          <a:p>
            <a:pPr>
              <a:lnSpc>
                <a:spcPct val="200000"/>
              </a:lnSpc>
            </a:pPr>
            <a:r>
              <a:rPr lang="en-US" sz="1200" dirty="0">
                <a:latin typeface="+mn-lt"/>
              </a:rPr>
              <a:t>This Power BI dashboard not only highlights the extraordinary consistency and versatility of Virat Kohli across different formats and venues but also provides valuable insights into his performance trends over time. By analyzing key metrics such as total runs, average runs, and ground-specific achievements, we gain a deeper appreciation of Kohli's strategic approach and adaptability on the field. The visual representation of this data allows us to see patterns that might otherwise be overlooked, reinforcing the importance of data analytics in sports performance analysis. As Virat Kohli continues to build his legacy, this dashboard serves as a testament to his impact on cricket and a tool for predicting future performances based on historical data.</a:t>
            </a:r>
            <a:endParaRPr lang="en-IN" sz="1200" dirty="0">
              <a:solidFill>
                <a:schemeClr val="tx1"/>
              </a:solidFill>
              <a:latin typeface="+mn-lt"/>
            </a:endParaRPr>
          </a:p>
        </p:txBody>
      </p:sp>
    </p:spTree>
    <p:extLst>
      <p:ext uri="{BB962C8B-B14F-4D97-AF65-F5344CB8AC3E}">
        <p14:creationId xmlns:p14="http://schemas.microsoft.com/office/powerpoint/2010/main" val="138532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984204" y="384992"/>
            <a:ext cx="3604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Introduction</a:t>
            </a:r>
            <a:endParaRPr sz="3600" dirty="0"/>
          </a:p>
        </p:txBody>
      </p:sp>
      <p:sp>
        <p:nvSpPr>
          <p:cNvPr id="330" name="Google Shape;330;p32"/>
          <p:cNvSpPr txBox="1">
            <a:spLocks noGrp="1"/>
          </p:cNvSpPr>
          <p:nvPr>
            <p:ph type="subTitle" idx="1"/>
          </p:nvPr>
        </p:nvSpPr>
        <p:spPr>
          <a:xfrm>
            <a:off x="703068" y="1363770"/>
            <a:ext cx="7737763" cy="3281007"/>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1600"/>
              </a:spcAft>
              <a:buNone/>
            </a:pPr>
            <a:r>
              <a:rPr lang="en-US" sz="1200" dirty="0">
                <a:latin typeface="+mn-lt"/>
              </a:rPr>
              <a:t>The analysis of Virat Kohli's cricket performance is essential in understanding the evolution of one of the game's greatest batsmen. Leveraging data-driven insights, this Power BI dashboard provides a comprehensive overview of Kohli's career across different formats, grounds, and opponents. By integrating detailed match-level data, the dashboard visually captures key metrics such as total runs, average performance, and consistency across venues. This presentation aims to showcase the analytical process and the resulting insights that can be drawn from this rich dataset, offering a deeper understanding of Kohli's cricketing journey and his impact on the sport.</a:t>
            </a:r>
            <a:endParaRPr sz="1200" dirty="0">
              <a:latin typeface="+mn-lt"/>
            </a:endParaRPr>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01</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984203" y="384992"/>
            <a:ext cx="381145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Problem Statement</a:t>
            </a:r>
            <a:endParaRPr sz="2800" dirty="0"/>
          </a:p>
        </p:txBody>
      </p:sp>
      <p:sp>
        <p:nvSpPr>
          <p:cNvPr id="330" name="Google Shape;330;p32"/>
          <p:cNvSpPr txBox="1">
            <a:spLocks noGrp="1"/>
          </p:cNvSpPr>
          <p:nvPr>
            <p:ph type="subTitle" idx="1"/>
          </p:nvPr>
        </p:nvSpPr>
        <p:spPr>
          <a:xfrm>
            <a:off x="768980" y="1465694"/>
            <a:ext cx="7751618" cy="3161955"/>
          </a:xfrm>
          <a:prstGeom prst="rect">
            <a:avLst/>
          </a:prstGeom>
        </p:spPr>
        <p:txBody>
          <a:bodyPr spcFirstLastPara="1" wrap="square" lIns="91425" tIns="91425" rIns="91425" bIns="91425" anchor="t" anchorCtr="0">
            <a:noAutofit/>
          </a:bodyPr>
          <a:lstStyle/>
          <a:p>
            <a:pPr marL="0" indent="0" algn="l">
              <a:lnSpc>
                <a:spcPct val="200000"/>
              </a:lnSpc>
              <a:spcAft>
                <a:spcPts val="1600"/>
              </a:spcAft>
            </a:pPr>
            <a:r>
              <a:rPr lang="en-US" sz="1200" dirty="0">
                <a:latin typeface="+mn-lt"/>
              </a:rPr>
              <a:t>In the highly competitive world of cricket, consistent performance across different formats and conditions is critical to a player's success. For a player like Virat Kohli, who has been a cornerstone of Indian cricket, analyzing his performance data is vital to understand his strengths, weaknesses, and areas for improvement. The challenge is to accurately assess his performance metrics across various match formats, grounds, and opponents, and to identify patterns or trends that could inform future strategies. This dashboard seeks to address this by consolidating and visualizing extensive match data, providing actionable insights into Kohli's career performance to aid coaches, analysts, and fans in making informed decisions and predictions.</a:t>
            </a:r>
          </a:p>
          <a:p>
            <a:pPr marL="0" lvl="0" indent="0" algn="l" rtl="0">
              <a:spcBef>
                <a:spcPts val="0"/>
              </a:spcBef>
              <a:spcAft>
                <a:spcPts val="1600"/>
              </a:spcAft>
              <a:buNone/>
            </a:pPr>
            <a:endParaRPr dirty="0">
              <a:latin typeface="+mn-lt"/>
            </a:endParaRPr>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02</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spTree>
    <p:extLst>
      <p:ext uri="{BB962C8B-B14F-4D97-AF65-F5344CB8AC3E}">
        <p14:creationId xmlns:p14="http://schemas.microsoft.com/office/powerpoint/2010/main" val="347868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984203" y="384992"/>
            <a:ext cx="381145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Flow Of Work</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03</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pic>
        <p:nvPicPr>
          <p:cNvPr id="6" name="Picture 5">
            <a:extLst>
              <a:ext uri="{FF2B5EF4-FFF2-40B4-BE49-F238E27FC236}">
                <a16:creationId xmlns:a16="http://schemas.microsoft.com/office/drawing/2014/main" id="{04F88BE3-CA59-CF21-CF35-C103B336F309}"/>
              </a:ext>
            </a:extLst>
          </p:cNvPr>
          <p:cNvPicPr>
            <a:picLocks noChangeAspect="1"/>
          </p:cNvPicPr>
          <p:nvPr/>
        </p:nvPicPr>
        <p:blipFill>
          <a:blip r:embed="rId3"/>
          <a:stretch>
            <a:fillRect/>
          </a:stretch>
        </p:blipFill>
        <p:spPr>
          <a:xfrm>
            <a:off x="598141" y="1181712"/>
            <a:ext cx="8092097" cy="341456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271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790400" y="409766"/>
            <a:ext cx="445568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Data Information</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04</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pic>
        <p:nvPicPr>
          <p:cNvPr id="3" name="Picture 2">
            <a:extLst>
              <a:ext uri="{FF2B5EF4-FFF2-40B4-BE49-F238E27FC236}">
                <a16:creationId xmlns:a16="http://schemas.microsoft.com/office/drawing/2014/main" id="{CBBBE592-084F-A646-7398-DF7E54404BD7}"/>
              </a:ext>
            </a:extLst>
          </p:cNvPr>
          <p:cNvPicPr>
            <a:picLocks noChangeAspect="1"/>
          </p:cNvPicPr>
          <p:nvPr/>
        </p:nvPicPr>
        <p:blipFill>
          <a:blip r:embed="rId3"/>
          <a:stretch>
            <a:fillRect/>
          </a:stretch>
        </p:blipFill>
        <p:spPr>
          <a:xfrm>
            <a:off x="648622" y="1203055"/>
            <a:ext cx="7704733" cy="344833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8360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790400" y="409766"/>
            <a:ext cx="445568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SQL Queries for Insights</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05</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sp>
        <p:nvSpPr>
          <p:cNvPr id="4" name="TextBox 3">
            <a:extLst>
              <a:ext uri="{FF2B5EF4-FFF2-40B4-BE49-F238E27FC236}">
                <a16:creationId xmlns:a16="http://schemas.microsoft.com/office/drawing/2014/main" id="{61BB7A86-1DC4-1C71-2640-DC2AD8EFDA79}"/>
              </a:ext>
            </a:extLst>
          </p:cNvPr>
          <p:cNvSpPr txBox="1"/>
          <p:nvPr/>
        </p:nvSpPr>
        <p:spPr>
          <a:xfrm>
            <a:off x="1024403" y="1347537"/>
            <a:ext cx="7191447" cy="2781787"/>
          </a:xfrm>
          <a:prstGeom prst="rect">
            <a:avLst/>
          </a:prstGeom>
          <a:noFill/>
        </p:spPr>
        <p:txBody>
          <a:bodyPr wrap="square" rtlCol="0">
            <a:spAutoFit/>
          </a:bodyPr>
          <a:lstStyle/>
          <a:p>
            <a:pPr marL="342900" indent="-342900">
              <a:lnSpc>
                <a:spcPct val="200000"/>
              </a:lnSpc>
              <a:buAutoNum type="arabicPeriod"/>
            </a:pPr>
            <a:r>
              <a:rPr lang="en-US" sz="1800" b="1" dirty="0">
                <a:solidFill>
                  <a:schemeClr val="tx1"/>
                </a:solidFill>
                <a:latin typeface="+mn-lt"/>
              </a:rPr>
              <a:t>Total Runs Against Each Opponent</a:t>
            </a:r>
          </a:p>
          <a:p>
            <a:pPr marL="342900" indent="-342900">
              <a:lnSpc>
                <a:spcPct val="200000"/>
              </a:lnSpc>
              <a:buAutoNum type="arabicPeriod"/>
            </a:pPr>
            <a:r>
              <a:rPr lang="en-US" sz="1800" b="1" dirty="0">
                <a:solidFill>
                  <a:schemeClr val="tx1"/>
                </a:solidFill>
                <a:latin typeface="+mn-lt"/>
              </a:rPr>
              <a:t>Total Runs Scored on Each Ground</a:t>
            </a:r>
          </a:p>
          <a:p>
            <a:pPr marL="342900" indent="-342900">
              <a:lnSpc>
                <a:spcPct val="200000"/>
              </a:lnSpc>
              <a:buAutoNum type="arabicPeriod"/>
            </a:pPr>
            <a:r>
              <a:rPr lang="en-US" sz="1800" b="1" dirty="0">
                <a:solidFill>
                  <a:schemeClr val="tx1"/>
                </a:solidFill>
                <a:latin typeface="+mn-lt"/>
              </a:rPr>
              <a:t>Total Runs Scored in a Specific Year</a:t>
            </a:r>
          </a:p>
          <a:p>
            <a:pPr marL="342900" indent="-342900">
              <a:lnSpc>
                <a:spcPct val="200000"/>
              </a:lnSpc>
              <a:buAutoNum type="arabicPeriod"/>
            </a:pPr>
            <a:r>
              <a:rPr lang="en-US" sz="1800" b="1" dirty="0">
                <a:solidFill>
                  <a:schemeClr val="tx1"/>
                </a:solidFill>
                <a:latin typeface="+mn-lt"/>
              </a:rPr>
              <a:t>Average runs per match format</a:t>
            </a:r>
          </a:p>
          <a:p>
            <a:pPr marL="342900" indent="-342900">
              <a:lnSpc>
                <a:spcPct val="200000"/>
              </a:lnSpc>
              <a:buAutoNum type="arabicPeriod"/>
            </a:pPr>
            <a:r>
              <a:rPr lang="en-US" sz="1800" b="1" dirty="0">
                <a:solidFill>
                  <a:schemeClr val="tx1"/>
                </a:solidFill>
                <a:latin typeface="+mn-lt"/>
              </a:rPr>
              <a:t>Matches Played Against a Specific Opponent</a:t>
            </a:r>
            <a:endParaRPr lang="en-IN" b="1" dirty="0">
              <a:solidFill>
                <a:schemeClr val="tx1"/>
              </a:solidFill>
              <a:latin typeface="+mn-lt"/>
            </a:endParaRPr>
          </a:p>
        </p:txBody>
      </p:sp>
    </p:spTree>
    <p:extLst>
      <p:ext uri="{BB962C8B-B14F-4D97-AF65-F5344CB8AC3E}">
        <p14:creationId xmlns:p14="http://schemas.microsoft.com/office/powerpoint/2010/main" val="170244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312257" y="399903"/>
            <a:ext cx="472468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400" dirty="0"/>
              <a:t>Key Performance Indicators</a:t>
            </a:r>
            <a:endParaRPr sz="24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06</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sp>
        <p:nvSpPr>
          <p:cNvPr id="2" name="Rectangle: Rounded Corners 1">
            <a:extLst>
              <a:ext uri="{FF2B5EF4-FFF2-40B4-BE49-F238E27FC236}">
                <a16:creationId xmlns:a16="http://schemas.microsoft.com/office/drawing/2014/main" id="{411B2491-DB68-E276-4A02-8F1BCA19DD2C}"/>
              </a:ext>
            </a:extLst>
          </p:cNvPr>
          <p:cNvSpPr/>
          <p:nvPr/>
        </p:nvSpPr>
        <p:spPr>
          <a:xfrm>
            <a:off x="914401" y="1480135"/>
            <a:ext cx="2042904" cy="120534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1186C568-6574-5319-FF1C-8B6089D120EE}"/>
              </a:ext>
            </a:extLst>
          </p:cNvPr>
          <p:cNvSpPr/>
          <p:nvPr/>
        </p:nvSpPr>
        <p:spPr>
          <a:xfrm>
            <a:off x="3452520" y="3020527"/>
            <a:ext cx="2026953" cy="120534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0F845748-61D3-D952-FBBA-AC9E270B05AF}"/>
              </a:ext>
            </a:extLst>
          </p:cNvPr>
          <p:cNvSpPr/>
          <p:nvPr/>
        </p:nvSpPr>
        <p:spPr>
          <a:xfrm>
            <a:off x="914399" y="3030800"/>
            <a:ext cx="2042905" cy="120534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D7DC6D1D-F7C2-7F49-7D42-9CCCDADB49AF}"/>
              </a:ext>
            </a:extLst>
          </p:cNvPr>
          <p:cNvSpPr/>
          <p:nvPr/>
        </p:nvSpPr>
        <p:spPr>
          <a:xfrm>
            <a:off x="3432459" y="1468084"/>
            <a:ext cx="2026952" cy="1205346"/>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363291B8-5F28-5128-724E-B9F735293FB8}"/>
              </a:ext>
            </a:extLst>
          </p:cNvPr>
          <p:cNvCxnSpPr>
            <a:cxnSpLocks/>
          </p:cNvCxnSpPr>
          <p:nvPr/>
        </p:nvCxnSpPr>
        <p:spPr>
          <a:xfrm>
            <a:off x="914399" y="1967345"/>
            <a:ext cx="20429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657B55E-E4CE-88B2-4687-38DA4590B98D}"/>
              </a:ext>
            </a:extLst>
          </p:cNvPr>
          <p:cNvCxnSpPr>
            <a:cxnSpLocks/>
          </p:cNvCxnSpPr>
          <p:nvPr/>
        </p:nvCxnSpPr>
        <p:spPr>
          <a:xfrm>
            <a:off x="3432458" y="1967345"/>
            <a:ext cx="202695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292BD8C-4561-4AFC-F588-2D88B2F2E518}"/>
              </a:ext>
            </a:extLst>
          </p:cNvPr>
          <p:cNvCxnSpPr>
            <a:cxnSpLocks/>
          </p:cNvCxnSpPr>
          <p:nvPr/>
        </p:nvCxnSpPr>
        <p:spPr>
          <a:xfrm>
            <a:off x="914399" y="3512127"/>
            <a:ext cx="20429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2210D6A-13A4-EF64-5A31-81AA608C009C}"/>
              </a:ext>
            </a:extLst>
          </p:cNvPr>
          <p:cNvCxnSpPr>
            <a:cxnSpLocks/>
          </p:cNvCxnSpPr>
          <p:nvPr/>
        </p:nvCxnSpPr>
        <p:spPr>
          <a:xfrm>
            <a:off x="3452520" y="3512127"/>
            <a:ext cx="2006891" cy="0"/>
          </a:xfrm>
          <a:prstGeom prst="line">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349D2DA5-08C7-BF16-BDF3-4DC4BC1801A7}"/>
              </a:ext>
            </a:extLst>
          </p:cNvPr>
          <p:cNvSpPr txBox="1"/>
          <p:nvPr/>
        </p:nvSpPr>
        <p:spPr>
          <a:xfrm>
            <a:off x="796634" y="1538570"/>
            <a:ext cx="2376055" cy="338554"/>
          </a:xfrm>
          <a:prstGeom prst="rect">
            <a:avLst/>
          </a:prstGeom>
          <a:noFill/>
        </p:spPr>
        <p:txBody>
          <a:bodyPr wrap="square" rtlCol="0">
            <a:spAutoFit/>
          </a:bodyPr>
          <a:lstStyle/>
          <a:p>
            <a:pPr algn="ctr"/>
            <a:r>
              <a:rPr lang="en-IN" sz="1600" b="1" dirty="0"/>
              <a:t>Total Runs</a:t>
            </a:r>
          </a:p>
        </p:txBody>
      </p:sp>
      <p:sp>
        <p:nvSpPr>
          <p:cNvPr id="12" name="TextBox 11">
            <a:extLst>
              <a:ext uri="{FF2B5EF4-FFF2-40B4-BE49-F238E27FC236}">
                <a16:creationId xmlns:a16="http://schemas.microsoft.com/office/drawing/2014/main" id="{27D44FF8-0876-F938-94F3-A5AD0132F2B2}"/>
              </a:ext>
            </a:extLst>
          </p:cNvPr>
          <p:cNvSpPr txBox="1"/>
          <p:nvPr/>
        </p:nvSpPr>
        <p:spPr>
          <a:xfrm>
            <a:off x="3217725" y="2118269"/>
            <a:ext cx="2376055" cy="307777"/>
          </a:xfrm>
          <a:prstGeom prst="rect">
            <a:avLst/>
          </a:prstGeom>
          <a:noFill/>
        </p:spPr>
        <p:txBody>
          <a:bodyPr wrap="square" rtlCol="0">
            <a:spAutoFit/>
          </a:bodyPr>
          <a:lstStyle/>
          <a:p>
            <a:pPr algn="ctr"/>
            <a:r>
              <a:rPr lang="en-IN" dirty="0"/>
              <a:t>254</a:t>
            </a:r>
          </a:p>
        </p:txBody>
      </p:sp>
      <p:sp>
        <p:nvSpPr>
          <p:cNvPr id="13" name="TextBox 12">
            <a:extLst>
              <a:ext uri="{FF2B5EF4-FFF2-40B4-BE49-F238E27FC236}">
                <a16:creationId xmlns:a16="http://schemas.microsoft.com/office/drawing/2014/main" id="{3B5A73B1-6D1F-DCCA-E85D-3F279825A8D1}"/>
              </a:ext>
            </a:extLst>
          </p:cNvPr>
          <p:cNvSpPr txBox="1"/>
          <p:nvPr/>
        </p:nvSpPr>
        <p:spPr>
          <a:xfrm>
            <a:off x="3343777" y="1538619"/>
            <a:ext cx="2376055" cy="338554"/>
          </a:xfrm>
          <a:prstGeom prst="rect">
            <a:avLst/>
          </a:prstGeom>
          <a:noFill/>
        </p:spPr>
        <p:txBody>
          <a:bodyPr wrap="square" rtlCol="0">
            <a:spAutoFit/>
          </a:bodyPr>
          <a:lstStyle/>
          <a:p>
            <a:pPr algn="ctr"/>
            <a:r>
              <a:rPr lang="en-IN" sz="1600" b="1" dirty="0"/>
              <a:t>Highest Score</a:t>
            </a:r>
          </a:p>
        </p:txBody>
      </p:sp>
      <p:sp>
        <p:nvSpPr>
          <p:cNvPr id="14" name="TextBox 13">
            <a:extLst>
              <a:ext uri="{FF2B5EF4-FFF2-40B4-BE49-F238E27FC236}">
                <a16:creationId xmlns:a16="http://schemas.microsoft.com/office/drawing/2014/main" id="{CEE54F37-A07A-3EBB-9D8D-B8E8F52DBE17}"/>
              </a:ext>
            </a:extLst>
          </p:cNvPr>
          <p:cNvSpPr txBox="1"/>
          <p:nvPr/>
        </p:nvSpPr>
        <p:spPr>
          <a:xfrm>
            <a:off x="3343776" y="3102316"/>
            <a:ext cx="2376055" cy="338554"/>
          </a:xfrm>
          <a:prstGeom prst="rect">
            <a:avLst/>
          </a:prstGeom>
          <a:noFill/>
        </p:spPr>
        <p:txBody>
          <a:bodyPr wrap="square" rtlCol="0">
            <a:spAutoFit/>
          </a:bodyPr>
          <a:lstStyle/>
          <a:p>
            <a:pPr algn="ctr"/>
            <a:r>
              <a:rPr lang="en-IN" sz="1600" b="1" dirty="0"/>
              <a:t>Half-Centuries</a:t>
            </a:r>
          </a:p>
        </p:txBody>
      </p:sp>
      <p:sp>
        <p:nvSpPr>
          <p:cNvPr id="15" name="TextBox 14">
            <a:extLst>
              <a:ext uri="{FF2B5EF4-FFF2-40B4-BE49-F238E27FC236}">
                <a16:creationId xmlns:a16="http://schemas.microsoft.com/office/drawing/2014/main" id="{5D472E96-14A2-8B97-62C3-6FCB56F2A349}"/>
              </a:ext>
            </a:extLst>
          </p:cNvPr>
          <p:cNvSpPr txBox="1"/>
          <p:nvPr/>
        </p:nvSpPr>
        <p:spPr>
          <a:xfrm>
            <a:off x="3246073" y="3688170"/>
            <a:ext cx="2376055" cy="338554"/>
          </a:xfrm>
          <a:prstGeom prst="rect">
            <a:avLst/>
          </a:prstGeom>
          <a:noFill/>
        </p:spPr>
        <p:txBody>
          <a:bodyPr wrap="square" rtlCol="0">
            <a:spAutoFit/>
          </a:bodyPr>
          <a:lstStyle/>
          <a:p>
            <a:pPr algn="ctr"/>
            <a:r>
              <a:rPr lang="en-IN" sz="1600" dirty="0"/>
              <a:t>122</a:t>
            </a:r>
          </a:p>
        </p:txBody>
      </p:sp>
      <p:sp>
        <p:nvSpPr>
          <p:cNvPr id="16" name="TextBox 15">
            <a:extLst>
              <a:ext uri="{FF2B5EF4-FFF2-40B4-BE49-F238E27FC236}">
                <a16:creationId xmlns:a16="http://schemas.microsoft.com/office/drawing/2014/main" id="{3328FF6E-6757-9380-A0D3-A61DDC0AD6E7}"/>
              </a:ext>
            </a:extLst>
          </p:cNvPr>
          <p:cNvSpPr txBox="1"/>
          <p:nvPr/>
        </p:nvSpPr>
        <p:spPr>
          <a:xfrm>
            <a:off x="796634" y="3086475"/>
            <a:ext cx="2376055" cy="338554"/>
          </a:xfrm>
          <a:prstGeom prst="rect">
            <a:avLst/>
          </a:prstGeom>
          <a:noFill/>
        </p:spPr>
        <p:txBody>
          <a:bodyPr wrap="square" rtlCol="0">
            <a:spAutoFit/>
          </a:bodyPr>
          <a:lstStyle/>
          <a:p>
            <a:pPr algn="ctr"/>
            <a:r>
              <a:rPr lang="en-IN" sz="1600" b="1" dirty="0"/>
              <a:t>Centuries</a:t>
            </a:r>
          </a:p>
        </p:txBody>
      </p:sp>
      <p:sp>
        <p:nvSpPr>
          <p:cNvPr id="17" name="TextBox 16">
            <a:extLst>
              <a:ext uri="{FF2B5EF4-FFF2-40B4-BE49-F238E27FC236}">
                <a16:creationId xmlns:a16="http://schemas.microsoft.com/office/drawing/2014/main" id="{0598E27E-9DA7-E32A-8268-6C4161137326}"/>
              </a:ext>
            </a:extLst>
          </p:cNvPr>
          <p:cNvSpPr txBox="1"/>
          <p:nvPr/>
        </p:nvSpPr>
        <p:spPr>
          <a:xfrm>
            <a:off x="796634" y="3688170"/>
            <a:ext cx="2376055" cy="338554"/>
          </a:xfrm>
          <a:prstGeom prst="rect">
            <a:avLst/>
          </a:prstGeom>
          <a:noFill/>
        </p:spPr>
        <p:txBody>
          <a:bodyPr wrap="square" rtlCol="0">
            <a:spAutoFit/>
          </a:bodyPr>
          <a:lstStyle/>
          <a:p>
            <a:pPr algn="ctr"/>
            <a:r>
              <a:rPr lang="en-IN" sz="1600" dirty="0"/>
              <a:t>70</a:t>
            </a:r>
          </a:p>
        </p:txBody>
      </p:sp>
      <p:sp>
        <p:nvSpPr>
          <p:cNvPr id="18" name="TextBox 17">
            <a:extLst>
              <a:ext uri="{FF2B5EF4-FFF2-40B4-BE49-F238E27FC236}">
                <a16:creationId xmlns:a16="http://schemas.microsoft.com/office/drawing/2014/main" id="{511F7FDE-7B1C-E724-12F6-09582807D3C8}"/>
              </a:ext>
            </a:extLst>
          </p:cNvPr>
          <p:cNvSpPr txBox="1"/>
          <p:nvPr/>
        </p:nvSpPr>
        <p:spPr>
          <a:xfrm>
            <a:off x="778956" y="2117719"/>
            <a:ext cx="2376055" cy="338554"/>
          </a:xfrm>
          <a:prstGeom prst="rect">
            <a:avLst/>
          </a:prstGeom>
          <a:noFill/>
        </p:spPr>
        <p:txBody>
          <a:bodyPr wrap="square" rtlCol="0">
            <a:spAutoFit/>
          </a:bodyPr>
          <a:lstStyle/>
          <a:p>
            <a:pPr algn="ctr"/>
            <a:r>
              <a:rPr lang="en-IN" sz="1600" dirty="0"/>
              <a:t>23,709</a:t>
            </a:r>
          </a:p>
        </p:txBody>
      </p:sp>
      <p:pic>
        <p:nvPicPr>
          <p:cNvPr id="30" name="Picture 29">
            <a:extLst>
              <a:ext uri="{FF2B5EF4-FFF2-40B4-BE49-F238E27FC236}">
                <a16:creationId xmlns:a16="http://schemas.microsoft.com/office/drawing/2014/main" id="{C4E74C21-3D7C-252B-C742-A8D3D04EC7D7}"/>
              </a:ext>
            </a:extLst>
          </p:cNvPr>
          <p:cNvPicPr>
            <a:picLocks noChangeAspect="1"/>
          </p:cNvPicPr>
          <p:nvPr/>
        </p:nvPicPr>
        <p:blipFill>
          <a:blip r:embed="rId3"/>
          <a:stretch>
            <a:fillRect/>
          </a:stretch>
        </p:blipFill>
        <p:spPr>
          <a:xfrm>
            <a:off x="5793215" y="1375390"/>
            <a:ext cx="2656536" cy="3127336"/>
          </a:xfrm>
          <a:prstGeom prst="rect">
            <a:avLst/>
          </a:prstGeom>
          <a:ln w="127000" cap="sq">
            <a:solidFill>
              <a:schemeClr val="accent1"/>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72443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403764" y="409766"/>
            <a:ext cx="397625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Insights and Analysis</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07</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grpSp>
        <p:nvGrpSpPr>
          <p:cNvPr id="76" name="Group 75">
            <a:extLst>
              <a:ext uri="{FF2B5EF4-FFF2-40B4-BE49-F238E27FC236}">
                <a16:creationId xmlns:a16="http://schemas.microsoft.com/office/drawing/2014/main" id="{A1D312A0-F717-E5D8-DA8E-216A8EDF7C66}"/>
              </a:ext>
            </a:extLst>
          </p:cNvPr>
          <p:cNvGrpSpPr/>
          <p:nvPr/>
        </p:nvGrpSpPr>
        <p:grpSpPr>
          <a:xfrm>
            <a:off x="402016" y="1352700"/>
            <a:ext cx="2507496" cy="1393881"/>
            <a:chOff x="403879" y="1137140"/>
            <a:chExt cx="3343328" cy="1858508"/>
          </a:xfrm>
        </p:grpSpPr>
        <p:sp>
          <p:nvSpPr>
            <p:cNvPr id="48" name="Freeform 3">
              <a:extLst>
                <a:ext uri="{FF2B5EF4-FFF2-40B4-BE49-F238E27FC236}">
                  <a16:creationId xmlns:a16="http://schemas.microsoft.com/office/drawing/2014/main" id="{17491716-E75F-2089-676A-E0FE81004AF0}"/>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46" name="Freeform 6">
              <a:extLst>
                <a:ext uri="{FF2B5EF4-FFF2-40B4-BE49-F238E27FC236}">
                  <a16:creationId xmlns:a16="http://schemas.microsoft.com/office/drawing/2014/main" id="{EB2866B5-2284-436B-F8C1-76151BFBC3C9}"/>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pPr algn="ctr"/>
              <a:r>
                <a:rPr lang="en-IN" sz="1800" b="1" dirty="0">
                  <a:solidFill>
                    <a:schemeClr val="tx2"/>
                  </a:solidFill>
                </a:rPr>
                <a:t>1</a:t>
              </a:r>
            </a:p>
          </p:txBody>
        </p:sp>
        <p:sp>
          <p:nvSpPr>
            <p:cNvPr id="67" name="Rectangle 66">
              <a:extLst>
                <a:ext uri="{FF2B5EF4-FFF2-40B4-BE49-F238E27FC236}">
                  <a16:creationId xmlns:a16="http://schemas.microsoft.com/office/drawing/2014/main" id="{46A32126-3CFD-7CB1-13A2-93C4F89B3A93}"/>
                </a:ext>
              </a:extLst>
            </p:cNvPr>
            <p:cNvSpPr/>
            <p:nvPr/>
          </p:nvSpPr>
          <p:spPr>
            <a:xfrm>
              <a:off x="1484638" y="1647379"/>
              <a:ext cx="2052759" cy="984885"/>
            </a:xfrm>
            <a:prstGeom prst="rect">
              <a:avLst/>
            </a:prstGeom>
          </p:spPr>
          <p:txBody>
            <a:bodyPr wrap="square">
              <a:spAutoFit/>
            </a:bodyPr>
            <a:lstStyle/>
            <a:p>
              <a:r>
                <a:rPr lang="en-US" b="1" dirty="0">
                  <a:solidFill>
                    <a:schemeClr val="tx1"/>
                  </a:solidFill>
                  <a:effectLst/>
                  <a:latin typeface="+mn-lt"/>
                </a:rPr>
                <a:t>Total Runs Against Top Opponents</a:t>
              </a:r>
              <a:endParaRPr lang="en-US" dirty="0">
                <a:solidFill>
                  <a:schemeClr val="tx1"/>
                </a:solidFill>
                <a:latin typeface="+mn-lt"/>
                <a:cs typeface="Times New Roman" panose="02020603050405020304" pitchFamily="18" charset="0"/>
              </a:endParaRPr>
            </a:p>
          </p:txBody>
        </p:sp>
      </p:grpSp>
      <p:grpSp>
        <p:nvGrpSpPr>
          <p:cNvPr id="2" name="Group 1">
            <a:extLst>
              <a:ext uri="{FF2B5EF4-FFF2-40B4-BE49-F238E27FC236}">
                <a16:creationId xmlns:a16="http://schemas.microsoft.com/office/drawing/2014/main" id="{4098ED6F-8F2B-7D32-42B2-439E766BF816}"/>
              </a:ext>
            </a:extLst>
          </p:cNvPr>
          <p:cNvGrpSpPr/>
          <p:nvPr/>
        </p:nvGrpSpPr>
        <p:grpSpPr>
          <a:xfrm>
            <a:off x="5859629" y="3103588"/>
            <a:ext cx="2507496" cy="1393881"/>
            <a:chOff x="403879" y="1137140"/>
            <a:chExt cx="3343328" cy="1858508"/>
          </a:xfrm>
        </p:grpSpPr>
        <p:sp>
          <p:nvSpPr>
            <p:cNvPr id="3" name="Freeform 3">
              <a:extLst>
                <a:ext uri="{FF2B5EF4-FFF2-40B4-BE49-F238E27FC236}">
                  <a16:creationId xmlns:a16="http://schemas.microsoft.com/office/drawing/2014/main" id="{9946E9D4-3DE1-B446-C126-EBBB5962A80C}"/>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4" name="Freeform 6">
              <a:extLst>
                <a:ext uri="{FF2B5EF4-FFF2-40B4-BE49-F238E27FC236}">
                  <a16:creationId xmlns:a16="http://schemas.microsoft.com/office/drawing/2014/main" id="{FCCA6C4C-8A7D-BC12-10F2-218DBC46C321}"/>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6</a:t>
              </a:r>
            </a:p>
          </p:txBody>
        </p:sp>
        <p:sp>
          <p:nvSpPr>
            <p:cNvPr id="7" name="Rectangle 6">
              <a:extLst>
                <a:ext uri="{FF2B5EF4-FFF2-40B4-BE49-F238E27FC236}">
                  <a16:creationId xmlns:a16="http://schemas.microsoft.com/office/drawing/2014/main" id="{90C88387-C227-EDBB-376E-6061C59F56AC}"/>
                </a:ext>
              </a:extLst>
            </p:cNvPr>
            <p:cNvSpPr/>
            <p:nvPr/>
          </p:nvSpPr>
          <p:spPr>
            <a:xfrm>
              <a:off x="1327344" y="1662724"/>
              <a:ext cx="2347844" cy="984885"/>
            </a:xfrm>
            <a:prstGeom prst="rect">
              <a:avLst/>
            </a:prstGeom>
          </p:spPr>
          <p:txBody>
            <a:bodyPr wrap="square">
              <a:spAutoFit/>
            </a:bodyPr>
            <a:lstStyle/>
            <a:p>
              <a:r>
                <a:rPr lang="en-US" b="1" dirty="0">
                  <a:solidFill>
                    <a:schemeClr val="tx1"/>
                  </a:solidFill>
                  <a:latin typeface="+mn-lt"/>
                  <a:cs typeface="Times New Roman" panose="02020603050405020304" pitchFamily="18" charset="0"/>
                </a:rPr>
                <a:t>Total Number of  Centuries and Half-Centuries </a:t>
              </a:r>
              <a:endParaRPr lang="en-US" dirty="0">
                <a:solidFill>
                  <a:schemeClr val="tx1"/>
                </a:solidFill>
                <a:latin typeface="+mn-lt"/>
                <a:cs typeface="Times New Roman" panose="02020603050405020304" pitchFamily="18" charset="0"/>
              </a:endParaRPr>
            </a:p>
          </p:txBody>
        </p:sp>
      </p:grpSp>
      <p:grpSp>
        <p:nvGrpSpPr>
          <p:cNvPr id="8" name="Group 7">
            <a:extLst>
              <a:ext uri="{FF2B5EF4-FFF2-40B4-BE49-F238E27FC236}">
                <a16:creationId xmlns:a16="http://schemas.microsoft.com/office/drawing/2014/main" id="{A3180AA1-9831-B04E-3EF1-0CF5027DABE1}"/>
              </a:ext>
            </a:extLst>
          </p:cNvPr>
          <p:cNvGrpSpPr/>
          <p:nvPr/>
        </p:nvGrpSpPr>
        <p:grpSpPr>
          <a:xfrm>
            <a:off x="3130822" y="1342971"/>
            <a:ext cx="2571452" cy="1393881"/>
            <a:chOff x="403879" y="1137140"/>
            <a:chExt cx="3428603" cy="1858508"/>
          </a:xfrm>
        </p:grpSpPr>
        <p:sp>
          <p:nvSpPr>
            <p:cNvPr id="9" name="Freeform 3">
              <a:extLst>
                <a:ext uri="{FF2B5EF4-FFF2-40B4-BE49-F238E27FC236}">
                  <a16:creationId xmlns:a16="http://schemas.microsoft.com/office/drawing/2014/main" id="{B13D9A9B-65C2-F207-1D55-CC96B6357F87}"/>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10" name="Freeform 6">
              <a:extLst>
                <a:ext uri="{FF2B5EF4-FFF2-40B4-BE49-F238E27FC236}">
                  <a16:creationId xmlns:a16="http://schemas.microsoft.com/office/drawing/2014/main" id="{6313941B-6FA7-8474-6A41-6783919A217B}"/>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2</a:t>
              </a:r>
            </a:p>
          </p:txBody>
        </p:sp>
        <p:sp>
          <p:nvSpPr>
            <p:cNvPr id="12" name="Rectangle 11">
              <a:extLst>
                <a:ext uri="{FF2B5EF4-FFF2-40B4-BE49-F238E27FC236}">
                  <a16:creationId xmlns:a16="http://schemas.microsoft.com/office/drawing/2014/main" id="{DEFBD559-2BD7-DDB5-8598-BE967EA33A41}"/>
                </a:ext>
              </a:extLst>
            </p:cNvPr>
            <p:cNvSpPr/>
            <p:nvPr/>
          </p:nvSpPr>
          <p:spPr>
            <a:xfrm>
              <a:off x="1484638" y="1761177"/>
              <a:ext cx="2347844" cy="697627"/>
            </a:xfrm>
            <a:prstGeom prst="rect">
              <a:avLst/>
            </a:prstGeom>
          </p:spPr>
          <p:txBody>
            <a:bodyPr wrap="square">
              <a:spAutoFit/>
            </a:bodyPr>
            <a:lstStyle/>
            <a:p>
              <a:r>
                <a:rPr lang="en-US" b="1" dirty="0">
                  <a:solidFill>
                    <a:schemeClr val="tx1"/>
                  </a:solidFill>
                  <a:latin typeface="+mn-lt"/>
                </a:rPr>
                <a:t>Total Runs in Each Format</a:t>
              </a:r>
              <a:r>
                <a:rPr lang="en-US" sz="825" dirty="0">
                  <a:solidFill>
                    <a:schemeClr val="tx1">
                      <a:lumMod val="75000"/>
                      <a:lumOff val="25000"/>
                    </a:schemeClr>
                  </a:solidFill>
                  <a:latin typeface="Lora" pitchFamily="2" charset="0"/>
                </a:rPr>
                <a:t>.</a:t>
              </a:r>
              <a:endParaRPr lang="en-US" sz="825" dirty="0">
                <a:solidFill>
                  <a:schemeClr val="tx1">
                    <a:lumMod val="75000"/>
                    <a:lumOff val="25000"/>
                  </a:schemeClr>
                </a:solidFill>
                <a:latin typeface="Lora" pitchFamily="2" charset="0"/>
                <a:cs typeface="Times New Roman" panose="02020603050405020304" pitchFamily="18" charset="0"/>
              </a:endParaRPr>
            </a:p>
          </p:txBody>
        </p:sp>
      </p:grpSp>
      <p:grpSp>
        <p:nvGrpSpPr>
          <p:cNvPr id="13" name="Group 12">
            <a:extLst>
              <a:ext uri="{FF2B5EF4-FFF2-40B4-BE49-F238E27FC236}">
                <a16:creationId xmlns:a16="http://schemas.microsoft.com/office/drawing/2014/main" id="{BA6158FD-D24B-2170-612A-60256C289F21}"/>
              </a:ext>
            </a:extLst>
          </p:cNvPr>
          <p:cNvGrpSpPr/>
          <p:nvPr/>
        </p:nvGrpSpPr>
        <p:grpSpPr>
          <a:xfrm>
            <a:off x="3162715" y="3103588"/>
            <a:ext cx="2507496" cy="1393881"/>
            <a:chOff x="403879" y="1137140"/>
            <a:chExt cx="3343328" cy="1858508"/>
          </a:xfrm>
        </p:grpSpPr>
        <p:sp>
          <p:nvSpPr>
            <p:cNvPr id="14" name="Freeform 3">
              <a:extLst>
                <a:ext uri="{FF2B5EF4-FFF2-40B4-BE49-F238E27FC236}">
                  <a16:creationId xmlns:a16="http://schemas.microsoft.com/office/drawing/2014/main" id="{6E3D6682-4DEA-125C-0531-824DB4D23B66}"/>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15" name="Freeform 6">
              <a:extLst>
                <a:ext uri="{FF2B5EF4-FFF2-40B4-BE49-F238E27FC236}">
                  <a16:creationId xmlns:a16="http://schemas.microsoft.com/office/drawing/2014/main" id="{A62C8799-83FE-DDA8-9FB7-09E935038685}"/>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5</a:t>
              </a:r>
            </a:p>
          </p:txBody>
        </p:sp>
        <p:sp>
          <p:nvSpPr>
            <p:cNvPr id="17" name="Rectangle 16">
              <a:extLst>
                <a:ext uri="{FF2B5EF4-FFF2-40B4-BE49-F238E27FC236}">
                  <a16:creationId xmlns:a16="http://schemas.microsoft.com/office/drawing/2014/main" id="{5BFA01C7-B2B7-0E67-A56C-D536ED309ED1}"/>
                </a:ext>
              </a:extLst>
            </p:cNvPr>
            <p:cNvSpPr/>
            <p:nvPr/>
          </p:nvSpPr>
          <p:spPr>
            <a:xfrm>
              <a:off x="1297332" y="1806353"/>
              <a:ext cx="2347844" cy="697627"/>
            </a:xfrm>
            <a:prstGeom prst="rect">
              <a:avLst/>
            </a:prstGeom>
          </p:spPr>
          <p:txBody>
            <a:bodyPr wrap="square">
              <a:spAutoFit/>
            </a:bodyPr>
            <a:lstStyle/>
            <a:p>
              <a:r>
                <a:rPr lang="en-US" b="1" dirty="0">
                  <a:solidFill>
                    <a:schemeClr val="tx1"/>
                  </a:solidFill>
                  <a:effectLst/>
                  <a:latin typeface="+mn-lt"/>
                </a:rPr>
                <a:t>Total Average in Different Formats</a:t>
              </a:r>
              <a:endParaRPr lang="en-US" dirty="0">
                <a:solidFill>
                  <a:schemeClr val="tx1"/>
                </a:solidFill>
                <a:latin typeface="+mn-lt"/>
                <a:cs typeface="Times New Roman" panose="02020603050405020304" pitchFamily="18" charset="0"/>
              </a:endParaRPr>
            </a:p>
          </p:txBody>
        </p:sp>
      </p:grpSp>
      <p:grpSp>
        <p:nvGrpSpPr>
          <p:cNvPr id="18" name="Group 17">
            <a:extLst>
              <a:ext uri="{FF2B5EF4-FFF2-40B4-BE49-F238E27FC236}">
                <a16:creationId xmlns:a16="http://schemas.microsoft.com/office/drawing/2014/main" id="{D77D254A-1B75-58B0-EC35-DCB07CF6296B}"/>
              </a:ext>
            </a:extLst>
          </p:cNvPr>
          <p:cNvGrpSpPr/>
          <p:nvPr/>
        </p:nvGrpSpPr>
        <p:grpSpPr>
          <a:xfrm>
            <a:off x="5859629" y="1316955"/>
            <a:ext cx="2507497" cy="1393880"/>
            <a:chOff x="403879" y="1137140"/>
            <a:chExt cx="3343329" cy="1858507"/>
          </a:xfrm>
        </p:grpSpPr>
        <p:sp>
          <p:nvSpPr>
            <p:cNvPr id="19" name="Freeform 3">
              <a:extLst>
                <a:ext uri="{FF2B5EF4-FFF2-40B4-BE49-F238E27FC236}">
                  <a16:creationId xmlns:a16="http://schemas.microsoft.com/office/drawing/2014/main" id="{A6BD0E5F-84DB-08E4-BCC2-B1FE72B3A448}"/>
                </a:ext>
              </a:extLst>
            </p:cNvPr>
            <p:cNvSpPr/>
            <p:nvPr/>
          </p:nvSpPr>
          <p:spPr>
            <a:xfrm>
              <a:off x="906398" y="1379318"/>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20" name="Freeform 6">
              <a:extLst>
                <a:ext uri="{FF2B5EF4-FFF2-40B4-BE49-F238E27FC236}">
                  <a16:creationId xmlns:a16="http://schemas.microsoft.com/office/drawing/2014/main" id="{B80F2129-22DF-C8B5-58A0-B76B0DB52E48}"/>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3</a:t>
              </a:r>
            </a:p>
          </p:txBody>
        </p:sp>
        <p:sp>
          <p:nvSpPr>
            <p:cNvPr id="22" name="Rectangle 21">
              <a:extLst>
                <a:ext uri="{FF2B5EF4-FFF2-40B4-BE49-F238E27FC236}">
                  <a16:creationId xmlns:a16="http://schemas.microsoft.com/office/drawing/2014/main" id="{CAB5B713-CB95-56EA-105F-B1AEA5010448}"/>
                </a:ext>
              </a:extLst>
            </p:cNvPr>
            <p:cNvSpPr/>
            <p:nvPr/>
          </p:nvSpPr>
          <p:spPr>
            <a:xfrm>
              <a:off x="1269003" y="1757251"/>
              <a:ext cx="2347844" cy="697627"/>
            </a:xfrm>
            <a:prstGeom prst="rect">
              <a:avLst/>
            </a:prstGeom>
          </p:spPr>
          <p:txBody>
            <a:bodyPr wrap="square">
              <a:spAutoFit/>
            </a:bodyPr>
            <a:lstStyle/>
            <a:p>
              <a:r>
                <a:rPr lang="en-US" b="1" dirty="0">
                  <a:solidFill>
                    <a:schemeClr val="tx1"/>
                  </a:solidFill>
                  <a:effectLst/>
                  <a:latin typeface="+mn-lt"/>
                </a:rPr>
                <a:t>Top Grounds By Maximum Runs</a:t>
              </a:r>
              <a:endParaRPr lang="en-US" dirty="0">
                <a:solidFill>
                  <a:schemeClr val="tx1"/>
                </a:solidFill>
                <a:latin typeface="+mn-lt"/>
                <a:cs typeface="Times New Roman" panose="02020603050405020304" pitchFamily="18" charset="0"/>
              </a:endParaRPr>
            </a:p>
          </p:txBody>
        </p:sp>
      </p:grpSp>
      <p:grpSp>
        <p:nvGrpSpPr>
          <p:cNvPr id="23" name="Group 22">
            <a:extLst>
              <a:ext uri="{FF2B5EF4-FFF2-40B4-BE49-F238E27FC236}">
                <a16:creationId xmlns:a16="http://schemas.microsoft.com/office/drawing/2014/main" id="{C806AB01-72BD-D160-EFE9-EA62BDE6CF69}"/>
              </a:ext>
            </a:extLst>
          </p:cNvPr>
          <p:cNvGrpSpPr/>
          <p:nvPr/>
        </p:nvGrpSpPr>
        <p:grpSpPr>
          <a:xfrm>
            <a:off x="454000" y="3103588"/>
            <a:ext cx="2507496" cy="1393882"/>
            <a:chOff x="403879" y="1137140"/>
            <a:chExt cx="3343328" cy="1858508"/>
          </a:xfrm>
        </p:grpSpPr>
        <p:sp>
          <p:nvSpPr>
            <p:cNvPr id="24" name="Freeform 3">
              <a:extLst>
                <a:ext uri="{FF2B5EF4-FFF2-40B4-BE49-F238E27FC236}">
                  <a16:creationId xmlns:a16="http://schemas.microsoft.com/office/drawing/2014/main" id="{E6C6035F-7FEC-AFCA-053B-C6C2BEB5E4C8}"/>
                </a:ext>
              </a:extLst>
            </p:cNvPr>
            <p:cNvSpPr/>
            <p:nvPr/>
          </p:nvSpPr>
          <p:spPr>
            <a:xfrm>
              <a:off x="906397" y="1379319"/>
              <a:ext cx="2840810" cy="1616329"/>
            </a:xfrm>
            <a:custGeom>
              <a:avLst/>
              <a:gdLst/>
              <a:ahLst/>
              <a:cxnLst/>
              <a:rect l="l" t="t" r="r" b="b"/>
              <a:pathLst>
                <a:path w="1140180" h="648725">
                  <a:moveTo>
                    <a:pt x="39115" y="0"/>
                  </a:moveTo>
                  <a:lnTo>
                    <a:pt x="1101065" y="0"/>
                  </a:lnTo>
                  <a:cubicBezTo>
                    <a:pt x="1122668" y="0"/>
                    <a:pt x="1140180" y="17512"/>
                    <a:pt x="1140180" y="39115"/>
                  </a:cubicBezTo>
                  <a:lnTo>
                    <a:pt x="1140180" y="609610"/>
                  </a:lnTo>
                  <a:cubicBezTo>
                    <a:pt x="1140180" y="631212"/>
                    <a:pt x="1122668" y="648725"/>
                    <a:pt x="1101065" y="648725"/>
                  </a:cubicBezTo>
                  <a:lnTo>
                    <a:pt x="39115" y="648725"/>
                  </a:lnTo>
                  <a:cubicBezTo>
                    <a:pt x="28741" y="648725"/>
                    <a:pt x="18792" y="644603"/>
                    <a:pt x="11456" y="637268"/>
                  </a:cubicBezTo>
                  <a:cubicBezTo>
                    <a:pt x="4121" y="629933"/>
                    <a:pt x="0" y="619984"/>
                    <a:pt x="0" y="609610"/>
                  </a:cubicBezTo>
                  <a:lnTo>
                    <a:pt x="0" y="39115"/>
                  </a:lnTo>
                  <a:cubicBezTo>
                    <a:pt x="0" y="17512"/>
                    <a:pt x="17512" y="0"/>
                    <a:pt x="39115" y="0"/>
                  </a:cubicBezTo>
                  <a:close/>
                </a:path>
              </a:pathLst>
            </a:custGeom>
            <a:noFill/>
            <a:ln w="38100">
              <a:solidFill>
                <a:schemeClr val="accent1"/>
              </a:solidFill>
            </a:ln>
          </p:spPr>
        </p:sp>
        <p:sp>
          <p:nvSpPr>
            <p:cNvPr id="25" name="Freeform 6">
              <a:extLst>
                <a:ext uri="{FF2B5EF4-FFF2-40B4-BE49-F238E27FC236}">
                  <a16:creationId xmlns:a16="http://schemas.microsoft.com/office/drawing/2014/main" id="{CE3ABF79-C28C-E3A2-6902-7AF8DA777C2C}"/>
                </a:ext>
              </a:extLst>
            </p:cNvPr>
            <p:cNvSpPr/>
            <p:nvPr/>
          </p:nvSpPr>
          <p:spPr>
            <a:xfrm>
              <a:off x="403879" y="1137140"/>
              <a:ext cx="734763" cy="734763"/>
            </a:xfrm>
            <a:custGeom>
              <a:avLst/>
              <a:gdLst/>
              <a:ahLst/>
              <a:cxnLst/>
              <a:rect l="l" t="t" r="r" b="b"/>
              <a:pathLst>
                <a:path w="812800" h="812800">
                  <a:moveTo>
                    <a:pt x="113422" y="0"/>
                  </a:moveTo>
                  <a:lnTo>
                    <a:pt x="699378" y="0"/>
                  </a:lnTo>
                  <a:cubicBezTo>
                    <a:pt x="729459" y="0"/>
                    <a:pt x="758309" y="11950"/>
                    <a:pt x="779579" y="33221"/>
                  </a:cubicBezTo>
                  <a:cubicBezTo>
                    <a:pt x="800850" y="54491"/>
                    <a:pt x="812800" y="83341"/>
                    <a:pt x="812800" y="113422"/>
                  </a:cubicBezTo>
                  <a:lnTo>
                    <a:pt x="812800" y="699378"/>
                  </a:lnTo>
                  <a:cubicBezTo>
                    <a:pt x="812800" y="729459"/>
                    <a:pt x="800850" y="758309"/>
                    <a:pt x="779579" y="779579"/>
                  </a:cubicBezTo>
                  <a:cubicBezTo>
                    <a:pt x="758309" y="800850"/>
                    <a:pt x="729459" y="812800"/>
                    <a:pt x="699378" y="812800"/>
                  </a:cubicBezTo>
                  <a:lnTo>
                    <a:pt x="113422" y="812800"/>
                  </a:lnTo>
                  <a:cubicBezTo>
                    <a:pt x="83341" y="812800"/>
                    <a:pt x="54491" y="800850"/>
                    <a:pt x="33221" y="779579"/>
                  </a:cubicBezTo>
                  <a:cubicBezTo>
                    <a:pt x="11950" y="758309"/>
                    <a:pt x="0" y="729459"/>
                    <a:pt x="0" y="699378"/>
                  </a:cubicBezTo>
                  <a:lnTo>
                    <a:pt x="0" y="113422"/>
                  </a:lnTo>
                  <a:cubicBezTo>
                    <a:pt x="0" y="83341"/>
                    <a:pt x="11950" y="54491"/>
                    <a:pt x="33221" y="33221"/>
                  </a:cubicBezTo>
                  <a:cubicBezTo>
                    <a:pt x="54491" y="11950"/>
                    <a:pt x="83341" y="0"/>
                    <a:pt x="113422" y="0"/>
                  </a:cubicBezTo>
                  <a:close/>
                </a:path>
              </a:pathLst>
            </a:custGeom>
            <a:solidFill>
              <a:schemeClr val="accent1"/>
            </a:solidFill>
          </p:spPr>
          <p:txBody>
            <a:bodyPr anchor="ctr" anchorCtr="1"/>
            <a:lstStyle/>
            <a:p>
              <a:r>
                <a:rPr lang="en-IN" sz="1800" b="1" dirty="0">
                  <a:solidFill>
                    <a:schemeClr val="tx2"/>
                  </a:solidFill>
                </a:rPr>
                <a:t>4</a:t>
              </a:r>
            </a:p>
          </p:txBody>
        </p:sp>
        <p:sp>
          <p:nvSpPr>
            <p:cNvPr id="27" name="Rectangle 26">
              <a:extLst>
                <a:ext uri="{FF2B5EF4-FFF2-40B4-BE49-F238E27FC236}">
                  <a16:creationId xmlns:a16="http://schemas.microsoft.com/office/drawing/2014/main" id="{C8FB46B4-C7A8-3F23-638F-7F332615DCE8}"/>
                </a:ext>
              </a:extLst>
            </p:cNvPr>
            <p:cNvSpPr/>
            <p:nvPr/>
          </p:nvSpPr>
          <p:spPr>
            <a:xfrm>
              <a:off x="1354774" y="1662724"/>
              <a:ext cx="2347844" cy="984885"/>
            </a:xfrm>
            <a:prstGeom prst="rect">
              <a:avLst/>
            </a:prstGeom>
          </p:spPr>
          <p:txBody>
            <a:bodyPr wrap="square">
              <a:spAutoFit/>
            </a:bodyPr>
            <a:lstStyle/>
            <a:p>
              <a:r>
                <a:rPr lang="en-US" b="1" dirty="0">
                  <a:solidFill>
                    <a:schemeClr val="tx1"/>
                  </a:solidFill>
                  <a:effectLst/>
                  <a:latin typeface="+mn-lt"/>
                </a:rPr>
                <a:t>Highest Runs </a:t>
              </a:r>
              <a:r>
                <a:rPr lang="en-US" b="1" dirty="0">
                  <a:solidFill>
                    <a:schemeClr val="tx1"/>
                  </a:solidFill>
                  <a:latin typeface="+mn-lt"/>
                </a:rPr>
                <a:t>Against Each Opponent</a:t>
              </a:r>
              <a:endParaRPr lang="en-US" dirty="0">
                <a:solidFill>
                  <a:schemeClr val="tx1"/>
                </a:solidFill>
                <a:latin typeface="+mn-lt"/>
                <a:cs typeface="Times New Roman" panose="02020603050405020304" pitchFamily="18" charset="0"/>
              </a:endParaRPr>
            </a:p>
          </p:txBody>
        </p:sp>
      </p:grpSp>
    </p:spTree>
    <p:extLst>
      <p:ext uri="{BB962C8B-B14F-4D97-AF65-F5344CB8AC3E}">
        <p14:creationId xmlns:p14="http://schemas.microsoft.com/office/powerpoint/2010/main" val="417914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2403764" y="409766"/>
            <a:ext cx="258387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t>Dashboard</a:t>
            </a:r>
            <a:endParaRPr sz="2800" dirty="0"/>
          </a:p>
        </p:txBody>
      </p:sp>
      <p:sp>
        <p:nvSpPr>
          <p:cNvPr id="331" name="Google Shape;331;p32"/>
          <p:cNvSpPr txBox="1">
            <a:spLocks noGrp="1"/>
          </p:cNvSpPr>
          <p:nvPr>
            <p:ph type="title" idx="2"/>
          </p:nvPr>
        </p:nvSpPr>
        <p:spPr>
          <a:xfrm>
            <a:off x="1435008" y="409766"/>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accent1"/>
                </a:solidFill>
              </a:rPr>
              <a:t>08</a:t>
            </a:r>
            <a:endParaRPr sz="3600" dirty="0">
              <a:solidFill>
                <a:schemeClr val="accent1"/>
              </a:solidFill>
            </a:endParaRPr>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cxnSp>
        <p:nvCxnSpPr>
          <p:cNvPr id="333" name="Google Shape;333;p32"/>
          <p:cNvCxnSpPr/>
          <p:nvPr/>
        </p:nvCxnSpPr>
        <p:spPr>
          <a:xfrm rot="10800000" flipH="1">
            <a:off x="1600600" y="1102547"/>
            <a:ext cx="5942700" cy="6600"/>
          </a:xfrm>
          <a:prstGeom prst="straightConnector1">
            <a:avLst/>
          </a:prstGeom>
          <a:noFill/>
          <a:ln w="19050" cap="flat" cmpd="sng">
            <a:solidFill>
              <a:schemeClr val="lt1"/>
            </a:solidFill>
            <a:prstDash val="solid"/>
            <a:round/>
            <a:headEnd type="oval" w="med" len="med"/>
            <a:tailEnd type="oval" w="med" len="med"/>
          </a:ln>
        </p:spPr>
      </p:cxnSp>
      <p:cxnSp>
        <p:nvCxnSpPr>
          <p:cNvPr id="334" name="Google Shape;334;p32"/>
          <p:cNvCxnSpPr/>
          <p:nvPr/>
        </p:nvCxnSpPr>
        <p:spPr>
          <a:xfrm rot="10800000" flipH="1">
            <a:off x="1600600" y="557487"/>
            <a:ext cx="5942700" cy="6600"/>
          </a:xfrm>
          <a:prstGeom prst="straightConnector1">
            <a:avLst/>
          </a:prstGeom>
          <a:noFill/>
          <a:ln w="19050" cap="flat" cmpd="sng">
            <a:solidFill>
              <a:schemeClr val="lt1"/>
            </a:solidFill>
            <a:prstDash val="solid"/>
            <a:round/>
            <a:headEnd type="oval" w="med" len="med"/>
            <a:tailEnd type="oval" w="med" len="med"/>
          </a:ln>
        </p:spPr>
      </p:cxnSp>
      <p:pic>
        <p:nvPicPr>
          <p:cNvPr id="3" name="Picture 2">
            <a:extLst>
              <a:ext uri="{FF2B5EF4-FFF2-40B4-BE49-F238E27FC236}">
                <a16:creationId xmlns:a16="http://schemas.microsoft.com/office/drawing/2014/main" id="{D09E4FD2-B30E-970D-00C1-D5DBC784BF3A}"/>
              </a:ext>
            </a:extLst>
          </p:cNvPr>
          <p:cNvPicPr>
            <a:picLocks noChangeAspect="1"/>
          </p:cNvPicPr>
          <p:nvPr/>
        </p:nvPicPr>
        <p:blipFill>
          <a:blip r:embed="rId3"/>
          <a:stretch>
            <a:fillRect/>
          </a:stretch>
        </p:blipFill>
        <p:spPr>
          <a:xfrm>
            <a:off x="570641" y="1182532"/>
            <a:ext cx="7920215" cy="348572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46499379"/>
      </p:ext>
    </p:extLst>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D8CEC9"/>
      </a:lt1>
      <a:dk2>
        <a:srgbClr val="927C71"/>
      </a:dk2>
      <a:lt2>
        <a:srgbClr val="FAFAFA"/>
      </a:lt2>
      <a:accent1>
        <a:srgbClr val="C99A7D"/>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485</Words>
  <Application>Microsoft Office PowerPoint</Application>
  <PresentationFormat>On-screen Show (16:9)</PresentationFormat>
  <Paragraphs>58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Mulish</vt:lpstr>
      <vt:lpstr>Lora</vt:lpstr>
      <vt:lpstr>Quicksand</vt:lpstr>
      <vt:lpstr>Elegant Bachelor Thesis by Slidesgo</vt:lpstr>
      <vt:lpstr>PowerPoint Presentation</vt:lpstr>
      <vt:lpstr>Introduction</vt:lpstr>
      <vt:lpstr>Problem Statement</vt:lpstr>
      <vt:lpstr>Flow Of Work</vt:lpstr>
      <vt:lpstr>Data Information</vt:lpstr>
      <vt:lpstr>SQL Queries for Insights</vt:lpstr>
      <vt:lpstr>Key Performance Indicators</vt:lpstr>
      <vt:lpstr>Insights and Analysis</vt:lpstr>
      <vt:lpstr>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rahul pandey</cp:lastModifiedBy>
  <cp:revision>26</cp:revision>
  <dcterms:modified xsi:type="dcterms:W3CDTF">2024-09-04T17:05:24Z</dcterms:modified>
</cp:coreProperties>
</file>