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C5FC45CB-1193-4C05-8366-A68BC1AFF998}" type="datetimeFigureOut">
              <a:rPr lang="en-US" smtClean="0"/>
              <a:t>8/7/2024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F08BCFE1-906E-4CDB-A1FE-CE4D1FABB7C4}" type="slidenum">
              <a:rPr lang="en-US" smtClean="0"/>
              <a:t>‹#›</a:t>
            </a:fld>
            <a:endParaRPr lang="en-US"/>
          </a:p>
        </p:txBody>
      </p:sp>
    </p:spTree>
    <p:extLst>
      <p:ext uri="{BB962C8B-B14F-4D97-AF65-F5344CB8AC3E}">
        <p14:creationId xmlns:p14="http://schemas.microsoft.com/office/powerpoint/2010/main" val="2261632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5FC45CB-1193-4C05-8366-A68BC1AFF998}" type="datetimeFigureOut">
              <a:rPr lang="en-US" smtClean="0"/>
              <a:t>8/7/2024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8BCFE1-906E-4CDB-A1FE-CE4D1FABB7C4}" type="slidenum">
              <a:rPr lang="en-US" smtClean="0"/>
              <a:t>‹#›</a:t>
            </a:fld>
            <a:endParaRPr lang="en-US"/>
          </a:p>
        </p:txBody>
      </p:sp>
    </p:spTree>
    <p:extLst>
      <p:ext uri="{BB962C8B-B14F-4D97-AF65-F5344CB8AC3E}">
        <p14:creationId xmlns:p14="http://schemas.microsoft.com/office/powerpoint/2010/main" val="4016348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5FC45CB-1193-4C05-8366-A68BC1AFF998}" type="datetimeFigureOut">
              <a:rPr lang="en-US" smtClean="0"/>
              <a:t>8/7/2024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8BCFE1-906E-4CDB-A1FE-CE4D1FABB7C4}" type="slidenum">
              <a:rPr lang="en-US" smtClean="0"/>
              <a:t>‹#›</a:t>
            </a:fld>
            <a:endParaRPr lang="en-US"/>
          </a:p>
        </p:txBody>
      </p:sp>
    </p:spTree>
    <p:extLst>
      <p:ext uri="{BB962C8B-B14F-4D97-AF65-F5344CB8AC3E}">
        <p14:creationId xmlns:p14="http://schemas.microsoft.com/office/powerpoint/2010/main" val="25600851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5FC45CB-1193-4C05-8366-A68BC1AFF998}" type="datetimeFigureOut">
              <a:rPr lang="en-US" smtClean="0"/>
              <a:t>8/7/2024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8BCFE1-906E-4CDB-A1FE-CE4D1FABB7C4}"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394548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5FC45CB-1193-4C05-8366-A68BC1AFF998}" type="datetimeFigureOut">
              <a:rPr lang="en-US" smtClean="0"/>
              <a:t>8/7/2024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8BCFE1-906E-4CDB-A1FE-CE4D1FABB7C4}" type="slidenum">
              <a:rPr lang="en-US" smtClean="0"/>
              <a:t>‹#›</a:t>
            </a:fld>
            <a:endParaRPr lang="en-US"/>
          </a:p>
        </p:txBody>
      </p:sp>
    </p:spTree>
    <p:extLst>
      <p:ext uri="{BB962C8B-B14F-4D97-AF65-F5344CB8AC3E}">
        <p14:creationId xmlns:p14="http://schemas.microsoft.com/office/powerpoint/2010/main" val="744967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C5FC45CB-1193-4C05-8366-A68BC1AFF998}" type="datetimeFigureOut">
              <a:rPr lang="en-US" smtClean="0"/>
              <a:t>8/7/2024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8BCFE1-906E-4CDB-A1FE-CE4D1FABB7C4}" type="slidenum">
              <a:rPr lang="en-US" smtClean="0"/>
              <a:t>‹#›</a:t>
            </a:fld>
            <a:endParaRPr lang="en-US"/>
          </a:p>
        </p:txBody>
      </p:sp>
    </p:spTree>
    <p:extLst>
      <p:ext uri="{BB962C8B-B14F-4D97-AF65-F5344CB8AC3E}">
        <p14:creationId xmlns:p14="http://schemas.microsoft.com/office/powerpoint/2010/main" val="27392530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C5FC45CB-1193-4C05-8366-A68BC1AFF998}" type="datetimeFigureOut">
              <a:rPr lang="en-US" smtClean="0"/>
              <a:t>8/7/2024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8BCFE1-906E-4CDB-A1FE-CE4D1FABB7C4}" type="slidenum">
              <a:rPr lang="en-US" smtClean="0"/>
              <a:t>‹#›</a:t>
            </a:fld>
            <a:endParaRPr lang="en-US"/>
          </a:p>
        </p:txBody>
      </p:sp>
    </p:spTree>
    <p:extLst>
      <p:ext uri="{BB962C8B-B14F-4D97-AF65-F5344CB8AC3E}">
        <p14:creationId xmlns:p14="http://schemas.microsoft.com/office/powerpoint/2010/main" val="5469470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FC45CB-1193-4C05-8366-A68BC1AFF998}" type="datetimeFigureOut">
              <a:rPr lang="en-US" smtClean="0"/>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BCFE1-906E-4CDB-A1FE-CE4D1FABB7C4}" type="slidenum">
              <a:rPr lang="en-US" smtClean="0"/>
              <a:t>‹#›</a:t>
            </a:fld>
            <a:endParaRPr lang="en-US"/>
          </a:p>
        </p:txBody>
      </p:sp>
    </p:spTree>
    <p:extLst>
      <p:ext uri="{BB962C8B-B14F-4D97-AF65-F5344CB8AC3E}">
        <p14:creationId xmlns:p14="http://schemas.microsoft.com/office/powerpoint/2010/main" val="27333233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FC45CB-1193-4C05-8366-A68BC1AFF998}" type="datetimeFigureOut">
              <a:rPr lang="en-US" smtClean="0"/>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BCFE1-906E-4CDB-A1FE-CE4D1FABB7C4}" type="slidenum">
              <a:rPr lang="en-US" smtClean="0"/>
              <a:t>‹#›</a:t>
            </a:fld>
            <a:endParaRPr lang="en-US"/>
          </a:p>
        </p:txBody>
      </p:sp>
    </p:spTree>
    <p:extLst>
      <p:ext uri="{BB962C8B-B14F-4D97-AF65-F5344CB8AC3E}">
        <p14:creationId xmlns:p14="http://schemas.microsoft.com/office/powerpoint/2010/main" val="3896435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FC45CB-1193-4C05-8366-A68BC1AFF998}" type="datetimeFigureOut">
              <a:rPr lang="en-US" smtClean="0"/>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BCFE1-906E-4CDB-A1FE-CE4D1FABB7C4}" type="slidenum">
              <a:rPr lang="en-US" smtClean="0"/>
              <a:t>‹#›</a:t>
            </a:fld>
            <a:endParaRPr lang="en-US"/>
          </a:p>
        </p:txBody>
      </p:sp>
    </p:spTree>
    <p:extLst>
      <p:ext uri="{BB962C8B-B14F-4D97-AF65-F5344CB8AC3E}">
        <p14:creationId xmlns:p14="http://schemas.microsoft.com/office/powerpoint/2010/main" val="741216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5FC45CB-1193-4C05-8366-A68BC1AFF998}" type="datetimeFigureOut">
              <a:rPr lang="en-US" smtClean="0"/>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BCFE1-906E-4CDB-A1FE-CE4D1FABB7C4}" type="slidenum">
              <a:rPr lang="en-US" smtClean="0"/>
              <a:t>‹#›</a:t>
            </a:fld>
            <a:endParaRPr lang="en-US"/>
          </a:p>
        </p:txBody>
      </p:sp>
    </p:spTree>
    <p:extLst>
      <p:ext uri="{BB962C8B-B14F-4D97-AF65-F5344CB8AC3E}">
        <p14:creationId xmlns:p14="http://schemas.microsoft.com/office/powerpoint/2010/main" val="3994467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5FC45CB-1193-4C05-8366-A68BC1AFF998}" type="datetimeFigureOut">
              <a:rPr lang="en-US" smtClean="0"/>
              <a:t>8/7/2024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8BCFE1-906E-4CDB-A1FE-CE4D1FABB7C4}" type="slidenum">
              <a:rPr lang="en-US" smtClean="0"/>
              <a:t>‹#›</a:t>
            </a:fld>
            <a:endParaRPr lang="en-US"/>
          </a:p>
        </p:txBody>
      </p:sp>
    </p:spTree>
    <p:extLst>
      <p:ext uri="{BB962C8B-B14F-4D97-AF65-F5344CB8AC3E}">
        <p14:creationId xmlns:p14="http://schemas.microsoft.com/office/powerpoint/2010/main" val="3617853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5FC45CB-1193-4C05-8366-A68BC1AFF998}" type="datetimeFigureOut">
              <a:rPr lang="en-US" smtClean="0"/>
              <a:t>8/7/2024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8BCFE1-906E-4CDB-A1FE-CE4D1FABB7C4}" type="slidenum">
              <a:rPr lang="en-US" smtClean="0"/>
              <a:t>‹#›</a:t>
            </a:fld>
            <a:endParaRPr lang="en-US"/>
          </a:p>
        </p:txBody>
      </p:sp>
    </p:spTree>
    <p:extLst>
      <p:ext uri="{BB962C8B-B14F-4D97-AF65-F5344CB8AC3E}">
        <p14:creationId xmlns:p14="http://schemas.microsoft.com/office/powerpoint/2010/main" val="2546328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5FC45CB-1193-4C05-8366-A68BC1AFF998}" type="datetimeFigureOut">
              <a:rPr lang="en-US" smtClean="0"/>
              <a:t>8/7/2024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8BCFE1-906E-4CDB-A1FE-CE4D1FABB7C4}" type="slidenum">
              <a:rPr lang="en-US" smtClean="0"/>
              <a:t>‹#›</a:t>
            </a:fld>
            <a:endParaRPr lang="en-US"/>
          </a:p>
        </p:txBody>
      </p:sp>
    </p:spTree>
    <p:extLst>
      <p:ext uri="{BB962C8B-B14F-4D97-AF65-F5344CB8AC3E}">
        <p14:creationId xmlns:p14="http://schemas.microsoft.com/office/powerpoint/2010/main" val="1022710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FC45CB-1193-4C05-8366-A68BC1AFF998}" type="datetimeFigureOut">
              <a:rPr lang="en-US" smtClean="0"/>
              <a:t>8/7/2024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8BCFE1-906E-4CDB-A1FE-CE4D1FABB7C4}" type="slidenum">
              <a:rPr lang="en-US" smtClean="0"/>
              <a:t>‹#›</a:t>
            </a:fld>
            <a:endParaRPr lang="en-US"/>
          </a:p>
        </p:txBody>
      </p:sp>
    </p:spTree>
    <p:extLst>
      <p:ext uri="{BB962C8B-B14F-4D97-AF65-F5344CB8AC3E}">
        <p14:creationId xmlns:p14="http://schemas.microsoft.com/office/powerpoint/2010/main" val="2501554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5FC45CB-1193-4C05-8366-A68BC1AFF998}" type="datetimeFigureOut">
              <a:rPr lang="en-US" smtClean="0"/>
              <a:t>8/7/2024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8BCFE1-906E-4CDB-A1FE-CE4D1FABB7C4}" type="slidenum">
              <a:rPr lang="en-US" smtClean="0"/>
              <a:t>‹#›</a:t>
            </a:fld>
            <a:endParaRPr lang="en-US"/>
          </a:p>
        </p:txBody>
      </p:sp>
    </p:spTree>
    <p:extLst>
      <p:ext uri="{BB962C8B-B14F-4D97-AF65-F5344CB8AC3E}">
        <p14:creationId xmlns:p14="http://schemas.microsoft.com/office/powerpoint/2010/main" val="4150228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5FC45CB-1193-4C05-8366-A68BC1AFF998}" type="datetimeFigureOut">
              <a:rPr lang="en-US" smtClean="0"/>
              <a:t>8/7/2024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8BCFE1-906E-4CDB-A1FE-CE4D1FABB7C4}" type="slidenum">
              <a:rPr lang="en-US" smtClean="0"/>
              <a:t>‹#›</a:t>
            </a:fld>
            <a:endParaRPr lang="en-US"/>
          </a:p>
        </p:txBody>
      </p:sp>
    </p:spTree>
    <p:extLst>
      <p:ext uri="{BB962C8B-B14F-4D97-AF65-F5344CB8AC3E}">
        <p14:creationId xmlns:p14="http://schemas.microsoft.com/office/powerpoint/2010/main" val="909068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5FC45CB-1193-4C05-8366-A68BC1AFF998}" type="datetimeFigureOut">
              <a:rPr lang="en-US" smtClean="0"/>
              <a:t>8/7/2024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08BCFE1-906E-4CDB-A1FE-CE4D1FABB7C4}" type="slidenum">
              <a:rPr lang="en-US" smtClean="0"/>
              <a:t>‹#›</a:t>
            </a:fld>
            <a:endParaRPr lang="en-US"/>
          </a:p>
        </p:txBody>
      </p:sp>
    </p:spTree>
    <p:extLst>
      <p:ext uri="{BB962C8B-B14F-4D97-AF65-F5344CB8AC3E}">
        <p14:creationId xmlns:p14="http://schemas.microsoft.com/office/powerpoint/2010/main" val="145571136"/>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FA0EC-B306-42F1-A940-3309DAE3E48C}"/>
              </a:ext>
            </a:extLst>
          </p:cNvPr>
          <p:cNvSpPr>
            <a:spLocks noGrp="1"/>
          </p:cNvSpPr>
          <p:nvPr>
            <p:ph type="ctrTitle"/>
          </p:nvPr>
        </p:nvSpPr>
        <p:spPr>
          <a:xfrm>
            <a:off x="1876424" y="2259106"/>
            <a:ext cx="8316447" cy="996856"/>
          </a:xfrm>
        </p:spPr>
        <p:txBody>
          <a:bodyPr>
            <a:noAutofit/>
          </a:bodyPr>
          <a:lstStyle/>
          <a:p>
            <a:pPr algn="ctr"/>
            <a:r>
              <a:rPr lang="en-US" sz="4000" b="1" dirty="0">
                <a:latin typeface="Times New Roman" panose="02020603050405020304" pitchFamily="18" charset="0"/>
                <a:cs typeface="Times New Roman" panose="02020603050405020304" pitchFamily="18" charset="0"/>
              </a:rPr>
              <a:t>H</a:t>
            </a:r>
            <a:r>
              <a:rPr lang="en-US" sz="4000" b="1" cap="none" dirty="0">
                <a:latin typeface="Times New Roman" panose="02020603050405020304" pitchFamily="18" charset="0"/>
                <a:cs typeface="Times New Roman" panose="02020603050405020304" pitchFamily="18" charset="0"/>
              </a:rPr>
              <a:t>eart</a:t>
            </a:r>
            <a:r>
              <a:rPr lang="en-US" sz="4000" b="1" dirty="0">
                <a:latin typeface="Times New Roman" panose="02020603050405020304" pitchFamily="18" charset="0"/>
                <a:cs typeface="Times New Roman" panose="02020603050405020304" pitchFamily="18" charset="0"/>
              </a:rPr>
              <a:t> D</a:t>
            </a:r>
            <a:r>
              <a:rPr lang="en-US" sz="4000" b="1" cap="none" dirty="0">
                <a:latin typeface="Times New Roman" panose="02020603050405020304" pitchFamily="18" charset="0"/>
                <a:cs typeface="Times New Roman" panose="02020603050405020304" pitchFamily="18" charset="0"/>
              </a:rPr>
              <a:t>isease</a:t>
            </a:r>
            <a:r>
              <a:rPr lang="en-US" sz="4000" b="1" dirty="0">
                <a:latin typeface="Times New Roman" panose="02020603050405020304" pitchFamily="18" charset="0"/>
                <a:cs typeface="Times New Roman" panose="02020603050405020304" pitchFamily="18" charset="0"/>
              </a:rPr>
              <a:t> D</a:t>
            </a:r>
            <a:r>
              <a:rPr lang="en-US" sz="4000" b="1" cap="none" dirty="0">
                <a:latin typeface="Times New Roman" panose="02020603050405020304" pitchFamily="18" charset="0"/>
                <a:cs typeface="Times New Roman" panose="02020603050405020304" pitchFamily="18" charset="0"/>
              </a:rPr>
              <a:t>iagnostic</a:t>
            </a:r>
            <a:r>
              <a:rPr lang="en-US" sz="4000" b="1" dirty="0">
                <a:latin typeface="Times New Roman" panose="02020603050405020304" pitchFamily="18" charset="0"/>
                <a:cs typeface="Times New Roman" panose="02020603050405020304" pitchFamily="18" charset="0"/>
              </a:rPr>
              <a:t> A</a:t>
            </a:r>
            <a:r>
              <a:rPr lang="en-US" sz="4000" b="1" cap="none" dirty="0">
                <a:latin typeface="Times New Roman" panose="02020603050405020304" pitchFamily="18" charset="0"/>
                <a:cs typeface="Times New Roman" panose="02020603050405020304" pitchFamily="18" charset="0"/>
              </a:rPr>
              <a:t>nalysis</a:t>
            </a:r>
            <a:endParaRPr lang="en-US" sz="40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C9DB1A7-8F26-456B-B77E-2C8C28F41DB2}"/>
              </a:ext>
            </a:extLst>
          </p:cNvPr>
          <p:cNvSpPr>
            <a:spLocks noGrp="1"/>
          </p:cNvSpPr>
          <p:nvPr>
            <p:ph type="subTitle" idx="1"/>
          </p:nvPr>
        </p:nvSpPr>
        <p:spPr/>
        <p:txBody>
          <a:bodyPr/>
          <a:lstStyle/>
          <a:p>
            <a:pPr algn="ctr"/>
            <a:r>
              <a:rPr lang="en-US" dirty="0">
                <a:solidFill>
                  <a:schemeClr val="bg2">
                    <a:lumMod val="50000"/>
                    <a:lumOff val="50000"/>
                  </a:schemeClr>
                </a:solidFill>
                <a:latin typeface="Times New Roman" panose="02020603050405020304" pitchFamily="18" charset="0"/>
                <a:cs typeface="Times New Roman" panose="02020603050405020304" pitchFamily="18" charset="0"/>
              </a:rPr>
              <a:t>DETAILED PROJECT REPORT</a:t>
            </a:r>
          </a:p>
        </p:txBody>
      </p:sp>
    </p:spTree>
    <p:extLst>
      <p:ext uri="{BB962C8B-B14F-4D97-AF65-F5344CB8AC3E}">
        <p14:creationId xmlns:p14="http://schemas.microsoft.com/office/powerpoint/2010/main" val="32372987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4EDD56-1BE9-476D-906E-49BB11C4C58A}"/>
              </a:ext>
            </a:extLst>
          </p:cNvPr>
          <p:cNvSpPr>
            <a:spLocks noGrp="1"/>
          </p:cNvSpPr>
          <p:nvPr>
            <p:ph type="title"/>
          </p:nvPr>
        </p:nvSpPr>
        <p:spPr>
          <a:xfrm>
            <a:off x="1141413" y="457154"/>
            <a:ext cx="9905998" cy="1478570"/>
          </a:xfrm>
        </p:spPr>
        <p:txBody>
          <a:bodyPr>
            <a:normAutofit/>
          </a:bodyPr>
          <a:lstStyle/>
          <a:p>
            <a:pPr algn="ctr"/>
            <a:r>
              <a:rPr lang="en-US" sz="2800" b="1" dirty="0">
                <a:latin typeface="Times New Roman" panose="02020603050405020304" pitchFamily="18" charset="0"/>
                <a:cs typeface="Times New Roman" panose="02020603050405020304" pitchFamily="18" charset="0"/>
              </a:rPr>
              <a:t>Introduction</a:t>
            </a:r>
          </a:p>
        </p:txBody>
      </p:sp>
      <p:sp>
        <p:nvSpPr>
          <p:cNvPr id="5" name="Content Placeholder 4">
            <a:extLst>
              <a:ext uri="{FF2B5EF4-FFF2-40B4-BE49-F238E27FC236}">
                <a16:creationId xmlns:a16="http://schemas.microsoft.com/office/drawing/2014/main" id="{1725A9D4-8A13-4192-BA20-643D38C19FA8}"/>
              </a:ext>
            </a:extLst>
          </p:cNvPr>
          <p:cNvSpPr>
            <a:spLocks noGrp="1"/>
          </p:cNvSpPr>
          <p:nvPr>
            <p:ph idx="1"/>
          </p:nvPr>
        </p:nvSpPr>
        <p:spPr>
          <a:xfrm>
            <a:off x="1141412" y="1738499"/>
            <a:ext cx="9905999" cy="3855477"/>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Amazon Sales Data Analysis is crucial for understanding consumer behavior, sales trends, and other key metrics that drive business success. With millions of sellers worldwide, analyzing this data helps make informed, data-driven decisions to sustain and grow their businesses profitably. By focusing on metrics such as Total Sales, Sales Quantity, Total Profit, and Last Year Sales, we can gain insights into market trends and customer buying behaviors. This analysis not only enhances performance but also helps identify what customers truly want, leading to better market strategies and improved customer satisfaction.</a:t>
            </a:r>
          </a:p>
        </p:txBody>
      </p:sp>
    </p:spTree>
    <p:extLst>
      <p:ext uri="{BB962C8B-B14F-4D97-AF65-F5344CB8AC3E}">
        <p14:creationId xmlns:p14="http://schemas.microsoft.com/office/powerpoint/2010/main" val="4067700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D73C2-4172-4145-BE50-9B024E921E84}"/>
              </a:ext>
            </a:extLst>
          </p:cNvPr>
          <p:cNvSpPr>
            <a:spLocks noGrp="1"/>
          </p:cNvSpPr>
          <p:nvPr>
            <p:ph type="title"/>
          </p:nvPr>
        </p:nvSpPr>
        <p:spPr/>
        <p:txBody>
          <a:bodyPr>
            <a:normAutofit/>
          </a:bodyPr>
          <a:lstStyle/>
          <a:p>
            <a:pPr algn="ctr"/>
            <a:r>
              <a:rPr lang="en-US" sz="2800" b="1"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9C5DF49C-74C6-4A7D-B643-5632719EB39F}"/>
              </a:ext>
            </a:extLst>
          </p:cNvPr>
          <p:cNvSpPr>
            <a:spLocks noGrp="1"/>
          </p:cNvSpPr>
          <p:nvPr>
            <p:ph idx="1"/>
          </p:nvPr>
        </p:nvSpPr>
        <p:spPr>
          <a:xfrm>
            <a:off x="1141413" y="1917793"/>
            <a:ext cx="9905999" cy="3541714"/>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In the face of rising competition and the demand for more efficient distribution methods, sales management has become increasingly vital. It plays a crucial role in reducing costs and boosting profits, making it one of the most important functions in any commercial and business enterprise today. The challenge lies in optimizing sales management strategies to stay competitive and achieve sustained business growth.</a:t>
            </a:r>
          </a:p>
        </p:txBody>
      </p:sp>
    </p:spTree>
    <p:extLst>
      <p:ext uri="{BB962C8B-B14F-4D97-AF65-F5344CB8AC3E}">
        <p14:creationId xmlns:p14="http://schemas.microsoft.com/office/powerpoint/2010/main" val="3030359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9BB7A-E06E-431F-ABA4-86043B477BC1}"/>
              </a:ext>
            </a:extLst>
          </p:cNvPr>
          <p:cNvSpPr>
            <a:spLocks noGrp="1"/>
          </p:cNvSpPr>
          <p:nvPr>
            <p:ph type="title"/>
          </p:nvPr>
        </p:nvSpPr>
        <p:spPr>
          <a:xfrm>
            <a:off x="1141412" y="403365"/>
            <a:ext cx="9905998" cy="1478570"/>
          </a:xfrm>
        </p:spPr>
        <p:txBody>
          <a:bodyPr>
            <a:normAutofit/>
          </a:bodyPr>
          <a:lstStyle/>
          <a:p>
            <a:pPr algn="ctr"/>
            <a:r>
              <a:rPr lang="en-US" sz="2800" b="1" dirty="0">
                <a:latin typeface="Times New Roman" panose="02020603050405020304" pitchFamily="18" charset="0"/>
                <a:cs typeface="Times New Roman" panose="02020603050405020304" pitchFamily="18" charset="0"/>
              </a:rPr>
              <a:t>Architecture</a:t>
            </a:r>
          </a:p>
        </p:txBody>
      </p:sp>
      <p:pic>
        <p:nvPicPr>
          <p:cNvPr id="7" name="Picture 6">
            <a:extLst>
              <a:ext uri="{FF2B5EF4-FFF2-40B4-BE49-F238E27FC236}">
                <a16:creationId xmlns:a16="http://schemas.microsoft.com/office/drawing/2014/main" id="{77BEE700-B5AE-469B-8B10-8E0E6BF5EE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5158" y="1881935"/>
            <a:ext cx="9697508" cy="4491971"/>
          </a:xfrm>
          <a:prstGeom prst="rect">
            <a:avLst/>
          </a:prstGeom>
        </p:spPr>
      </p:pic>
    </p:spTree>
    <p:extLst>
      <p:ext uri="{BB962C8B-B14F-4D97-AF65-F5344CB8AC3E}">
        <p14:creationId xmlns:p14="http://schemas.microsoft.com/office/powerpoint/2010/main" val="340704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47F66-240D-4E9A-8048-568E40C133F2}"/>
              </a:ext>
            </a:extLst>
          </p:cNvPr>
          <p:cNvSpPr>
            <a:spLocks noGrp="1"/>
          </p:cNvSpPr>
          <p:nvPr>
            <p:ph type="title"/>
          </p:nvPr>
        </p:nvSpPr>
        <p:spPr>
          <a:xfrm>
            <a:off x="1284848" y="421294"/>
            <a:ext cx="9905998" cy="1355113"/>
          </a:xfrm>
        </p:spPr>
        <p:txBody>
          <a:bodyPr>
            <a:normAutofit/>
          </a:bodyPr>
          <a:lstStyle/>
          <a:p>
            <a:pPr algn="ctr"/>
            <a:r>
              <a:rPr lang="en-US" sz="2800" b="1" dirty="0">
                <a:latin typeface="Times New Roman" panose="02020603050405020304" pitchFamily="18" charset="0"/>
                <a:cs typeface="Times New Roman" panose="02020603050405020304" pitchFamily="18" charset="0"/>
              </a:rPr>
              <a:t>Dataset Information</a:t>
            </a:r>
          </a:p>
        </p:txBody>
      </p:sp>
      <p:sp>
        <p:nvSpPr>
          <p:cNvPr id="4" name="Rectangle 1">
            <a:extLst>
              <a:ext uri="{FF2B5EF4-FFF2-40B4-BE49-F238E27FC236}">
                <a16:creationId xmlns:a16="http://schemas.microsoft.com/office/drawing/2014/main" id="{A003F5EA-E3EA-4706-8F9A-14BF73AFC3CE}"/>
              </a:ext>
            </a:extLst>
          </p:cNvPr>
          <p:cNvSpPr>
            <a:spLocks noGrp="1" noChangeArrowheads="1"/>
          </p:cNvSpPr>
          <p:nvPr>
            <p:ph idx="1"/>
          </p:nvPr>
        </p:nvSpPr>
        <p:spPr bwMode="auto">
          <a:xfrm>
            <a:off x="1434353" y="1482898"/>
            <a:ext cx="8328212" cy="52187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just" eaLnBrk="0" fontAlgn="base" hangingPunct="0">
              <a:lnSpc>
                <a:spcPct val="150000"/>
              </a:lnSpc>
              <a:spcBef>
                <a:spcPct val="0"/>
              </a:spcBef>
              <a:spcAft>
                <a:spcPct val="0"/>
              </a:spcAft>
              <a:buSzTx/>
              <a:buFontTx/>
              <a:buChar char="•"/>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ORDER ID: unique identifier assigned to each order.</a:t>
            </a:r>
          </a:p>
          <a:p>
            <a:pPr marL="0" indent="0" algn="just" eaLnBrk="0" fontAlgn="base" hangingPunct="0">
              <a:lnSpc>
                <a:spcPct val="150000"/>
              </a:lnSpc>
              <a:spcBef>
                <a:spcPct val="0"/>
              </a:spcBef>
              <a:spcAft>
                <a:spcPct val="0"/>
              </a:spcAft>
              <a:buSzTx/>
              <a:buFontTx/>
              <a:buChar char="•"/>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Order date: the date when the product was ordered.</a:t>
            </a:r>
          </a:p>
          <a:p>
            <a:pPr marL="0" indent="0" algn="just" eaLnBrk="0" fontAlgn="base" hangingPunct="0">
              <a:lnSpc>
                <a:spcPct val="150000"/>
              </a:lnSpc>
              <a:spcBef>
                <a:spcPct val="0"/>
              </a:spcBef>
              <a:spcAft>
                <a:spcPct val="0"/>
              </a:spcAft>
              <a:buSzTx/>
              <a:buFontTx/>
              <a:buChar char="•"/>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Region: the region where the customer resides.</a:t>
            </a:r>
          </a:p>
          <a:p>
            <a:pPr marL="0" indent="0" algn="just" eaLnBrk="0" fontAlgn="base" hangingPunct="0">
              <a:lnSpc>
                <a:spcPct val="150000"/>
              </a:lnSpc>
              <a:spcBef>
                <a:spcPct val="0"/>
              </a:spcBef>
              <a:spcAft>
                <a:spcPct val="0"/>
              </a:spcAft>
              <a:buSzTx/>
              <a:buFontTx/>
              <a:buChar char="•"/>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Country: the country of the customer's residence.</a:t>
            </a:r>
          </a:p>
          <a:p>
            <a:pPr marL="0" indent="0" algn="just" eaLnBrk="0" fontAlgn="base" hangingPunct="0">
              <a:lnSpc>
                <a:spcPct val="150000"/>
              </a:lnSpc>
              <a:spcBef>
                <a:spcPct val="0"/>
              </a:spcBef>
              <a:spcAft>
                <a:spcPct val="0"/>
              </a:spcAft>
              <a:buSzTx/>
              <a:buFontTx/>
              <a:buChar char="•"/>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Item type: the category or type of item sold on amazon.</a:t>
            </a:r>
          </a:p>
          <a:p>
            <a:pPr marL="0" indent="0" algn="just" eaLnBrk="0" fontAlgn="base" hangingPunct="0">
              <a:lnSpc>
                <a:spcPct val="150000"/>
              </a:lnSpc>
              <a:spcBef>
                <a:spcPct val="0"/>
              </a:spcBef>
              <a:spcAft>
                <a:spcPct val="0"/>
              </a:spcAft>
              <a:buSzTx/>
              <a:buFontTx/>
              <a:buChar char="•"/>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Sales channel: the mode of shopping, whether online or offline.</a:t>
            </a:r>
          </a:p>
          <a:p>
            <a:pPr marL="0" indent="0" algn="just" eaLnBrk="0" fontAlgn="base" hangingPunct="0">
              <a:lnSpc>
                <a:spcPct val="150000"/>
              </a:lnSpc>
              <a:spcBef>
                <a:spcPct val="0"/>
              </a:spcBef>
              <a:spcAft>
                <a:spcPct val="0"/>
              </a:spcAft>
              <a:buSzTx/>
              <a:buFontTx/>
              <a:buChar char="•"/>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Order priority: the priority level of the order, ranging from low to high.</a:t>
            </a:r>
          </a:p>
          <a:p>
            <a:pPr marL="0" indent="0" algn="just" eaLnBrk="0" fontAlgn="base" hangingPunct="0">
              <a:lnSpc>
                <a:spcPct val="150000"/>
              </a:lnSpc>
              <a:spcBef>
                <a:spcPct val="0"/>
              </a:spcBef>
              <a:spcAft>
                <a:spcPct val="0"/>
              </a:spcAft>
              <a:buSzTx/>
              <a:buFontTx/>
              <a:buChar char="•"/>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Ship date: the date when the product was dispatched.</a:t>
            </a:r>
          </a:p>
          <a:p>
            <a:pPr marL="0" indent="0" algn="just" eaLnBrk="0" fontAlgn="base" hangingPunct="0">
              <a:lnSpc>
                <a:spcPct val="150000"/>
              </a:lnSpc>
              <a:spcBef>
                <a:spcPct val="0"/>
              </a:spcBef>
              <a:spcAft>
                <a:spcPct val="0"/>
              </a:spcAft>
              <a:buSzTx/>
              <a:buFontTx/>
              <a:buChar char="•"/>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Unit sold: the number of units sold per product.</a:t>
            </a:r>
          </a:p>
          <a:p>
            <a:pPr marL="0" indent="0" algn="just" eaLnBrk="0" fontAlgn="base" hangingPunct="0">
              <a:lnSpc>
                <a:spcPct val="150000"/>
              </a:lnSpc>
              <a:spcBef>
                <a:spcPct val="0"/>
              </a:spcBef>
              <a:spcAft>
                <a:spcPct val="0"/>
              </a:spcAft>
              <a:buSzTx/>
              <a:buFontTx/>
              <a:buChar char="•"/>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Unit cost: the cost of the product per unit.</a:t>
            </a:r>
          </a:p>
          <a:p>
            <a:pPr marL="0" indent="0" algn="just" eaLnBrk="0" fontAlgn="base" hangingPunct="0">
              <a:lnSpc>
                <a:spcPct val="150000"/>
              </a:lnSpc>
              <a:spcBef>
                <a:spcPct val="0"/>
              </a:spcBef>
              <a:spcAft>
                <a:spcPct val="0"/>
              </a:spcAft>
              <a:buSzTx/>
              <a:buFontTx/>
              <a:buChar char="•"/>
            </a:pPr>
            <a:r>
              <a:rPr lang="en-US" sz="1600" dirty="0">
                <a:latin typeface="Times New Roman" panose="02020603050405020304" pitchFamily="18" charset="0"/>
                <a:cs typeface="Times New Roman" panose="02020603050405020304" pitchFamily="18" charset="0"/>
              </a:rPr>
              <a:t>Unit price: selling price of the product</a:t>
            </a:r>
            <a:endPar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lgn="just" eaLnBrk="0" fontAlgn="base" hangingPunct="0">
              <a:lnSpc>
                <a:spcPct val="150000"/>
              </a:lnSpc>
              <a:spcBef>
                <a:spcPct val="0"/>
              </a:spcBef>
              <a:spcAft>
                <a:spcPct val="0"/>
              </a:spcAft>
              <a:buSzTx/>
              <a:buFontTx/>
              <a:buChar char="•"/>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Total revenue: the total revenue generated from sales.</a:t>
            </a:r>
          </a:p>
          <a:p>
            <a:pPr marL="0" indent="0" algn="just" eaLnBrk="0" fontAlgn="base" hangingPunct="0">
              <a:lnSpc>
                <a:spcPct val="150000"/>
              </a:lnSpc>
              <a:spcBef>
                <a:spcPct val="0"/>
              </a:spcBef>
              <a:spcAft>
                <a:spcPct val="0"/>
              </a:spcAft>
              <a:buSzTx/>
              <a:buFontTx/>
              <a:buChar char="•"/>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Total cost: the total cost incurred by the company.</a:t>
            </a:r>
          </a:p>
          <a:p>
            <a:pPr marL="0" indent="0" algn="just" eaLnBrk="0" fontAlgn="base" hangingPunct="0">
              <a:lnSpc>
                <a:spcPct val="150000"/>
              </a:lnSpc>
              <a:spcBef>
                <a:spcPct val="0"/>
              </a:spcBef>
              <a:spcAft>
                <a:spcPct val="0"/>
              </a:spcAft>
              <a:buSzTx/>
              <a:buFontTx/>
              <a:buChar char="•"/>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Total profit: the total profit earned by the company. </a:t>
            </a:r>
          </a:p>
        </p:txBody>
      </p:sp>
    </p:spTree>
    <p:extLst>
      <p:ext uri="{BB962C8B-B14F-4D97-AF65-F5344CB8AC3E}">
        <p14:creationId xmlns:p14="http://schemas.microsoft.com/office/powerpoint/2010/main" val="2941933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FD65F-B5A3-4B28-9395-5665F1FB68A6}"/>
              </a:ext>
            </a:extLst>
          </p:cNvPr>
          <p:cNvSpPr>
            <a:spLocks noGrp="1"/>
          </p:cNvSpPr>
          <p:nvPr>
            <p:ph type="title"/>
          </p:nvPr>
        </p:nvSpPr>
        <p:spPr/>
        <p:txBody>
          <a:bodyPr>
            <a:normAutofit/>
          </a:bodyPr>
          <a:lstStyle/>
          <a:p>
            <a:pPr algn="ctr"/>
            <a:r>
              <a:rPr lang="en-US" sz="2800" b="1" dirty="0">
                <a:latin typeface="Times New Roman" panose="02020603050405020304" pitchFamily="18" charset="0"/>
                <a:cs typeface="Times New Roman" panose="02020603050405020304" pitchFamily="18" charset="0"/>
              </a:rPr>
              <a:t>Key performance indicator (KPI)</a:t>
            </a:r>
          </a:p>
        </p:txBody>
      </p:sp>
      <p:sp>
        <p:nvSpPr>
          <p:cNvPr id="3" name="Content Placeholder 2">
            <a:extLst>
              <a:ext uri="{FF2B5EF4-FFF2-40B4-BE49-F238E27FC236}">
                <a16:creationId xmlns:a16="http://schemas.microsoft.com/office/drawing/2014/main" id="{6BAF2A76-5F2D-43A6-8CC6-D1A3D36B17C2}"/>
              </a:ext>
            </a:extLst>
          </p:cNvPr>
          <p:cNvSpPr>
            <a:spLocks noGrp="1"/>
          </p:cNvSpPr>
          <p:nvPr>
            <p:ph idx="1"/>
          </p:nvPr>
        </p:nvSpPr>
        <p:spPr>
          <a:xfrm>
            <a:off x="1966165" y="1989512"/>
            <a:ext cx="7410917" cy="3541714"/>
          </a:xfrm>
        </p:spPr>
        <p:txBody>
          <a:bodyPr>
            <a:normAutofit/>
          </a:bodyPr>
          <a:lstStyle/>
          <a:p>
            <a:pPr marL="457200" indent="-457200" algn="just">
              <a:buFont typeface="+mj-lt"/>
              <a:buAutoNum type="arabicPeriod"/>
            </a:pPr>
            <a:r>
              <a:rPr lang="en-US" sz="1800" dirty="0">
                <a:latin typeface="Times New Roman" panose="02020603050405020304" pitchFamily="18" charset="0"/>
                <a:cs typeface="Times New Roman" panose="02020603050405020304" pitchFamily="18" charset="0"/>
              </a:rPr>
              <a:t>Total Profit by Region</a:t>
            </a:r>
          </a:p>
          <a:p>
            <a:pPr marL="457200" indent="-457200" algn="just">
              <a:buFont typeface="+mj-lt"/>
              <a:buAutoNum type="arabicPeriod"/>
            </a:pPr>
            <a:r>
              <a:rPr lang="en-US" sz="1800" dirty="0">
                <a:latin typeface="Times New Roman" panose="02020603050405020304" pitchFamily="18" charset="0"/>
                <a:cs typeface="Times New Roman" panose="02020603050405020304" pitchFamily="18" charset="0"/>
              </a:rPr>
              <a:t>Total Profit by Year</a:t>
            </a:r>
          </a:p>
          <a:p>
            <a:pPr marL="457200" indent="-457200" algn="just">
              <a:buFont typeface="+mj-lt"/>
              <a:buAutoNum type="arabicPeriod"/>
            </a:pPr>
            <a:r>
              <a:rPr lang="en-US" sz="1800" dirty="0">
                <a:latin typeface="Times New Roman" panose="02020603050405020304" pitchFamily="18" charset="0"/>
                <a:cs typeface="Times New Roman" panose="02020603050405020304" pitchFamily="18" charset="0"/>
              </a:rPr>
              <a:t>Unit Sold by Sale Channel</a:t>
            </a:r>
          </a:p>
          <a:p>
            <a:pPr marL="457200" indent="-457200" algn="just">
              <a:buFont typeface="+mj-lt"/>
              <a:buAutoNum type="arabicPeriod"/>
            </a:pPr>
            <a:r>
              <a:rPr lang="en-US" sz="1800" dirty="0">
                <a:latin typeface="Times New Roman" panose="02020603050405020304" pitchFamily="18" charset="0"/>
                <a:cs typeface="Times New Roman" panose="02020603050405020304" pitchFamily="18" charset="0"/>
              </a:rPr>
              <a:t>Unit Sold by Item Type</a:t>
            </a:r>
          </a:p>
          <a:p>
            <a:pPr marL="457200" indent="-457200" algn="just">
              <a:buFont typeface="+mj-lt"/>
              <a:buAutoNum type="arabicPeriod"/>
            </a:pPr>
            <a:r>
              <a:rPr lang="en-US" sz="1800" dirty="0">
                <a:latin typeface="Times New Roman" panose="02020603050405020304" pitchFamily="18" charset="0"/>
                <a:cs typeface="Times New Roman" panose="02020603050405020304" pitchFamily="18" charset="0"/>
              </a:rPr>
              <a:t>Unit Sold by Region</a:t>
            </a:r>
          </a:p>
          <a:p>
            <a:pPr marL="457200" indent="-457200" algn="just">
              <a:buFont typeface="+mj-lt"/>
              <a:buAutoNum type="arabicPeriod"/>
            </a:pPr>
            <a:r>
              <a:rPr lang="en-US" sz="1800" dirty="0">
                <a:latin typeface="Times New Roman" panose="02020603050405020304" pitchFamily="18" charset="0"/>
                <a:cs typeface="Times New Roman" panose="02020603050405020304" pitchFamily="18" charset="0"/>
              </a:rPr>
              <a:t>Total Sale and Cost by Item</a:t>
            </a:r>
          </a:p>
          <a:p>
            <a:pPr marL="457200" indent="-457200" algn="just">
              <a:buFont typeface="+mj-lt"/>
              <a:buAutoNum type="arabicPeriod"/>
            </a:pPr>
            <a:r>
              <a:rPr lang="en-US" sz="1800" dirty="0">
                <a:latin typeface="Times New Roman" panose="02020603050405020304" pitchFamily="18" charset="0"/>
                <a:cs typeface="Times New Roman" panose="02020603050405020304" pitchFamily="18" charset="0"/>
              </a:rPr>
              <a:t>Total Profit by Sales Channel</a:t>
            </a:r>
          </a:p>
          <a:p>
            <a:pPr marL="457200" indent="-457200">
              <a:buFont typeface="+mj-lt"/>
              <a:buAutoNum type="arabicPeriod"/>
            </a:pPr>
            <a:endParaRPr lang="en-US" dirty="0"/>
          </a:p>
        </p:txBody>
      </p:sp>
    </p:spTree>
    <p:extLst>
      <p:ext uri="{BB962C8B-B14F-4D97-AF65-F5344CB8AC3E}">
        <p14:creationId xmlns:p14="http://schemas.microsoft.com/office/powerpoint/2010/main" val="2928408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FB166-57E7-4E6A-998C-B300F8E10D56}"/>
              </a:ext>
            </a:extLst>
          </p:cNvPr>
          <p:cNvSpPr>
            <a:spLocks noGrp="1"/>
          </p:cNvSpPr>
          <p:nvPr>
            <p:ph type="title"/>
          </p:nvPr>
        </p:nvSpPr>
        <p:spPr>
          <a:xfrm>
            <a:off x="1143001" y="158721"/>
            <a:ext cx="9905998" cy="1030289"/>
          </a:xfrm>
        </p:spPr>
        <p:txBody>
          <a:bodyPr>
            <a:normAutofit/>
          </a:bodyPr>
          <a:lstStyle/>
          <a:p>
            <a:pPr algn="ctr"/>
            <a:r>
              <a:rPr lang="en-US" sz="2800" b="1" dirty="0">
                <a:latin typeface="Times New Roman" panose="02020603050405020304" pitchFamily="18" charset="0"/>
                <a:cs typeface="Times New Roman" panose="02020603050405020304" pitchFamily="18" charset="0"/>
              </a:rPr>
              <a:t>Dashboard</a:t>
            </a:r>
          </a:p>
        </p:txBody>
      </p:sp>
      <p:pic>
        <p:nvPicPr>
          <p:cNvPr id="5" name="Picture 4">
            <a:extLst>
              <a:ext uri="{FF2B5EF4-FFF2-40B4-BE49-F238E27FC236}">
                <a16:creationId xmlns:a16="http://schemas.microsoft.com/office/drawing/2014/main" id="{6F365515-4AF6-4A1C-B153-768F69FE93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1" y="1142436"/>
            <a:ext cx="9905998" cy="5556843"/>
          </a:xfrm>
          <a:prstGeom prst="rect">
            <a:avLst/>
          </a:prstGeom>
        </p:spPr>
      </p:pic>
    </p:spTree>
    <p:extLst>
      <p:ext uri="{BB962C8B-B14F-4D97-AF65-F5344CB8AC3E}">
        <p14:creationId xmlns:p14="http://schemas.microsoft.com/office/powerpoint/2010/main" val="2081334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85EE5-48CD-4F18-A8F4-86F372F52220}"/>
              </a:ext>
            </a:extLst>
          </p:cNvPr>
          <p:cNvSpPr>
            <a:spLocks noGrp="1"/>
          </p:cNvSpPr>
          <p:nvPr>
            <p:ph type="title"/>
          </p:nvPr>
        </p:nvSpPr>
        <p:spPr>
          <a:xfrm>
            <a:off x="1143001" y="2537315"/>
            <a:ext cx="9905998" cy="1478570"/>
          </a:xfrm>
        </p:spPr>
        <p:txBody>
          <a:bodyPr>
            <a:normAutofit/>
          </a:bodyPr>
          <a:lstStyle/>
          <a:p>
            <a:pPr algn="ctr"/>
            <a:r>
              <a:rPr lang="en-US" sz="5400" b="1" dirty="0">
                <a:solidFill>
                  <a:schemeClr val="accent3">
                    <a:lumMod val="20000"/>
                    <a:lumOff val="80000"/>
                  </a:schemeClr>
                </a:solidFill>
                <a:latin typeface="Times New Roman" panose="02020603050405020304" pitchFamily="18" charset="0"/>
                <a:cs typeface="Times New Roman" panose="02020603050405020304" pitchFamily="18" charset="0"/>
              </a:rPr>
              <a:t>Thank</a:t>
            </a:r>
            <a:r>
              <a:rPr lang="en-US" sz="4800" b="1" dirty="0">
                <a:solidFill>
                  <a:schemeClr val="accent3">
                    <a:lumMod val="20000"/>
                    <a:lumOff val="80000"/>
                  </a:schemeClr>
                </a:solidFill>
                <a:latin typeface="Times New Roman" panose="02020603050405020304" pitchFamily="18" charset="0"/>
                <a:cs typeface="Times New Roman" panose="02020603050405020304" pitchFamily="18" charset="0"/>
              </a:rPr>
              <a:t> </a:t>
            </a:r>
            <a:r>
              <a:rPr lang="en-US" sz="5400" b="1" dirty="0">
                <a:solidFill>
                  <a:schemeClr val="accent3">
                    <a:lumMod val="20000"/>
                    <a:lumOff val="80000"/>
                  </a:schemeClr>
                </a:solidFill>
                <a:latin typeface="Times New Roman" panose="02020603050405020304" pitchFamily="18" charset="0"/>
                <a:cs typeface="Times New Roman" panose="02020603050405020304" pitchFamily="18" charset="0"/>
              </a:rPr>
              <a:t>You</a:t>
            </a:r>
          </a:p>
        </p:txBody>
      </p:sp>
    </p:spTree>
    <p:extLst>
      <p:ext uri="{BB962C8B-B14F-4D97-AF65-F5344CB8AC3E}">
        <p14:creationId xmlns:p14="http://schemas.microsoft.com/office/powerpoint/2010/main" val="23180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8B474-0FAA-4076-A8AB-F5DC9389B322}"/>
              </a:ext>
            </a:extLst>
          </p:cNvPr>
          <p:cNvSpPr>
            <a:spLocks noGrp="1"/>
          </p:cNvSpPr>
          <p:nvPr>
            <p:ph type="title"/>
          </p:nvPr>
        </p:nvSpPr>
        <p:spPr/>
        <p:txBody>
          <a:bodyPr>
            <a:normAutofit/>
          </a:bodyPr>
          <a:lstStyle/>
          <a:p>
            <a:pPr algn="ctr"/>
            <a:r>
              <a:rPr lang="en-US" sz="2800" b="1" cap="none"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73A39212-1E23-453A-A5A4-817B8051085A}"/>
              </a:ext>
            </a:extLst>
          </p:cNvPr>
          <p:cNvSpPr>
            <a:spLocks noGrp="1"/>
          </p:cNvSpPr>
          <p:nvPr>
            <p:ph idx="1"/>
          </p:nvPr>
        </p:nvSpPr>
        <p:spPr>
          <a:xfrm>
            <a:off x="1141412" y="1899863"/>
            <a:ext cx="9905999" cy="3541714"/>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Health is a vital asset, especially emphasized during the COVID-19 pandemic. This project analyzes heart disease data to prepare for future health challenges. Using Python for ETL and EDA, we explore heart disease rates by gender, age, and other attributes. The goal is to create insightful dashboards that reveal key metrics and relationships, enhancing our understanding and response to heart disease.</a:t>
            </a:r>
          </a:p>
        </p:txBody>
      </p:sp>
    </p:spTree>
    <p:extLst>
      <p:ext uri="{BB962C8B-B14F-4D97-AF65-F5344CB8AC3E}">
        <p14:creationId xmlns:p14="http://schemas.microsoft.com/office/powerpoint/2010/main" val="3740658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64108-0605-4530-9055-8BC7C52F8D72}"/>
              </a:ext>
            </a:extLst>
          </p:cNvPr>
          <p:cNvSpPr>
            <a:spLocks noGrp="1"/>
          </p:cNvSpPr>
          <p:nvPr>
            <p:ph type="title"/>
          </p:nvPr>
        </p:nvSpPr>
        <p:spPr/>
        <p:txBody>
          <a:bodyPr>
            <a:normAutofit/>
          </a:bodyPr>
          <a:lstStyle/>
          <a:p>
            <a:pPr algn="ctr"/>
            <a:r>
              <a:rPr lang="en-US" sz="2800" b="1"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F7A7B6E3-4018-4756-8F49-04D81B7F5A6A}"/>
              </a:ext>
            </a:extLst>
          </p:cNvPr>
          <p:cNvSpPr>
            <a:spLocks noGrp="1"/>
          </p:cNvSpPr>
          <p:nvPr>
            <p:ph idx="1"/>
          </p:nvPr>
        </p:nvSpPr>
        <p:spPr>
          <a:xfrm>
            <a:off x="1141413" y="1962616"/>
            <a:ext cx="9905999" cy="3541714"/>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Health is real wealth, as the pandemic has shown the severe effects of health crises on everyone, regardless of status. This project aims to analyze heart disease data to better prepare for future health challenges. By examining medical data, we seek to uncover critical insights and trends, ultimately contributing to improved health outcomes and preparedness.</a:t>
            </a:r>
          </a:p>
        </p:txBody>
      </p:sp>
    </p:spTree>
    <p:extLst>
      <p:ext uri="{BB962C8B-B14F-4D97-AF65-F5344CB8AC3E}">
        <p14:creationId xmlns:p14="http://schemas.microsoft.com/office/powerpoint/2010/main" val="1082115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C424F-1A9F-4F9B-B00A-DEC58FC6E117}"/>
              </a:ext>
            </a:extLst>
          </p:cNvPr>
          <p:cNvSpPr>
            <a:spLocks noGrp="1"/>
          </p:cNvSpPr>
          <p:nvPr>
            <p:ph type="title"/>
          </p:nvPr>
        </p:nvSpPr>
        <p:spPr/>
        <p:txBody>
          <a:bodyPr>
            <a:normAutofit/>
          </a:bodyPr>
          <a:lstStyle/>
          <a:p>
            <a:pPr algn="ctr"/>
            <a:r>
              <a:rPr lang="en-US" sz="2800" b="1" dirty="0">
                <a:latin typeface="Times New Roman" panose="02020603050405020304" pitchFamily="18" charset="0"/>
                <a:cs typeface="Times New Roman" panose="02020603050405020304" pitchFamily="18" charset="0"/>
              </a:rPr>
              <a:t>architecture</a:t>
            </a:r>
          </a:p>
        </p:txBody>
      </p:sp>
      <p:pic>
        <p:nvPicPr>
          <p:cNvPr id="3" name="Picture 2">
            <a:extLst>
              <a:ext uri="{FF2B5EF4-FFF2-40B4-BE49-F238E27FC236}">
                <a16:creationId xmlns:a16="http://schemas.microsoft.com/office/drawing/2014/main" id="{AB50656E-A46A-419D-BC5B-2855D17BAF13}"/>
              </a:ext>
            </a:extLst>
          </p:cNvPr>
          <p:cNvPicPr>
            <a:picLocks noChangeAspect="1"/>
          </p:cNvPicPr>
          <p:nvPr/>
        </p:nvPicPr>
        <p:blipFill>
          <a:blip r:embed="rId2"/>
          <a:stretch>
            <a:fillRect/>
          </a:stretch>
        </p:blipFill>
        <p:spPr>
          <a:xfrm>
            <a:off x="1329672" y="1963816"/>
            <a:ext cx="9905998" cy="4132183"/>
          </a:xfrm>
          <a:prstGeom prst="rect">
            <a:avLst/>
          </a:prstGeom>
        </p:spPr>
      </p:pic>
    </p:spTree>
    <p:extLst>
      <p:ext uri="{BB962C8B-B14F-4D97-AF65-F5344CB8AC3E}">
        <p14:creationId xmlns:p14="http://schemas.microsoft.com/office/powerpoint/2010/main" val="2473278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DACE6-A15D-4767-8682-A5E5AC1B94A4}"/>
              </a:ext>
            </a:extLst>
          </p:cNvPr>
          <p:cNvSpPr>
            <a:spLocks noGrp="1"/>
          </p:cNvSpPr>
          <p:nvPr>
            <p:ph type="title"/>
          </p:nvPr>
        </p:nvSpPr>
        <p:spPr>
          <a:xfrm>
            <a:off x="1143001" y="206189"/>
            <a:ext cx="9905998" cy="1478570"/>
          </a:xfrm>
        </p:spPr>
        <p:txBody>
          <a:bodyPr>
            <a:normAutofit/>
          </a:bodyPr>
          <a:lstStyle/>
          <a:p>
            <a:pPr algn="ctr"/>
            <a:r>
              <a:rPr lang="en-US" sz="2800" b="1" dirty="0">
                <a:latin typeface="Times New Roman" panose="02020603050405020304" pitchFamily="18" charset="0"/>
                <a:cs typeface="Times New Roman" panose="02020603050405020304" pitchFamily="18" charset="0"/>
              </a:rPr>
              <a:t>Dataset Information</a:t>
            </a:r>
          </a:p>
        </p:txBody>
      </p:sp>
      <p:sp>
        <p:nvSpPr>
          <p:cNvPr id="3" name="Content Placeholder 2">
            <a:extLst>
              <a:ext uri="{FF2B5EF4-FFF2-40B4-BE49-F238E27FC236}">
                <a16:creationId xmlns:a16="http://schemas.microsoft.com/office/drawing/2014/main" id="{4EA1AD5B-7762-4253-810F-ECAFEEC06F43}"/>
              </a:ext>
            </a:extLst>
          </p:cNvPr>
          <p:cNvSpPr>
            <a:spLocks noGrp="1"/>
          </p:cNvSpPr>
          <p:nvPr>
            <p:ph idx="1"/>
          </p:nvPr>
        </p:nvSpPr>
        <p:spPr>
          <a:xfrm>
            <a:off x="744072" y="1290922"/>
            <a:ext cx="10712822" cy="5360890"/>
          </a:xfrm>
        </p:spPr>
        <p:txBody>
          <a:bodyPr>
            <a:normAutofit/>
          </a:bodyPr>
          <a:lstStyle/>
          <a:p>
            <a:r>
              <a:rPr lang="en-US" sz="1400" b="1" dirty="0">
                <a:latin typeface="Times New Roman" panose="02020603050405020304" pitchFamily="18" charset="0"/>
                <a:cs typeface="Times New Roman" panose="02020603050405020304" pitchFamily="18" charset="0"/>
              </a:rPr>
              <a:t>Age</a:t>
            </a:r>
            <a:r>
              <a:rPr lang="en-US" sz="1400" dirty="0">
                <a:latin typeface="Times New Roman" panose="02020603050405020304" pitchFamily="18" charset="0"/>
                <a:cs typeface="Times New Roman" panose="02020603050405020304" pitchFamily="18" charset="0"/>
              </a:rPr>
              <a:t>: The person's age in years </a:t>
            </a:r>
          </a:p>
          <a:p>
            <a:r>
              <a:rPr lang="en-US" sz="1400" b="1" dirty="0">
                <a:latin typeface="Times New Roman" panose="02020603050405020304" pitchFamily="18" charset="0"/>
                <a:cs typeface="Times New Roman" panose="02020603050405020304" pitchFamily="18" charset="0"/>
              </a:rPr>
              <a:t>Sex</a:t>
            </a:r>
            <a:r>
              <a:rPr lang="en-US" sz="1400" dirty="0">
                <a:latin typeface="Times New Roman" panose="02020603050405020304" pitchFamily="18" charset="0"/>
                <a:cs typeface="Times New Roman" panose="02020603050405020304" pitchFamily="18" charset="0"/>
              </a:rPr>
              <a:t>: The person's sex (1 = male, 0 = female)</a:t>
            </a:r>
          </a:p>
          <a:p>
            <a:r>
              <a:rPr lang="en-US" sz="1400" b="1" dirty="0">
                <a:latin typeface="Times New Roman" panose="02020603050405020304" pitchFamily="18" charset="0"/>
                <a:cs typeface="Times New Roman" panose="02020603050405020304" pitchFamily="18" charset="0"/>
              </a:rPr>
              <a:t>Chest Pain Type (cp): </a:t>
            </a:r>
            <a:r>
              <a:rPr lang="en-US" sz="1400" dirty="0">
                <a:latin typeface="Times New Roman" panose="02020603050405020304" pitchFamily="18" charset="0"/>
                <a:cs typeface="Times New Roman" panose="02020603050405020304" pitchFamily="18" charset="0"/>
              </a:rPr>
              <a:t>1: Typical angina 2: Atypical angina 3: Non-anginal pain 4: Asymptomatic</a:t>
            </a:r>
          </a:p>
          <a:p>
            <a:r>
              <a:rPr lang="en-US" sz="1400" b="1" dirty="0">
                <a:latin typeface="Times New Roman" panose="02020603050405020304" pitchFamily="18" charset="0"/>
                <a:cs typeface="Times New Roman" panose="02020603050405020304" pitchFamily="18" charset="0"/>
              </a:rPr>
              <a:t>Resting Blood Pressure (</a:t>
            </a:r>
            <a:r>
              <a:rPr lang="en-US" sz="1400" b="1" dirty="0" err="1">
                <a:latin typeface="Times New Roman" panose="02020603050405020304" pitchFamily="18" charset="0"/>
                <a:cs typeface="Times New Roman" panose="02020603050405020304" pitchFamily="18" charset="0"/>
              </a:rPr>
              <a:t>trestbps</a:t>
            </a:r>
            <a:r>
              <a:rPr lang="en-US" sz="1400" b="1" dirty="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 The person's resting blood pressure (mm Hg on admission to the hospital)</a:t>
            </a:r>
          </a:p>
          <a:p>
            <a:r>
              <a:rPr lang="en-US" sz="1400" b="1" dirty="0">
                <a:latin typeface="Times New Roman" panose="02020603050405020304" pitchFamily="18" charset="0"/>
                <a:cs typeface="Times New Roman" panose="02020603050405020304" pitchFamily="18" charset="0"/>
              </a:rPr>
              <a:t>Serum Cholesterol (</a:t>
            </a:r>
            <a:r>
              <a:rPr lang="en-US" sz="1400" b="1" dirty="0" err="1">
                <a:latin typeface="Times New Roman" panose="02020603050405020304" pitchFamily="18" charset="0"/>
                <a:cs typeface="Times New Roman" panose="02020603050405020304" pitchFamily="18" charset="0"/>
              </a:rPr>
              <a:t>chol</a:t>
            </a:r>
            <a:r>
              <a:rPr lang="en-US" sz="1400" b="1" dirty="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 The person's cholesterol measurement in mg/dl</a:t>
            </a:r>
          </a:p>
          <a:p>
            <a:r>
              <a:rPr lang="en-US" sz="1400" b="1" dirty="0">
                <a:latin typeface="Times New Roman" panose="02020603050405020304" pitchFamily="18" charset="0"/>
                <a:cs typeface="Times New Roman" panose="02020603050405020304" pitchFamily="18" charset="0"/>
              </a:rPr>
              <a:t>Fasting Blood Sugar (</a:t>
            </a:r>
            <a:r>
              <a:rPr lang="en-US" sz="1400" b="1" dirty="0" err="1">
                <a:latin typeface="Times New Roman" panose="02020603050405020304" pitchFamily="18" charset="0"/>
                <a:cs typeface="Times New Roman" panose="02020603050405020304" pitchFamily="18" charset="0"/>
              </a:rPr>
              <a:t>fbs</a:t>
            </a:r>
            <a:r>
              <a:rPr lang="en-US" sz="1400" b="1" dirty="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 Fasting blood sugar &gt; 120 mg/dl (1 = true; 0 = false)</a:t>
            </a:r>
          </a:p>
          <a:p>
            <a:r>
              <a:rPr lang="en-US" sz="1400" b="1" dirty="0">
                <a:latin typeface="Times New Roman" panose="02020603050405020304" pitchFamily="18" charset="0"/>
                <a:cs typeface="Times New Roman" panose="02020603050405020304" pitchFamily="18" charset="0"/>
              </a:rPr>
              <a:t>Resting Electrocardiographic Results (</a:t>
            </a:r>
            <a:r>
              <a:rPr lang="en-US" sz="1400" b="1" dirty="0" err="1">
                <a:latin typeface="Times New Roman" panose="02020603050405020304" pitchFamily="18" charset="0"/>
                <a:cs typeface="Times New Roman" panose="02020603050405020304" pitchFamily="18" charset="0"/>
              </a:rPr>
              <a:t>restecg</a:t>
            </a:r>
            <a:r>
              <a:rPr lang="en-US" sz="1400" b="1"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0: Normal 1: Having ST-T wave abnormality 2: Showing probable or definite left ventricular hypertrophy by Estes' criteria</a:t>
            </a:r>
          </a:p>
          <a:p>
            <a:r>
              <a:rPr lang="en-US" sz="1400" b="1" dirty="0">
                <a:latin typeface="Times New Roman" panose="02020603050405020304" pitchFamily="18" charset="0"/>
                <a:cs typeface="Times New Roman" panose="02020603050405020304" pitchFamily="18" charset="0"/>
              </a:rPr>
              <a:t>Maximum Heart Rate Achieved (</a:t>
            </a:r>
            <a:r>
              <a:rPr lang="en-US" sz="1400" b="1" dirty="0" err="1">
                <a:latin typeface="Times New Roman" panose="02020603050405020304" pitchFamily="18" charset="0"/>
                <a:cs typeface="Times New Roman" panose="02020603050405020304" pitchFamily="18" charset="0"/>
              </a:rPr>
              <a:t>thalach</a:t>
            </a:r>
            <a:r>
              <a:rPr lang="en-US" sz="1400" b="1" dirty="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 The person's maximum heart rate achieved</a:t>
            </a:r>
          </a:p>
          <a:p>
            <a:r>
              <a:rPr lang="en-US" sz="1400" b="1" dirty="0">
                <a:latin typeface="Times New Roman" panose="02020603050405020304" pitchFamily="18" charset="0"/>
                <a:cs typeface="Times New Roman" panose="02020603050405020304" pitchFamily="18" charset="0"/>
              </a:rPr>
              <a:t>Exercise Induced Angina (</a:t>
            </a:r>
            <a:r>
              <a:rPr lang="en-US" sz="1400" b="1" dirty="0" err="1">
                <a:latin typeface="Times New Roman" panose="02020603050405020304" pitchFamily="18" charset="0"/>
                <a:cs typeface="Times New Roman" panose="02020603050405020304" pitchFamily="18" charset="0"/>
              </a:rPr>
              <a:t>exang</a:t>
            </a:r>
            <a:r>
              <a:rPr lang="en-US" sz="1400" b="1" dirty="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 Exercise induced angina (1 = yes; 0 = no)</a:t>
            </a:r>
          </a:p>
          <a:p>
            <a:r>
              <a:rPr lang="en-US" sz="1400" b="1" dirty="0" err="1">
                <a:latin typeface="Times New Roman" panose="02020603050405020304" pitchFamily="18" charset="0"/>
                <a:cs typeface="Times New Roman" panose="02020603050405020304" pitchFamily="18" charset="0"/>
              </a:rPr>
              <a:t>Oldpeak</a:t>
            </a:r>
            <a:r>
              <a:rPr lang="en-US" sz="1400" dirty="0">
                <a:latin typeface="Times New Roman" panose="02020603050405020304" pitchFamily="18" charset="0"/>
                <a:cs typeface="Times New Roman" panose="02020603050405020304" pitchFamily="18" charset="0"/>
              </a:rPr>
              <a:t>: ST depression induced by exercise relative to rest</a:t>
            </a:r>
          </a:p>
          <a:p>
            <a:r>
              <a:rPr lang="en-US" sz="1400" b="1" dirty="0">
                <a:latin typeface="Times New Roman" panose="02020603050405020304" pitchFamily="18" charset="0"/>
                <a:cs typeface="Times New Roman" panose="02020603050405020304" pitchFamily="18" charset="0"/>
              </a:rPr>
              <a:t>Number of Major Vessels (ca)</a:t>
            </a:r>
            <a:r>
              <a:rPr lang="en-US" sz="1400" dirty="0">
                <a:latin typeface="Times New Roman" panose="02020603050405020304" pitchFamily="18" charset="0"/>
                <a:cs typeface="Times New Roman" panose="02020603050405020304" pitchFamily="18" charset="0"/>
              </a:rPr>
              <a:t>: The number of major vessels (0-3) colored by fluoroscopy</a:t>
            </a:r>
          </a:p>
          <a:p>
            <a:r>
              <a:rPr lang="en-US" sz="1400" b="1" dirty="0">
                <a:latin typeface="Times New Roman" panose="02020603050405020304" pitchFamily="18" charset="0"/>
                <a:cs typeface="Times New Roman" panose="02020603050405020304" pitchFamily="18" charset="0"/>
              </a:rPr>
              <a:t>Thalassemia (</a:t>
            </a:r>
            <a:r>
              <a:rPr lang="en-US" sz="1400" b="1" dirty="0" err="1">
                <a:latin typeface="Times New Roman" panose="02020603050405020304" pitchFamily="18" charset="0"/>
                <a:cs typeface="Times New Roman" panose="02020603050405020304" pitchFamily="18" charset="0"/>
              </a:rPr>
              <a:t>thal</a:t>
            </a:r>
            <a:r>
              <a:rPr lang="en-US" sz="1400" b="1" dirty="0">
                <a:latin typeface="Times New Roman" panose="02020603050405020304" pitchFamily="18" charset="0"/>
                <a:cs typeface="Times New Roman" panose="02020603050405020304" pitchFamily="18" charset="0"/>
              </a:rPr>
              <a:t>) - </a:t>
            </a:r>
            <a:r>
              <a:rPr lang="en-US" sz="1400" dirty="0">
                <a:latin typeface="Times New Roman" panose="02020603050405020304" pitchFamily="18" charset="0"/>
                <a:cs typeface="Times New Roman" panose="02020603050405020304" pitchFamily="18" charset="0"/>
              </a:rPr>
              <a:t>0: Normal 1: Fixed defect 2: Reversible defect</a:t>
            </a:r>
          </a:p>
          <a:p>
            <a:endParaRPr lang="en-US" sz="1600" dirty="0"/>
          </a:p>
          <a:p>
            <a:endParaRPr lang="en-US" sz="1600" dirty="0"/>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6241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1E6FD-7B25-4C05-9C04-D65EE64AE32B}"/>
              </a:ext>
            </a:extLst>
          </p:cNvPr>
          <p:cNvSpPr>
            <a:spLocks noGrp="1"/>
          </p:cNvSpPr>
          <p:nvPr>
            <p:ph type="title"/>
          </p:nvPr>
        </p:nvSpPr>
        <p:spPr/>
        <p:txBody>
          <a:bodyPr>
            <a:normAutofit/>
          </a:bodyPr>
          <a:lstStyle/>
          <a:p>
            <a:pPr algn="ctr"/>
            <a:r>
              <a:rPr lang="en-US" sz="2800" b="1" dirty="0">
                <a:latin typeface="Times New Roman" panose="02020603050405020304" pitchFamily="18" charset="0"/>
                <a:cs typeface="Times New Roman" panose="02020603050405020304" pitchFamily="18" charset="0"/>
              </a:rPr>
              <a:t>Key Performance indicator (KPI)</a:t>
            </a:r>
          </a:p>
        </p:txBody>
      </p:sp>
      <p:sp>
        <p:nvSpPr>
          <p:cNvPr id="3" name="Content Placeholder 2">
            <a:extLst>
              <a:ext uri="{FF2B5EF4-FFF2-40B4-BE49-F238E27FC236}">
                <a16:creationId xmlns:a16="http://schemas.microsoft.com/office/drawing/2014/main" id="{9C8927E6-A438-43AD-A779-3AE9BD503883}"/>
              </a:ext>
            </a:extLst>
          </p:cNvPr>
          <p:cNvSpPr>
            <a:spLocks noGrp="1"/>
          </p:cNvSpPr>
          <p:nvPr>
            <p:ph idx="1"/>
          </p:nvPr>
        </p:nvSpPr>
        <p:spPr>
          <a:xfrm>
            <a:off x="1141412" y="1918447"/>
            <a:ext cx="9905999" cy="3030072"/>
          </a:xfrm>
        </p:spPr>
        <p:txBody>
          <a:bodyPr>
            <a:normAutofit/>
          </a:bodyPr>
          <a:lstStyle/>
          <a:p>
            <a:pPr marL="457200" indent="-457200">
              <a:buFont typeface="+mj-lt"/>
              <a:buAutoNum type="arabicPeriod"/>
            </a:pPr>
            <a:r>
              <a:rPr lang="en-US" sz="1600" dirty="0">
                <a:latin typeface="Times New Roman" panose="02020603050405020304" pitchFamily="18" charset="0"/>
                <a:cs typeface="Times New Roman" panose="02020603050405020304" pitchFamily="18" charset="0"/>
              </a:rPr>
              <a:t>Percentage of People Having Heart Disease </a:t>
            </a:r>
          </a:p>
          <a:p>
            <a:pPr marL="457200" indent="-457200">
              <a:buFont typeface="+mj-lt"/>
              <a:buAutoNum type="arabicPeriod"/>
            </a:pPr>
            <a:r>
              <a:rPr lang="en-US" sz="1600" dirty="0">
                <a:latin typeface="Times New Roman" panose="02020603050405020304" pitchFamily="18" charset="0"/>
                <a:cs typeface="Times New Roman" panose="02020603050405020304" pitchFamily="18" charset="0"/>
              </a:rPr>
              <a:t>Age Distribution including Gender</a:t>
            </a:r>
          </a:p>
          <a:p>
            <a:pPr marL="457200" indent="-457200">
              <a:buFont typeface="+mj-lt"/>
              <a:buAutoNum type="arabicPeriod"/>
            </a:pPr>
            <a:r>
              <a:rPr lang="en-US" sz="1600" dirty="0">
                <a:latin typeface="Times New Roman" panose="02020603050405020304" pitchFamily="18" charset="0"/>
                <a:cs typeface="Times New Roman" panose="02020603050405020304" pitchFamily="18" charset="0"/>
              </a:rPr>
              <a:t>Gender Distribution Based on Heart Disease</a:t>
            </a:r>
          </a:p>
          <a:p>
            <a:pPr marL="457200" indent="-457200">
              <a:buFont typeface="+mj-lt"/>
              <a:buAutoNum type="arabicPeriod"/>
            </a:pPr>
            <a:r>
              <a:rPr lang="en-US" sz="1600" dirty="0">
                <a:latin typeface="Times New Roman" panose="02020603050405020304" pitchFamily="18" charset="0"/>
                <a:cs typeface="Times New Roman" panose="02020603050405020304" pitchFamily="18" charset="0"/>
              </a:rPr>
              <a:t>Chest Pain Experienced by People Suffering from Heart Disease</a:t>
            </a:r>
          </a:p>
          <a:p>
            <a:pPr marL="457200" indent="-457200">
              <a:buFont typeface="+mj-lt"/>
              <a:buAutoNum type="arabicPeriod"/>
            </a:pPr>
            <a:r>
              <a:rPr lang="en-US" sz="1600" dirty="0">
                <a:latin typeface="Times New Roman" panose="02020603050405020304" pitchFamily="18" charset="0"/>
                <a:cs typeface="Times New Roman" panose="02020603050405020304" pitchFamily="18" charset="0"/>
              </a:rPr>
              <a:t>Blood Pressure, Cholesterol Level and Maximum Heart Rate of People According to their Age and Heart Disease Patients.</a:t>
            </a:r>
          </a:p>
          <a:p>
            <a:pPr marL="457200" indent="-457200">
              <a:buFont typeface="+mj-lt"/>
              <a:buAutoNum type="arabicPeriod"/>
            </a:pPr>
            <a:r>
              <a:rPr lang="en-US" sz="1600" dirty="0">
                <a:latin typeface="Times New Roman" panose="02020603050405020304" pitchFamily="18" charset="0"/>
                <a:cs typeface="Times New Roman" panose="02020603050405020304" pitchFamily="18" charset="0"/>
              </a:rPr>
              <a:t>ST Depression Experienced by People According to their age and heart disease</a:t>
            </a:r>
          </a:p>
          <a:p>
            <a:pPr marL="0" indent="0">
              <a:buNone/>
            </a:pPr>
            <a:endParaRPr lang="en-US" dirty="0"/>
          </a:p>
        </p:txBody>
      </p:sp>
    </p:spTree>
    <p:extLst>
      <p:ext uri="{BB962C8B-B14F-4D97-AF65-F5344CB8AC3E}">
        <p14:creationId xmlns:p14="http://schemas.microsoft.com/office/powerpoint/2010/main" val="2437220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C3216-3F31-4F5F-9055-D7922FCD0BCC}"/>
              </a:ext>
            </a:extLst>
          </p:cNvPr>
          <p:cNvSpPr>
            <a:spLocks noGrp="1"/>
          </p:cNvSpPr>
          <p:nvPr>
            <p:ph type="title"/>
          </p:nvPr>
        </p:nvSpPr>
        <p:spPr>
          <a:xfrm>
            <a:off x="1141413" y="268894"/>
            <a:ext cx="9678987" cy="815835"/>
          </a:xfrm>
        </p:spPr>
        <p:txBody>
          <a:bodyPr>
            <a:normAutofit/>
          </a:bodyPr>
          <a:lstStyle/>
          <a:p>
            <a:pPr algn="ctr"/>
            <a:r>
              <a:rPr lang="en-US" sz="2800" b="1" dirty="0">
                <a:latin typeface="Times New Roman" panose="02020603050405020304" pitchFamily="18" charset="0"/>
                <a:cs typeface="Times New Roman" panose="02020603050405020304" pitchFamily="18" charset="0"/>
              </a:rPr>
              <a:t>Dashboard</a:t>
            </a:r>
          </a:p>
        </p:txBody>
      </p:sp>
      <p:pic>
        <p:nvPicPr>
          <p:cNvPr id="4" name="Picture 3">
            <a:extLst>
              <a:ext uri="{FF2B5EF4-FFF2-40B4-BE49-F238E27FC236}">
                <a16:creationId xmlns:a16="http://schemas.microsoft.com/office/drawing/2014/main" id="{6D9041D2-C25F-4BC3-B3F2-5735832E62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3400" y="1084729"/>
            <a:ext cx="9767187" cy="5477544"/>
          </a:xfrm>
          <a:prstGeom prst="rect">
            <a:avLst/>
          </a:prstGeom>
        </p:spPr>
      </p:pic>
    </p:spTree>
    <p:extLst>
      <p:ext uri="{BB962C8B-B14F-4D97-AF65-F5344CB8AC3E}">
        <p14:creationId xmlns:p14="http://schemas.microsoft.com/office/powerpoint/2010/main" val="2487774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ACDD0-84B4-4A8F-8EDC-BDF5A2E674BE}"/>
              </a:ext>
            </a:extLst>
          </p:cNvPr>
          <p:cNvSpPr>
            <a:spLocks noGrp="1"/>
          </p:cNvSpPr>
          <p:nvPr>
            <p:ph type="title"/>
          </p:nvPr>
        </p:nvSpPr>
        <p:spPr>
          <a:xfrm>
            <a:off x="1015908" y="2276988"/>
            <a:ext cx="9905998" cy="1478570"/>
          </a:xfrm>
        </p:spPr>
        <p:txBody>
          <a:bodyPr>
            <a:normAutofit/>
          </a:bodyPr>
          <a:lstStyle/>
          <a:p>
            <a:pPr algn="ctr"/>
            <a:r>
              <a:rPr lang="en-US" sz="5400" b="1" dirty="0">
                <a:solidFill>
                  <a:schemeClr val="accent3">
                    <a:lumMod val="20000"/>
                    <a:lumOff val="80000"/>
                  </a:schemeClr>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870282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EE5972E-C2CB-4A79-8D94-EAC1482804F5}"/>
              </a:ext>
            </a:extLst>
          </p:cNvPr>
          <p:cNvSpPr>
            <a:spLocks noGrp="1"/>
          </p:cNvSpPr>
          <p:nvPr>
            <p:ph type="title"/>
          </p:nvPr>
        </p:nvSpPr>
        <p:spPr>
          <a:xfrm>
            <a:off x="1141413" y="2070564"/>
            <a:ext cx="9905998" cy="1478570"/>
          </a:xfrm>
        </p:spPr>
        <p:txBody>
          <a:bodyPr>
            <a:normAutofit/>
          </a:bodyPr>
          <a:lstStyle/>
          <a:p>
            <a:pPr algn="ctr"/>
            <a:r>
              <a:rPr lang="en-US" sz="4000" b="1" cap="none" dirty="0">
                <a:latin typeface="Times New Roman" panose="02020603050405020304" pitchFamily="18" charset="0"/>
                <a:cs typeface="Times New Roman" panose="02020603050405020304" pitchFamily="18" charset="0"/>
              </a:rPr>
              <a:t>Analyzing Amazon Sales Data</a:t>
            </a:r>
          </a:p>
        </p:txBody>
      </p:sp>
      <p:sp>
        <p:nvSpPr>
          <p:cNvPr id="5" name="Rectangle 4">
            <a:extLst>
              <a:ext uri="{FF2B5EF4-FFF2-40B4-BE49-F238E27FC236}">
                <a16:creationId xmlns:a16="http://schemas.microsoft.com/office/drawing/2014/main" id="{978F1275-2A29-41DA-A2E4-244233EB11BF}"/>
              </a:ext>
            </a:extLst>
          </p:cNvPr>
          <p:cNvSpPr/>
          <p:nvPr/>
        </p:nvSpPr>
        <p:spPr>
          <a:xfrm>
            <a:off x="4462202" y="3549134"/>
            <a:ext cx="3264420" cy="369332"/>
          </a:xfrm>
          <a:prstGeom prst="rect">
            <a:avLst/>
          </a:prstGeom>
        </p:spPr>
        <p:txBody>
          <a:bodyPr wrap="none">
            <a:spAutoFit/>
          </a:bodyPr>
          <a:lstStyle/>
          <a:p>
            <a:pPr algn="ctr"/>
            <a:r>
              <a:rPr lang="en-US" dirty="0">
                <a:solidFill>
                  <a:schemeClr val="bg2">
                    <a:lumMod val="50000"/>
                    <a:lumOff val="50000"/>
                  </a:schemeClr>
                </a:solidFill>
                <a:latin typeface="Times New Roman" panose="02020603050405020304" pitchFamily="18" charset="0"/>
                <a:cs typeface="Times New Roman" panose="02020603050405020304" pitchFamily="18" charset="0"/>
              </a:rPr>
              <a:t>DETAILED PROJECT REPORT</a:t>
            </a:r>
          </a:p>
        </p:txBody>
      </p:sp>
    </p:spTree>
    <p:extLst>
      <p:ext uri="{BB962C8B-B14F-4D97-AF65-F5344CB8AC3E}">
        <p14:creationId xmlns:p14="http://schemas.microsoft.com/office/powerpoint/2010/main" val="42731321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4765</TotalTime>
  <Words>791</Words>
  <Application>Microsoft Office PowerPoint</Application>
  <PresentationFormat>Widescreen</PresentationFormat>
  <Paragraphs>62</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Times New Roman</vt:lpstr>
      <vt:lpstr>Trebuchet MS</vt:lpstr>
      <vt:lpstr>Tw Cen MT</vt:lpstr>
      <vt:lpstr>Circuit</vt:lpstr>
      <vt:lpstr>Heart Disease Diagnostic Analysis</vt:lpstr>
      <vt:lpstr>INTRODUCTION</vt:lpstr>
      <vt:lpstr>Problem statement</vt:lpstr>
      <vt:lpstr>architecture</vt:lpstr>
      <vt:lpstr>Dataset Information</vt:lpstr>
      <vt:lpstr>Key Performance indicator (KPI)</vt:lpstr>
      <vt:lpstr>Dashboard</vt:lpstr>
      <vt:lpstr>Thank you</vt:lpstr>
      <vt:lpstr>Analyzing Amazon Sales Data</vt:lpstr>
      <vt:lpstr>Introduction</vt:lpstr>
      <vt:lpstr>Problem statement</vt:lpstr>
      <vt:lpstr>Architecture</vt:lpstr>
      <vt:lpstr>Dataset Information</vt:lpstr>
      <vt:lpstr>Key performance indicator (KPI)</vt:lpstr>
      <vt:lpstr>Dashboard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Diagnostic Analysis</dc:title>
  <dc:creator>riya</dc:creator>
  <cp:lastModifiedBy>riya</cp:lastModifiedBy>
  <cp:revision>15</cp:revision>
  <dcterms:created xsi:type="dcterms:W3CDTF">2024-08-07T05:05:23Z</dcterms:created>
  <dcterms:modified xsi:type="dcterms:W3CDTF">2024-08-10T12:30:48Z</dcterms:modified>
</cp:coreProperties>
</file>