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91" r:id="rId3"/>
    <p:sldMasterId id="2147483715" r:id="rId4"/>
  </p:sldMasterIdLst>
  <p:sldIdLst>
    <p:sldId id="256" r:id="rId5"/>
    <p:sldId id="265" r:id="rId6"/>
    <p:sldId id="261" r:id="rId7"/>
    <p:sldId id="270" r:id="rId8"/>
    <p:sldId id="268" r:id="rId9"/>
    <p:sldId id="269" r:id="rId10"/>
    <p:sldId id="271" r:id="rId11"/>
    <p:sldId id="277" r:id="rId12"/>
    <p:sldId id="272" r:id="rId13"/>
    <p:sldId id="273" r:id="rId14"/>
    <p:sldId id="274" r:id="rId15"/>
    <p:sldId id="275" r:id="rId16"/>
    <p:sldId id="276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99"/>
    <a:srgbClr val="F2A16A"/>
    <a:srgbClr val="FFCCFF"/>
    <a:srgbClr val="1A1A1A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5455" autoAdjust="0"/>
  </p:normalViewPr>
  <p:slideViewPr>
    <p:cSldViewPr snapToGrid="0">
      <p:cViewPr varScale="1">
        <p:scale>
          <a:sx n="90" d="100"/>
          <a:sy n="90" d="100"/>
        </p:scale>
        <p:origin x="4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D333-75FF-47F1-BFB0-CACC6579E2CA}" type="datetimeFigureOut">
              <a:rPr lang="en-IN" smtClean="0"/>
              <a:t>29-07-2021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20CC-305F-4939-9BBB-D535219E76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03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D333-75FF-47F1-BFB0-CACC6579E2CA}" type="datetimeFigureOut">
              <a:rPr lang="en-IN" smtClean="0"/>
              <a:t>29-07-2021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20CC-305F-4939-9BBB-D535219E76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738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D333-75FF-47F1-BFB0-CACC6579E2CA}" type="datetimeFigureOut">
              <a:rPr lang="en-IN" smtClean="0"/>
              <a:t>29-07-2021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20CC-305F-4939-9BBB-D535219E76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3873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/>
              <a:t>7/29/2021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693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/>
              <a:t>7/29/2021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223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/>
              <a:t>7/29/2021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534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/>
              <a:t>7/29/2021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537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/>
              <a:t>7/29/2021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043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/>
              <a:t>7/29/2021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875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/>
              <a:t>7/29/2021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973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/>
              <a:t>7/29/2021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07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D333-75FF-47F1-BFB0-CACC6579E2CA}" type="datetimeFigureOut">
              <a:rPr lang="en-IN" smtClean="0"/>
              <a:t>29-07-2021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20CC-305F-4939-9BBB-D535219E76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36617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/>
              <a:t>7/29/2021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3208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/>
              <a:t>7/29/2021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085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/>
              <a:t>7/29/2021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1435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/>
              <a:t>7/29/2021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/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2812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/>
              <a:t>7/29/2021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0584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/>
              <a:t>7/29/2021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1055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/>
              <a:t>7/29/2021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8939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/>
              <a:t>7/29/2021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5217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/>
              <a:t>7/29/2021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205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7/29/2021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61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D333-75FF-47F1-BFB0-CACC6579E2CA}" type="datetimeFigureOut">
              <a:rPr lang="en-IN" smtClean="0"/>
              <a:t>29-07-2021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20CC-305F-4939-9BBB-D535219E76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7108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D333-75FF-47F1-BFB0-CACC6579E2CA}" type="datetimeFigureOut">
              <a:rPr lang="en-IN" smtClean="0"/>
              <a:t>29-07-2021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20CC-305F-4939-9BBB-D535219E76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929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D333-75FF-47F1-BFB0-CACC6579E2CA}" type="datetimeFigureOut">
              <a:rPr lang="en-IN" smtClean="0"/>
              <a:t>29-07-2021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20CC-305F-4939-9BBB-D535219E76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892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D333-75FF-47F1-BFB0-CACC6579E2CA}" type="datetimeFigureOut">
              <a:rPr lang="en-IN" smtClean="0"/>
              <a:t>29-07-2021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20CC-305F-4939-9BBB-D535219E76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24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D333-75FF-47F1-BFB0-CACC6579E2CA}" type="datetimeFigureOut">
              <a:rPr lang="en-IN" smtClean="0"/>
              <a:t>29-07-2021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20CC-305F-4939-9BBB-D535219E76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80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D333-75FF-47F1-BFB0-CACC6579E2CA}" type="datetimeFigureOut">
              <a:rPr lang="en-IN" smtClean="0"/>
              <a:t>29-07-2021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20CC-305F-4939-9BBB-D535219E76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185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D333-75FF-47F1-BFB0-CACC6579E2CA}" type="datetimeFigureOut">
              <a:rPr lang="en-IN" smtClean="0"/>
              <a:t>29-07-2021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20CC-305F-4939-9BBB-D535219E76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647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D333-75FF-47F1-BFB0-CACC6579E2CA}" type="datetimeFigureOut">
              <a:rPr lang="en-IN" smtClean="0"/>
              <a:t>29-07-2021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20CC-305F-4939-9BBB-D535219E76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409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D333-75FF-47F1-BFB0-CACC6579E2CA}" type="datetimeFigureOut">
              <a:rPr lang="en-IN" smtClean="0"/>
              <a:t>29-07-2021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20CC-305F-4939-9BBB-D535219E76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267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D333-75FF-47F1-BFB0-CACC6579E2CA}" type="datetimeFigureOut">
              <a:rPr lang="en-IN" smtClean="0"/>
              <a:t>29-07-2021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20CC-305F-4939-9BBB-D535219E76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90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D333-75FF-47F1-BFB0-CACC6579E2CA}" type="datetimeFigureOut">
              <a:rPr lang="en-IN" smtClean="0"/>
              <a:t>29-07-2021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20CC-305F-4939-9BBB-D535219E76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830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D333-75FF-47F1-BFB0-CACC6579E2CA}" type="datetimeFigureOut">
              <a:rPr lang="en-IN" smtClean="0"/>
              <a:t>29-07-2021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20CC-305F-4939-9BBB-D535219E76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4240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D333-75FF-47F1-BFB0-CACC6579E2CA}" type="datetimeFigureOut">
              <a:rPr lang="en-IN" smtClean="0"/>
              <a:t>29-07-2021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20CC-305F-4939-9BBB-D535219E76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88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49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61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36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30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42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25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14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70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10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D333-75FF-47F1-BFB0-CACC6579E2CA}" type="datetimeFigureOut">
              <a:rPr lang="en-IN" smtClean="0"/>
              <a:t>29-07-2021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20CC-305F-4939-9BBB-D535219E76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206833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96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36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D333-75FF-47F1-BFB0-CACC6579E2CA}" type="datetimeFigureOut">
              <a:rPr lang="en-IN" smtClean="0"/>
              <a:t>29-07-2021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20CC-305F-4939-9BBB-D535219E76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711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D333-75FF-47F1-BFB0-CACC6579E2CA}" type="datetimeFigureOut">
              <a:rPr lang="en-IN" smtClean="0"/>
              <a:t>29-07-2021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20CC-305F-4939-9BBB-D535219E76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67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D333-75FF-47F1-BFB0-CACC6579E2CA}" type="datetimeFigureOut">
              <a:rPr lang="en-IN" smtClean="0"/>
              <a:t>29-07-2021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20CC-305F-4939-9BBB-D535219E76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537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D333-75FF-47F1-BFB0-CACC6579E2CA}" type="datetimeFigureOut">
              <a:rPr lang="en-IN" smtClean="0"/>
              <a:t>29-07-2021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20CC-305F-4939-9BBB-D535219E76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3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73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 t="-7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FD333-75FF-47F1-BFB0-CACC6579E2CA}" type="datetimeFigureOut">
              <a:rPr lang="en-IN" smtClean="0"/>
              <a:t>29-07-2021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A20CC-305F-4939-9BBB-D535219E76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638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 defTabSz="457200"/>
              <a:t>7/29/2021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fld id="{6D22F896-40B5-4ADD-8801-0D06FADFA095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93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FD333-75FF-47F1-BFB0-CACC6579E2CA}" type="datetimeFigureOut">
              <a:rPr lang="en-IN" smtClean="0"/>
              <a:t>29-07-2021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A20CC-305F-4939-9BBB-D535219E76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832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88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7000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2550" y="758825"/>
            <a:ext cx="9486900" cy="2843213"/>
          </a:xfrm>
        </p:spPr>
        <p:txBody>
          <a:bodyPr>
            <a:noAutofit/>
          </a:bodyPr>
          <a:lstStyle/>
          <a:p>
            <a:r>
              <a:rPr lang="en-IN" sz="6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BALANCING  THE CHEMICAL EQUATIONS</a:t>
            </a:r>
            <a:endParaRPr lang="en-IN" sz="6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523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8000"/>
                    </a14:imgEffect>
                    <a14:imgEffect>
                      <a14:colorTemperature colorTemp="8425"/>
                    </a14:imgEffect>
                    <a14:imgEffect>
                      <a14:saturation sat="94000"/>
                    </a14:imgEffect>
                  </a14:imgLayer>
                </a14:imgProps>
              </a:ext>
            </a:extLst>
          </a:blip>
          <a:srcRect/>
          <a:stretch>
            <a:fillRect l="-10000" t="-3000" r="-21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133" y="10054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CCFF"/>
                </a:solidFill>
                <a:latin typeface="Algerian" panose="04020705040A02060702" pitchFamily="82" charset="0"/>
              </a:rPr>
              <a:t>STEPS TO BALANCE A CHEMICAL EQUATION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959504"/>
            <a:ext cx="991446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b="1" dirty="0" smtClean="0">
                <a:solidFill>
                  <a:srgbClr val="FFFF00"/>
                </a:solidFill>
                <a:latin typeface="Bradley Hand ITC" panose="03070402050302030203" pitchFamily="66" charset="0"/>
                <a:ea typeface="Amiri" panose="00000500000000000000" pitchFamily="2" charset="-78"/>
                <a:cs typeface="Amiri" panose="00000500000000000000" pitchFamily="2" charset="-78"/>
              </a:rPr>
              <a:t>Here Fe and H atoms are still not balanced, so let us pick any of this element to proceed further.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b="1" dirty="0" smtClean="0">
                <a:solidFill>
                  <a:srgbClr val="FFFF00"/>
                </a:solidFill>
                <a:latin typeface="Bradley Hand ITC" panose="03070402050302030203" pitchFamily="66" charset="0"/>
                <a:ea typeface="Amiri" panose="00000500000000000000" pitchFamily="2" charset="-78"/>
                <a:cs typeface="Amiri" panose="00000500000000000000" pitchFamily="2" charset="-78"/>
              </a:rPr>
              <a:t>Now let us balance hydrogen atom in the partly balanced </a:t>
            </a:r>
            <a:r>
              <a:rPr lang="en-IN" sz="2600" b="1" dirty="0" smtClean="0">
                <a:solidFill>
                  <a:srgbClr val="FFFF00"/>
                </a:solidFill>
                <a:latin typeface="Bradley Hand ITC" panose="03070402050302030203" pitchFamily="66" charset="0"/>
                <a:ea typeface="Amiri" panose="00000500000000000000" pitchFamily="2" charset="-78"/>
                <a:cs typeface="Amiri" panose="00000500000000000000" pitchFamily="2" charset="-78"/>
              </a:rPr>
              <a:t>equation. So </a:t>
            </a:r>
            <a:r>
              <a:rPr lang="en-IN" sz="2600" b="1" dirty="0" smtClean="0">
                <a:solidFill>
                  <a:srgbClr val="FFFF00"/>
                </a:solidFill>
                <a:latin typeface="Bradley Hand ITC" panose="03070402050302030203" pitchFamily="66" charset="0"/>
                <a:ea typeface="Amiri" panose="00000500000000000000" pitchFamily="2" charset="-78"/>
                <a:cs typeface="Amiri" panose="00000500000000000000" pitchFamily="2" charset="-78"/>
              </a:rPr>
              <a:t>to equalise the number H atoms, we have to make the number of molecules of hydrogen as four on the RHS.</a:t>
            </a:r>
            <a:endParaRPr lang="en-IN" sz="2600" b="1" dirty="0">
              <a:solidFill>
                <a:srgbClr val="FFFF00"/>
              </a:solidFill>
              <a:latin typeface="Bradley Hand ITC" panose="03070402050302030203" pitchFamily="66" charset="0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358155"/>
              </p:ext>
            </p:extLst>
          </p:nvPr>
        </p:nvGraphicFramePr>
        <p:xfrm>
          <a:off x="465666" y="4052385"/>
          <a:ext cx="6773335" cy="16572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01551"/>
                <a:gridCol w="1903856"/>
                <a:gridCol w="1967928"/>
              </a:tblGrid>
              <a:tr h="4357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ATOMS</a:t>
                      </a:r>
                      <a:r>
                        <a:rPr lang="en-US" baseline="0" dirty="0" smtClean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 OF HYDROGEN</a:t>
                      </a:r>
                      <a:endParaRPr lang="en-IN" dirty="0">
                        <a:latin typeface="Amiri" panose="00000500000000000000" pitchFamily="2" charset="-78"/>
                        <a:ea typeface="Amiri" panose="00000500000000000000" pitchFamily="2" charset="-78"/>
                        <a:cs typeface="Amiri" panose="00000500000000000000" pitchFamily="2" charset="-78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IN REACTANT</a:t>
                      </a:r>
                      <a:endParaRPr lang="en-IN" dirty="0">
                        <a:latin typeface="Amiri" panose="00000500000000000000" pitchFamily="2" charset="-78"/>
                        <a:ea typeface="Amiri" panose="00000500000000000000" pitchFamily="2" charset="-78"/>
                        <a:cs typeface="Amiri" panose="00000500000000000000" pitchFamily="2" charset="-78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IN PRODUCT</a:t>
                      </a:r>
                      <a:endParaRPr lang="en-IN" dirty="0">
                        <a:latin typeface="Amiri" panose="00000500000000000000" pitchFamily="2" charset="-78"/>
                        <a:ea typeface="Amiri" panose="00000500000000000000" pitchFamily="2" charset="-78"/>
                        <a:cs typeface="Amiri" panose="00000500000000000000" pitchFamily="2" charset="-78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444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INITIAL</a:t>
                      </a:r>
                      <a:endParaRPr lang="en-IN" dirty="0">
                        <a:latin typeface="Amiri" panose="00000500000000000000" pitchFamily="2" charset="-78"/>
                        <a:ea typeface="Amiri" panose="00000500000000000000" pitchFamily="2" charset="-78"/>
                        <a:cs typeface="Amiri" panose="000005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8 in (4H</a:t>
                      </a:r>
                      <a:r>
                        <a:rPr lang="en-US" baseline="-25000" dirty="0" smtClean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2</a:t>
                      </a:r>
                      <a:r>
                        <a:rPr lang="en-US" dirty="0" smtClean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O)</a:t>
                      </a:r>
                      <a:endParaRPr lang="en-IN" dirty="0">
                        <a:latin typeface="Amiri" panose="00000500000000000000" pitchFamily="2" charset="-78"/>
                        <a:ea typeface="Amiri" panose="00000500000000000000" pitchFamily="2" charset="-78"/>
                        <a:cs typeface="Amiri" panose="000005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2(in H</a:t>
                      </a:r>
                      <a:r>
                        <a:rPr lang="en-US" baseline="-25000" dirty="0" smtClean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2</a:t>
                      </a:r>
                      <a:r>
                        <a:rPr lang="en-US" dirty="0" smtClean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)</a:t>
                      </a:r>
                      <a:endParaRPr lang="en-IN" dirty="0">
                        <a:latin typeface="Amiri" panose="00000500000000000000" pitchFamily="2" charset="-78"/>
                        <a:ea typeface="Amiri" panose="00000500000000000000" pitchFamily="2" charset="-78"/>
                        <a:cs typeface="Amiri" panose="00000500000000000000" pitchFamily="2" charset="-78"/>
                      </a:endParaRPr>
                    </a:p>
                  </a:txBody>
                  <a:tcPr/>
                </a:tc>
              </a:tr>
              <a:tr h="3883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TO</a:t>
                      </a:r>
                      <a:r>
                        <a:rPr lang="en-US" baseline="0" dirty="0" smtClean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 BALANCE</a:t>
                      </a:r>
                      <a:endParaRPr lang="en-IN" dirty="0">
                        <a:latin typeface="Amiri" panose="00000500000000000000" pitchFamily="2" charset="-78"/>
                        <a:ea typeface="Amiri" panose="00000500000000000000" pitchFamily="2" charset="-78"/>
                        <a:cs typeface="Amiri" panose="000005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8</a:t>
                      </a:r>
                      <a:endParaRPr lang="en-IN" dirty="0">
                        <a:latin typeface="Amiri" panose="00000500000000000000" pitchFamily="2" charset="-78"/>
                        <a:ea typeface="Amiri" panose="00000500000000000000" pitchFamily="2" charset="-78"/>
                        <a:cs typeface="Amiri" panose="000005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2*4</a:t>
                      </a:r>
                      <a:endParaRPr lang="en-IN" dirty="0">
                        <a:latin typeface="Amiri" panose="00000500000000000000" pitchFamily="2" charset="-78"/>
                        <a:ea typeface="Amiri" panose="00000500000000000000" pitchFamily="2" charset="-78"/>
                        <a:cs typeface="Amiri" panose="00000500000000000000" pitchFamily="2" charset="-78"/>
                      </a:endParaRPr>
                    </a:p>
                  </a:txBody>
                  <a:tcPr/>
                </a:tc>
              </a:tr>
              <a:tr h="3883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AFTER BALANCING</a:t>
                      </a:r>
                      <a:endParaRPr lang="en-IN" dirty="0">
                        <a:latin typeface="Amiri" panose="00000500000000000000" pitchFamily="2" charset="-78"/>
                        <a:ea typeface="Amiri" panose="00000500000000000000" pitchFamily="2" charset="-78"/>
                        <a:cs typeface="Amiri" panose="000005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8</a:t>
                      </a:r>
                      <a:endParaRPr lang="en-IN" dirty="0">
                        <a:latin typeface="Amiri" panose="00000500000000000000" pitchFamily="2" charset="-78"/>
                        <a:ea typeface="Amiri" panose="00000500000000000000" pitchFamily="2" charset="-78"/>
                        <a:cs typeface="Amiri" panose="000005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8</a:t>
                      </a:r>
                      <a:endParaRPr lang="en-IN" dirty="0">
                        <a:latin typeface="Amiri" panose="00000500000000000000" pitchFamily="2" charset="-78"/>
                        <a:ea typeface="Amiri" panose="00000500000000000000" pitchFamily="2" charset="-78"/>
                        <a:cs typeface="Amiri" panose="00000500000000000000" pitchFamily="2" charset="-7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5666" y="1400417"/>
            <a:ext cx="2226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STEP 4:</a:t>
            </a:r>
            <a:endParaRPr lang="en-IN" sz="3600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235" y="5762136"/>
            <a:ext cx="68410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  <a:latin typeface="Bradley Hand ITC" panose="03070402050302030203" pitchFamily="66" charset="0"/>
              </a:rPr>
              <a:t>So are equation after balancing Iron is</a:t>
            </a:r>
            <a:r>
              <a:rPr lang="en-US" sz="2400" b="1" dirty="0" smtClean="0">
                <a:solidFill>
                  <a:srgbClr val="FFFF00"/>
                </a:solidFill>
                <a:latin typeface="Bradley Hand ITC" panose="03070402050302030203" pitchFamily="66" charset="0"/>
              </a:rPr>
              <a:t>: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           Fe </a:t>
            </a:r>
            <a:r>
              <a:rPr lang="en-US" sz="2400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+ 4H</a:t>
            </a:r>
            <a:r>
              <a:rPr lang="en-US" sz="2400" baseline="-25000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     Fe</a:t>
            </a:r>
            <a:r>
              <a:rPr lang="en-US" sz="2400" baseline="-25000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3</a:t>
            </a:r>
            <a:r>
              <a:rPr lang="en-US" sz="2400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</a:t>
            </a:r>
            <a:r>
              <a:rPr lang="en-US" sz="2400" baseline="-25000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4</a:t>
            </a:r>
            <a:r>
              <a:rPr lang="en-US" sz="2400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+4H</a:t>
            </a:r>
            <a:r>
              <a:rPr lang="en-US" sz="2400" baseline="-25000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2</a:t>
            </a:r>
            <a:endParaRPr lang="en-US" sz="2400" b="1" dirty="0">
              <a:solidFill>
                <a:srgbClr val="FFFF00"/>
              </a:solidFill>
              <a:latin typeface="Bradley Hand ITC" panose="03070402050302030203" pitchFamily="66" charset="0"/>
            </a:endParaRPr>
          </a:p>
          <a:p>
            <a:r>
              <a:rPr lang="en-US" dirty="0" smtClean="0">
                <a:solidFill>
                  <a:srgbClr val="FF5050"/>
                </a:solidFill>
              </a:rPr>
              <a:t>                                                                         (Partially Balanced Equation)</a:t>
            </a:r>
            <a:endParaRPr lang="en-IN" dirty="0">
              <a:solidFill>
                <a:srgbClr val="FF505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561166" y="6227234"/>
            <a:ext cx="262466" cy="1778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92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8000"/>
                    </a14:imgEffect>
                    <a14:imgEffect>
                      <a14:colorTemperature colorTemp="8425"/>
                    </a14:imgEffect>
                    <a14:imgEffect>
                      <a14:saturation sat="94000"/>
                    </a14:imgEffect>
                  </a14:imgLayer>
                </a14:imgProps>
              </a:ext>
            </a:extLst>
          </a:blip>
          <a:srcRect/>
          <a:stretch>
            <a:fillRect l="-10000" t="-3000" r="-21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67" y="1936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CCFF"/>
                </a:solidFill>
                <a:latin typeface="Algerian" panose="04020705040A02060702" pitchFamily="82" charset="0"/>
              </a:rPr>
              <a:t>STEPS TO BALANCE A CHEMICAL EQUATION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77799" y="1710265"/>
            <a:ext cx="8839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rgbClr val="FFFF00"/>
                </a:solidFill>
                <a:latin typeface="Bradley Hand ITC" panose="03070402050302030203" pitchFamily="66" charset="0"/>
                <a:ea typeface="Amiri" panose="00000500000000000000" pitchFamily="2" charset="-78"/>
                <a:cs typeface="Amiri" panose="00000500000000000000" pitchFamily="2" charset="-78"/>
              </a:rPr>
              <a:t>Examine the above equation and then  pick up the element which is not yet balanced.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rgbClr val="FFFF00"/>
                </a:solidFill>
                <a:latin typeface="Bradley Hand ITC" panose="03070402050302030203" pitchFamily="66" charset="0"/>
                <a:ea typeface="Amiri" panose="00000500000000000000" pitchFamily="2" charset="-78"/>
                <a:cs typeface="Amiri" panose="00000500000000000000" pitchFamily="2" charset="-78"/>
              </a:rPr>
              <a:t>Here , it  is Fe that is not yet balanced</a:t>
            </a:r>
            <a:r>
              <a:rPr lang="en-IN" sz="2800" b="1" dirty="0" smtClean="0">
                <a:solidFill>
                  <a:srgbClr val="FFFF00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rgbClr val="FFFF00"/>
                </a:solidFill>
                <a:latin typeface="Bradley Hand ITC" panose="03070402050302030203" pitchFamily="66" charset="0"/>
              </a:rPr>
              <a:t>So to balance Fe , we take three atoms of Fe on the </a:t>
            </a:r>
            <a:r>
              <a:rPr lang="en-IN" sz="2800" b="1" dirty="0" smtClean="0">
                <a:solidFill>
                  <a:srgbClr val="FFFF00"/>
                </a:solidFill>
                <a:latin typeface="Bradley Hand ITC" panose="03070402050302030203" pitchFamily="66" charset="0"/>
              </a:rPr>
              <a:t>LHS</a:t>
            </a:r>
            <a:endParaRPr lang="en-IN" sz="2800" b="1" dirty="0" smtClean="0">
              <a:solidFill>
                <a:srgbClr val="FFFF00"/>
              </a:solidFill>
              <a:latin typeface="Bradley Hand ITC" panose="03070402050302030203" pitchFamily="66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>
              <a:solidFill>
                <a:srgbClr val="FFFF00"/>
              </a:solidFill>
              <a:latin typeface="Bradley Hand ITC" panose="03070402050302030203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013686"/>
              </p:ext>
            </p:extLst>
          </p:nvPr>
        </p:nvGraphicFramePr>
        <p:xfrm>
          <a:off x="177799" y="3666066"/>
          <a:ext cx="7018866" cy="1676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9622"/>
                <a:gridCol w="2339622"/>
                <a:gridCol w="2339622"/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ATOMS</a:t>
                      </a:r>
                      <a:r>
                        <a:rPr lang="en-US" baseline="0" dirty="0" smtClean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 OF IRON</a:t>
                      </a:r>
                      <a:endParaRPr lang="en-IN" dirty="0">
                        <a:latin typeface="Amiri" panose="00000500000000000000" pitchFamily="2" charset="-78"/>
                        <a:ea typeface="Amiri" panose="00000500000000000000" pitchFamily="2" charset="-78"/>
                        <a:cs typeface="Amiri" panose="00000500000000000000" pitchFamily="2" charset="-78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IN REACTANTS</a:t>
                      </a:r>
                      <a:endParaRPr lang="en-IN" dirty="0">
                        <a:latin typeface="Amiri" panose="00000500000000000000" pitchFamily="2" charset="-78"/>
                        <a:ea typeface="Amiri" panose="00000500000000000000" pitchFamily="2" charset="-78"/>
                        <a:cs typeface="Amiri" panose="00000500000000000000" pitchFamily="2" charset="-78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IN PRODUCTS</a:t>
                      </a:r>
                      <a:endParaRPr lang="en-IN" dirty="0">
                        <a:latin typeface="Amiri" panose="00000500000000000000" pitchFamily="2" charset="-78"/>
                        <a:ea typeface="Amiri" panose="00000500000000000000" pitchFamily="2" charset="-78"/>
                        <a:cs typeface="Amiri" panose="00000500000000000000" pitchFamily="2" charset="-78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INITIAL</a:t>
                      </a:r>
                      <a:endParaRPr lang="en-IN" dirty="0">
                        <a:latin typeface="Amiri" panose="00000500000000000000" pitchFamily="2" charset="-78"/>
                        <a:ea typeface="Amiri" panose="00000500000000000000" pitchFamily="2" charset="-78"/>
                        <a:cs typeface="Amiri" panose="000005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1(in Fe)</a:t>
                      </a:r>
                      <a:endParaRPr lang="en-IN" dirty="0">
                        <a:latin typeface="Amiri" panose="00000500000000000000" pitchFamily="2" charset="-78"/>
                        <a:ea typeface="Amiri" panose="00000500000000000000" pitchFamily="2" charset="-78"/>
                        <a:cs typeface="Amiri" panose="000005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3 (in Fe</a:t>
                      </a:r>
                      <a:r>
                        <a:rPr lang="en-US" baseline="-25000" dirty="0" smtClean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3</a:t>
                      </a:r>
                      <a:r>
                        <a:rPr lang="en-US" dirty="0" smtClean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O</a:t>
                      </a:r>
                      <a:r>
                        <a:rPr lang="en-US" baseline="-25000" dirty="0" smtClean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4</a:t>
                      </a:r>
                      <a:r>
                        <a:rPr lang="en-US" dirty="0" smtClean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)</a:t>
                      </a:r>
                      <a:endParaRPr lang="en-IN" dirty="0">
                        <a:latin typeface="Amiri" panose="00000500000000000000" pitchFamily="2" charset="-78"/>
                        <a:ea typeface="Amiri" panose="00000500000000000000" pitchFamily="2" charset="-78"/>
                        <a:cs typeface="Amiri" panose="00000500000000000000" pitchFamily="2" charset="-78"/>
                      </a:endParaRP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TO BALANCE</a:t>
                      </a:r>
                      <a:endParaRPr lang="en-IN" dirty="0">
                        <a:latin typeface="Amiri" panose="00000500000000000000" pitchFamily="2" charset="-78"/>
                        <a:ea typeface="Amiri" panose="00000500000000000000" pitchFamily="2" charset="-78"/>
                        <a:cs typeface="Amiri" panose="000005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1*3</a:t>
                      </a:r>
                      <a:endParaRPr lang="en-IN" dirty="0">
                        <a:latin typeface="Amiri" panose="00000500000000000000" pitchFamily="2" charset="-78"/>
                        <a:ea typeface="Amiri" panose="00000500000000000000" pitchFamily="2" charset="-78"/>
                        <a:cs typeface="Amiri" panose="000005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3</a:t>
                      </a:r>
                      <a:endParaRPr lang="en-IN" dirty="0">
                        <a:latin typeface="Amiri" panose="00000500000000000000" pitchFamily="2" charset="-78"/>
                        <a:ea typeface="Amiri" panose="00000500000000000000" pitchFamily="2" charset="-78"/>
                        <a:cs typeface="Amiri" panose="00000500000000000000" pitchFamily="2" charset="-78"/>
                      </a:endParaRP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AFTER BALANCING</a:t>
                      </a:r>
                      <a:endParaRPr lang="en-IN" dirty="0">
                        <a:latin typeface="Amiri" panose="00000500000000000000" pitchFamily="2" charset="-78"/>
                        <a:ea typeface="Amiri" panose="00000500000000000000" pitchFamily="2" charset="-78"/>
                        <a:cs typeface="Amiri" panose="000005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3</a:t>
                      </a:r>
                      <a:endParaRPr lang="en-IN" dirty="0">
                        <a:latin typeface="Amiri" panose="00000500000000000000" pitchFamily="2" charset="-78"/>
                        <a:ea typeface="Amiri" panose="00000500000000000000" pitchFamily="2" charset="-78"/>
                        <a:cs typeface="Amiri" panose="000005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3</a:t>
                      </a:r>
                      <a:endParaRPr lang="en-IN" dirty="0">
                        <a:latin typeface="Amiri" panose="00000500000000000000" pitchFamily="2" charset="-78"/>
                        <a:ea typeface="Amiri" panose="00000500000000000000" pitchFamily="2" charset="-78"/>
                        <a:cs typeface="Amiri" panose="00000500000000000000" pitchFamily="2" charset="-7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7799" y="5486401"/>
            <a:ext cx="728133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FFFF00"/>
                </a:solidFill>
                <a:latin typeface="Bradley Hand ITC" panose="03070402050302030203" pitchFamily="66" charset="0"/>
              </a:rPr>
              <a:t>So are equation after balancing Iron is:</a:t>
            </a:r>
          </a:p>
          <a:p>
            <a:r>
              <a:rPr lang="en-US" dirty="0">
                <a:solidFill>
                  <a:srgbClr val="FFFF00"/>
                </a:solidFill>
                <a:latin typeface="Bradley Hand ITC" panose="03070402050302030203" pitchFamily="66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3Fe + 4H</a:t>
            </a:r>
            <a:r>
              <a:rPr lang="en-US" sz="2800" baseline="-25000" dirty="0" smtClean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2</a:t>
            </a:r>
            <a:r>
              <a:rPr lang="en-US" sz="2800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</a:t>
            </a:r>
            <a:r>
              <a:rPr lang="en-US" sz="2800" dirty="0" smtClean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    Fe</a:t>
            </a:r>
            <a:r>
              <a:rPr lang="en-US" sz="2800" baseline="-25000" dirty="0" smtClean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3</a:t>
            </a:r>
            <a:r>
              <a:rPr lang="en-US" sz="2800" dirty="0" smtClean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</a:t>
            </a:r>
            <a:r>
              <a:rPr lang="en-US" sz="2800" baseline="-25000" dirty="0" smtClean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4</a:t>
            </a:r>
            <a:r>
              <a:rPr lang="en-US" sz="2800" dirty="0" smtClean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+4H</a:t>
            </a:r>
            <a:r>
              <a:rPr lang="en-US" sz="2800" baseline="-25000" dirty="0" smtClean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2</a:t>
            </a:r>
          </a:p>
          <a:p>
            <a:r>
              <a:rPr lang="en-US" dirty="0">
                <a:solidFill>
                  <a:srgbClr val="FFFF00"/>
                </a:solidFill>
                <a:latin typeface="Bradley Hand ITC" panose="03070402050302030203" pitchFamily="66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Bradley Hand ITC" panose="03070402050302030203" pitchFamily="66" charset="0"/>
              </a:rPr>
              <a:t>   </a:t>
            </a:r>
            <a:endParaRPr lang="en-IN" dirty="0">
              <a:solidFill>
                <a:srgbClr val="FFFF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159000" y="6008821"/>
            <a:ext cx="364066" cy="18626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86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8000"/>
                    </a14:imgEffect>
                    <a14:imgEffect>
                      <a14:colorTemperature colorTemp="8425"/>
                    </a14:imgEffect>
                    <a14:imgEffect>
                      <a14:saturation sat="94000"/>
                    </a14:imgEffect>
                  </a14:imgLayer>
                </a14:imgProps>
              </a:ext>
            </a:extLst>
          </a:blip>
          <a:srcRect/>
          <a:stretch>
            <a:fillRect l="-10000" t="-3000" r="-21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90" y="11763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CCFF"/>
                </a:solidFill>
                <a:latin typeface="Algerian" panose="04020705040A02060702" pitchFamily="82" charset="0"/>
              </a:rPr>
              <a:t>STEPS TO BALANCE A CHEMICAL EQUATION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43933" y="1480896"/>
            <a:ext cx="8483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rgbClr val="FFFF00"/>
                </a:solidFill>
                <a:latin typeface="Bradley Hand ITC" panose="03070402050302030203" pitchFamily="66" charset="0"/>
              </a:rPr>
              <a:t>Finally</a:t>
            </a:r>
            <a:r>
              <a:rPr lang="en-IN" sz="2800" b="1" dirty="0" smtClean="0">
                <a:solidFill>
                  <a:srgbClr val="FFFF00"/>
                </a:solidFill>
                <a:latin typeface="Bradley Hand ITC" panose="03070402050302030203" pitchFamily="66" charset="0"/>
              </a:rPr>
              <a:t>, To check weather the equation is balanced we count the number of atoms of each element on both the side of equation. </a:t>
            </a:r>
            <a:endParaRPr lang="en-IN" sz="2800" b="1" dirty="0">
              <a:solidFill>
                <a:srgbClr val="FFFF00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214" y="43656"/>
            <a:ext cx="1828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17162" y="1035857"/>
            <a:ext cx="516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rgbClr val="FFFF00"/>
                </a:solidFill>
              </a:rPr>
              <a:t>Fe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30683" y="1069721"/>
            <a:ext cx="279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</a:rPr>
              <a:t>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89166" y="104986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rgbClr val="FFFF00"/>
                </a:solidFill>
              </a:rPr>
              <a:t>O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81075" y="1088887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rgbClr val="FFFF00"/>
                </a:solidFill>
              </a:rPr>
              <a:t>H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31897" y="1028713"/>
            <a:ext cx="48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rgbClr val="FFFF00"/>
                </a:solidFill>
              </a:rPr>
              <a:t>O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72920" y="1027385"/>
            <a:ext cx="415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rgbClr val="FFFF00"/>
                </a:solidFill>
              </a:rPr>
              <a:t>Fe</a:t>
            </a:r>
            <a:endParaRPr lang="en-IN" sz="1600" b="1" dirty="0">
              <a:solidFill>
                <a:srgbClr val="FFFF0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241021"/>
              </p:ext>
            </p:extLst>
          </p:nvPr>
        </p:nvGraphicFramePr>
        <p:xfrm>
          <a:off x="143933" y="2876778"/>
          <a:ext cx="8288868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62956"/>
                <a:gridCol w="2762956"/>
                <a:gridCol w="2762956"/>
              </a:tblGrid>
              <a:tr h="52728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ELEMENT</a:t>
                      </a:r>
                      <a:endParaRPr lang="en-IN" dirty="0">
                        <a:solidFill>
                          <a:schemeClr val="bg1"/>
                        </a:solidFill>
                        <a:latin typeface="Amiri" panose="00000500000000000000" pitchFamily="2" charset="-78"/>
                        <a:ea typeface="Amiri" panose="00000500000000000000" pitchFamily="2" charset="-78"/>
                        <a:cs typeface="Amiri" panose="00000500000000000000" pitchFamily="2" charset="-78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NO OF ATOMS IN REACTANTS (LHS)</a:t>
                      </a:r>
                      <a:endParaRPr lang="en-IN" dirty="0">
                        <a:latin typeface="Amiri" panose="00000500000000000000" pitchFamily="2" charset="-78"/>
                        <a:ea typeface="Amiri" panose="00000500000000000000" pitchFamily="2" charset="-78"/>
                        <a:cs typeface="Amiri" panose="00000500000000000000" pitchFamily="2" charset="-78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miri" panose="00000500000000000000" pitchFamily="2" charset="-78"/>
                          <a:ea typeface="Amiri" panose="00000500000000000000" pitchFamily="2" charset="-78"/>
                          <a:cs typeface="Amiri" panose="00000500000000000000" pitchFamily="2" charset="-78"/>
                        </a:rPr>
                        <a:t>NO OF ATOMS IN PRODUCT (RHS)</a:t>
                      </a:r>
                      <a:endParaRPr lang="en-IN" dirty="0">
                        <a:latin typeface="Amiri" panose="00000500000000000000" pitchFamily="2" charset="-78"/>
                        <a:ea typeface="Amiri" panose="00000500000000000000" pitchFamily="2" charset="-78"/>
                        <a:cs typeface="Amiri" panose="00000500000000000000" pitchFamily="2" charset="-78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01303">
                <a:tc>
                  <a:txBody>
                    <a:bodyPr/>
                    <a:lstStyle/>
                    <a:p>
                      <a:r>
                        <a:rPr lang="en-US" dirty="0" smtClean="0"/>
                        <a:t>Fe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01303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</a:tr>
              <a:tr h="301303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0" y="4645487"/>
            <a:ext cx="72474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rgbClr val="FFFF00"/>
                </a:solidFill>
                <a:latin typeface="Bradley Hand ITC" panose="03070402050302030203" pitchFamily="66" charset="0"/>
              </a:rPr>
              <a:t>As the number of atoms on both side of equation is same we conclude that are equation is balanced.</a:t>
            </a:r>
            <a:endParaRPr lang="en-IN" sz="2800" b="1" dirty="0">
              <a:solidFill>
                <a:srgbClr val="FFFF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933" y="5867132"/>
            <a:ext cx="4284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Broadway" panose="04040905080B02020502" pitchFamily="82" charset="0"/>
              </a:rPr>
              <a:t>ARE BALANCED EQUATION </a:t>
            </a:r>
            <a:r>
              <a:rPr lang="en-IN" dirty="0" smtClean="0">
                <a:solidFill>
                  <a:srgbClr val="FF0000"/>
                </a:solidFill>
                <a:latin typeface="Broadway" panose="04040905080B02020502" pitchFamily="82" charset="0"/>
              </a:rPr>
              <a:t>IS :</a:t>
            </a:r>
            <a:endParaRPr lang="en-IN" dirty="0" smtClean="0">
              <a:solidFill>
                <a:srgbClr val="FF0000"/>
              </a:solidFill>
              <a:latin typeface="Broadway" panose="04040905080B02020502" pitchFamily="82" charset="0"/>
            </a:endParaRPr>
          </a:p>
          <a:p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2934" y="6251853"/>
            <a:ext cx="4004733" cy="52322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3Fe+4H</a:t>
            </a:r>
            <a:r>
              <a:rPr lang="en-US" sz="2800" baseline="-25000" dirty="0" smtClean="0">
                <a:solidFill>
                  <a:srgbClr val="7030A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2</a:t>
            </a:r>
            <a:r>
              <a:rPr lang="en-US" sz="2800" dirty="0" smtClean="0">
                <a:solidFill>
                  <a:srgbClr val="7030A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      Fe</a:t>
            </a:r>
            <a:r>
              <a:rPr lang="en-US" sz="2800" baseline="-25000" dirty="0" smtClean="0">
                <a:solidFill>
                  <a:srgbClr val="7030A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3</a:t>
            </a:r>
            <a:r>
              <a:rPr lang="en-US" sz="2800" dirty="0" smtClean="0">
                <a:solidFill>
                  <a:srgbClr val="7030A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</a:t>
            </a:r>
            <a:r>
              <a:rPr lang="en-US" sz="2800" baseline="-25000" dirty="0" smtClean="0">
                <a:solidFill>
                  <a:srgbClr val="7030A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4</a:t>
            </a:r>
            <a:r>
              <a:rPr lang="en-US" sz="2800" dirty="0" smtClean="0">
                <a:solidFill>
                  <a:srgbClr val="7030A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+4H</a:t>
            </a:r>
            <a:r>
              <a:rPr lang="en-US" sz="2800" baseline="-25000" dirty="0" smtClean="0">
                <a:solidFill>
                  <a:srgbClr val="7030A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2</a:t>
            </a:r>
            <a:endParaRPr lang="en-IN" sz="2800" baseline="-25000" dirty="0">
              <a:solidFill>
                <a:srgbClr val="7030A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751666" y="6372571"/>
            <a:ext cx="423333" cy="1811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14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8000"/>
                    </a14:imgEffect>
                    <a14:imgEffect>
                      <a14:colorTemperature colorTemp="8425"/>
                    </a14:imgEffect>
                    <a14:imgEffect>
                      <a14:saturation sat="94000"/>
                    </a14:imgEffect>
                  </a14:imgLayer>
                </a14:imgProps>
              </a:ext>
            </a:extLst>
          </a:blip>
          <a:srcRect/>
          <a:stretch>
            <a:fillRect l="-10000" t="-3000" r="-21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467" y="32067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CCFF"/>
                </a:solidFill>
                <a:latin typeface="Algerian" panose="04020705040A02060702" pitchFamily="82" charset="0"/>
              </a:rPr>
              <a:t>STEPS TO BALANCE A CHEMICAL EQUATION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0399"/>
            <a:ext cx="7762875" cy="48609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3200" b="1" dirty="0">
              <a:solidFill>
                <a:srgbClr val="FFFF00"/>
              </a:solidFill>
              <a:latin typeface="Bradley Hand ITC" panose="03070402050302030203" pitchFamily="66" charset="0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marL="0" indent="0">
              <a:buNone/>
            </a:pPr>
            <a:endParaRPr lang="en-IN" b="1" dirty="0">
              <a:solidFill>
                <a:srgbClr val="FFFF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267" y="1989667"/>
            <a:ext cx="6409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Writing symbol of physical states after balancing the equation to make a chemically equation more informative we make use of physically states.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76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8000"/>
                    </a14:imgEffect>
                    <a14:imgEffect>
                      <a14:colorTemperature colorTemp="8425"/>
                    </a14:imgEffect>
                    <a14:imgEffect>
                      <a14:saturation sat="94000"/>
                    </a14:imgEffect>
                  </a14:imgLayer>
                </a14:imgProps>
              </a:ext>
            </a:extLst>
          </a:blip>
          <a:srcRect/>
          <a:stretch>
            <a:fillRect l="-10000" t="-3000" r="-21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9875"/>
            <a:ext cx="10515600" cy="1325563"/>
          </a:xfrm>
        </p:spPr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POINTS TO REMEMBER WHILE BALANCING THE EQUATION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0399"/>
            <a:ext cx="7762875" cy="48609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3200" b="1" dirty="0">
              <a:solidFill>
                <a:srgbClr val="FFFF00"/>
              </a:solidFill>
              <a:latin typeface="Bradley Hand ITC" panose="03070402050302030203" pitchFamily="66" charset="0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marL="0" indent="0">
              <a:buNone/>
            </a:pPr>
            <a:endParaRPr lang="en-IN" b="1" dirty="0">
              <a:solidFill>
                <a:srgbClr val="FFFF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24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8000"/>
                    </a14:imgEffect>
                    <a14:imgEffect>
                      <a14:colorTemperature colorTemp="8425"/>
                    </a14:imgEffect>
                    <a14:imgEffect>
                      <a14:saturation sat="94000"/>
                    </a14:imgEffect>
                  </a14:imgLayer>
                </a14:imgProps>
              </a:ext>
            </a:extLst>
          </a:blip>
          <a:srcRect/>
          <a:stretch>
            <a:fillRect l="-10000" t="-3000" r="-21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9875"/>
            <a:ext cx="10515600" cy="13255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0399"/>
            <a:ext cx="7762875" cy="48609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3200" b="1" dirty="0">
              <a:solidFill>
                <a:srgbClr val="FFFF00"/>
              </a:solidFill>
              <a:latin typeface="Bradley Hand ITC" panose="03070402050302030203" pitchFamily="66" charset="0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marL="0" indent="0">
              <a:buNone/>
            </a:pPr>
            <a:endParaRPr lang="en-IN" b="1" dirty="0">
              <a:solidFill>
                <a:srgbClr val="FFFF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85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4821" y="6350212"/>
            <a:ext cx="5609219" cy="576738"/>
          </a:xfrm>
        </p:spPr>
        <p:txBody>
          <a:bodyPr anchor="b">
            <a:normAutofit/>
          </a:bodyPr>
          <a:lstStyle/>
          <a:p>
            <a:pPr algn="l"/>
            <a:endParaRPr lang="en-US" sz="2000" dirty="0">
              <a:latin typeface="Franklin Gothic Book" panose="020B050302010202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F6E384F5-137A-40B1-97F0-694CC6ECD5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EBA87361-6D30-46E4-834B-719CF59055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9DBC4630-03DA-474F-BBCB-BA3AE6B317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D89DB1C0-FEEC-4CB6-88B2-F9C5562E0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78418A25-6EAC-4140-BFE6-284E1925B5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08163D1C-ED91-4D5F-A33B-CF1256B270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31103AB2-C090-458F-B752-294F23AFA8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83D471F3-782A-4BA1-9CAB-FF5CDF0A75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38475" y="3694729"/>
            <a:ext cx="9784529" cy="2387600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6200" b="1" dirty="0" smtClean="0">
                <a:ln/>
                <a:solidFill>
                  <a:schemeClr val="accent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BALANCING</a:t>
            </a:r>
            <a:r>
              <a:rPr lang="en-IN" sz="6200" b="1" dirty="0" smtClean="0">
                <a:ln/>
                <a:solidFill>
                  <a:schemeClr val="accent4"/>
                </a:solidFill>
                <a:latin typeface="Algerian" panose="04020705040A02060702" pitchFamily="82" charset="0"/>
              </a:rPr>
              <a:t> </a:t>
            </a:r>
            <a:r>
              <a:rPr lang="en-IN" sz="6200" b="1" dirty="0">
                <a:ln/>
                <a:solidFill>
                  <a:schemeClr val="accent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THE</a:t>
            </a:r>
            <a:r>
              <a:rPr lang="en-IN" sz="6200" b="1" dirty="0" smtClean="0">
                <a:ln/>
                <a:solidFill>
                  <a:schemeClr val="accent4"/>
                </a:solidFill>
                <a:latin typeface="Algerian" panose="04020705040A02060702" pitchFamily="82" charset="0"/>
              </a:rPr>
              <a:t> </a:t>
            </a:r>
            <a:r>
              <a:rPr lang="en-IN" sz="6200" b="1" dirty="0" smtClean="0">
                <a:ln/>
                <a:solidFill>
                  <a:schemeClr val="accent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CHEMICAL EQUATION</a:t>
            </a:r>
            <a:endParaRPr lang="en-IN" sz="6200" b="1" dirty="0">
              <a:ln/>
              <a:solidFill>
                <a:schemeClr val="accent4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45902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8000"/>
                    </a14:imgEffect>
                    <a14:imgEffect>
                      <a14:colorTemperature colorTemp="8425"/>
                    </a14:imgEffect>
                    <a14:imgEffect>
                      <a14:saturation sat="94000"/>
                    </a14:imgEffect>
                  </a14:imgLayer>
                </a14:imgProps>
              </a:ext>
            </a:extLst>
          </a:blip>
          <a:srcRect/>
          <a:stretch>
            <a:fillRect l="-10000" t="-3000" r="-22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98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rgbClr val="FFCCFF"/>
                </a:solidFill>
                <a:latin typeface="Algerian" panose="04020705040A02060702" pitchFamily="82" charset="0"/>
              </a:rPr>
              <a:t>!!Chemical </a:t>
            </a:r>
            <a:r>
              <a:rPr lang="en-US" sz="6600" dirty="0">
                <a:solidFill>
                  <a:srgbClr val="FFCCFF"/>
                </a:solidFill>
                <a:latin typeface="Algerian" panose="04020705040A02060702" pitchFamily="82" charset="0"/>
              </a:rPr>
              <a:t>equation!!</a:t>
            </a:r>
            <a:endParaRPr lang="en-IN" sz="6600" dirty="0">
              <a:solidFill>
                <a:srgbClr val="FF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97074"/>
            <a:ext cx="8172450" cy="4860926"/>
          </a:xfrm>
        </p:spPr>
        <p:txBody>
          <a:bodyPr>
            <a:normAutofit lnSpcReduction="10000"/>
          </a:bodyPr>
          <a:lstStyle/>
          <a:p>
            <a:pPr>
              <a:buSzPct val="94000"/>
            </a:pPr>
            <a:r>
              <a:rPr lang="en-IN" b="1" dirty="0">
                <a:solidFill>
                  <a:srgbClr val="FFFF00"/>
                </a:solidFill>
                <a:latin typeface="Bradley Hand ITC" panose="03070402050302030203" pitchFamily="66" charset="0"/>
                <a:ea typeface="Amiri" panose="00000500000000000000" pitchFamily="2" charset="-78"/>
                <a:cs typeface="Amiri" panose="00000500000000000000" pitchFamily="2" charset="-78"/>
              </a:rPr>
              <a:t>Chemical equation consist of reactants and product.</a:t>
            </a:r>
          </a:p>
          <a:p>
            <a:pPr>
              <a:buSzPct val="86000"/>
            </a:pPr>
            <a:r>
              <a:rPr lang="en-IN" b="1" dirty="0">
                <a:solidFill>
                  <a:srgbClr val="FFFF00"/>
                </a:solidFill>
                <a:latin typeface="Bradley Hand ITC" panose="03070402050302030203" pitchFamily="66" charset="0"/>
                <a:ea typeface="Amiri" panose="00000500000000000000" pitchFamily="2" charset="-78"/>
                <a:cs typeface="Amiri" panose="00000500000000000000" pitchFamily="2" charset="-78"/>
              </a:rPr>
              <a:t>The substances that undergo chemical reaction are called reactants.</a:t>
            </a:r>
          </a:p>
          <a:p>
            <a:r>
              <a:rPr lang="en-IN" b="1" dirty="0">
                <a:solidFill>
                  <a:srgbClr val="FFFF00"/>
                </a:solidFill>
                <a:latin typeface="Bradley Hand ITC" panose="03070402050302030203" pitchFamily="66" charset="0"/>
                <a:ea typeface="Amiri" panose="00000500000000000000" pitchFamily="2" charset="-78"/>
                <a:cs typeface="Amiri" panose="00000500000000000000" pitchFamily="2" charset="-78"/>
              </a:rPr>
              <a:t>They are present at the left hand side(LHS) of the equation.</a:t>
            </a:r>
          </a:p>
          <a:p>
            <a:r>
              <a:rPr lang="en-IN" b="1" dirty="0">
                <a:solidFill>
                  <a:srgbClr val="FFFF00"/>
                </a:solidFill>
                <a:latin typeface="Bradley Hand ITC" panose="03070402050302030203" pitchFamily="66" charset="0"/>
                <a:ea typeface="Amiri" panose="00000500000000000000" pitchFamily="2" charset="-78"/>
                <a:cs typeface="Amiri" panose="00000500000000000000" pitchFamily="2" charset="-78"/>
              </a:rPr>
              <a:t>The new substance that is formed during the reaction is called product.</a:t>
            </a:r>
          </a:p>
          <a:p>
            <a:r>
              <a:rPr lang="en-IN" b="1" dirty="0">
                <a:solidFill>
                  <a:srgbClr val="FFFF00"/>
                </a:solidFill>
                <a:latin typeface="Bradley Hand ITC" panose="03070402050302030203" pitchFamily="66" charset="0"/>
                <a:ea typeface="Amiri" panose="00000500000000000000" pitchFamily="2" charset="-78"/>
                <a:cs typeface="Amiri" panose="00000500000000000000" pitchFamily="2" charset="-78"/>
              </a:rPr>
              <a:t>It is present at right hand side (RHS) of the chemical equation.</a:t>
            </a:r>
          </a:p>
          <a:p>
            <a:r>
              <a:rPr lang="en-IN" b="1" dirty="0">
                <a:solidFill>
                  <a:srgbClr val="FFFF00"/>
                </a:solidFill>
                <a:latin typeface="Bradley Hand ITC" panose="03070402050302030203" pitchFamily="66" charset="0"/>
                <a:ea typeface="Amiri" panose="00000500000000000000" pitchFamily="2" charset="-78"/>
                <a:cs typeface="Amiri" panose="00000500000000000000" pitchFamily="2" charset="-78"/>
              </a:rPr>
              <a:t>The reactants and products are separate from the arrow</a:t>
            </a:r>
            <a:r>
              <a:rPr lang="en-IN" i="1" dirty="0">
                <a:solidFill>
                  <a:srgbClr val="FFFF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.</a:t>
            </a:r>
          </a:p>
          <a:p>
            <a:pPr marL="0" indent="0">
              <a:buNone/>
            </a:pP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33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8000"/>
                    </a14:imgEffect>
                    <a14:imgEffect>
                      <a14:colorTemperature colorTemp="8425"/>
                    </a14:imgEffect>
                    <a14:imgEffect>
                      <a14:saturation sat="94000"/>
                    </a14:imgEffect>
                  </a14:imgLayer>
                </a14:imgProps>
              </a:ext>
            </a:extLst>
          </a:blip>
          <a:srcRect/>
          <a:stretch>
            <a:fillRect l="-10000" t="-3000" r="-21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137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>
                <a:solidFill>
                  <a:srgbClr val="FFCCFF"/>
                </a:solidFill>
                <a:latin typeface="Algerian" panose="04020705040A02060702" pitchFamily="82" charset="0"/>
              </a:rPr>
              <a:t>BALANCED CHEMICAL EQUATION</a:t>
            </a:r>
            <a:br>
              <a:rPr lang="en-US" sz="6600" dirty="0" smtClean="0">
                <a:solidFill>
                  <a:srgbClr val="FFCCFF"/>
                </a:solidFill>
                <a:latin typeface="Algerian" panose="04020705040A02060702" pitchFamily="82" charset="0"/>
              </a:rPr>
            </a:br>
            <a:endParaRPr lang="en-IN" sz="6600" dirty="0">
              <a:solidFill>
                <a:srgbClr val="FFCCFF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97074"/>
            <a:ext cx="7762875" cy="4860926"/>
          </a:xfrm>
        </p:spPr>
        <p:txBody>
          <a:bodyPr>
            <a:normAutofit/>
          </a:bodyPr>
          <a:lstStyle/>
          <a:p>
            <a:pPr marL="0" indent="0">
              <a:buSzPct val="94000"/>
              <a:buNone/>
            </a:pPr>
            <a:endParaRPr lang="en-IN" i="1" dirty="0">
              <a:solidFill>
                <a:srgbClr val="FFFF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r>
              <a:rPr lang="en-IN" sz="3200" b="1" dirty="0">
                <a:solidFill>
                  <a:srgbClr val="FFFF00"/>
                </a:solidFill>
                <a:latin typeface="Bradley Hand ITC" panose="03070402050302030203" pitchFamily="66" charset="0"/>
                <a:ea typeface="Amiri" panose="00000500000000000000" pitchFamily="2" charset="-78"/>
                <a:cs typeface="Amiri" panose="00000500000000000000" pitchFamily="2" charset="-78"/>
              </a:rPr>
              <a:t>The type of chemical equation which consist of same number of atom at both reactants and product side is called balanced chemical equation</a:t>
            </a:r>
            <a:r>
              <a:rPr lang="en-IN" sz="3200" b="1" dirty="0" smtClean="0">
                <a:solidFill>
                  <a:srgbClr val="FFFF00"/>
                </a:solidFill>
                <a:latin typeface="Bradley Hand ITC" panose="03070402050302030203" pitchFamily="66" charset="0"/>
                <a:ea typeface="Amiri" panose="00000500000000000000" pitchFamily="2" charset="-78"/>
                <a:cs typeface="Amiri" panose="00000500000000000000" pitchFamily="2" charset="-78"/>
              </a:rPr>
              <a:t>.</a:t>
            </a:r>
            <a:endParaRPr lang="en-IN" sz="3200" b="1" dirty="0">
              <a:solidFill>
                <a:srgbClr val="FFFF00"/>
              </a:solidFill>
              <a:latin typeface="Bradley Hand ITC" panose="03070402050302030203" pitchFamily="66" charset="0"/>
              <a:ea typeface="Amiri" panose="00000500000000000000" pitchFamily="2" charset="-78"/>
              <a:cs typeface="Amiri" panose="00000500000000000000" pitchFamily="2" charset="-78"/>
            </a:endParaRPr>
          </a:p>
          <a:p>
            <a:r>
              <a:rPr lang="en-IN" sz="3200" b="1" dirty="0">
                <a:solidFill>
                  <a:srgbClr val="FFFF00"/>
                </a:solidFill>
                <a:latin typeface="Bradley Hand ITC" panose="03070402050302030203" pitchFamily="66" charset="0"/>
                <a:ea typeface="Amiri" panose="00000500000000000000" pitchFamily="2" charset="-78"/>
                <a:cs typeface="Amiri" panose="00000500000000000000" pitchFamily="2" charset="-78"/>
              </a:rPr>
              <a:t>A equation need to be balance in order to conserve the law of conservation of mass which states that mass cannot be created </a:t>
            </a:r>
            <a:r>
              <a:rPr lang="en-IN" sz="3200" b="1" dirty="0" smtClean="0">
                <a:solidFill>
                  <a:srgbClr val="FFFF00"/>
                </a:solidFill>
                <a:latin typeface="Bradley Hand ITC" panose="03070402050302030203" pitchFamily="66" charset="0"/>
                <a:ea typeface="Amiri" panose="00000500000000000000" pitchFamily="2" charset="-78"/>
                <a:cs typeface="Amiri" panose="00000500000000000000" pitchFamily="2" charset="-78"/>
              </a:rPr>
              <a:t>nor </a:t>
            </a:r>
            <a:r>
              <a:rPr lang="en-IN" sz="3200" b="1" dirty="0">
                <a:solidFill>
                  <a:srgbClr val="FFFF00"/>
                </a:solidFill>
                <a:latin typeface="Bradley Hand ITC" panose="03070402050302030203" pitchFamily="66" charset="0"/>
                <a:ea typeface="Amiri" panose="00000500000000000000" pitchFamily="2" charset="-78"/>
                <a:cs typeface="Amiri" panose="00000500000000000000" pitchFamily="2" charset="-78"/>
              </a:rPr>
              <a:t>be destroyed in a chemical reaction.</a:t>
            </a:r>
          </a:p>
          <a:p>
            <a:pPr marL="0" indent="0">
              <a:buNone/>
            </a:pPr>
            <a:endParaRPr lang="en-IN" b="1" dirty="0">
              <a:solidFill>
                <a:srgbClr val="FFFF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48300" y="1783059"/>
            <a:ext cx="7562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Broadway" panose="04040905080B02020502" pitchFamily="82" charset="0"/>
              </a:rPr>
              <a:t>~MEANING </a:t>
            </a:r>
            <a:r>
              <a:rPr lang="en-US" dirty="0">
                <a:solidFill>
                  <a:srgbClr val="FF0000"/>
                </a:solidFill>
                <a:latin typeface="Broadway" panose="04040905080B02020502" pitchFamily="82" charset="0"/>
              </a:rPr>
              <a:t>OF BALANCED CHEMICAL  EQUATION</a:t>
            </a:r>
            <a:br>
              <a:rPr lang="en-US" dirty="0">
                <a:solidFill>
                  <a:srgbClr val="FF0000"/>
                </a:solidFill>
                <a:latin typeface="Broadway" panose="04040905080B02020502" pitchFamily="82" charset="0"/>
              </a:rPr>
            </a:br>
            <a:r>
              <a:rPr lang="en-US" dirty="0">
                <a:solidFill>
                  <a:srgbClr val="FF0000"/>
                </a:solidFill>
                <a:latin typeface="Broadway" panose="04040905080B02020502" pitchFamily="82" charset="0"/>
              </a:rPr>
              <a:t>~AND WHY IT NEED TO BE </a:t>
            </a:r>
            <a:r>
              <a:rPr lang="en-US" dirty="0" smtClean="0">
                <a:solidFill>
                  <a:srgbClr val="FF0000"/>
                </a:solidFill>
                <a:latin typeface="Broadway" panose="04040905080B02020502" pitchFamily="82" charset="0"/>
              </a:rPr>
              <a:t>BALANCE</a:t>
            </a:r>
            <a:r>
              <a:rPr lang="en-US" dirty="0">
                <a:solidFill>
                  <a:srgbClr val="FF0000"/>
                </a:solidFill>
                <a:latin typeface="Broadway" panose="04040905080B02020502" pitchFamily="82" charset="0"/>
              </a:rPr>
              <a:t>.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Broadway" panose="04040905080B02020502" pitchFamily="8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967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8000"/>
                    </a14:imgEffect>
                    <a14:imgEffect>
                      <a14:colorTemperature colorTemp="8425"/>
                    </a14:imgEffect>
                    <a14:imgEffect>
                      <a14:saturation sat="94000"/>
                    </a14:imgEffect>
                  </a14:imgLayer>
                </a14:imgProps>
              </a:ext>
            </a:extLst>
          </a:blip>
          <a:srcRect/>
          <a:stretch>
            <a:fillRect l="-10000" t="-3000" r="-21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987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rgbClr val="F2A16A"/>
                </a:solidFill>
                <a:latin typeface="Algerian" panose="04020705040A02060702" pitchFamily="82" charset="0"/>
              </a:rPr>
              <a:t>STEPS TO BALANCE A CHEMICAL EQUATION</a:t>
            </a:r>
            <a:endParaRPr lang="en-IN" sz="4800" dirty="0">
              <a:solidFill>
                <a:srgbClr val="F2A16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5" y="2867190"/>
            <a:ext cx="10077450" cy="43145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                           </a:t>
            </a:r>
            <a:r>
              <a:rPr lang="en-IN" sz="4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STEP1</a:t>
            </a:r>
          </a:p>
          <a:p>
            <a:r>
              <a:rPr lang="en-IN" sz="3400" b="1" dirty="0" smtClean="0">
                <a:solidFill>
                  <a:srgbClr val="FFFF00"/>
                </a:solidFill>
                <a:latin typeface="Bradley Hand ITC" panose="03070402050302030203" pitchFamily="66" charset="0"/>
                <a:ea typeface="Amiri" panose="00000500000000000000" pitchFamily="2" charset="-78"/>
                <a:cs typeface="Amiri" panose="00000500000000000000" pitchFamily="2" charset="-78"/>
              </a:rPr>
              <a:t>To </a:t>
            </a:r>
            <a:r>
              <a:rPr lang="en-IN" sz="3400" b="1" dirty="0">
                <a:solidFill>
                  <a:srgbClr val="FFFF00"/>
                </a:solidFill>
                <a:latin typeface="Bradley Hand ITC" panose="03070402050302030203" pitchFamily="66" charset="0"/>
                <a:ea typeface="Amiri" panose="00000500000000000000" pitchFamily="2" charset="-78"/>
                <a:cs typeface="Amiri" panose="00000500000000000000" pitchFamily="2" charset="-78"/>
              </a:rPr>
              <a:t>balance a chemical equation , first draw boxes around each formula . Do not change anything inside the boxes while balancing them</a:t>
            </a:r>
            <a:r>
              <a:rPr lang="en-IN" sz="3400" b="1" dirty="0" smtClean="0">
                <a:solidFill>
                  <a:srgbClr val="FFFF00"/>
                </a:solidFill>
                <a:latin typeface="Bradley Hand ITC" panose="03070402050302030203" pitchFamily="66" charset="0"/>
                <a:ea typeface="Amiri" panose="00000500000000000000" pitchFamily="2" charset="-78"/>
                <a:cs typeface="Amiri" panose="00000500000000000000" pitchFamily="2" charset="-78"/>
              </a:rPr>
              <a:t>.</a:t>
            </a:r>
          </a:p>
          <a:p>
            <a:endParaRPr lang="en-IN" sz="1600" b="1" dirty="0">
              <a:solidFill>
                <a:srgbClr val="FFFF00"/>
              </a:solidFill>
              <a:latin typeface="Bradley Hand ITC" panose="03070402050302030203" pitchFamily="66" charset="0"/>
              <a:ea typeface="Amiri" panose="00000500000000000000" pitchFamily="2" charset="-78"/>
              <a:cs typeface="Amiri" panose="00000500000000000000" pitchFamily="2" charset="-78"/>
            </a:endParaRPr>
          </a:p>
          <a:p>
            <a:r>
              <a:rPr lang="en-IN" sz="3600" b="1" dirty="0" smtClean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Fe </a:t>
            </a:r>
            <a:r>
              <a:rPr lang="en-IN" sz="3600" b="1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+  H</a:t>
            </a:r>
            <a:r>
              <a:rPr lang="en-IN" sz="3600" b="1" baseline="-25000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2</a:t>
            </a:r>
            <a:r>
              <a:rPr lang="en-IN" sz="3600" b="1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         Fe</a:t>
            </a:r>
            <a:r>
              <a:rPr lang="en-IN" sz="3600" b="1" baseline="-25000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3</a:t>
            </a:r>
            <a:r>
              <a:rPr lang="en-IN" sz="3600" b="1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</a:t>
            </a:r>
            <a:r>
              <a:rPr lang="en-IN" sz="3600" b="1" baseline="-25000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4  </a:t>
            </a:r>
            <a:r>
              <a:rPr lang="en-IN" sz="3600" b="1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+  </a:t>
            </a:r>
            <a:r>
              <a:rPr lang="en-IN" sz="3600" b="1" dirty="0" smtClean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H</a:t>
            </a:r>
            <a:r>
              <a:rPr lang="en-IN" sz="3600" b="1" baseline="-25000" dirty="0" smtClean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2</a:t>
            </a:r>
          </a:p>
          <a:p>
            <a:pPr marL="0" indent="0">
              <a:buNone/>
            </a:pPr>
            <a:endParaRPr lang="en-IN" sz="1100" b="1" baseline="-25000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marL="0" indent="0">
              <a:buSzPct val="94000"/>
              <a:buNone/>
            </a:pPr>
            <a:endParaRPr lang="en-IN" i="1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marL="0" indent="0">
              <a:buSzPct val="94000"/>
              <a:buNone/>
            </a:pPr>
            <a:r>
              <a:rPr lang="en-IN" i="1" dirty="0" smtClean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REACTANT                       PRODUCT </a:t>
            </a:r>
            <a:endParaRPr lang="en-IN" i="1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6946" y="1814372"/>
            <a:ext cx="935355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3300"/>
            </a:solidFill>
          </a:ln>
        </p:spPr>
        <p:txBody>
          <a:bodyPr wrap="square" rtlCol="0">
            <a:spAutoFit/>
          </a:bodyPr>
          <a:lstStyle/>
          <a:p>
            <a:r>
              <a:rPr lang="en-IN" sz="2700" i="1" dirty="0">
                <a:solidFill>
                  <a:prstClr val="black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To understand how to balance a equation lets take a example that </a:t>
            </a:r>
            <a:r>
              <a:rPr lang="en-IN" sz="2700" i="1" dirty="0" smtClean="0">
                <a:solidFill>
                  <a:prstClr val="black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is:</a:t>
            </a:r>
            <a:endParaRPr lang="en-IN" sz="2700" i="1" dirty="0">
              <a:solidFill>
                <a:prstClr val="black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r>
              <a:rPr lang="en-IN" sz="2700" dirty="0" smtClean="0">
                <a:solidFill>
                  <a:prstClr val="black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 Fe + H</a:t>
            </a:r>
            <a:r>
              <a:rPr lang="en-IN" sz="2700" baseline="-25000" dirty="0" smtClean="0">
                <a:solidFill>
                  <a:prstClr val="black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2</a:t>
            </a:r>
            <a:r>
              <a:rPr lang="en-IN" sz="2700" dirty="0" smtClean="0">
                <a:solidFill>
                  <a:prstClr val="black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      Fe</a:t>
            </a:r>
            <a:r>
              <a:rPr lang="en-IN" sz="2700" baseline="-25000" dirty="0" smtClean="0">
                <a:solidFill>
                  <a:prstClr val="black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3</a:t>
            </a:r>
            <a:r>
              <a:rPr lang="en-IN" sz="2700" dirty="0" smtClean="0">
                <a:solidFill>
                  <a:prstClr val="black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</a:t>
            </a:r>
            <a:r>
              <a:rPr lang="en-IN" sz="2700" baseline="-25000" dirty="0" smtClean="0">
                <a:solidFill>
                  <a:prstClr val="black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4 </a:t>
            </a:r>
            <a:r>
              <a:rPr lang="en-IN" sz="2700" dirty="0" smtClean="0">
                <a:solidFill>
                  <a:prstClr val="black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+ H</a:t>
            </a:r>
            <a:r>
              <a:rPr lang="en-IN" sz="2700" baseline="-25000" dirty="0" smtClean="0">
                <a:solidFill>
                  <a:prstClr val="black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2</a:t>
            </a:r>
            <a:endParaRPr lang="en-IN" sz="2700" baseline="-25000" dirty="0">
              <a:solidFill>
                <a:prstClr val="black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526507" y="5187084"/>
            <a:ext cx="685800" cy="36195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Down Arrow 8"/>
          <p:cNvSpPr/>
          <p:nvPr/>
        </p:nvSpPr>
        <p:spPr>
          <a:xfrm>
            <a:off x="685800" y="5868495"/>
            <a:ext cx="285750" cy="39721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Down Arrow 9"/>
          <p:cNvSpPr/>
          <p:nvPr/>
        </p:nvSpPr>
        <p:spPr>
          <a:xfrm>
            <a:off x="4811318" y="5888640"/>
            <a:ext cx="333375" cy="39721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ight Arrow 10"/>
          <p:cNvSpPr/>
          <p:nvPr/>
        </p:nvSpPr>
        <p:spPr>
          <a:xfrm>
            <a:off x="2114815" y="2337005"/>
            <a:ext cx="352425" cy="24035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288723" y="5024449"/>
            <a:ext cx="614365" cy="68088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408510" y="5027617"/>
            <a:ext cx="962024" cy="68088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3344466" y="5035558"/>
            <a:ext cx="1381125" cy="68088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5122070" y="5035558"/>
            <a:ext cx="857250" cy="68088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24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8000"/>
                    </a14:imgEffect>
                    <a14:imgEffect>
                      <a14:colorTemperature colorTemp="8425"/>
                    </a14:imgEffect>
                    <a14:imgEffect>
                      <a14:saturation sat="94000"/>
                    </a14:imgEffect>
                  </a14:imgLayer>
                </a14:imgProps>
              </a:ext>
            </a:extLst>
          </a:blip>
          <a:srcRect/>
          <a:stretch>
            <a:fillRect l="-10000" t="-3000" r="-21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698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CCFF"/>
                </a:solidFill>
                <a:latin typeface="Algerian" panose="04020705040A02060702" pitchFamily="82" charset="0"/>
              </a:rPr>
              <a:t>STEPS TO BALANCE A CHEMICAL EQUATION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20043"/>
            <a:ext cx="9770533" cy="3872970"/>
          </a:xfrm>
        </p:spPr>
        <p:txBody>
          <a:bodyPr>
            <a:normAutofit/>
          </a:bodyPr>
          <a:lstStyle/>
          <a:p>
            <a:pPr marL="2743200" lvl="6" indent="0">
              <a:buNone/>
            </a:pPr>
            <a:endParaRPr lang="en-IN" sz="4400" b="1" dirty="0">
              <a:ln w="1270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r>
              <a:rPr lang="en-IN" sz="3200" b="1" dirty="0">
                <a:solidFill>
                  <a:srgbClr val="FFFF00"/>
                </a:solidFill>
                <a:latin typeface="Bradley Hand ITC" panose="03070402050302030203" pitchFamily="66" charset="0"/>
                <a:ea typeface="Amiri" panose="00000500000000000000" pitchFamily="2" charset="-78"/>
                <a:cs typeface="Amiri" panose="00000500000000000000" pitchFamily="2" charset="-78"/>
              </a:rPr>
              <a:t>List the number of atoms of different element </a:t>
            </a:r>
            <a:r>
              <a:rPr lang="en-IN" sz="3200" b="1" dirty="0" smtClean="0">
                <a:solidFill>
                  <a:srgbClr val="FFFF00"/>
                </a:solidFill>
                <a:latin typeface="Bradley Hand ITC" panose="03070402050302030203" pitchFamily="66" charset="0"/>
                <a:ea typeface="Amiri" panose="00000500000000000000" pitchFamily="2" charset="-78"/>
                <a:cs typeface="Amiri" panose="00000500000000000000" pitchFamily="2" charset="-78"/>
              </a:rPr>
              <a:t>present </a:t>
            </a:r>
            <a:r>
              <a:rPr lang="en-IN" sz="3200" b="1" dirty="0">
                <a:solidFill>
                  <a:srgbClr val="FFFF00"/>
                </a:solidFill>
                <a:latin typeface="Bradley Hand ITC" panose="03070402050302030203" pitchFamily="66" charset="0"/>
                <a:ea typeface="Amiri" panose="00000500000000000000" pitchFamily="2" charset="-78"/>
                <a:cs typeface="Amiri" panose="00000500000000000000" pitchFamily="2" charset="-78"/>
              </a:rPr>
              <a:t>is </a:t>
            </a:r>
            <a:r>
              <a:rPr lang="en-IN" sz="3200" b="1" dirty="0" smtClean="0">
                <a:solidFill>
                  <a:srgbClr val="FFFF00"/>
                </a:solidFill>
                <a:latin typeface="Bradley Hand ITC" panose="03070402050302030203" pitchFamily="66" charset="0"/>
                <a:ea typeface="Amiri" panose="00000500000000000000" pitchFamily="2" charset="-78"/>
                <a:cs typeface="Amiri" panose="00000500000000000000" pitchFamily="2" charset="-78"/>
              </a:rPr>
              <a:t>the </a:t>
            </a:r>
            <a:r>
              <a:rPr lang="en-IN" sz="3200" b="1" dirty="0">
                <a:solidFill>
                  <a:srgbClr val="FFFF00"/>
                </a:solidFill>
                <a:latin typeface="Bradley Hand ITC" panose="03070402050302030203" pitchFamily="66" charset="0"/>
                <a:ea typeface="Amiri" panose="00000500000000000000" pitchFamily="2" charset="-78"/>
                <a:cs typeface="Amiri" panose="00000500000000000000" pitchFamily="2" charset="-78"/>
              </a:rPr>
              <a:t>unbalance equation :</a:t>
            </a:r>
          </a:p>
          <a:p>
            <a:pPr marL="0" indent="0">
              <a:buNone/>
            </a:pPr>
            <a:r>
              <a:rPr lang="en-IN" sz="3200" dirty="0" smtClean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  Fe </a:t>
            </a:r>
            <a:r>
              <a:rPr lang="en-IN" sz="3200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+ H</a:t>
            </a:r>
            <a:r>
              <a:rPr lang="en-IN" sz="3200" baseline="-25000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2</a:t>
            </a:r>
            <a:r>
              <a:rPr lang="en-IN" sz="3200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      Fe</a:t>
            </a:r>
            <a:r>
              <a:rPr lang="en-IN" sz="3200" baseline="-25000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3</a:t>
            </a:r>
            <a:r>
              <a:rPr lang="en-IN" sz="3200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</a:t>
            </a:r>
            <a:r>
              <a:rPr lang="en-IN" sz="3200" baseline="-25000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4 </a:t>
            </a:r>
            <a:r>
              <a:rPr lang="en-IN" sz="3200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+ H</a:t>
            </a:r>
            <a:r>
              <a:rPr lang="en-IN" sz="3200" baseline="-25000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2</a:t>
            </a:r>
          </a:p>
          <a:p>
            <a:pPr marL="0" indent="0">
              <a:buNone/>
            </a:pPr>
            <a:r>
              <a:rPr lang="en-IN" sz="3200" b="1" dirty="0" smtClean="0">
                <a:solidFill>
                  <a:srgbClr val="FFFF00"/>
                </a:solidFill>
                <a:latin typeface="Bradley Hand ITC" panose="03070402050302030203" pitchFamily="66" charset="0"/>
                <a:ea typeface="Amiri" panose="00000500000000000000" pitchFamily="2" charset="-78"/>
                <a:cs typeface="Amiri" panose="00000500000000000000" pitchFamily="2" charset="-78"/>
              </a:rPr>
              <a:t> </a:t>
            </a:r>
            <a:r>
              <a:rPr lang="en-IN" sz="3200" i="1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+H</a:t>
            </a:r>
            <a:r>
              <a:rPr lang="en-IN" sz="3200" i="1" baseline="-250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2</a:t>
            </a:r>
          </a:p>
          <a:p>
            <a:pPr marL="0" indent="0">
              <a:buNone/>
            </a:pPr>
            <a:endParaRPr lang="en-IN" sz="3200" b="1" dirty="0">
              <a:solidFill>
                <a:schemeClr val="bg1"/>
              </a:solidFill>
              <a:latin typeface="Bradley Hand ITC" panose="03070402050302030203" pitchFamily="66" charset="0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marL="0" indent="0">
              <a:buNone/>
            </a:pPr>
            <a:endParaRPr lang="en-IN" b="1" dirty="0">
              <a:solidFill>
                <a:srgbClr val="FFFF00"/>
              </a:solidFill>
              <a:latin typeface="Bradley Hand ITC" panose="03070402050302030203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733224"/>
              </p:ext>
            </p:extLst>
          </p:nvPr>
        </p:nvGraphicFramePr>
        <p:xfrm>
          <a:off x="132292" y="3940706"/>
          <a:ext cx="7174443" cy="22870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91481"/>
                <a:gridCol w="2391481"/>
                <a:gridCol w="2391481"/>
              </a:tblGrid>
              <a:tr h="58468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68533">
                <a:tc>
                  <a:txBody>
                    <a:bodyPr/>
                    <a:lstStyle/>
                    <a:p>
                      <a:r>
                        <a:rPr lang="en-IN" dirty="0" smtClean="0"/>
                        <a:t>FE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566918">
                <a:tc>
                  <a:txBody>
                    <a:bodyPr/>
                    <a:lstStyle/>
                    <a:p>
                      <a:r>
                        <a:rPr lang="en-IN" dirty="0" smtClean="0"/>
                        <a:t>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566918">
                <a:tc>
                  <a:txBody>
                    <a:bodyPr/>
                    <a:lstStyle/>
                    <a:p>
                      <a:r>
                        <a:rPr lang="en-IN" dirty="0" smtClean="0"/>
                        <a:t>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2117725" y="3427941"/>
            <a:ext cx="419100" cy="25717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62466" y="1693334"/>
            <a:ext cx="177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STEP 2:</a:t>
            </a:r>
            <a:endParaRPr lang="en-IN" sz="3600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2757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8000"/>
                    </a14:imgEffect>
                    <a14:imgEffect>
                      <a14:colorTemperature colorTemp="8425"/>
                    </a14:imgEffect>
                    <a14:imgEffect>
                      <a14:saturation sat="94000"/>
                    </a14:imgEffect>
                  </a14:imgLayer>
                </a14:imgProps>
              </a:ext>
            </a:extLst>
          </a:blip>
          <a:srcRect/>
          <a:stretch>
            <a:fillRect l="-10000" t="-3000" r="-21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98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CCFF"/>
                </a:solidFill>
                <a:latin typeface="Algerian" panose="04020705040A02060702" pitchFamily="82" charset="0"/>
              </a:rPr>
              <a:t>STEPS TO BALANCE A CHEMICAL EQUATION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0399"/>
            <a:ext cx="7762875" cy="48609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3200" b="1" dirty="0">
              <a:solidFill>
                <a:srgbClr val="FFFF00"/>
              </a:solidFill>
              <a:latin typeface="Bradley Hand ITC" panose="03070402050302030203" pitchFamily="66" charset="0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marL="0" indent="0">
              <a:buNone/>
            </a:pPr>
            <a:endParaRPr lang="en-IN" b="1" dirty="0">
              <a:solidFill>
                <a:srgbClr val="FFFF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341149"/>
            <a:ext cx="815763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Step 3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FFFF00"/>
                </a:solidFill>
                <a:latin typeface="Bradley Hand ITC" panose="03070402050302030203" pitchFamily="66" charset="0"/>
                <a:ea typeface="Amiri" panose="00000500000000000000" pitchFamily="2" charset="-78"/>
                <a:cs typeface="Amiri" panose="00000500000000000000" pitchFamily="2" charset="-78"/>
              </a:rPr>
              <a:t>For balancing the equation it is often </a:t>
            </a:r>
            <a:r>
              <a:rPr lang="en-IN" sz="2800" b="1" dirty="0" smtClean="0">
                <a:solidFill>
                  <a:srgbClr val="FFFF00"/>
                </a:solidFill>
                <a:latin typeface="Bradley Hand ITC" panose="03070402050302030203" pitchFamily="66" charset="0"/>
                <a:ea typeface="Amiri" panose="00000500000000000000" pitchFamily="2" charset="-78"/>
                <a:cs typeface="Amiri" panose="00000500000000000000" pitchFamily="2" charset="-78"/>
              </a:rPr>
              <a:t>convenient </a:t>
            </a:r>
            <a:r>
              <a:rPr lang="en-IN" sz="2800" b="1" dirty="0">
                <a:solidFill>
                  <a:srgbClr val="FFFF00"/>
                </a:solidFill>
                <a:latin typeface="Bradley Hand ITC" panose="03070402050302030203" pitchFamily="66" charset="0"/>
                <a:ea typeface="Amiri" panose="00000500000000000000" pitchFamily="2" charset="-78"/>
                <a:cs typeface="Amiri" panose="00000500000000000000" pitchFamily="2" charset="-78"/>
              </a:rPr>
              <a:t>to start balancing with the compound that contain maximum numbers of </a:t>
            </a:r>
            <a:r>
              <a:rPr lang="en-IN" sz="2800" b="1" dirty="0" smtClean="0">
                <a:solidFill>
                  <a:srgbClr val="FFFF00"/>
                </a:solidFill>
                <a:latin typeface="Bradley Hand ITC" panose="03070402050302030203" pitchFamily="66" charset="0"/>
                <a:ea typeface="Amiri" panose="00000500000000000000" pitchFamily="2" charset="-78"/>
                <a:cs typeface="Amiri" panose="00000500000000000000" pitchFamily="2" charset="-78"/>
              </a:rPr>
              <a:t>atoms . It </a:t>
            </a:r>
            <a:r>
              <a:rPr lang="en-IN" sz="2800" b="1" dirty="0">
                <a:solidFill>
                  <a:srgbClr val="FFFF00"/>
                </a:solidFill>
                <a:latin typeface="Bradley Hand ITC" panose="03070402050302030203" pitchFamily="66" charset="0"/>
                <a:ea typeface="Amiri" panose="00000500000000000000" pitchFamily="2" charset="-78"/>
                <a:cs typeface="Amiri" panose="00000500000000000000" pitchFamily="2" charset="-78"/>
              </a:rPr>
              <a:t>may be a reactant or product 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rgbClr val="FFFF00"/>
                </a:solidFill>
                <a:latin typeface="Bradley Hand ITC" panose="03070402050302030203" pitchFamily="66" charset="0"/>
                <a:ea typeface="Amiri" panose="00000500000000000000" pitchFamily="2" charset="-78"/>
                <a:cs typeface="Amiri" panose="00000500000000000000" pitchFamily="2" charset="-78"/>
              </a:rPr>
              <a:t>So we select the compound which consist of the </a:t>
            </a:r>
            <a:r>
              <a:rPr lang="en-IN" sz="2800" b="1" dirty="0">
                <a:solidFill>
                  <a:srgbClr val="FFFF00"/>
                </a:solidFill>
                <a:latin typeface="Bradley Hand ITC" panose="03070402050302030203" pitchFamily="66" charset="0"/>
                <a:ea typeface="Amiri" panose="00000500000000000000" pitchFamily="2" charset="-78"/>
                <a:cs typeface="Amiri" panose="00000500000000000000" pitchFamily="2" charset="-78"/>
              </a:rPr>
              <a:t>highest number of </a:t>
            </a:r>
            <a:r>
              <a:rPr lang="en-IN" sz="2800" b="1" dirty="0" smtClean="0">
                <a:solidFill>
                  <a:srgbClr val="FFFF00"/>
                </a:solidFill>
                <a:latin typeface="Bradley Hand ITC" panose="03070402050302030203" pitchFamily="66" charset="0"/>
                <a:ea typeface="Amiri" panose="00000500000000000000" pitchFamily="2" charset="-78"/>
                <a:cs typeface="Amiri" panose="00000500000000000000" pitchFamily="2" charset="-78"/>
              </a:rPr>
              <a:t>atoms which is fe3o4 and the element oxygen in it. Here there are 4 oxygen atoms on RHS and only one on LHS.</a:t>
            </a:r>
          </a:p>
          <a:p>
            <a:r>
              <a:rPr lang="en-IN" sz="2800" b="1" dirty="0" smtClean="0">
                <a:solidFill>
                  <a:srgbClr val="FFFF00"/>
                </a:solidFill>
                <a:latin typeface="Bradley Hand ITC" panose="03070402050302030203" pitchFamily="66" charset="0"/>
                <a:ea typeface="Amiri" panose="00000500000000000000" pitchFamily="2" charset="-78"/>
                <a:cs typeface="Amiri" panose="00000500000000000000" pitchFamily="2" charset="-78"/>
              </a:rPr>
              <a:t> </a:t>
            </a:r>
            <a:endParaRPr lang="en-IN" sz="2800" b="1" dirty="0">
              <a:solidFill>
                <a:srgbClr val="FFFF00"/>
              </a:solidFill>
              <a:latin typeface="Bradley Hand ITC" panose="03070402050302030203" pitchFamily="66" charset="0"/>
              <a:ea typeface="Amiri" panose="00000500000000000000" pitchFamily="2" charset="-78"/>
              <a:cs typeface="Amiri" panose="00000500000000000000" pitchFamily="2" charset="-78"/>
            </a:endParaRPr>
          </a:p>
          <a:p>
            <a:endParaRPr lang="en-IN" sz="2400" i="1" dirty="0">
              <a:solidFill>
                <a:srgbClr val="FFFF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59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8000"/>
                    </a14:imgEffect>
                    <a14:imgEffect>
                      <a14:colorTemperature colorTemp="8425"/>
                    </a14:imgEffect>
                    <a14:imgEffect>
                      <a14:saturation sat="94000"/>
                    </a14:imgEffect>
                  </a14:imgLayer>
                </a14:imgProps>
              </a:ext>
            </a:extLst>
          </a:blip>
          <a:srcRect/>
          <a:stretch>
            <a:fillRect l="-10000" t="-3000" r="-21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9875"/>
            <a:ext cx="10515600" cy="13255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0399"/>
            <a:ext cx="7762875" cy="48609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3200" b="1" dirty="0">
              <a:solidFill>
                <a:srgbClr val="FFFF00"/>
              </a:solidFill>
              <a:latin typeface="Bradley Hand ITC" panose="03070402050302030203" pitchFamily="66" charset="0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marL="0" indent="0">
              <a:buNone/>
            </a:pPr>
            <a:endParaRPr lang="en-IN" b="1" dirty="0">
              <a:solidFill>
                <a:srgbClr val="FFFF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866" y="1989666"/>
            <a:ext cx="7484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FF00"/>
                </a:solidFill>
                <a:latin typeface="Bradley Hand ITC" panose="03070402050302030203" pitchFamily="66" charset="0"/>
                <a:ea typeface="Amiri" panose="00000500000000000000" pitchFamily="2" charset="-78"/>
                <a:cs typeface="Amiri" panose="00000500000000000000" pitchFamily="2" charset="-78"/>
              </a:rPr>
              <a:t>So </a:t>
            </a:r>
            <a:r>
              <a:rPr lang="en-IN" b="1" dirty="0" err="1">
                <a:solidFill>
                  <a:srgbClr val="FFFF00"/>
                </a:solidFill>
                <a:latin typeface="Bradley Hand ITC" panose="03070402050302030203" pitchFamily="66" charset="0"/>
                <a:ea typeface="Amiri" panose="00000500000000000000" pitchFamily="2" charset="-78"/>
                <a:cs typeface="Amiri" panose="00000500000000000000" pitchFamily="2" charset="-78"/>
              </a:rPr>
              <a:t>tO</a:t>
            </a:r>
            <a:r>
              <a:rPr lang="en-IN" b="1" dirty="0">
                <a:solidFill>
                  <a:srgbClr val="FFFF00"/>
                </a:solidFill>
                <a:latin typeface="Bradley Hand ITC" panose="03070402050302030203" pitchFamily="66" charset="0"/>
                <a:ea typeface="Amiri" panose="00000500000000000000" pitchFamily="2" charset="-78"/>
                <a:cs typeface="Amiri" panose="00000500000000000000" pitchFamily="2" charset="-78"/>
              </a:rPr>
              <a:t> balance the oxygen atoms-</a:t>
            </a:r>
          </a:p>
          <a:p>
            <a:r>
              <a:rPr lang="en-IN" b="1" dirty="0">
                <a:solidFill>
                  <a:srgbClr val="FFFF00"/>
                </a:solidFill>
                <a:latin typeface="Bradley Hand ITC" panose="03070402050302030203" pitchFamily="66" charset="0"/>
                <a:ea typeface="Amiri" panose="00000500000000000000" pitchFamily="2" charset="-78"/>
                <a:cs typeface="Amiri" panose="00000500000000000000" pitchFamily="2" charset="-78"/>
              </a:rPr>
              <a:t>We can multiply </a:t>
            </a:r>
            <a:r>
              <a:rPr lang="en-IN" b="1" dirty="0" smtClean="0">
                <a:solidFill>
                  <a:srgbClr val="FFFF00"/>
                </a:solidFill>
                <a:latin typeface="Bradley Hand ITC" panose="03070402050302030203" pitchFamily="66" charset="0"/>
                <a:ea typeface="Amiri" panose="00000500000000000000" pitchFamily="2" charset="-78"/>
                <a:cs typeface="Amiri" panose="00000500000000000000" pitchFamily="2" charset="-78"/>
              </a:rPr>
              <a:t>H20 By 4 so we get </a:t>
            </a:r>
            <a:endParaRPr lang="en-IN" b="1" dirty="0">
              <a:solidFill>
                <a:srgbClr val="FFFF00"/>
              </a:solidFill>
              <a:latin typeface="Bradley Hand ITC" panose="03070402050302030203" pitchFamily="66" charset="0"/>
              <a:ea typeface="Amiri" panose="00000500000000000000" pitchFamily="2" charset="-78"/>
              <a:cs typeface="Amiri" panose="00000500000000000000" pitchFamily="2" charset="-78"/>
            </a:endParaRPr>
          </a:p>
          <a:p>
            <a:r>
              <a:rPr lang="en-IN" b="1" dirty="0">
                <a:solidFill>
                  <a:srgbClr val="FFFF00"/>
                </a:solidFill>
                <a:latin typeface="Bradley Hand ITC" panose="03070402050302030203" pitchFamily="66" charset="0"/>
                <a:ea typeface="Amiri" panose="00000500000000000000" pitchFamily="2" charset="-78"/>
                <a:cs typeface="Amiri" panose="00000500000000000000" pitchFamily="2" charset="-78"/>
              </a:rPr>
              <a:t>So we get </a:t>
            </a:r>
          </a:p>
          <a:p>
            <a:r>
              <a:rPr lang="en-IN" b="1" dirty="0">
                <a:solidFill>
                  <a:srgbClr val="FFFF00"/>
                </a:solidFill>
                <a:latin typeface="Bradley Hand ITC" panose="03070402050302030203" pitchFamily="66" charset="0"/>
                <a:ea typeface="Amiri" panose="00000500000000000000" pitchFamily="2" charset="-78"/>
                <a:cs typeface="Amiri" panose="00000500000000000000" pitchFamily="2" charset="-7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885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8000"/>
                    </a14:imgEffect>
                    <a14:imgEffect>
                      <a14:colorTemperature colorTemp="8425"/>
                    </a14:imgEffect>
                    <a14:imgEffect>
                      <a14:saturation sat="94000"/>
                    </a14:imgEffect>
                  </a14:imgLayer>
                </a14:imgProps>
              </a:ext>
            </a:extLst>
          </a:blip>
          <a:srcRect/>
          <a:stretch>
            <a:fillRect l="-10000" t="-3000" r="-21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98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CCFF"/>
                </a:solidFill>
                <a:latin typeface="Algerian" panose="04020705040A02060702" pitchFamily="82" charset="0"/>
              </a:rPr>
              <a:t>STEPS TO BALANCE A CHEMICAL EQUATION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0399"/>
            <a:ext cx="7762875" cy="48609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3200" b="1" dirty="0">
              <a:solidFill>
                <a:srgbClr val="FFFF00"/>
              </a:solidFill>
              <a:latin typeface="Bradley Hand ITC" panose="03070402050302030203" pitchFamily="66" charset="0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marL="0" indent="0">
              <a:buNone/>
            </a:pPr>
            <a:endParaRPr lang="en-IN" b="1" dirty="0">
              <a:solidFill>
                <a:srgbClr val="FFFF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16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B71D5609-DD6E-4BEF-A1ED-C38D361A7A03}" vid="{6F9D133D-3B11-408A-B988-62AF9C2CC49B}"/>
    </a:ext>
  </a:extLst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3.xml><?xml version="1.0" encoding="utf-8"?>
<a:theme xmlns:a="http://schemas.openxmlformats.org/drawingml/2006/main" name="THEME 34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345" id="{5499967E-E80B-444A-B41A-0CD68921E0E4}" vid="{5D73E320-ED9F-4576-8004-599B0B4AE0D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459</TotalTime>
  <Words>673</Words>
  <Application>Microsoft Office PowerPoint</Application>
  <PresentationFormat>Widescreen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Algerian</vt:lpstr>
      <vt:lpstr>Amiri</vt:lpstr>
      <vt:lpstr>Arial</vt:lpstr>
      <vt:lpstr>Bradley Hand ITC</vt:lpstr>
      <vt:lpstr>Broadway</vt:lpstr>
      <vt:lpstr>Calibri</vt:lpstr>
      <vt:lpstr>Calibri Light</vt:lpstr>
      <vt:lpstr>Franklin Gothic Book</vt:lpstr>
      <vt:lpstr>Tw Cen MT</vt:lpstr>
      <vt:lpstr>Theme2</vt:lpstr>
      <vt:lpstr>Droplet</vt:lpstr>
      <vt:lpstr>THEME 345</vt:lpstr>
      <vt:lpstr>Office Theme</vt:lpstr>
      <vt:lpstr>BALANCING  THE CHEMICAL EQUATIONS</vt:lpstr>
      <vt:lpstr>BALANCING THE CHEMICAL EQUATION</vt:lpstr>
      <vt:lpstr>!!Chemical equation!!</vt:lpstr>
      <vt:lpstr>BALANCED CHEMICAL EQUATION </vt:lpstr>
      <vt:lpstr>STEPS TO BALANCE A CHEMICAL EQUATION</vt:lpstr>
      <vt:lpstr>STEPS TO BALANCE A CHEMICAL EQUATION</vt:lpstr>
      <vt:lpstr>STEPS TO BALANCE A CHEMICAL EQUATION</vt:lpstr>
      <vt:lpstr>PowerPoint Presentation</vt:lpstr>
      <vt:lpstr>STEPS TO BALANCE A CHEMICAL EQUATION</vt:lpstr>
      <vt:lpstr>STEPS TO BALANCE A CHEMICAL EQUATION</vt:lpstr>
      <vt:lpstr>STEPS TO BALANCE A CHEMICAL EQUATION</vt:lpstr>
      <vt:lpstr>STEPS TO BALANCE A CHEMICAL EQUATION</vt:lpstr>
      <vt:lpstr>STEPS TO BALANCE A CHEMICAL EQUATION</vt:lpstr>
      <vt:lpstr>POINTS TO REMEMBER WHILE BALANCING THE EQUATION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muskan and riya</dc:creator>
  <cp:lastModifiedBy>muskan and riya</cp:lastModifiedBy>
  <cp:revision>44</cp:revision>
  <dcterms:created xsi:type="dcterms:W3CDTF">2021-07-26T14:33:43Z</dcterms:created>
  <dcterms:modified xsi:type="dcterms:W3CDTF">2021-07-29T07:39:23Z</dcterms:modified>
</cp:coreProperties>
</file>