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256" r:id="rId4"/>
    <p:sldId id="269" r:id="rId5"/>
    <p:sldId id="281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</dgm:pt>
    <dgm:pt modelId="{4AF52931-E4CA-4429-AACB-B8747CDB2409}">
      <dgm:prSet phldrT="[Text]"/>
      <dgm:spPr>
        <a:xfrm>
          <a:off x="1280519" y="473"/>
          <a:ext cx="2071608" cy="1108674"/>
        </a:xfr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Tw Cen MT" panose="020B0602020104020603"/>
              <a:ea typeface="+mn-ea"/>
              <a:cs typeface="+mn-cs"/>
            </a:rPr>
            <a:t>Atoms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>
        <a:xfrm>
          <a:off x="1280519" y="1386317"/>
          <a:ext cx="2071608" cy="1108674"/>
        </a:xfr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Tw Cen MT" panose="020B0602020104020603"/>
              <a:ea typeface="+mn-ea"/>
              <a:cs typeface="+mn-cs"/>
            </a:rPr>
            <a:t>Chemical Testing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>
        <a:xfrm>
          <a:off x="1280519" y="2772160"/>
          <a:ext cx="2071608" cy="1108674"/>
        </a:xfr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Tw Cen MT" panose="020B0602020104020603"/>
              <a:ea typeface="+mn-ea"/>
              <a:cs typeface="+mn-cs"/>
            </a:rPr>
            <a:t>Formulas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6F4DA4D9-01DC-439B-8F27-AAA47846B277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7BD98E3C-315B-4C9C-8D58-D6DB162B58F8}" type="pres">
      <dgm:prSet presAssocID="{4AF52931-E4CA-4429-AACB-B8747CDB2409}" presName="compNode" presStyleCnt="0"/>
      <dgm:spPr/>
    </dgm:pt>
    <dgm:pt modelId="{DD5F79B1-3C2C-4604-AC16-19B868C74020}" type="pres">
      <dgm:prSet presAssocID="{4AF52931-E4CA-4429-AACB-B8747CDB2409}" presName="bgRect" presStyleLbl="bgShp" presStyleIdx="0" presStyleCnt="3" custLinFactNeighborX="-2293" custLinFactNeighborY="-16080"/>
      <dgm:spPr>
        <a:xfrm>
          <a:off x="0" y="25873"/>
          <a:ext cx="3352128" cy="1108674"/>
        </a:xfrm>
        <a:prstGeom prst="roundRect">
          <a:avLst>
            <a:gd name="adj" fmla="val 10000"/>
          </a:avLst>
        </a:prstGeom>
        <a:solidFill>
          <a:srgbClr val="003300"/>
        </a:solidFill>
        <a:ln>
          <a:noFill/>
        </a:ln>
        <a:effectLst/>
      </dgm:spPr>
      <dgm:t>
        <a:bodyPr/>
        <a:lstStyle/>
        <a:p>
          <a:endParaRPr lang="en-IN"/>
        </a:p>
      </dgm:t>
    </dgm:pt>
    <dgm:pt modelId="{B949D2F1-162D-4D02-A732-D01345E22AA4}" type="pres">
      <dgm:prSet presAssocID="{4AF52931-E4CA-4429-AACB-B8747CDB2409}" presName="iconRect" presStyleLbl="node1" presStyleIdx="0" presStyleCnt="3" custLinFactNeighborX="5554" custLinFactNeighborY="20723"/>
      <dgm:spPr>
        <a:xfrm>
          <a:off x="369240" y="224522"/>
          <a:ext cx="609771" cy="6097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131C359-49F1-4CB8-8E9B-1B1386A2778B}" type="pres">
      <dgm:prSet presAssocID="{4AF52931-E4CA-4429-AACB-B8747CDB2409}" presName="spaceRect" presStyleCnt="0"/>
      <dgm:spPr/>
    </dgm:pt>
    <dgm:pt modelId="{F8F5240A-0D85-485B-9D93-407D1FFAF913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D8ABCEC2-390B-429B-9081-E082DA5D0427}" type="pres">
      <dgm:prSet presAssocID="{D86AF01C-9CBC-41F8-9354-48CD82BDFDC9}" presName="sibTrans" presStyleCnt="0"/>
      <dgm:spPr/>
    </dgm:pt>
    <dgm:pt modelId="{F2D54F12-8080-4E0C-BD80-92EA1630D084}" type="pres">
      <dgm:prSet presAssocID="{81BEB84D-9A77-49C6-9301-B3359FCAC75F}" presName="compNode" presStyleCnt="0"/>
      <dgm:spPr/>
    </dgm:pt>
    <dgm:pt modelId="{CBA0401E-7684-42C8-839E-D801768D883C}" type="pres">
      <dgm:prSet presAssocID="{81BEB84D-9A77-49C6-9301-B3359FCAC75F}" presName="bgRect" presStyleLbl="bgShp" presStyleIdx="1" presStyleCnt="3"/>
      <dgm:spPr>
        <a:xfrm>
          <a:off x="0" y="1386317"/>
          <a:ext cx="3352128" cy="1108674"/>
        </a:xfrm>
        <a:prstGeom prst="roundRect">
          <a:avLst>
            <a:gd name="adj" fmla="val 10000"/>
          </a:avLst>
        </a:prstGeom>
        <a:solidFill>
          <a:srgbClr val="003300"/>
        </a:solidFill>
        <a:ln>
          <a:noFill/>
        </a:ln>
        <a:effectLst/>
      </dgm:spPr>
    </dgm:pt>
    <dgm:pt modelId="{EF3B2503-2995-401B-AD2A-8687192014FC}" type="pres">
      <dgm:prSet presAssocID="{81BEB84D-9A77-49C6-9301-B3359FCAC75F}" presName="iconRect" presStyleLbl="node1" presStyleIdx="1" presStyleCnt="3"/>
      <dgm:spPr>
        <a:xfrm>
          <a:off x="335374" y="1635768"/>
          <a:ext cx="609771" cy="6097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9262E9A-AC8B-4E45-B562-DDB0B7EF679B}" type="pres">
      <dgm:prSet presAssocID="{81BEB84D-9A77-49C6-9301-B3359FCAC75F}" presName="spaceRect" presStyleCnt="0"/>
      <dgm:spPr/>
    </dgm:pt>
    <dgm:pt modelId="{686301C7-6BD3-4366-8AD9-2496B2EDF77C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  <dgm:pt modelId="{6ED4671C-AA9A-4E39-8821-8479FB442A42}" type="pres">
      <dgm:prSet presAssocID="{5D260F18-25D2-4074-87F1-7E78DDA61C58}" presName="sibTrans" presStyleCnt="0"/>
      <dgm:spPr/>
    </dgm:pt>
    <dgm:pt modelId="{73B0EF57-FE6C-4349-B546-40C4671BE0AF}" type="pres">
      <dgm:prSet presAssocID="{BFF9359E-E9B1-4B73-BACC-2C7988765B16}" presName="compNode" presStyleCnt="0"/>
      <dgm:spPr/>
    </dgm:pt>
    <dgm:pt modelId="{5865A6BD-F99C-4927-AA71-14438D8BD5FD}" type="pres">
      <dgm:prSet presAssocID="{BFF9359E-E9B1-4B73-BACC-2C7988765B16}" presName="bgRect" presStyleLbl="bgShp" presStyleIdx="2" presStyleCnt="3"/>
      <dgm:spPr>
        <a:xfrm>
          <a:off x="0" y="2772160"/>
          <a:ext cx="3352128" cy="1108674"/>
        </a:xfrm>
        <a:prstGeom prst="roundRect">
          <a:avLst>
            <a:gd name="adj" fmla="val 10000"/>
          </a:avLst>
        </a:prstGeom>
        <a:solidFill>
          <a:srgbClr val="003300"/>
        </a:solidFill>
        <a:ln>
          <a:noFill/>
        </a:ln>
        <a:effectLst/>
      </dgm:spPr>
    </dgm:pt>
    <dgm:pt modelId="{F7573F21-6CA6-4D82-A5B8-20E46E8BAE44}" type="pres">
      <dgm:prSet presAssocID="{BFF9359E-E9B1-4B73-BACC-2C7988765B16}" presName="iconRect" presStyleLbl="node1" presStyleIdx="2" presStyleCnt="3"/>
      <dgm:spPr>
        <a:xfrm>
          <a:off x="335374" y="3021612"/>
          <a:ext cx="609771" cy="6097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FA2DEF1-3E86-45A4-93DF-3F3524CE8FA1}" type="pres">
      <dgm:prSet presAssocID="{BFF9359E-E9B1-4B73-BACC-2C7988765B16}" presName="spaceRect" presStyleCnt="0"/>
      <dgm:spPr/>
    </dgm:pt>
    <dgm:pt modelId="{3A277CF8-63F3-4E73-9A0E-6D37315945D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>
        <a:prstGeom prst="rect">
          <a:avLst/>
        </a:prstGeom>
      </dgm:spPr>
      <dgm:t>
        <a:bodyPr/>
        <a:lstStyle/>
        <a:p>
          <a:endParaRPr lang="en-IN"/>
        </a:p>
      </dgm:t>
    </dgm:pt>
  </dgm:ptLst>
  <dgm:cxnLst>
    <dgm:cxn modelId="{8E7BC762-FF20-42E7-B9B5-170C556BAEC0}" type="presOf" srcId="{C7720856-93F0-4CC7-B7FD-2466914A11D4}" destId="{6F4DA4D9-01DC-439B-8F27-AAA47846B277}" srcOrd="0" destOrd="0" presId="urn:microsoft.com/office/officeart/2018/2/layout/IconVerticalSolidList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83D43EF-B7D1-40F9-A43A-4780C422C342}" type="presOf" srcId="{81BEB84D-9A77-49C6-9301-B3359FCAC75F}" destId="{686301C7-6BD3-4366-8AD9-2496B2EDF77C}" srcOrd="0" destOrd="0" presId="urn:microsoft.com/office/officeart/2018/2/layout/IconVerticalSolidList"/>
    <dgm:cxn modelId="{08CD9F38-5487-42B8-82F8-2C23E095D118}" type="presOf" srcId="{BFF9359E-E9B1-4B73-BACC-2C7988765B16}" destId="{3A277CF8-63F3-4E73-9A0E-6D37315945D9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0260CFDA-F4A1-4B8B-B514-81388232C15A}" type="presOf" srcId="{4AF52931-E4CA-4429-AACB-B8747CDB2409}" destId="{F8F5240A-0D85-485B-9D93-407D1FFAF913}" srcOrd="0" destOrd="0" presId="urn:microsoft.com/office/officeart/2018/2/layout/IconVerticalSolidList"/>
    <dgm:cxn modelId="{61804277-03B1-4C66-89F3-BA88E7E4FAB4}" type="presParOf" srcId="{6F4DA4D9-01DC-439B-8F27-AAA47846B277}" destId="{7BD98E3C-315B-4C9C-8D58-D6DB162B58F8}" srcOrd="0" destOrd="0" presId="urn:microsoft.com/office/officeart/2018/2/layout/IconVerticalSolidList"/>
    <dgm:cxn modelId="{96A1DC6B-DBC4-4E0D-A007-58B66DD1BCD0}" type="presParOf" srcId="{7BD98E3C-315B-4C9C-8D58-D6DB162B58F8}" destId="{DD5F79B1-3C2C-4604-AC16-19B868C74020}" srcOrd="0" destOrd="0" presId="urn:microsoft.com/office/officeart/2018/2/layout/IconVerticalSolidList"/>
    <dgm:cxn modelId="{7B81D0E8-EE66-4D70-97AC-8CC9FD3359AD}" type="presParOf" srcId="{7BD98E3C-315B-4C9C-8D58-D6DB162B58F8}" destId="{B949D2F1-162D-4D02-A732-D01345E22AA4}" srcOrd="1" destOrd="0" presId="urn:microsoft.com/office/officeart/2018/2/layout/IconVerticalSolidList"/>
    <dgm:cxn modelId="{1C8548B9-CCD3-4975-AAA4-C18DB31F4E30}" type="presParOf" srcId="{7BD98E3C-315B-4C9C-8D58-D6DB162B58F8}" destId="{B131C359-49F1-4CB8-8E9B-1B1386A2778B}" srcOrd="2" destOrd="0" presId="urn:microsoft.com/office/officeart/2018/2/layout/IconVerticalSolidList"/>
    <dgm:cxn modelId="{ABD998F4-0AE8-4542-8078-F2DB794B1686}" type="presParOf" srcId="{7BD98E3C-315B-4C9C-8D58-D6DB162B58F8}" destId="{F8F5240A-0D85-485B-9D93-407D1FFAF913}" srcOrd="3" destOrd="0" presId="urn:microsoft.com/office/officeart/2018/2/layout/IconVerticalSolidList"/>
    <dgm:cxn modelId="{6F32B761-CB34-4FE4-80E3-94F1A34E8665}" type="presParOf" srcId="{6F4DA4D9-01DC-439B-8F27-AAA47846B277}" destId="{D8ABCEC2-390B-429B-9081-E082DA5D0427}" srcOrd="1" destOrd="0" presId="urn:microsoft.com/office/officeart/2018/2/layout/IconVerticalSolidList"/>
    <dgm:cxn modelId="{2C2BF3CD-7F5E-4E7D-A82C-BCE4848AD434}" type="presParOf" srcId="{6F4DA4D9-01DC-439B-8F27-AAA47846B277}" destId="{F2D54F12-8080-4E0C-BD80-92EA1630D084}" srcOrd="2" destOrd="0" presId="urn:microsoft.com/office/officeart/2018/2/layout/IconVerticalSolidList"/>
    <dgm:cxn modelId="{D6741D04-8229-4B9C-B50F-90CC3D1E3EC8}" type="presParOf" srcId="{F2D54F12-8080-4E0C-BD80-92EA1630D084}" destId="{CBA0401E-7684-42C8-839E-D801768D883C}" srcOrd="0" destOrd="0" presId="urn:microsoft.com/office/officeart/2018/2/layout/IconVerticalSolidList"/>
    <dgm:cxn modelId="{5E58046C-FE28-4461-8ED5-1B3C245BF595}" type="presParOf" srcId="{F2D54F12-8080-4E0C-BD80-92EA1630D084}" destId="{EF3B2503-2995-401B-AD2A-8687192014FC}" srcOrd="1" destOrd="0" presId="urn:microsoft.com/office/officeart/2018/2/layout/IconVerticalSolidList"/>
    <dgm:cxn modelId="{15E32DB0-3B06-4F2A-9235-E1D9A20F6D74}" type="presParOf" srcId="{F2D54F12-8080-4E0C-BD80-92EA1630D084}" destId="{69262E9A-AC8B-4E45-B562-DDB0B7EF679B}" srcOrd="2" destOrd="0" presId="urn:microsoft.com/office/officeart/2018/2/layout/IconVerticalSolidList"/>
    <dgm:cxn modelId="{B70DC29A-2B60-466D-B9CA-DCAE5E8A95FA}" type="presParOf" srcId="{F2D54F12-8080-4E0C-BD80-92EA1630D084}" destId="{686301C7-6BD3-4366-8AD9-2496B2EDF77C}" srcOrd="3" destOrd="0" presId="urn:microsoft.com/office/officeart/2018/2/layout/IconVerticalSolidList"/>
    <dgm:cxn modelId="{0AD8E99B-F346-47A0-9259-A8C476ED6BF1}" type="presParOf" srcId="{6F4DA4D9-01DC-439B-8F27-AAA47846B277}" destId="{6ED4671C-AA9A-4E39-8821-8479FB442A42}" srcOrd="3" destOrd="0" presId="urn:microsoft.com/office/officeart/2018/2/layout/IconVerticalSolidList"/>
    <dgm:cxn modelId="{3B8F133B-462E-47C7-BB19-FE86DC5C5D6B}" type="presParOf" srcId="{6F4DA4D9-01DC-439B-8F27-AAA47846B277}" destId="{73B0EF57-FE6C-4349-B546-40C4671BE0AF}" srcOrd="4" destOrd="0" presId="urn:microsoft.com/office/officeart/2018/2/layout/IconVerticalSolidList"/>
    <dgm:cxn modelId="{2050A00C-10FA-4436-8B02-DD7729AA8089}" type="presParOf" srcId="{73B0EF57-FE6C-4349-B546-40C4671BE0AF}" destId="{5865A6BD-F99C-4927-AA71-14438D8BD5FD}" srcOrd="0" destOrd="0" presId="urn:microsoft.com/office/officeart/2018/2/layout/IconVerticalSolidList"/>
    <dgm:cxn modelId="{88521631-839A-4946-8340-94646434B6C8}" type="presParOf" srcId="{73B0EF57-FE6C-4349-B546-40C4671BE0AF}" destId="{F7573F21-6CA6-4D82-A5B8-20E46E8BAE44}" srcOrd="1" destOrd="0" presId="urn:microsoft.com/office/officeart/2018/2/layout/IconVerticalSolidList"/>
    <dgm:cxn modelId="{DB7979D0-6B36-4E67-A76C-2DF00EFDC939}" type="presParOf" srcId="{73B0EF57-FE6C-4349-B546-40C4671BE0AF}" destId="{CFA2DEF1-3E86-45A4-93DF-3F3524CE8FA1}" srcOrd="2" destOrd="0" presId="urn:microsoft.com/office/officeart/2018/2/layout/IconVerticalSolidList"/>
    <dgm:cxn modelId="{39DC14E8-6C61-4795-80A0-9E312495EC4E}" type="presParOf" srcId="{73B0EF57-FE6C-4349-B546-40C4671BE0AF}" destId="{3A277CF8-63F3-4E73-9A0E-6D37315945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F79B1-3C2C-4604-AC16-19B868C74020}">
      <dsp:nvSpPr>
        <dsp:cNvPr id="0" name=""/>
        <dsp:cNvSpPr/>
      </dsp:nvSpPr>
      <dsp:spPr>
        <a:xfrm>
          <a:off x="0" y="0"/>
          <a:ext cx="3352128" cy="1108674"/>
        </a:xfrm>
        <a:prstGeom prst="roundRect">
          <a:avLst>
            <a:gd name="adj" fmla="val 10000"/>
          </a:avLst>
        </a:prstGeom>
        <a:solidFill>
          <a:srgbClr val="00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9D2F1-162D-4D02-A732-D01345E22AA4}">
      <dsp:nvSpPr>
        <dsp:cNvPr id="0" name=""/>
        <dsp:cNvSpPr/>
      </dsp:nvSpPr>
      <dsp:spPr>
        <a:xfrm>
          <a:off x="369240" y="376288"/>
          <a:ext cx="609771" cy="60977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5240A-0D85-485B-9D93-407D1FFAF913}">
      <dsp:nvSpPr>
        <dsp:cNvPr id="0" name=""/>
        <dsp:cNvSpPr/>
      </dsp:nvSpPr>
      <dsp:spPr>
        <a:xfrm>
          <a:off x="1280519" y="473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Tw Cen MT" panose="020B0602020104020603"/>
              <a:ea typeface="+mn-ea"/>
              <a:cs typeface="+mn-cs"/>
            </a:rPr>
            <a:t>Atoms</a:t>
          </a:r>
        </a:p>
      </dsp:txBody>
      <dsp:txXfrm>
        <a:off x="1280519" y="473"/>
        <a:ext cx="2071608" cy="1108674"/>
      </dsp:txXfrm>
    </dsp:sp>
    <dsp:sp modelId="{CBA0401E-7684-42C8-839E-D801768D883C}">
      <dsp:nvSpPr>
        <dsp:cNvPr id="0" name=""/>
        <dsp:cNvSpPr/>
      </dsp:nvSpPr>
      <dsp:spPr>
        <a:xfrm>
          <a:off x="0" y="1386317"/>
          <a:ext cx="3352128" cy="1108674"/>
        </a:xfrm>
        <a:prstGeom prst="roundRect">
          <a:avLst>
            <a:gd name="adj" fmla="val 10000"/>
          </a:avLst>
        </a:prstGeom>
        <a:solidFill>
          <a:srgbClr val="00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B2503-2995-401B-AD2A-8687192014FC}">
      <dsp:nvSpPr>
        <dsp:cNvPr id="0" name=""/>
        <dsp:cNvSpPr/>
      </dsp:nvSpPr>
      <dsp:spPr>
        <a:xfrm>
          <a:off x="335374" y="1635768"/>
          <a:ext cx="609771" cy="60977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301C7-6BD3-4366-8AD9-2496B2EDF77C}">
      <dsp:nvSpPr>
        <dsp:cNvPr id="0" name=""/>
        <dsp:cNvSpPr/>
      </dsp:nvSpPr>
      <dsp:spPr>
        <a:xfrm>
          <a:off x="1280519" y="1386317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Tw Cen MT" panose="020B0602020104020603"/>
              <a:ea typeface="+mn-ea"/>
              <a:cs typeface="+mn-cs"/>
            </a:rPr>
            <a:t>Chemical Testing</a:t>
          </a:r>
        </a:p>
      </dsp:txBody>
      <dsp:txXfrm>
        <a:off x="1280519" y="1386317"/>
        <a:ext cx="2071608" cy="1108674"/>
      </dsp:txXfrm>
    </dsp:sp>
    <dsp:sp modelId="{5865A6BD-F99C-4927-AA71-14438D8BD5FD}">
      <dsp:nvSpPr>
        <dsp:cNvPr id="0" name=""/>
        <dsp:cNvSpPr/>
      </dsp:nvSpPr>
      <dsp:spPr>
        <a:xfrm>
          <a:off x="0" y="2772160"/>
          <a:ext cx="3352128" cy="1108674"/>
        </a:xfrm>
        <a:prstGeom prst="roundRect">
          <a:avLst>
            <a:gd name="adj" fmla="val 10000"/>
          </a:avLst>
        </a:prstGeom>
        <a:solidFill>
          <a:srgbClr val="0033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73F21-6CA6-4D82-A5B8-20E46E8BAE44}">
      <dsp:nvSpPr>
        <dsp:cNvPr id="0" name=""/>
        <dsp:cNvSpPr/>
      </dsp:nvSpPr>
      <dsp:spPr>
        <a:xfrm>
          <a:off x="335374" y="3021612"/>
          <a:ext cx="609771" cy="60977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77CF8-63F3-4E73-9A0E-6D37315945D9}">
      <dsp:nvSpPr>
        <dsp:cNvPr id="0" name=""/>
        <dsp:cNvSpPr/>
      </dsp:nvSpPr>
      <dsp:spPr>
        <a:xfrm>
          <a:off x="1280519" y="2772160"/>
          <a:ext cx="2071608" cy="110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35" tIns="117335" rIns="117335" bIns="117335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Tw Cen MT" panose="020B0602020104020603"/>
              <a:ea typeface="+mn-ea"/>
              <a:cs typeface="+mn-cs"/>
            </a:rPr>
            <a:t>Formulas</a:t>
          </a:r>
        </a:p>
      </dsp:txBody>
      <dsp:txXfrm>
        <a:off x="1280519" y="2772160"/>
        <a:ext cx="2071608" cy="1108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1EE-FF2B-447C-9616-6278E3B156E0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6083D4-2B61-49FC-BFA1-8A493D261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8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5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63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9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56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78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6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81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3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9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01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2128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0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561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54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217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202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689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3082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5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902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677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36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79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48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/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073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110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742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6904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83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02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>
                <a:solidFill>
                  <a:prstClr val="black"/>
                </a:solidFill>
              </a:rPr>
              <a:pPr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890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59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581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651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51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3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678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489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3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 t="-7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EB1DE-04D3-4072-9985-7AA3261C7E2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1D5B8-6A32-4551-BB1F-3582DA206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9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48A87A34-81AB-432B-8DAE-1953F412C126}" type="datetimeFigureOut">
              <a:rPr lang="en-US" smtClean="0">
                <a:solidFill>
                  <a:prstClr val="black"/>
                </a:solidFill>
              </a:rPr>
              <a:pPr defTabSz="457200"/>
              <a:t>7/26/2021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fld id="{6D22F896-40B5-4ADD-8801-0D06FADFA095}" type="slidenum">
              <a:rPr lang="en-US" smtClean="0">
                <a:solidFill>
                  <a:prstClr val="black"/>
                </a:solidFill>
              </a:rPr>
              <a:pPr defTabSz="457200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32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MADE BY MUSKAN JAIN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GRADE 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8647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656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67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16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5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2049" y="752475"/>
            <a:ext cx="9925051" cy="2686049"/>
          </a:xfrm>
        </p:spPr>
        <p:txBody>
          <a:bodyPr>
            <a:noAutofit/>
          </a:bodyPr>
          <a:lstStyle/>
          <a:p>
            <a:r>
              <a:rPr lang="en-IN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BALANCING THE CHEMICAL </a:t>
            </a:r>
            <a:r>
              <a:rPr lang="en-IN" sz="6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EQUATIONS !!</a:t>
            </a:r>
            <a:endParaRPr lang="en-IN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2914649" y="3811747"/>
            <a:ext cx="5191126" cy="100615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1435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0000"/>
                <a:lumMod val="110000"/>
                <a:alpha val="8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334"/>
            <a:ext cx="10566403" cy="866774"/>
          </a:xfrm>
        </p:spPr>
        <p:txBody>
          <a:bodyPr>
            <a:noAutofit/>
          </a:bodyPr>
          <a:lstStyle/>
          <a:p>
            <a:r>
              <a:rPr lang="en-US" sz="5800" cap="none" dirty="0" smtClean="0">
                <a:solidFill>
                  <a:srgbClr val="C00000"/>
                </a:solidFill>
                <a:latin typeface="Algerian" panose="04020705040A02060702" pitchFamily="82" charset="0"/>
              </a:rPr>
              <a:t>    !!Chemical equation!!</a:t>
            </a:r>
            <a:endParaRPr lang="en-US" sz="5800" cap="none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8" descr="Icons">
            <a:extLst>
              <a:ext uri="{FF2B5EF4-FFF2-40B4-BE49-F238E27FC236}">
                <a16:creationId xmlns:a16="http://schemas.microsoft.com/office/drawing/2014/main" xmlns="" id="{8FF6EDB8-0D3A-4193-BDFE-DD56CEA7D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457311"/>
              </p:ext>
            </p:extLst>
          </p:nvPr>
        </p:nvGraphicFramePr>
        <p:xfrm>
          <a:off x="8610602" y="2146958"/>
          <a:ext cx="3352128" cy="3881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86268" y="1533978"/>
            <a:ext cx="8424334" cy="54476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buSzPct val="94000"/>
            </a:pP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Chemical equation consist of reactants and product.</a:t>
            </a:r>
          </a:p>
          <a:p>
            <a:pPr>
              <a:buSzPct val="86000"/>
            </a:pP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substances that undergo chemical reaction are called reactants.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They are present at the left hand side(LHS) of the equation.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new substance that is formed during the reaction is called product.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It is present at right hand side (RHS) of the chemical equation.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reactants and products are separate from the arrow.</a:t>
            </a:r>
          </a:p>
          <a:p>
            <a:r>
              <a:rPr lang="en-IN" sz="3200" i="1" dirty="0" smtClean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For example: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Mg+O</a:t>
            </a:r>
            <a:r>
              <a:rPr lang="en-IN" sz="2400" b="1" baseline="-25000" dirty="0" smtClean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2400" b="1" dirty="0" smtClean="0">
                <a:solidFill>
                  <a:srgbClr val="FF0000"/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  2MgO</a:t>
            </a:r>
            <a:endParaRPr lang="en-IN" sz="2400" b="1" spc="-150" dirty="0" smtClean="0">
              <a:solidFill>
                <a:srgbClr val="FF0000"/>
              </a:solidFill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US" sz="20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  <a:p>
            <a:r>
              <a:rPr lang="en-US" sz="2000" i="1" dirty="0" smtClean="0">
                <a:solidFill>
                  <a:srgbClr val="FF0000"/>
                </a:solidFill>
                <a:latin typeface="Broadway" panose="04040905080B02020502" pitchFamily="82" charset="0"/>
              </a:rPr>
              <a:t>Reactant   Product</a:t>
            </a:r>
          </a:p>
          <a:p>
            <a:endParaRPr lang="en-US" dirty="0"/>
          </a:p>
          <a:p>
            <a:endParaRPr lang="en-IN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1217079" y="5381625"/>
            <a:ext cx="279400" cy="16933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own Arrow 6"/>
          <p:cNvSpPr/>
          <p:nvPr/>
        </p:nvSpPr>
        <p:spPr>
          <a:xfrm>
            <a:off x="535515" y="5723466"/>
            <a:ext cx="194733" cy="3048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892293" y="5723466"/>
            <a:ext cx="186267" cy="30480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90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62943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744805"/>
            <a:ext cx="10955866" cy="129571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anose="04020705040A02060702" pitchFamily="82" charset="0"/>
              </a:rPr>
              <a:t> </a:t>
            </a:r>
            <a:r>
              <a:rPr lang="en-US" sz="6400" cap="none" dirty="0" smtClean="0">
                <a:solidFill>
                  <a:srgbClr val="C00000"/>
                </a:solidFill>
                <a:latin typeface="Algerian" panose="04020705040A02060702" pitchFamily="82" charset="0"/>
              </a:rPr>
              <a:t>BALANCED CHEMICAL EQUATION</a:t>
            </a:r>
            <a:r>
              <a:rPr lang="en-US" sz="6700" cap="none" dirty="0" smtClean="0">
                <a:solidFill>
                  <a:srgbClr val="FF66CC"/>
                </a:solidFill>
                <a:latin typeface="Algerian" panose="04020705040A02060702" pitchFamily="82" charset="0"/>
              </a:rPr>
              <a:t/>
            </a:r>
            <a:br>
              <a:rPr lang="en-US" sz="6700" cap="none" dirty="0" smtClean="0">
                <a:solidFill>
                  <a:srgbClr val="FF66CC"/>
                </a:solidFill>
                <a:latin typeface="Algerian" panose="04020705040A02060702" pitchFamily="82" charset="0"/>
              </a:rPr>
            </a:br>
            <a:endParaRPr lang="en-US" sz="6700" cap="none" dirty="0">
              <a:solidFill>
                <a:srgbClr val="FF66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467" y="2451208"/>
            <a:ext cx="11176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The type of chemical equation which consist of same number of atom at both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reactants and </a:t>
            </a:r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product side is called balanced chemical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equation.</a:t>
            </a:r>
          </a:p>
          <a:p>
            <a:endParaRPr lang="en-IN" sz="1200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 equation need to be balance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 order </a:t>
            </a:r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 conserve the law of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conservation </a:t>
            </a:r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of mass which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states </a:t>
            </a:r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that mass cannot be created nor be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destroyed </a:t>
            </a:r>
            <a:r>
              <a:rPr lang="en-IN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in a chemical </a:t>
            </a:r>
            <a:r>
              <a:rPr lang="en-IN" sz="36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reaction.</a:t>
            </a:r>
            <a:endParaRPr lang="en-IN" sz="3600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1717351"/>
            <a:ext cx="596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~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MEANING OF BALANCED CHEMICAL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 EQUATION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~AND WHY IT NEED TO BE BALANCE.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74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4201" y="4802888"/>
            <a:ext cx="467783" cy="3132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2452" y="4769020"/>
            <a:ext cx="499532" cy="3471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2452" y="4769020"/>
            <a:ext cx="499532" cy="347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93133"/>
            <a:ext cx="10752669" cy="1816761"/>
          </a:xfrm>
        </p:spPr>
        <p:txBody>
          <a:bodyPr>
            <a:normAutofit/>
          </a:bodyPr>
          <a:lstStyle/>
          <a:p>
            <a:r>
              <a:rPr lang="en-US" sz="5800" cap="none" dirty="0">
                <a:solidFill>
                  <a:srgbClr val="C00000"/>
                </a:solidFill>
                <a:latin typeface="Algerian" panose="04020705040A02060702" pitchFamily="82" charset="0"/>
              </a:rPr>
              <a:t>STEPS TO </a:t>
            </a:r>
            <a:r>
              <a:rPr lang="en-US" sz="5800" cap="none" dirty="0" smtClean="0">
                <a:solidFill>
                  <a:srgbClr val="C00000"/>
                </a:solidFill>
                <a:latin typeface="Algerian" panose="04020705040A02060702" pitchFamily="82" charset="0"/>
              </a:rPr>
              <a:t>BALANCE </a:t>
            </a:r>
            <a:r>
              <a:rPr lang="en-US" sz="5800" cap="none" dirty="0">
                <a:solidFill>
                  <a:srgbClr val="C00000"/>
                </a:solidFill>
                <a:latin typeface="Algerian" panose="04020705040A02060702" pitchFamily="82" charset="0"/>
              </a:rPr>
              <a:t>A </a:t>
            </a:r>
            <a:r>
              <a:rPr lang="en-US" sz="5700" cap="none" dirty="0">
                <a:solidFill>
                  <a:srgbClr val="C00000"/>
                </a:solidFill>
                <a:latin typeface="Algerian" panose="04020705040A02060702" pitchFamily="82" charset="0"/>
              </a:rPr>
              <a:t>CHEMICAL EQUATION</a:t>
            </a:r>
            <a:endParaRPr lang="en-US" sz="5700" cap="none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333" y="2264714"/>
            <a:ext cx="8847667" cy="923330"/>
          </a:xfrm>
          <a:prstGeom prst="rect">
            <a:avLst/>
          </a:prstGeom>
          <a:solidFill>
            <a:srgbClr val="FFFF00"/>
          </a:solidFill>
          <a:ln>
            <a:solidFill>
              <a:srgbClr val="0033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7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 understand how to balance a equation lets take a example that is</a:t>
            </a:r>
          </a:p>
          <a:p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Fe + H</a:t>
            </a:r>
            <a:r>
              <a:rPr lang="en-IN" sz="2700" baseline="-250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 </a:t>
            </a:r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</a:t>
            </a:r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e</a:t>
            </a:r>
            <a:r>
              <a:rPr lang="en-IN" sz="2700" baseline="-250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IN" sz="2700" baseline="-250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 </a:t>
            </a:r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</a:t>
            </a:r>
            <a:r>
              <a:rPr lang="en-IN" sz="27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</a:t>
            </a:r>
            <a:r>
              <a:rPr lang="en-IN" sz="2700" baseline="-250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endParaRPr lang="en-IN" sz="2700" baseline="-25000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934" y="3429000"/>
            <a:ext cx="1027006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  <a:ea typeface="Amiri" panose="00000500000000000000" pitchFamily="2" charset="-78"/>
                <a:cs typeface="Amiri" panose="00000500000000000000" pitchFamily="2" charset="-78"/>
              </a:rPr>
              <a:t>Step1</a:t>
            </a:r>
            <a:r>
              <a:rPr lang="en-IN" sz="32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 Rounded MT Bold" panose="020F0704030504030204" pitchFamily="34" charset="0"/>
                <a:ea typeface="Amiri" panose="00000500000000000000" pitchFamily="2" charset="-78"/>
                <a:cs typeface="Amiri" panose="00000500000000000000" pitchFamily="2" charset="-78"/>
              </a:rPr>
              <a:t>:</a:t>
            </a:r>
            <a:endParaRPr lang="en-IN" sz="3200" dirty="0" smtClean="0">
              <a:ln w="0">
                <a:solidFill>
                  <a:srgbClr val="FF0000"/>
                </a:solidFill>
              </a:ln>
              <a:solidFill>
                <a:srgbClr val="FF0000"/>
              </a:solidFill>
              <a:latin typeface="Arial Rounded MT Bold" panose="020F0704030504030204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29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To </a:t>
            </a:r>
            <a:r>
              <a:rPr lang="en-IN" sz="29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balance a chemical equation , first draw boxes around each formula . Do not change anything inside the boxes while balancing them</a:t>
            </a:r>
            <a:r>
              <a:rPr lang="en-IN" sz="29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.</a:t>
            </a:r>
          </a:p>
          <a:p>
            <a:endParaRPr lang="en-IN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Fe </a:t>
            </a:r>
            <a:r>
              <a:rPr lang="en-IN" sz="27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 </a:t>
            </a:r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</a:t>
            </a:r>
            <a:r>
              <a:rPr lang="en-IN" sz="2700" b="1" baseline="-25000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     </a:t>
            </a:r>
            <a:r>
              <a:rPr lang="en-IN" sz="27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 </a:t>
            </a:r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Fe</a:t>
            </a:r>
            <a:r>
              <a:rPr lang="en-IN" sz="2700" b="1" baseline="-25000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O</a:t>
            </a:r>
            <a:r>
              <a:rPr lang="en-IN" sz="2700" b="1" baseline="-25000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 </a:t>
            </a:r>
            <a:r>
              <a:rPr lang="en-IN" sz="2700" b="1" baseline="-25000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IN" sz="2700" b="1" dirty="0" smtClean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  </a:t>
            </a:r>
            <a:r>
              <a:rPr lang="en-IN" sz="2700" b="1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H</a:t>
            </a:r>
            <a:r>
              <a:rPr lang="en-IN" sz="2700" b="1" baseline="-25000" dirty="0">
                <a:solidFill>
                  <a:schemeClr val="accent6">
                    <a:lumMod val="50000"/>
                  </a:schemeClr>
                </a:solidFill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endParaRPr lang="en-IN" sz="2700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192866" y="2726379"/>
            <a:ext cx="364067" cy="211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2258646" y="5140965"/>
            <a:ext cx="376768" cy="2771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259013" y="5558211"/>
            <a:ext cx="52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68326" y="5071559"/>
            <a:ext cx="467783" cy="422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404910" y="5075647"/>
            <a:ext cx="681558" cy="4180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2874123" y="5079509"/>
            <a:ext cx="953558" cy="406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207821" y="5079509"/>
            <a:ext cx="559327" cy="406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192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934" y="2286001"/>
            <a:ext cx="103547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>
                <a:latin typeface="Bahnschrift Condensed" panose="020B0502040204020203" pitchFamily="34" charset="0"/>
                <a:ea typeface="Amiri" panose="00000500000000000000" pitchFamily="2" charset="-78"/>
                <a:cs typeface="Amiri" panose="00000500000000000000" pitchFamily="2" charset="-78"/>
              </a:rPr>
              <a:t>STEP 2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List the number of atoms of different element present is the unbalance equation :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FE </a:t>
            </a:r>
            <a:r>
              <a:rPr lang="en-IN" sz="27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+H</a:t>
            </a:r>
            <a:r>
              <a:rPr lang="en-IN" sz="2800" i="1" baseline="-25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  <a:r>
              <a:rPr lang="en-IN" sz="27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0 </a:t>
            </a: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  FE</a:t>
            </a:r>
            <a:r>
              <a:rPr lang="en-IN" sz="2700" i="1" baseline="-250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3</a:t>
            </a: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0</a:t>
            </a:r>
            <a:r>
              <a:rPr lang="en-IN" sz="2700" i="1" baseline="-25000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4</a:t>
            </a: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</a:t>
            </a:r>
            <a:r>
              <a:rPr lang="en-IN" sz="27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+H</a:t>
            </a:r>
            <a:r>
              <a:rPr lang="en-IN" sz="2700" i="1" baseline="-25000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2</a:t>
            </a:r>
          </a:p>
          <a:p>
            <a:endParaRPr lang="en-IN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117"/>
              </p:ext>
            </p:extLst>
          </p:nvPr>
        </p:nvGraphicFramePr>
        <p:xfrm>
          <a:off x="1278466" y="3901828"/>
          <a:ext cx="8144934" cy="224299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14978"/>
                <a:gridCol w="2714978"/>
                <a:gridCol w="2714978"/>
              </a:tblGrid>
              <a:tr h="819180">
                <a:tc>
                  <a:txBody>
                    <a:bodyPr/>
                    <a:lstStyle/>
                    <a:p>
                      <a:r>
                        <a:rPr lang="en-IN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</a:t>
                      </a:r>
                      <a:r>
                        <a:rPr lang="en-IN" baseline="0" dirty="0" smtClean="0"/>
                        <a:t> ATOM IN REACTANTS LHS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NUMBER OF ATOM IN  PRODUCTS RHS</a:t>
                      </a:r>
                      <a:endParaRPr lang="en-IN" dirty="0"/>
                    </a:p>
                  </a:txBody>
                  <a:tcPr/>
                </a:tc>
              </a:tr>
              <a:tr h="474604">
                <a:tc>
                  <a:txBody>
                    <a:bodyPr/>
                    <a:lstStyle/>
                    <a:p>
                      <a:r>
                        <a:rPr lang="en-IN" dirty="0" smtClean="0"/>
                        <a:t>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  <a:tr h="474604">
                <a:tc>
                  <a:txBody>
                    <a:bodyPr/>
                    <a:lstStyle/>
                    <a:p>
                      <a:r>
                        <a:rPr lang="en-IN" dirty="0" smtClean="0"/>
                        <a:t>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</a:tr>
              <a:tr h="474604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ight Arrow 3"/>
          <p:cNvSpPr/>
          <p:nvPr/>
        </p:nvSpPr>
        <p:spPr>
          <a:xfrm>
            <a:off x="2150534" y="3217333"/>
            <a:ext cx="296334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36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4934" y="2286001"/>
            <a:ext cx="10354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Step 3 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For balancing the equation it is often </a:t>
            </a:r>
            <a:r>
              <a:rPr lang="en-IN" sz="2700" i="1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convinent</a:t>
            </a: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to start balancing with the compound that contain maximum numbers of </a:t>
            </a:r>
            <a:r>
              <a:rPr lang="en-IN" sz="2700" i="1" dirty="0" err="1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atoms.It</a:t>
            </a:r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 may be a reactant or product . in the compound</a:t>
            </a:r>
          </a:p>
          <a:p>
            <a:r>
              <a:rPr lang="en-IN" sz="2700" i="1" dirty="0" smtClean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Select the highest number of atoms. Using this criteria we select fe3o4 . </a:t>
            </a:r>
            <a:endParaRPr lang="en-IN" sz="2700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  <a:p>
            <a:endParaRPr lang="en-IN" sz="2700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98197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xmlns="" id="{48FE65CB-EFD8-497D-A30A-093E20EACB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67" y="397933"/>
            <a:ext cx="10752669" cy="1816761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290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320</Words>
  <Application>Microsoft Office PowerPoint</Application>
  <PresentationFormat>Widescreen</PresentationFormat>
  <Paragraphs>57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Amiri</vt:lpstr>
      <vt:lpstr>Arial</vt:lpstr>
      <vt:lpstr>Arial Rounded MT Bold</vt:lpstr>
      <vt:lpstr>Bahnschrift Condensed</vt:lpstr>
      <vt:lpstr>Broadway</vt:lpstr>
      <vt:lpstr>Calibri</vt:lpstr>
      <vt:lpstr>Calibri Light</vt:lpstr>
      <vt:lpstr>Tw Cen MT</vt:lpstr>
      <vt:lpstr>Office Theme</vt:lpstr>
      <vt:lpstr>Droplet</vt:lpstr>
      <vt:lpstr>MADE BY MUSKAN JAIN</vt:lpstr>
      <vt:lpstr>BALANCING THE CHEMICAL EQUATIONS !!</vt:lpstr>
      <vt:lpstr>    !!Chemical equation!!</vt:lpstr>
      <vt:lpstr>PowerPoint Presentation</vt:lpstr>
      <vt:lpstr> BALANCED CHEMICAL EQUATION </vt:lpstr>
      <vt:lpstr>STEPS TO BALANCE A CHEMICAL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muskan and riya</dc:creator>
  <cp:lastModifiedBy>muskan and riya</cp:lastModifiedBy>
  <cp:revision>33</cp:revision>
  <dcterms:created xsi:type="dcterms:W3CDTF">2021-07-24T14:02:25Z</dcterms:created>
  <dcterms:modified xsi:type="dcterms:W3CDTF">2021-07-26T16:07:40Z</dcterms:modified>
</cp:coreProperties>
</file>