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147375589" r:id="rId6"/>
    <p:sldId id="4848" r:id="rId7"/>
    <p:sldId id="2147375597" r:id="rId8"/>
    <p:sldId id="2147375600" r:id="rId9"/>
    <p:sldId id="2147375601" r:id="rId10"/>
    <p:sldId id="2147375616" r:id="rId11"/>
    <p:sldId id="2147375618" r:id="rId12"/>
    <p:sldId id="2147375602" r:id="rId13"/>
    <p:sldId id="2147375603" r:id="rId14"/>
    <p:sldId id="2147375604" r:id="rId15"/>
    <p:sldId id="2147375605" r:id="rId16"/>
    <p:sldId id="2147375615" r:id="rId17"/>
    <p:sldId id="2147375619" r:id="rId18"/>
    <p:sldId id="2147375606" r:id="rId19"/>
    <p:sldId id="2147375607" r:id="rId20"/>
    <p:sldId id="2147375608" r:id="rId21"/>
    <p:sldId id="2147375609" r:id="rId22"/>
    <p:sldId id="2147375617" r:id="rId23"/>
    <p:sldId id="2147375620" r:id="rId24"/>
    <p:sldId id="2147375610" r:id="rId25"/>
    <p:sldId id="2147375611" r:id="rId26"/>
    <p:sldId id="2147375612" r:id="rId27"/>
    <p:sldId id="2147375613" r:id="rId28"/>
    <p:sldId id="2147375614" r:id="rId29"/>
    <p:sldId id="163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77384-3384-49E9-A051-5AEE7BF79446}" v="19" dt="2024-09-06T13:10:55.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7.sv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6.png"/><Relationship Id="rId5" Type="http://schemas.openxmlformats.org/officeDocument/2006/relationships/hyperlink" Target="https://github.com/Riya2919/Shell_Case_Study-" TargetMode="Externa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Riya Gandhi </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390715"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Calibri" panose="020F0502020204030204" pitchFamily="34" charset="0"/>
                <a:ea typeface="Times New Roman" panose="02020603050405020304" pitchFamily="18" charset="0"/>
              </a:rPr>
              <a:t>How Shell Implements: Shell likely utilizes Agile and DevOps to streamline software delivery, making it adaptable to the ever-changing demands of the energy sector. </a:t>
            </a:r>
          </a:p>
          <a:p>
            <a:pPr algn="just"/>
            <a:r>
              <a:rPr lang="en-US" sz="2400" dirty="0">
                <a:effectLst/>
                <a:latin typeface="Calibri" panose="020F0502020204030204" pitchFamily="34" charset="0"/>
                <a:ea typeface="Times New Roman" panose="02020603050405020304" pitchFamily="18" charset="0"/>
              </a:rPr>
              <a:t>Benefits to Shell: Enhances project efficiency, reduces time-to-market, and allows for better collaboration among teams, ultimately driving innovation. </a:t>
            </a:r>
            <a:endParaRPr lang="en-US" sz="2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in a room&#10;&#10;Description automatically generated">
            <a:extLst>
              <a:ext uri="{FF2B5EF4-FFF2-40B4-BE49-F238E27FC236}">
                <a16:creationId xmlns:a16="http://schemas.microsoft.com/office/drawing/2014/main" id="{A7350E78-FC17-8B00-46E0-527DDEC60979}"/>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833936" y="2233942"/>
            <a:ext cx="4440455" cy="33303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125129" y="1860993"/>
            <a:ext cx="5755907"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dirty="0">
                <a:effectLst/>
                <a:latin typeface="Calibri" panose="020F0502020204030204" pitchFamily="34" charset="0"/>
                <a:ea typeface="Times New Roman" panose="02020603050405020304" pitchFamily="18" charset="0"/>
              </a:rPr>
              <a:t>Shell likely emphasizes thorough testing to maintain the integrity and security of their software systems. </a:t>
            </a:r>
          </a:p>
          <a:p>
            <a:pPr algn="just"/>
            <a:r>
              <a:rPr lang="en-US" sz="2800" dirty="0">
                <a:effectLst/>
                <a:latin typeface="Calibri" panose="020F0502020204030204" pitchFamily="34" charset="0"/>
                <a:ea typeface="Times New Roman" panose="02020603050405020304" pitchFamily="18" charset="0"/>
              </a:rPr>
              <a:t>Benefits to Shell: Helps in avoiding operational disruptions, ensuring the software meets both business and regulatory standards. </a:t>
            </a:r>
            <a:endParaRPr lang="en-US" sz="2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in a classroom&#10;&#10;Description automatically generated">
            <a:extLst>
              <a:ext uri="{FF2B5EF4-FFF2-40B4-BE49-F238E27FC236}">
                <a16:creationId xmlns:a16="http://schemas.microsoft.com/office/drawing/2014/main" id="{D455A14B-4DCD-712A-A46C-4543C81F4B2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70043" y="1941742"/>
            <a:ext cx="4966636" cy="3724977"/>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896366"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dirty="0">
                <a:effectLst/>
                <a:latin typeface="Calibri" panose="020F0502020204030204" pitchFamily="34" charset="0"/>
                <a:ea typeface="Times New Roman" panose="02020603050405020304" pitchFamily="18" charset="0"/>
              </a:rPr>
              <a:t>Shell’s IT infrastructure likely uses multi-tier architectures to handle large-scale applications, and DevOps practices for continuous integration and delivery. </a:t>
            </a:r>
          </a:p>
          <a:p>
            <a:pPr algn="just"/>
            <a:r>
              <a:rPr lang="en-US" sz="2800" dirty="0">
                <a:effectLst/>
                <a:latin typeface="Calibri" panose="020F0502020204030204" pitchFamily="34" charset="0"/>
                <a:ea typeface="Times New Roman" panose="02020603050405020304" pitchFamily="18" charset="0"/>
              </a:rPr>
              <a:t>Benefits to Shell: Enhances system scalability and performance, allowing Shell to manage extensive and complex operations seamlessly. </a:t>
            </a:r>
            <a:endParaRPr lang="en-US" sz="2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60278"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1" i="0" dirty="0">
                <a:solidFill>
                  <a:srgbClr val="111111"/>
                </a:solidFill>
                <a:effectLst/>
                <a:latin typeface="-apple-system"/>
              </a:rPr>
              <a:t>Bug Management</a:t>
            </a:r>
            <a:r>
              <a:rPr lang="en-US" sz="1800" b="0" i="0" dirty="0">
                <a:solidFill>
                  <a:srgbClr val="111111"/>
                </a:solidFill>
                <a:effectLst/>
                <a:latin typeface="-apple-system"/>
              </a:rPr>
              <a:t>: Understanding bug types and their life cycle is crucial for maintaining and improving Shell’s digital systems. Efficient bug tracking and resolution ensure system reliability and performance.</a:t>
            </a:r>
          </a:p>
          <a:p>
            <a:pPr algn="l">
              <a:buFont typeface="Arial" panose="020B0604020202020204" pitchFamily="34" charset="0"/>
              <a:buChar char="•"/>
            </a:pPr>
            <a:r>
              <a:rPr lang="en-US" sz="1800" b="1" i="0" dirty="0">
                <a:solidFill>
                  <a:srgbClr val="111111"/>
                </a:solidFill>
                <a:effectLst/>
                <a:latin typeface="-apple-system"/>
              </a:rPr>
              <a:t>Test Case Development</a:t>
            </a:r>
            <a:r>
              <a:rPr lang="en-US" sz="1800" b="0" i="0" dirty="0">
                <a:solidFill>
                  <a:srgbClr val="111111"/>
                </a:solidFill>
                <a:effectLst/>
                <a:latin typeface="-apple-system"/>
              </a:rPr>
              <a:t>: Creating detailed test cases and bug reports enhances the quality assurance process, leading to more robust and error-free software solutions.</a:t>
            </a:r>
          </a:p>
          <a:p>
            <a:pPr algn="l">
              <a:buFont typeface="Arial" panose="020B0604020202020204" pitchFamily="34" charset="0"/>
              <a:buChar char="•"/>
            </a:pPr>
            <a:r>
              <a:rPr lang="en-US" sz="1800" b="1" i="0" dirty="0">
                <a:solidFill>
                  <a:srgbClr val="111111"/>
                </a:solidFill>
                <a:effectLst/>
                <a:latin typeface="-apple-system"/>
              </a:rPr>
              <a:t>DBMS Knowledge</a:t>
            </a:r>
            <a:r>
              <a:rPr lang="en-US" sz="1800" b="0" i="0" dirty="0">
                <a:solidFill>
                  <a:srgbClr val="111111"/>
                </a:solidFill>
                <a:effectLst/>
                <a:latin typeface="-apple-system"/>
              </a:rPr>
              <a:t>: Proficiency in DBMS is essential for managing Shell’s vast data repositories, ensuring data integrity, and optimizing database performance.</a:t>
            </a:r>
          </a:p>
          <a:p>
            <a:pPr algn="l">
              <a:buFont typeface="Arial" panose="020B0604020202020204" pitchFamily="34" charset="0"/>
              <a:buChar char="•"/>
            </a:pPr>
            <a:r>
              <a:rPr lang="en-US" sz="1800" b="1" i="0" dirty="0">
                <a:solidFill>
                  <a:srgbClr val="111111"/>
                </a:solidFill>
                <a:effectLst/>
                <a:latin typeface="-apple-system"/>
              </a:rPr>
              <a:t>Cloud and DevOps Skills</a:t>
            </a:r>
            <a:r>
              <a:rPr lang="en-US" sz="1800" b="0" i="0" dirty="0">
                <a:solidFill>
                  <a:srgbClr val="111111"/>
                </a:solidFill>
                <a:effectLst/>
                <a:latin typeface="-apple-system"/>
              </a:rPr>
              <a:t>: Knowledge in cloud computing and DevOps practices supports Shell’s digital transformation by enabling scalable, efficient, and automated IT operations.</a:t>
            </a:r>
          </a:p>
          <a:p>
            <a:pPr marL="0" indent="0" algn="just">
              <a:buNone/>
            </a:pPr>
            <a:endParaRPr lang="en-US" sz="1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137281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136998" cy="427030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Day 5 was packed with learning and practical tasks. </a:t>
            </a:r>
          </a:p>
          <a:p>
            <a:pPr algn="just"/>
            <a:r>
              <a:rPr lang="en-US" b="0" i="0" dirty="0">
                <a:solidFill>
                  <a:srgbClr val="111111"/>
                </a:solidFill>
                <a:effectLst/>
                <a:latin typeface="-apple-system"/>
              </a:rPr>
              <a:t>We analyzed the Orange HRM website, created user stories, developed 25 test cases, and documented bugs. </a:t>
            </a:r>
          </a:p>
          <a:p>
            <a:pPr algn="just"/>
            <a:r>
              <a:rPr lang="en-US" b="0" i="0" dirty="0">
                <a:solidFill>
                  <a:srgbClr val="111111"/>
                </a:solidFill>
                <a:effectLst/>
                <a:latin typeface="-apple-system"/>
              </a:rPr>
              <a:t>We also created an RTM and set up a VM to implement CI/CD pipelines, gaining hands-on experience. The day included reviewing our work, presenting findings, and creating documents with technical and functional requirements in mind. </a:t>
            </a:r>
          </a:p>
          <a:p>
            <a:pPr algn="just"/>
            <a:r>
              <a:rPr lang="en-US" b="0" i="0" dirty="0">
                <a:solidFill>
                  <a:srgbClr val="111111"/>
                </a:solidFill>
                <a:effectLst/>
                <a:latin typeface="-apple-system"/>
              </a:rPr>
              <a:t>We revised previous topics, learned about teamwork, and how to handle such events. </a:t>
            </a:r>
          </a:p>
          <a:p>
            <a:pPr algn="just"/>
            <a:r>
              <a:rPr lang="en-US" b="0" i="0" dirty="0">
                <a:solidFill>
                  <a:srgbClr val="111111"/>
                </a:solidFill>
                <a:effectLst/>
                <a:latin typeface="-apple-system"/>
              </a:rPr>
              <a:t>Overall, it was an enriching experience combining theory and practice. </a:t>
            </a:r>
          </a:p>
          <a:p>
            <a:pPr algn="just"/>
            <a:r>
              <a:rPr lang="en-US" b="0" i="0" dirty="0">
                <a:solidFill>
                  <a:srgbClr val="111111"/>
                </a:solidFill>
                <a:effectLst/>
                <a:latin typeface="-apple-system"/>
              </a:rPr>
              <a:t>These activities taught us how technical work culture works in shell. How are we expected to work and perform under pressure and deliver the end results on time. </a:t>
            </a:r>
            <a:endParaRPr lang="en-US" dirty="0">
              <a:hlinkClick r:id="rId5"/>
            </a:endParaRPr>
          </a:p>
          <a:p>
            <a:pPr marL="0" indent="0" algn="just">
              <a:buNone/>
            </a:pPr>
            <a:r>
              <a:rPr lang="en-US" dirty="0">
                <a:hlinkClick r:id="rId5"/>
              </a:rPr>
              <a:t>Riya2919/</a:t>
            </a:r>
            <a:r>
              <a:rPr lang="en-US" dirty="0" err="1">
                <a:hlinkClick r:id="rId5"/>
              </a:rPr>
              <a:t>Shell_Case_Study</a:t>
            </a:r>
            <a:r>
              <a:rPr lang="en-US" dirty="0">
                <a:hlinkClick r:id="rId5"/>
              </a:rPr>
              <a:t>- (github.com)</a:t>
            </a:r>
            <a:endParaRPr lang="en-US"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241197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0703861"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ffectLst/>
                <a:latin typeface="Calibri" panose="020F0502020204030204" pitchFamily="34" charset="0"/>
                <a:ea typeface="Times New Roman" panose="02020603050405020304" pitchFamily="18" charset="0"/>
              </a:rPr>
              <a:t>Challenges: Initially, understanding the Agile roles and their specific responsibilities in a large organization like Shell was challenging. </a:t>
            </a:r>
          </a:p>
          <a:p>
            <a:r>
              <a:rPr lang="en-US" sz="2400" dirty="0">
                <a:effectLst/>
                <a:latin typeface="Calibri" panose="020F0502020204030204" pitchFamily="34" charset="0"/>
                <a:ea typeface="Times New Roman" panose="02020603050405020304" pitchFamily="18" charset="0"/>
              </a:rPr>
              <a:t>Plan to Overcome: Engage in more practical scenarios and seek mentorship from senior team members to solidify understanding. </a:t>
            </a:r>
            <a:endParaRPr lang="en-US" sz="28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03112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effectLst/>
                <a:latin typeface="Calibri" panose="020F0502020204030204" pitchFamily="34" charset="0"/>
                <a:ea typeface="Times New Roman" panose="02020603050405020304" pitchFamily="18" charset="0"/>
              </a:rPr>
              <a:t>Challenges: Difficulty in writing comprehensive test cases, particularly for complex systems. </a:t>
            </a:r>
          </a:p>
          <a:p>
            <a:pPr algn="just"/>
            <a:r>
              <a:rPr lang="en-US" sz="2000" dirty="0">
                <a:effectLst/>
                <a:latin typeface="Calibri" panose="020F0502020204030204" pitchFamily="34" charset="0"/>
                <a:ea typeface="Times New Roman" panose="02020603050405020304" pitchFamily="18" charset="0"/>
              </a:rPr>
              <a:t>Plan to Overcome: Practice writing test cases using different scenarios and reviewing industry standards to improve accuracy and coverage.</a:t>
            </a:r>
            <a:endParaRPr lang="en-US" sz="24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60278"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Calibri" panose="020F0502020204030204" pitchFamily="34" charset="0"/>
                <a:ea typeface="Times New Roman" panose="02020603050405020304" pitchFamily="18" charset="0"/>
              </a:rPr>
              <a:t>Challenges: Grasping the differences between various architectures and their specific use cases. </a:t>
            </a:r>
          </a:p>
          <a:p>
            <a:pPr algn="just"/>
            <a:r>
              <a:rPr lang="en-US" sz="2400" dirty="0">
                <a:effectLst/>
                <a:latin typeface="Calibri" panose="020F0502020204030204" pitchFamily="34" charset="0"/>
                <a:ea typeface="Times New Roman" panose="02020603050405020304" pitchFamily="18" charset="0"/>
              </a:rPr>
              <a:t>Plan to Overcome: Engage in hands-on projects that involve different architectures and seek guidance from experienced colleagues. </a:t>
            </a:r>
            <a:endParaRPr lang="en-US" sz="4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39688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Challenges faced are as follows: </a:t>
            </a:r>
          </a:p>
          <a:p>
            <a:pPr marL="0" indent="0">
              <a:buNone/>
            </a:pPr>
            <a:r>
              <a:rPr lang="en-US" dirty="0"/>
              <a:t>1) </a:t>
            </a:r>
            <a:r>
              <a:rPr lang="en-US" i="0" dirty="0">
                <a:solidFill>
                  <a:srgbClr val="111111"/>
                </a:solidFill>
                <a:effectLst/>
                <a:latin typeface="-apple-system"/>
              </a:rPr>
              <a:t>Test Case Development: </a:t>
            </a:r>
            <a:r>
              <a:rPr lang="en-US" b="0" i="0" dirty="0">
                <a:solidFill>
                  <a:srgbClr val="111111"/>
                </a:solidFill>
                <a:effectLst/>
                <a:latin typeface="-apple-system"/>
              </a:rPr>
              <a:t>Creating detailed test cases and bug reports under pressure enhances the quality assurance process, leading to robust software solutions.</a:t>
            </a:r>
          </a:p>
          <a:p>
            <a:pPr marL="0" indent="0">
              <a:buNone/>
            </a:pPr>
            <a:r>
              <a:rPr lang="en-US" dirty="0"/>
              <a:t>2) In activity, initially it was not created properly, but the team had implemented proper changes at the end. </a:t>
            </a:r>
          </a:p>
          <a:p>
            <a:pPr marL="0" indent="0">
              <a:buNone/>
            </a:pPr>
            <a:r>
              <a:rPr lang="en-US" dirty="0"/>
              <a:t>3) </a:t>
            </a:r>
            <a:r>
              <a:rPr lang="en-US" i="0" dirty="0">
                <a:solidFill>
                  <a:srgbClr val="111111"/>
                </a:solidFill>
                <a:effectLst/>
                <a:latin typeface="-apple-system"/>
              </a:rPr>
              <a:t>DBMS Knowledge</a:t>
            </a:r>
            <a:r>
              <a:rPr lang="en-US" b="0" i="0" dirty="0">
                <a:solidFill>
                  <a:srgbClr val="111111"/>
                </a:solidFill>
                <a:effectLst/>
                <a:latin typeface="-apple-system"/>
              </a:rPr>
              <a:t>: Quickly grasping complex DBMS concepts is crucial for managing Shell’s data repositories, ensuring data integrity, and optimizing performance.</a:t>
            </a:r>
          </a:p>
          <a:p>
            <a:pPr marL="0" indent="0">
              <a:buNone/>
            </a:pPr>
            <a:endParaRPr lang="en-US"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16986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4" y="1831738"/>
            <a:ext cx="7681527"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‘Embrace the effort, let go of the outcome.’ This motto describes me the most. I intend to focus mostly on the work. I have been focusing on having a growth mindset rather than a fixed one and trying to step out of my comfort zone. I wish to keep learning things no matter how much time it would take to change myself. One thing I learnt and understood from the sessions is that it is okay to be wrong and be laughed upon, take it positively and just move on with the learnings.  </a:t>
            </a:r>
          </a:p>
        </p:txBody>
      </p:sp>
      <p:pic>
        <p:nvPicPr>
          <p:cNvPr id="1026" name="Picture 2">
            <a:extLst>
              <a:ext uri="{FF2B5EF4-FFF2-40B4-BE49-F238E27FC236}">
                <a16:creationId xmlns:a16="http://schemas.microsoft.com/office/drawing/2014/main" id="{494064B7-0377-7957-D7FC-0FB7F3719D3E}"/>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94265" y="1831738"/>
            <a:ext cx="2299401" cy="408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977857"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initial challenges faced included :-</a:t>
            </a:r>
          </a:p>
          <a:p>
            <a:pPr marL="457200" indent="-457200">
              <a:buAutoNum type="arabicParenR"/>
            </a:pPr>
            <a:r>
              <a:rPr lang="en-US" sz="2000" dirty="0"/>
              <a:t>Creation of </a:t>
            </a:r>
            <a:r>
              <a:rPr lang="en-US" sz="2000" dirty="0" err="1"/>
              <a:t>vm’s</a:t>
            </a:r>
            <a:r>
              <a:rPr lang="en-US" sz="2000" dirty="0"/>
              <a:t>, as they were not getting deployed. </a:t>
            </a:r>
          </a:p>
          <a:p>
            <a:pPr marL="457200" indent="-457200">
              <a:buAutoNum type="arabicParenR"/>
            </a:pPr>
            <a:r>
              <a:rPr lang="en-US" sz="2000" dirty="0"/>
              <a:t>The implementation of CI/CD pipeline was not implemented in a one go, but the error was resolved later on. </a:t>
            </a:r>
          </a:p>
          <a:p>
            <a:pPr marL="457200" indent="-457200">
              <a:buAutoNum type="arabicParenR"/>
            </a:pPr>
            <a:r>
              <a:rPr lang="en-US" sz="2000" dirty="0"/>
              <a:t>Teamwork and how the technical aspects are documented.</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group of people sitting at tables with laptops&#10;&#10;Description automatically generated">
            <a:extLst>
              <a:ext uri="{FF2B5EF4-FFF2-40B4-BE49-F238E27FC236}">
                <a16:creationId xmlns:a16="http://schemas.microsoft.com/office/drawing/2014/main" id="{BA4E28B8-5A52-CDB5-B2FB-28DBE390502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926981" y="2059806"/>
            <a:ext cx="4722796" cy="3542097"/>
          </a:xfrm>
          <a:prstGeom prst="rect">
            <a:avLst/>
          </a:prstGeom>
        </p:spPr>
      </p:pic>
    </p:spTree>
    <p:extLst>
      <p:ext uri="{BB962C8B-B14F-4D97-AF65-F5344CB8AC3E}">
        <p14:creationId xmlns:p14="http://schemas.microsoft.com/office/powerpoint/2010/main" val="222342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solidFill>
                  <a:srgbClr val="111111"/>
                </a:solidFill>
                <a:effectLst/>
                <a:latin typeface="+mj-lt"/>
              </a:rPr>
              <a:t>Introduction to Agile principles, Scrum framework, and Agile ceremonies.  Covered key responsibilities, requirement gathering techniques, and stakeholder management. Explored different types of testing (unit, integration, system, acceptance), testing tools, and best practices. Discussed various Software Development Life Cycle models (Waterfall, V-Model, Agile, Spiral). Introduction to DevOps culture, CI/CD pipelines, tools like Jenkins, Docker, and Kubernetes.</a:t>
            </a:r>
            <a:endParaRPr lang="en-US" b="1" dirty="0">
              <a:effectLst>
                <a:outerShdw blurRad="38100" dist="38100" dir="2700000" algn="tl">
                  <a:srgbClr val="000000">
                    <a:alpha val="43137"/>
                  </a:srgbClr>
                </a:outerShdw>
              </a:effectLst>
              <a:latin typeface="+mj-l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This week covered all the foundational technical knowledge needed. </a:t>
            </a:r>
          </a:p>
          <a:p>
            <a:pPr algn="ctr"/>
            <a:r>
              <a:rPr lang="en-US" sz="2000" dirty="0">
                <a:effectLst>
                  <a:outerShdw blurRad="38100" dist="38100" dir="2700000" algn="tl">
                    <a:srgbClr val="000000">
                      <a:alpha val="43137"/>
                    </a:srgbClr>
                  </a:outerShdw>
                </a:effectLst>
              </a:rPr>
              <a:t>Upcoming sessions will have lot of fun activities and new learning opportunities.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have already started implementing things taught in soft skills sessions and now I am focusing more on the technical training topics.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1075198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There were so many fun activities, but I personally enjoyed pen-and-string activity demonstrating teamwork. </a:t>
            </a:r>
          </a:p>
          <a:p>
            <a:r>
              <a:rPr lang="en-US" sz="2000" dirty="0"/>
              <a:t>I also remember the role plays we had as a board meeting discussion which went very well. </a:t>
            </a:r>
          </a:p>
          <a:p>
            <a:r>
              <a:rPr lang="en-US" sz="2000" dirty="0"/>
              <a:t>On Day 5 we were asked to create BRD and SRS documents, we also did the activity which included creating test cases and bug report. </a:t>
            </a:r>
          </a:p>
          <a:p>
            <a:r>
              <a:rPr lang="en-US" sz="2000" dirty="0"/>
              <a:t>The last day had a case study, which included all of our learnings from the whole week, and it was a really great experience sipping in all the knowledge the instructor gave. </a:t>
            </a:r>
          </a:p>
          <a:p>
            <a:r>
              <a:rPr lang="en-US" sz="2000" dirty="0"/>
              <a:t>I tried paying attention to all the small details and cover as much as I could. </a:t>
            </a:r>
          </a:p>
        </p:txBody>
      </p:sp>
    </p:spTree>
    <p:extLst>
      <p:ext uri="{BB962C8B-B14F-4D97-AF65-F5344CB8AC3E}">
        <p14:creationId xmlns:p14="http://schemas.microsoft.com/office/powerpoint/2010/main" val="114883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800" y="1624200"/>
            <a:ext cx="5732380"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 – The whole week had technical training, which covered the topics like software testing, DBMS, DevOps, Cloud computing and agile methodology. </a:t>
            </a:r>
          </a:p>
          <a:p>
            <a:pPr>
              <a:lnSpc>
                <a:spcPct val="100000"/>
              </a:lnSpc>
            </a:pPr>
            <a:endParaRPr lang="en-US" sz="2000" dirty="0"/>
          </a:p>
          <a:p>
            <a:pPr>
              <a:lnSpc>
                <a:spcPct val="100000"/>
              </a:lnSpc>
            </a:pPr>
            <a:r>
              <a:rPr lang="en-US" sz="1800" dirty="0"/>
              <a:t>Next week I would be joining my team.</a:t>
            </a:r>
          </a:p>
          <a:p>
            <a:pPr>
              <a:lnSpc>
                <a:spcPct val="100000"/>
              </a:lnSpc>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31259" y="1520751"/>
            <a:ext cx="6158300" cy="459929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latin typeface="Calibri" panose="020F0502020204030204" pitchFamily="34" charset="0"/>
                <a:ea typeface="Times New Roman" panose="02020603050405020304" pitchFamily="18" charset="0"/>
              </a:rPr>
              <a:t>Key Learning: Introduction to Agile methodology, focusing on roles (Product Owner, Scrum Master, Development Team, etc.), tools like Azure DevOps, and testing types. </a:t>
            </a:r>
          </a:p>
          <a:p>
            <a:r>
              <a:rPr lang="en-US" sz="2000" dirty="0">
                <a:effectLst/>
                <a:latin typeface="Calibri" panose="020F0502020204030204" pitchFamily="34" charset="0"/>
                <a:ea typeface="Times New Roman" panose="02020603050405020304" pitchFamily="18" charset="0"/>
              </a:rPr>
              <a:t>Key Takeaway: Understanding how Agile and DevOps principles are fundamental for efficient software development and delivery.</a:t>
            </a:r>
          </a:p>
          <a:p>
            <a:r>
              <a:rPr lang="en-US" sz="2000" dirty="0">
                <a:effectLst/>
                <a:latin typeface="Calibri" panose="020F0502020204030204" pitchFamily="34" charset="0"/>
                <a:ea typeface="Times New Roman" panose="02020603050405020304" pitchFamily="18" charset="0"/>
              </a:rPr>
              <a:t>Implementation in Energy Sector: These principles can optimize project management in energy projects, ensuring timely and high-quality software delivery, crucial for operational efficiency in a fast-paced environment like Shell. </a:t>
            </a:r>
            <a:endParaRPr lang="en-US" sz="2400" dirty="0"/>
          </a:p>
        </p:txBody>
      </p:sp>
      <p:pic>
        <p:nvPicPr>
          <p:cNvPr id="5" name="Picture 4" descr="A person standing in front of a large screen&#10;&#10;Description automatically generated">
            <a:extLst>
              <a:ext uri="{FF2B5EF4-FFF2-40B4-BE49-F238E27FC236}">
                <a16:creationId xmlns:a16="http://schemas.microsoft.com/office/drawing/2014/main" id="{FED4FD5D-0C70-CACD-1336-93E1918E542F}"/>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151828" y="2048245"/>
            <a:ext cx="4572000" cy="3429000"/>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86573" y="1438327"/>
            <a:ext cx="10126345" cy="4703436"/>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Calibri" panose="020F0502020204030204" pitchFamily="34" charset="0"/>
                <a:ea typeface="Times New Roman" panose="02020603050405020304" pitchFamily="18" charset="0"/>
              </a:rPr>
              <a:t>Key Learning: Focused on testing methodologies, including compliance testing, retesting, and different types of testing (functional, non-functional, white box, black box, etc.).</a:t>
            </a:r>
          </a:p>
          <a:p>
            <a:pPr algn="just"/>
            <a:r>
              <a:rPr lang="en-US" sz="2400" dirty="0">
                <a:effectLst/>
                <a:latin typeface="Calibri" panose="020F0502020204030204" pitchFamily="34" charset="0"/>
                <a:ea typeface="Times New Roman" panose="02020603050405020304" pitchFamily="18" charset="0"/>
              </a:rPr>
              <a:t>Key Takeaway: The importance of rigorous testing to ensure software reliability and compliance, particularly in high-stakes sectors like energy. </a:t>
            </a:r>
          </a:p>
          <a:p>
            <a:pPr algn="just"/>
            <a:r>
              <a:rPr lang="en-US" sz="2400" dirty="0">
                <a:effectLst/>
                <a:latin typeface="Calibri" panose="020F0502020204030204" pitchFamily="34" charset="0"/>
                <a:ea typeface="Times New Roman" panose="02020603050405020304" pitchFamily="18" charset="0"/>
              </a:rPr>
              <a:t>Implementation in Energy Sector: Effective testing can prevent costly errors and ensure regulatory compliance, which is vital for safety and efficiency in the energy sector.</a:t>
            </a:r>
            <a:endParaRPr lang="en-US" sz="24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848240" cy="436655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Calibri" panose="020F0502020204030204" pitchFamily="34" charset="0"/>
                <a:ea typeface="Times New Roman" panose="02020603050405020304" pitchFamily="18" charset="0"/>
              </a:rPr>
              <a:t>Understanding how different architectures support application scalability and performance, and how DevOps accelerates delivery. </a:t>
            </a:r>
          </a:p>
          <a:p>
            <a:pPr algn="just"/>
            <a:r>
              <a:rPr lang="en-US" sz="2400" dirty="0">
                <a:effectLst/>
                <a:latin typeface="Calibri" panose="020F0502020204030204" pitchFamily="34" charset="0"/>
                <a:ea typeface="Times New Roman" panose="02020603050405020304" pitchFamily="18" charset="0"/>
              </a:rPr>
              <a:t>Implementation in Energy Sector: These architectures can support Shell’s complex applications, while DevOps ensures they are developed and deployed efficiently.</a:t>
            </a:r>
            <a:endParaRPr lang="en-US" sz="28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670620"/>
            <a:ext cx="11059995" cy="46339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000" b="1" i="0" dirty="0">
                <a:solidFill>
                  <a:srgbClr val="111111"/>
                </a:solidFill>
                <a:effectLst/>
                <a:latin typeface="-apple-system"/>
              </a:rPr>
              <a:t>Understanding Bug Types</a:t>
            </a:r>
            <a:r>
              <a:rPr lang="en-US" sz="2000" b="0" i="0" dirty="0">
                <a:solidFill>
                  <a:srgbClr val="111111"/>
                </a:solidFill>
                <a:effectLst/>
                <a:latin typeface="-apple-system"/>
              </a:rPr>
              <a:t>:</a:t>
            </a:r>
          </a:p>
          <a:p>
            <a:pPr marL="742950" lvl="1" indent="-285750" algn="l">
              <a:buFont typeface="+mj-lt"/>
              <a:buAutoNum type="arabicPeriod"/>
            </a:pPr>
            <a:r>
              <a:rPr lang="en-US" sz="2000" b="0" i="0" dirty="0">
                <a:solidFill>
                  <a:srgbClr val="111111"/>
                </a:solidFill>
                <a:effectLst/>
                <a:latin typeface="-apple-system"/>
              </a:rPr>
              <a:t>Learned about various types of bugs and their characteristics.</a:t>
            </a:r>
          </a:p>
          <a:p>
            <a:pPr algn="l">
              <a:buFont typeface="+mj-lt"/>
              <a:buAutoNum type="arabicPeriod"/>
            </a:pPr>
            <a:r>
              <a:rPr lang="en-US" sz="2000" b="1" i="0" dirty="0">
                <a:solidFill>
                  <a:srgbClr val="111111"/>
                </a:solidFill>
                <a:effectLst/>
                <a:latin typeface="-apple-system"/>
              </a:rPr>
              <a:t>Bug Life Cycle</a:t>
            </a:r>
            <a:r>
              <a:rPr lang="en-US" sz="2000" b="0" i="0" dirty="0">
                <a:solidFill>
                  <a:srgbClr val="111111"/>
                </a:solidFill>
                <a:effectLst/>
                <a:latin typeface="-apple-system"/>
              </a:rPr>
              <a:t>:</a:t>
            </a:r>
          </a:p>
          <a:p>
            <a:pPr marL="742950" lvl="1" indent="-285750" algn="l">
              <a:buFont typeface="+mj-lt"/>
              <a:buAutoNum type="arabicPeriod"/>
            </a:pPr>
            <a:r>
              <a:rPr lang="en-US" sz="2000" b="0" i="0" dirty="0">
                <a:solidFill>
                  <a:srgbClr val="111111"/>
                </a:solidFill>
                <a:effectLst/>
                <a:latin typeface="-apple-system"/>
              </a:rPr>
              <a:t>Studied the complete life cycle of a bug, from identification to resolution.</a:t>
            </a:r>
          </a:p>
          <a:p>
            <a:pPr algn="l">
              <a:buFont typeface="+mj-lt"/>
              <a:buAutoNum type="arabicPeriod"/>
            </a:pPr>
            <a:r>
              <a:rPr lang="en-US" sz="2000" b="1" i="0" dirty="0">
                <a:solidFill>
                  <a:srgbClr val="111111"/>
                </a:solidFill>
                <a:effectLst/>
                <a:latin typeface="-apple-system"/>
              </a:rPr>
              <a:t>Practical Task</a:t>
            </a:r>
            <a:r>
              <a:rPr lang="en-US" sz="2000" b="0" i="0" dirty="0">
                <a:solidFill>
                  <a:srgbClr val="111111"/>
                </a:solidFill>
                <a:effectLst/>
                <a:latin typeface="-apple-system"/>
              </a:rPr>
              <a:t>:</a:t>
            </a:r>
          </a:p>
          <a:p>
            <a:pPr marL="742950" lvl="1" indent="-285750" algn="l">
              <a:buFont typeface="+mj-lt"/>
              <a:buAutoNum type="arabicPeriod"/>
            </a:pPr>
            <a:r>
              <a:rPr lang="en-US" sz="2000" b="0" i="0" dirty="0">
                <a:solidFill>
                  <a:srgbClr val="111111"/>
                </a:solidFill>
                <a:effectLst/>
                <a:latin typeface="-apple-system"/>
              </a:rPr>
              <a:t>Created test cases and bug reports.</a:t>
            </a:r>
          </a:p>
          <a:p>
            <a:pPr marL="742950" lvl="1" indent="-285750" algn="l">
              <a:buFont typeface="+mj-lt"/>
              <a:buAutoNum type="arabicPeriod"/>
            </a:pPr>
            <a:r>
              <a:rPr lang="en-US" sz="2000" b="0" i="0" dirty="0">
                <a:solidFill>
                  <a:srgbClr val="111111"/>
                </a:solidFill>
                <a:effectLst/>
                <a:latin typeface="-apple-system"/>
              </a:rPr>
              <a:t>Monitored and cross-questioned by the instructor to ensure thorough understanding.</a:t>
            </a:r>
          </a:p>
          <a:p>
            <a:pPr algn="l">
              <a:buFont typeface="+mj-lt"/>
              <a:buAutoNum type="arabicPeriod"/>
            </a:pPr>
            <a:r>
              <a:rPr lang="en-US" sz="2000" b="1" i="0" dirty="0">
                <a:solidFill>
                  <a:srgbClr val="111111"/>
                </a:solidFill>
                <a:effectLst/>
                <a:latin typeface="-apple-system"/>
              </a:rPr>
              <a:t>DBMS Learning</a:t>
            </a:r>
            <a:r>
              <a:rPr lang="en-US" sz="2000" b="0" i="0" dirty="0">
                <a:solidFill>
                  <a:srgbClr val="111111"/>
                </a:solidFill>
                <a:effectLst/>
                <a:latin typeface="-apple-system"/>
              </a:rPr>
              <a:t>:</a:t>
            </a:r>
          </a:p>
          <a:p>
            <a:pPr marL="742950" lvl="1" indent="-285750" algn="l">
              <a:buFont typeface="+mj-lt"/>
              <a:buAutoNum type="arabicPeriod"/>
            </a:pPr>
            <a:r>
              <a:rPr lang="en-US" sz="2000" b="0" i="0" dirty="0">
                <a:solidFill>
                  <a:srgbClr val="111111"/>
                </a:solidFill>
                <a:effectLst/>
                <a:latin typeface="-apple-system"/>
              </a:rPr>
              <a:t>Gained knowledge about Database Management Systems (DBMS).</a:t>
            </a:r>
          </a:p>
          <a:p>
            <a:pPr marL="742950" lvl="1" indent="-285750" algn="l">
              <a:buFont typeface="+mj-lt"/>
              <a:buAutoNum type="arabicPeriod"/>
            </a:pPr>
            <a:r>
              <a:rPr lang="en-US" sz="2000" b="0" i="0" dirty="0">
                <a:solidFill>
                  <a:srgbClr val="111111"/>
                </a:solidFill>
                <a:effectLst/>
                <a:latin typeface="-apple-system"/>
              </a:rPr>
              <a:t>Participated in an assessment on DBMS, cloud, and DevOps.</a:t>
            </a:r>
          </a:p>
          <a:p>
            <a:pPr marL="0" indent="0" algn="just">
              <a:buNone/>
            </a:pPr>
            <a:endParaRPr lang="en-US" sz="2400" dirty="0"/>
          </a:p>
        </p:txBody>
      </p:sp>
    </p:spTree>
    <p:extLst>
      <p:ext uri="{BB962C8B-B14F-4D97-AF65-F5344CB8AC3E}">
        <p14:creationId xmlns:p14="http://schemas.microsoft.com/office/powerpoint/2010/main" val="240478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5" y="1670620"/>
            <a:ext cx="7652652" cy="46339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800" b="1" i="0" dirty="0">
                <a:solidFill>
                  <a:srgbClr val="111111"/>
                </a:solidFill>
                <a:effectLst/>
                <a:latin typeface="-apple-system"/>
              </a:rPr>
              <a:t>Case Study Analysis</a:t>
            </a:r>
            <a:r>
              <a:rPr lang="en-US" sz="1800" b="0" i="0" dirty="0">
                <a:solidFill>
                  <a:srgbClr val="111111"/>
                </a:solidFill>
                <a:effectLst/>
                <a:latin typeface="-apple-system"/>
              </a:rPr>
              <a:t>:</a:t>
            </a:r>
          </a:p>
          <a:p>
            <a:pPr marL="742950" lvl="1" indent="-285750" algn="l">
              <a:buFont typeface="+mj-lt"/>
              <a:buAutoNum type="arabicPeriod"/>
            </a:pPr>
            <a:r>
              <a:rPr lang="en-US" sz="1800" b="0" i="0" dirty="0">
                <a:solidFill>
                  <a:srgbClr val="111111"/>
                </a:solidFill>
                <a:effectLst/>
                <a:latin typeface="-apple-system"/>
              </a:rPr>
              <a:t>Analyzed the Orange HRM website.</a:t>
            </a:r>
          </a:p>
          <a:p>
            <a:pPr marL="742950" lvl="1" indent="-285750" algn="l">
              <a:buFont typeface="+mj-lt"/>
              <a:buAutoNum type="arabicPeriod"/>
            </a:pPr>
            <a:r>
              <a:rPr lang="en-US" sz="1800" b="0" i="0" dirty="0">
                <a:solidFill>
                  <a:srgbClr val="111111"/>
                </a:solidFill>
                <a:effectLst/>
                <a:latin typeface="-apple-system"/>
              </a:rPr>
              <a:t>Created user stories.</a:t>
            </a:r>
          </a:p>
          <a:p>
            <a:pPr algn="l">
              <a:buFont typeface="+mj-lt"/>
              <a:buAutoNum type="arabicPeriod"/>
            </a:pPr>
            <a:r>
              <a:rPr lang="en-US" sz="1800" b="1" i="0" dirty="0">
                <a:solidFill>
                  <a:srgbClr val="111111"/>
                </a:solidFill>
                <a:effectLst/>
                <a:latin typeface="-apple-system"/>
              </a:rPr>
              <a:t>Test Case Development</a:t>
            </a:r>
            <a:r>
              <a:rPr lang="en-US" sz="1800" b="0" i="0" dirty="0">
                <a:solidFill>
                  <a:srgbClr val="111111"/>
                </a:solidFill>
                <a:effectLst/>
                <a:latin typeface="-apple-system"/>
              </a:rPr>
              <a:t>:</a:t>
            </a:r>
          </a:p>
          <a:p>
            <a:pPr marL="742950" lvl="1" indent="-285750" algn="l">
              <a:buFont typeface="+mj-lt"/>
              <a:buAutoNum type="arabicPeriod"/>
            </a:pPr>
            <a:r>
              <a:rPr lang="en-US" sz="1800" b="0" i="0" dirty="0">
                <a:solidFill>
                  <a:srgbClr val="111111"/>
                </a:solidFill>
                <a:effectLst/>
                <a:latin typeface="-apple-system"/>
              </a:rPr>
              <a:t>Developed 25 test cases.</a:t>
            </a:r>
          </a:p>
          <a:p>
            <a:pPr marL="742950" lvl="1" indent="-285750" algn="l">
              <a:buFont typeface="+mj-lt"/>
              <a:buAutoNum type="arabicPeriod"/>
            </a:pPr>
            <a:r>
              <a:rPr lang="en-US" sz="1800" b="0" i="0" dirty="0">
                <a:solidFill>
                  <a:srgbClr val="111111"/>
                </a:solidFill>
                <a:effectLst/>
                <a:latin typeface="-apple-system"/>
              </a:rPr>
              <a:t>Identified and documented bugs in a bug report.</a:t>
            </a:r>
          </a:p>
          <a:p>
            <a:pPr algn="l">
              <a:buFont typeface="+mj-lt"/>
              <a:buAutoNum type="arabicPeriod"/>
            </a:pPr>
            <a:r>
              <a:rPr lang="en-US" sz="1800" b="1" i="0" dirty="0">
                <a:solidFill>
                  <a:srgbClr val="111111"/>
                </a:solidFill>
                <a:effectLst/>
                <a:latin typeface="-apple-system"/>
              </a:rPr>
              <a:t>Requirements Traceability Matrix (RTM)</a:t>
            </a:r>
            <a:r>
              <a:rPr lang="en-US" sz="1800" b="0" i="0" dirty="0">
                <a:solidFill>
                  <a:srgbClr val="111111"/>
                </a:solidFill>
                <a:effectLst/>
                <a:latin typeface="-apple-system"/>
              </a:rPr>
              <a:t>:</a:t>
            </a:r>
          </a:p>
          <a:p>
            <a:pPr marL="742950" lvl="1" indent="-285750" algn="l">
              <a:buFont typeface="+mj-lt"/>
              <a:buAutoNum type="arabicPeriod"/>
            </a:pPr>
            <a:r>
              <a:rPr lang="en-US" sz="1800" b="0" i="0" dirty="0">
                <a:solidFill>
                  <a:srgbClr val="111111"/>
                </a:solidFill>
                <a:effectLst/>
                <a:latin typeface="-apple-system"/>
              </a:rPr>
              <a:t>Created an RTM to ensure all requirements were covered by test cases.</a:t>
            </a:r>
          </a:p>
          <a:p>
            <a:pPr algn="l">
              <a:buFont typeface="+mj-lt"/>
              <a:buAutoNum type="arabicPeriod"/>
            </a:pPr>
            <a:r>
              <a:rPr lang="en-US" sz="1800" b="1" i="0" dirty="0">
                <a:solidFill>
                  <a:srgbClr val="111111"/>
                </a:solidFill>
                <a:effectLst/>
                <a:latin typeface="-apple-system"/>
              </a:rPr>
              <a:t>CI/CD Pipeline Implementation</a:t>
            </a:r>
            <a:r>
              <a:rPr lang="en-US" sz="1800" b="0" i="0" dirty="0">
                <a:solidFill>
                  <a:srgbClr val="111111"/>
                </a:solidFill>
                <a:effectLst/>
                <a:latin typeface="-apple-system"/>
              </a:rPr>
              <a:t>:</a:t>
            </a:r>
          </a:p>
          <a:p>
            <a:pPr marL="742950" lvl="1" indent="-285750" algn="l">
              <a:buFont typeface="+mj-lt"/>
              <a:buAutoNum type="arabicPeriod"/>
            </a:pPr>
            <a:r>
              <a:rPr lang="en-US" sz="1800" b="0" i="0" dirty="0">
                <a:solidFill>
                  <a:srgbClr val="111111"/>
                </a:solidFill>
                <a:effectLst/>
                <a:latin typeface="-apple-system"/>
              </a:rPr>
              <a:t>Set up a virtual machine (VM).</a:t>
            </a:r>
          </a:p>
          <a:p>
            <a:pPr marL="742950" lvl="1" indent="-285750" algn="l">
              <a:buFont typeface="+mj-lt"/>
              <a:buAutoNum type="arabicPeriod"/>
            </a:pPr>
            <a:r>
              <a:rPr lang="en-US" sz="1800" b="0" i="0" dirty="0">
                <a:solidFill>
                  <a:srgbClr val="111111"/>
                </a:solidFill>
                <a:effectLst/>
                <a:latin typeface="-apple-system"/>
              </a:rPr>
              <a:t>Created and implemented CI/CD pipelines.</a:t>
            </a:r>
          </a:p>
          <a:p>
            <a:pPr algn="l">
              <a:buFont typeface="+mj-lt"/>
              <a:buAutoNum type="arabicPeriod"/>
            </a:pPr>
            <a:r>
              <a:rPr lang="en-US" sz="1800" b="1" i="0" dirty="0">
                <a:solidFill>
                  <a:srgbClr val="111111"/>
                </a:solidFill>
                <a:effectLst/>
                <a:latin typeface="-apple-system"/>
              </a:rPr>
              <a:t>Review and Presentation</a:t>
            </a:r>
            <a:r>
              <a:rPr lang="en-US" sz="1800" b="0" i="0" dirty="0">
                <a:solidFill>
                  <a:srgbClr val="111111"/>
                </a:solidFill>
                <a:effectLst/>
                <a:latin typeface="-apple-system"/>
              </a:rPr>
              <a:t>:</a:t>
            </a:r>
          </a:p>
          <a:p>
            <a:pPr marL="742950" lvl="1" indent="-285750" algn="l">
              <a:buFont typeface="+mj-lt"/>
              <a:buAutoNum type="arabicPeriod"/>
            </a:pPr>
            <a:r>
              <a:rPr lang="en-US" sz="1800" b="0" i="0" dirty="0">
                <a:solidFill>
                  <a:srgbClr val="111111"/>
                </a:solidFill>
                <a:effectLst/>
                <a:latin typeface="-apple-system"/>
              </a:rPr>
              <a:t>Reviewed the work.</a:t>
            </a:r>
          </a:p>
          <a:p>
            <a:pPr marL="742950" lvl="1" indent="-285750" algn="l">
              <a:buFont typeface="+mj-lt"/>
              <a:buAutoNum type="arabicPeriod"/>
            </a:pPr>
            <a:r>
              <a:rPr lang="en-US" sz="1800" b="0" i="0" dirty="0">
                <a:solidFill>
                  <a:srgbClr val="111111"/>
                </a:solidFill>
                <a:effectLst/>
                <a:latin typeface="-apple-system"/>
              </a:rPr>
              <a:t>Presented findings and implementations.</a:t>
            </a:r>
          </a:p>
        </p:txBody>
      </p:sp>
    </p:spTree>
    <p:extLst>
      <p:ext uri="{BB962C8B-B14F-4D97-AF65-F5344CB8AC3E}">
        <p14:creationId xmlns:p14="http://schemas.microsoft.com/office/powerpoint/2010/main" val="228481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21085</TotalTime>
  <Words>1522</Words>
  <Application>Microsoft Office PowerPoint</Application>
  <PresentationFormat>Widescreen</PresentationFormat>
  <Paragraphs>126</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Gandhi, Riya J SBOBNG-PTIY/BFA</cp:lastModifiedBy>
  <cp:revision>500</cp:revision>
  <dcterms:created xsi:type="dcterms:W3CDTF">2022-01-18T12:35:56Z</dcterms:created>
  <dcterms:modified xsi:type="dcterms:W3CDTF">2024-09-06T13:11:15Z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