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342" r:id="rId6"/>
    <p:sldId id="341" r:id="rId7"/>
    <p:sldId id="343" r:id="rId8"/>
    <p:sldId id="344" r:id="rId9"/>
    <p:sldId id="458" r:id="rId10"/>
    <p:sldId id="432" r:id="rId11"/>
    <p:sldId id="433" r:id="rId12"/>
    <p:sldId id="450" r:id="rId13"/>
    <p:sldId id="449" r:id="rId14"/>
    <p:sldId id="451" r:id="rId15"/>
    <p:sldId id="452" r:id="rId16"/>
    <p:sldId id="348" r:id="rId17"/>
    <p:sldId id="349" r:id="rId18"/>
    <p:sldId id="384" r:id="rId19"/>
    <p:sldId id="385" r:id="rId20"/>
    <p:sldId id="262" r:id="rId21"/>
    <p:sldId id="263" r:id="rId22"/>
    <p:sldId id="421" r:id="rId23"/>
    <p:sldId id="426" r:id="rId24"/>
    <p:sldId id="427" r:id="rId25"/>
    <p:sldId id="454" r:id="rId26"/>
    <p:sldId id="455" r:id="rId27"/>
    <p:sldId id="457" r:id="rId28"/>
    <p:sldId id="456" r:id="rId29"/>
    <p:sldId id="459"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groho ade" initials="n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12D2"/>
    <a:srgbClr val="3AE6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1800860" y="1958975"/>
            <a:ext cx="10960100" cy="5066030"/>
          </a:xfrm>
          <a:prstGeom prst="rect">
            <a:avLst/>
          </a:prstGeom>
        </p:spPr>
      </p:pic>
      <p:sp>
        <p:nvSpPr>
          <p:cNvPr id="10" name="TextBox 9"/>
          <p:cNvSpPr txBox="1"/>
          <p:nvPr/>
        </p:nvSpPr>
        <p:spPr>
          <a:xfrm>
            <a:off x="418465" y="1601470"/>
            <a:ext cx="7258050" cy="4799965"/>
          </a:xfrm>
          <a:prstGeom prst="rect">
            <a:avLst/>
          </a:prstGeom>
          <a:noFill/>
        </p:spPr>
        <p:txBody>
          <a:bodyPr wrap="square" rtlCol="0">
            <a:spAutoFit/>
          </a:bodyPr>
          <a:lstStyle/>
          <a:p>
            <a:r>
              <a:rPr lang="en-IN" altLang="en-US" sz="3600" b="1" i="1" dirty="0">
                <a:solidFill>
                  <a:schemeClr val="bg1"/>
                </a:solidFill>
                <a:latin typeface="Comic Sans MS" panose="030F0702030302020204" charset="0"/>
                <a:cs typeface="Comic Sans MS" panose="030F0702030302020204" charset="0"/>
              </a:rPr>
              <a:t>Ai Enabled Fintech B2B Invoice Management Application</a:t>
            </a:r>
            <a:endParaRPr lang="en-IN" altLang="en-US" sz="6600" b="1" i="1" dirty="0">
              <a:solidFill>
                <a:schemeClr val="bg1"/>
              </a:solidFill>
              <a:latin typeface="Comic Sans MS" panose="030F0702030302020204" charset="0"/>
              <a:cs typeface="Comic Sans MS" panose="030F0702030302020204" charset="0"/>
            </a:endParaRPr>
          </a:p>
          <a:p>
            <a:endParaRPr lang="en-US" altLang="en-ID" sz="6600" b="1" dirty="0">
              <a:solidFill>
                <a:schemeClr val="bg1"/>
              </a:solidFill>
              <a:latin typeface="Comic Sans MS" panose="030F0702030302020204" charset="0"/>
              <a:cs typeface="Comic Sans MS" panose="030F0702030302020204" charset="0"/>
            </a:endParaRPr>
          </a:p>
          <a:p>
            <a:endParaRPr lang="en-IN" sz="2400" b="1" dirty="0">
              <a:solidFill>
                <a:schemeClr val="bg1"/>
              </a:solidFill>
              <a:latin typeface="Comic Sans MS" panose="030F0702030302020204" charset="0"/>
              <a:cs typeface="Comic Sans MS" panose="030F0702030302020204" charset="0"/>
            </a:endParaRPr>
          </a:p>
          <a:p>
            <a:endParaRPr lang="en-IN" sz="2400" b="1" dirty="0">
              <a:solidFill>
                <a:schemeClr val="bg1"/>
              </a:solidFill>
              <a:latin typeface="Comic Sans MS" panose="030F0702030302020204" charset="0"/>
              <a:cs typeface="Comic Sans MS" panose="030F0702030302020204" charset="0"/>
            </a:endParaRPr>
          </a:p>
          <a:p>
            <a:endParaRPr lang="en-IN" sz="2400" b="1" dirty="0">
              <a:solidFill>
                <a:schemeClr val="bg1"/>
              </a:solidFill>
              <a:latin typeface="Comic Sans MS" panose="030F0702030302020204" charset="0"/>
              <a:cs typeface="Comic Sans MS" panose="030F0702030302020204" charset="0"/>
            </a:endParaRPr>
          </a:p>
          <a:p>
            <a:endParaRPr lang="en-IN" sz="2400" b="1" dirty="0">
              <a:solidFill>
                <a:schemeClr val="bg1"/>
              </a:solidFill>
              <a:latin typeface="Comic Sans MS" panose="030F0702030302020204" charset="0"/>
              <a:cs typeface="Comic Sans MS" panose="030F0702030302020204" charset="0"/>
            </a:endParaRPr>
          </a:p>
          <a:p>
            <a:endParaRPr lang="en-IN" sz="2400" b="1" dirty="0">
              <a:solidFill>
                <a:schemeClr val="bg1"/>
              </a:solidFill>
              <a:latin typeface="Comic Sans MS" panose="030F0702030302020204" charset="0"/>
              <a:cs typeface="Comic Sans MS" panose="030F0702030302020204" charset="0"/>
            </a:endParaRPr>
          </a:p>
          <a:p>
            <a:br>
              <a:rPr lang="en-IN" sz="2400" b="1" dirty="0">
                <a:solidFill>
                  <a:schemeClr val="bg1"/>
                </a:solidFill>
                <a:latin typeface="Comic Sans MS" panose="030F0702030302020204" charset="0"/>
                <a:cs typeface="Comic Sans MS" panose="030F0702030302020204" charset="0"/>
              </a:rPr>
            </a:br>
            <a:r>
              <a:rPr lang="en-IN" sz="2400" b="1" dirty="0">
                <a:solidFill>
                  <a:schemeClr val="bg1"/>
                </a:solidFill>
                <a:latin typeface="Comic Sans MS" panose="030F0702030302020204" charset="0"/>
                <a:cs typeface="Comic Sans MS" panose="030F0702030302020204" charset="0"/>
              </a:rPr>
              <a:t>Riya Rani Manal - 1906493</a:t>
            </a:r>
            <a:endParaRPr lang="en-IN" sz="2400" b="1" dirty="0">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grpSp>
        <p:nvGrpSpPr>
          <p:cNvPr id="30" name="Group 29"/>
          <p:cNvGrpSpPr/>
          <p:nvPr/>
        </p:nvGrpSpPr>
        <p:grpSpPr>
          <a:xfrm>
            <a:off x="11262462" y="192996"/>
            <a:ext cx="506696" cy="255340"/>
            <a:chOff x="11277985" y="304483"/>
            <a:chExt cx="506696" cy="255340"/>
          </a:xfrm>
        </p:grpSpPr>
        <p:sp>
          <p:nvSpPr>
            <p:cNvPr id="23" name="Rectangle: Rounded Corners 22"/>
            <p:cNvSpPr/>
            <p:nvPr/>
          </p:nvSpPr>
          <p:spPr>
            <a:xfrm>
              <a:off x="11365581" y="308612"/>
              <a:ext cx="41910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p:cNvSpPr/>
            <p:nvPr/>
          </p:nvSpPr>
          <p:spPr>
            <a:xfrm>
              <a:off x="11277985" y="30448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p:cNvSpPr/>
            <p:nvPr/>
          </p:nvSpPr>
          <p:spPr>
            <a:xfrm>
              <a:off x="11325100" y="410824"/>
              <a:ext cx="32385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Rectangle: Rounded Corners 25"/>
            <p:cNvSpPr/>
            <p:nvPr/>
          </p:nvSpPr>
          <p:spPr>
            <a:xfrm>
              <a:off x="11579893" y="513036"/>
              <a:ext cx="204787"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p:cNvSpPr/>
            <p:nvPr/>
          </p:nvSpPr>
          <p:spPr>
            <a:xfrm>
              <a:off x="11487025" y="51410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3" name="Straight Connector 2"/>
          <p:cNvCxnSpPr/>
          <p:nvPr/>
        </p:nvCxnSpPr>
        <p:spPr>
          <a:xfrm>
            <a:off x="418465" y="6397625"/>
            <a:ext cx="57277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transaction (1)"/>
          <p:cNvPicPr>
            <a:picLocks noChangeAspect="1"/>
          </p:cNvPicPr>
          <p:nvPr/>
        </p:nvPicPr>
        <p:blipFill>
          <a:blip r:embed="rId2"/>
          <a:stretch>
            <a:fillRect/>
          </a:stretch>
        </p:blipFill>
        <p:spPr>
          <a:xfrm>
            <a:off x="6966585" y="1221740"/>
            <a:ext cx="4802505" cy="48025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ID"/>
          </a:p>
        </p:txBody>
      </p:sp>
      <p:sp>
        <p:nvSpPr>
          <p:cNvPr id="6" name="Text Box 5"/>
          <p:cNvSpPr txBox="1"/>
          <p:nvPr/>
        </p:nvSpPr>
        <p:spPr>
          <a:xfrm>
            <a:off x="521970" y="419100"/>
            <a:ext cx="7720965" cy="829945"/>
          </a:xfrm>
          <a:prstGeom prst="rect">
            <a:avLst/>
          </a:prstGeom>
          <a:noFill/>
        </p:spPr>
        <p:txBody>
          <a:bodyPr wrap="square" rtlCol="0">
            <a:spAutoFit/>
          </a:bodyPr>
          <a:p>
            <a:r>
              <a:rPr lang="en-IN" sz="4800" i="1">
                <a:solidFill>
                  <a:schemeClr val="bg1"/>
                </a:solidFill>
                <a:latin typeface="Comic Sans MS" panose="030F0702030302020204" charset="0"/>
                <a:cs typeface="Comic Sans MS" panose="030F0702030302020204" charset="0"/>
                <a:sym typeface="+mn-ea"/>
              </a:rPr>
              <a:t>JDBC</a:t>
            </a:r>
            <a:endParaRPr lang="en-IN" sz="4800">
              <a:solidFill>
                <a:schemeClr val="bg1"/>
              </a:solidFill>
            </a:endParaRPr>
          </a:p>
        </p:txBody>
      </p:sp>
      <p:sp>
        <p:nvSpPr>
          <p:cNvPr id="17" name="Rectangle: Rounded Corners 16"/>
          <p:cNvSpPr/>
          <p:nvPr/>
        </p:nvSpPr>
        <p:spPr>
          <a:xfrm>
            <a:off x="10543262" y="6409060"/>
            <a:ext cx="1483417" cy="320869"/>
          </a:xfrm>
          <a:prstGeom prst="roundRect">
            <a:avLst>
              <a:gd name="adj" fmla="val 50000"/>
            </a:avLst>
          </a:prstGeom>
          <a:gradFill flip="none" rotWithShape="1">
            <a:gsLst>
              <a:gs pos="0">
                <a:srgbClr val="E30000"/>
              </a:gs>
              <a:gs pos="100000">
                <a:srgbClr val="76030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400" dirty="0">
                <a:solidFill>
                  <a:schemeClr val="tx1"/>
                </a:solidFill>
                <a:latin typeface="Arial Black" panose="020B0A04020102020204" pitchFamily="34" charset="0"/>
                <a:cs typeface="Arial Black" panose="020B0A04020102020204" pitchFamily="34" charset="0"/>
              </a:rPr>
              <a:t>Bioscope</a:t>
            </a:r>
            <a:endParaRPr lang="en-US" altLang="en-ID" sz="1400" dirty="0">
              <a:solidFill>
                <a:schemeClr val="tx1"/>
              </a:solidFill>
              <a:latin typeface="Arial Black" panose="020B0A04020102020204" pitchFamily="34" charset="0"/>
              <a:cs typeface="Arial Black" panose="020B0A04020102020204" pitchFamily="34" charset="0"/>
            </a:endParaRPr>
          </a:p>
        </p:txBody>
      </p:sp>
      <p:sp>
        <p:nvSpPr>
          <p:cNvPr id="3" name="Text Box 2"/>
          <p:cNvSpPr txBox="1"/>
          <p:nvPr/>
        </p:nvSpPr>
        <p:spPr>
          <a:xfrm>
            <a:off x="521970" y="1612900"/>
            <a:ext cx="7370445" cy="3415030"/>
          </a:xfrm>
          <a:prstGeom prst="rect">
            <a:avLst/>
          </a:prstGeom>
          <a:noFill/>
        </p:spPr>
        <p:txBody>
          <a:bodyPr wrap="square" rtlCol="0">
            <a:spAutoFit/>
          </a:bodyPr>
          <a:p>
            <a:r>
              <a:rPr lang="en-IN" altLang="en-US" sz="2400">
                <a:solidFill>
                  <a:schemeClr val="bg1"/>
                </a:solidFill>
                <a:latin typeface="Comic Sans MS" panose="030F0702030302020204" charset="0"/>
                <a:cs typeface="Comic Sans MS" panose="030F0702030302020204" charset="0"/>
              </a:rPr>
              <a:t>The Server needs to be connected to MySQL DB which needs a plugin “mysql-connector/Java”</a:t>
            </a:r>
            <a:endParaRPr lang="en-IN" alt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400" b="1">
                <a:solidFill>
                  <a:schemeClr val="bg1"/>
                </a:solidFill>
                <a:latin typeface="Arial" panose="020B0604020202020204" pitchFamily="34" charset="0"/>
                <a:cs typeface="Arial" panose="020B0604020202020204" pitchFamily="34" charset="0"/>
              </a:rPr>
              <a:t>→</a:t>
            </a:r>
            <a:r>
              <a:rPr lang="en-US" sz="2400">
                <a:solidFill>
                  <a:schemeClr val="bg1"/>
                </a:solidFill>
                <a:latin typeface="Arial" panose="020B0604020202020204" pitchFamily="34" charset="0"/>
                <a:cs typeface="Arial" panose="020B0604020202020204" pitchFamily="34" charset="0"/>
              </a:rPr>
              <a:t> </a:t>
            </a:r>
            <a:r>
              <a:rPr lang="en-IN" altLang="en-US" sz="2400">
                <a:solidFill>
                  <a:schemeClr val="bg1"/>
                </a:solidFill>
                <a:latin typeface="Comic Sans MS" panose="030F0702030302020204" charset="0"/>
                <a:cs typeface="Comic Sans MS" panose="030F0702030302020204" charset="0"/>
              </a:rPr>
              <a:t>We have created a separate class for JDBC to make use of it multiple times</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r>
              <a:rPr lang="en-US" sz="2400" b="1">
                <a:solidFill>
                  <a:schemeClr val="bg1"/>
                </a:solidFill>
                <a:latin typeface="Arial" panose="020B0604020202020204" pitchFamily="34" charset="0"/>
                <a:cs typeface="Arial" panose="020B0604020202020204" pitchFamily="34" charset="0"/>
                <a:sym typeface="+mn-ea"/>
              </a:rPr>
              <a:t>→</a:t>
            </a:r>
            <a:r>
              <a:rPr lang="en-US" sz="2400">
                <a:solidFill>
                  <a:schemeClr val="bg1"/>
                </a:solidFill>
                <a:latin typeface="Arial" panose="020B0604020202020204" pitchFamily="34" charset="0"/>
                <a:cs typeface="Arial" panose="020B0604020202020204" pitchFamily="34" charset="0"/>
                <a:sym typeface="+mn-ea"/>
              </a:rPr>
              <a:t> </a:t>
            </a:r>
            <a:r>
              <a:rPr lang="en-IN" altLang="en-US" sz="2400">
                <a:solidFill>
                  <a:schemeClr val="bg1"/>
                </a:solidFill>
                <a:latin typeface="Comic Sans MS" panose="030F0702030302020204" charset="0"/>
                <a:cs typeface="Comic Sans MS" panose="030F0702030302020204" charset="0"/>
                <a:sym typeface="+mn-ea"/>
              </a:rPr>
              <a:t>This helps in optimization of the server &amp; its latency period</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p:txBody>
      </p:sp>
      <p:pic>
        <p:nvPicPr>
          <p:cNvPr id="2" name="Picture 1" descr="cloud-data"/>
          <p:cNvPicPr>
            <a:picLocks noChangeAspect="1"/>
          </p:cNvPicPr>
          <p:nvPr/>
        </p:nvPicPr>
        <p:blipFill>
          <a:blip r:embed="rId1"/>
          <a:stretch>
            <a:fillRect/>
          </a:stretch>
        </p:blipFill>
        <p:spPr>
          <a:xfrm>
            <a:off x="7977505" y="1143000"/>
            <a:ext cx="3976370" cy="3976370"/>
          </a:xfrm>
          <a:prstGeom prst="rect">
            <a:avLst/>
          </a:prstGeom>
        </p:spPr>
      </p:pic>
      <p:sp>
        <p:nvSpPr>
          <p:cNvPr id="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222250" y="2702560"/>
            <a:ext cx="12192000" cy="5358765"/>
          </a:xfrm>
          <a:prstGeom prst="rect">
            <a:avLst/>
          </a:prstGeom>
        </p:spPr>
      </p:pic>
      <p:sp>
        <p:nvSpPr>
          <p:cNvPr id="9" name="Text Box 8"/>
          <p:cNvSpPr txBox="1"/>
          <p:nvPr/>
        </p:nvSpPr>
        <p:spPr>
          <a:xfrm>
            <a:off x="537210" y="1369695"/>
            <a:ext cx="7535545" cy="4892675"/>
          </a:xfrm>
          <a:prstGeom prst="rect">
            <a:avLst/>
          </a:prstGeom>
          <a:noFill/>
        </p:spPr>
        <p:txBody>
          <a:bodyPr wrap="square" rtlCol="0">
            <a:spAutoFit/>
          </a:bodyPr>
          <a:p>
            <a:r>
              <a:rPr lang="en-IN" sz="2400">
                <a:solidFill>
                  <a:schemeClr val="bg1"/>
                </a:solidFill>
                <a:latin typeface="Comic Sans MS" panose="030F0702030302020204" charset="0"/>
                <a:cs typeface="Comic Sans MS" panose="030F0702030302020204" charset="0"/>
              </a:rPr>
              <a:t>Server needs to have end-points which are hooked to using annotations</a:t>
            </a:r>
            <a:r>
              <a:rPr lang="en-IN" altLang="en-US" sz="2400">
                <a:solidFill>
                  <a:schemeClr val="bg1"/>
                </a:solidFill>
                <a:latin typeface="Comic Sans MS" panose="030F0702030302020204" charset="0"/>
                <a:cs typeface="Comic Sans MS" panose="030F0702030302020204" charset="0"/>
              </a:rPr>
              <a:t> :</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rPr>
              <a:t>getInvoiceData (GET) :</a:t>
            </a:r>
            <a:r>
              <a:rPr lang="en-IN" altLang="en-US" sz="2400">
                <a:solidFill>
                  <a:schemeClr val="bg1"/>
                </a:solidFill>
                <a:latin typeface="Comic Sans MS" panose="030F0702030302020204" charset="0"/>
                <a:cs typeface="Comic Sans MS" panose="030F0702030302020204" charset="0"/>
              </a:rPr>
              <a:t> </a:t>
            </a:r>
            <a:r>
              <a:rPr lang="en-IN" altLang="en-US">
                <a:solidFill>
                  <a:schemeClr val="bg1"/>
                </a:solidFill>
                <a:latin typeface="Comic Sans MS" panose="030F0702030302020204" charset="0"/>
                <a:cs typeface="Comic Sans MS" panose="030F0702030302020204" charset="0"/>
              </a:rPr>
              <a:t>it throws back </a:t>
            </a:r>
            <a:r>
              <a:rPr lang="en-IN">
                <a:solidFill>
                  <a:schemeClr val="bg1"/>
                </a:solidFill>
                <a:latin typeface="Comic Sans MS" panose="030F0702030302020204" charset="0"/>
                <a:cs typeface="Comic Sans MS" panose="030F0702030302020204" charset="0"/>
              </a:rPr>
              <a:t>invoices of all customers</a:t>
            </a:r>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rPr>
              <a:t>addInvoiceData (POST) :</a:t>
            </a:r>
            <a:r>
              <a:rPr lang="en-IN" altLang="en-US" sz="2400">
                <a:solidFill>
                  <a:schemeClr val="bg1"/>
                </a:solidFill>
                <a:latin typeface="Comic Sans MS" panose="030F0702030302020204" charset="0"/>
                <a:cs typeface="Comic Sans MS" panose="030F0702030302020204" charset="0"/>
              </a:rPr>
              <a:t> </a:t>
            </a:r>
            <a:r>
              <a:rPr lang="en-IN" altLang="en-US">
                <a:solidFill>
                  <a:schemeClr val="bg1"/>
                </a:solidFill>
                <a:latin typeface="Comic Sans MS" panose="030F0702030302020204" charset="0"/>
                <a:cs typeface="Comic Sans MS" panose="030F0702030302020204" charset="0"/>
              </a:rPr>
              <a:t>it </a:t>
            </a:r>
            <a:r>
              <a:rPr lang="en-IN">
                <a:solidFill>
                  <a:schemeClr val="bg1"/>
                </a:solidFill>
                <a:latin typeface="Comic Sans MS" panose="030F0702030302020204" charset="0"/>
                <a:cs typeface="Comic Sans MS" panose="030F0702030302020204" charset="0"/>
              </a:rPr>
              <a:t>adds invoice the mysql DB</a:t>
            </a:r>
            <a:endParaRPr lang="en-IN"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sym typeface="+mn-ea"/>
              </a:rPr>
              <a:t>deleteInvoiceData (DELETE) :</a:t>
            </a:r>
            <a:r>
              <a:rPr lang="en-IN" altLang="en-US" sz="2400">
                <a:solidFill>
                  <a:schemeClr val="bg1"/>
                </a:solidFill>
                <a:latin typeface="Comic Sans MS" panose="030F0702030302020204" charset="0"/>
                <a:cs typeface="Comic Sans MS" panose="030F0702030302020204" charset="0"/>
                <a:sym typeface="+mn-ea"/>
              </a:rPr>
              <a:t> </a:t>
            </a:r>
            <a:r>
              <a:rPr lang="en-IN" altLang="en-US">
                <a:solidFill>
                  <a:schemeClr val="bg1"/>
                </a:solidFill>
                <a:latin typeface="Comic Sans MS" panose="030F0702030302020204" charset="0"/>
                <a:cs typeface="Comic Sans MS" panose="030F0702030302020204" charset="0"/>
                <a:sym typeface="+mn-ea"/>
              </a:rPr>
              <a:t>it </a:t>
            </a:r>
            <a:r>
              <a:rPr lang="en-IN">
                <a:solidFill>
                  <a:schemeClr val="bg1"/>
                </a:solidFill>
                <a:latin typeface="Comic Sans MS" panose="030F0702030302020204" charset="0"/>
                <a:cs typeface="Comic Sans MS" panose="030F0702030302020204" charset="0"/>
                <a:sym typeface="+mn-ea"/>
              </a:rPr>
              <a:t>removes invoice by “id” from mysql DB</a:t>
            </a:r>
            <a:endParaRPr lang="en-IN" sz="2400">
              <a:solidFill>
                <a:schemeClr val="bg1"/>
              </a:solidFill>
              <a:latin typeface="Comic Sans MS" panose="030F0702030302020204" charset="0"/>
              <a:cs typeface="Comic Sans MS" panose="030F0702030302020204" charset="0"/>
              <a:sym typeface="+mn-ea"/>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sym typeface="+mn-ea"/>
              </a:rPr>
              <a:t>editInvoiceData (PATCH) :</a:t>
            </a:r>
            <a:r>
              <a:rPr lang="en-IN" altLang="en-US" sz="2400">
                <a:solidFill>
                  <a:schemeClr val="bg1"/>
                </a:solidFill>
                <a:latin typeface="Comic Sans MS" panose="030F0702030302020204" charset="0"/>
                <a:cs typeface="Comic Sans MS" panose="030F0702030302020204" charset="0"/>
                <a:sym typeface="+mn-ea"/>
              </a:rPr>
              <a:t> </a:t>
            </a:r>
            <a:r>
              <a:rPr lang="en-IN" altLang="en-US">
                <a:solidFill>
                  <a:schemeClr val="bg1"/>
                </a:solidFill>
                <a:latin typeface="Comic Sans MS" panose="030F0702030302020204" charset="0"/>
                <a:cs typeface="Comic Sans MS" panose="030F0702030302020204" charset="0"/>
                <a:sym typeface="+mn-ea"/>
              </a:rPr>
              <a:t>it </a:t>
            </a:r>
            <a:r>
              <a:rPr lang="en-IN">
                <a:solidFill>
                  <a:schemeClr val="bg1"/>
                </a:solidFill>
                <a:latin typeface="Comic Sans MS" panose="030F0702030302020204" charset="0"/>
                <a:cs typeface="Comic Sans MS" panose="030F0702030302020204" charset="0"/>
                <a:sym typeface="+mn-ea"/>
              </a:rPr>
              <a:t>edits invoice the mysql DB by “id”</a:t>
            </a:r>
            <a:endParaRPr lang="en-IN" sz="2400">
              <a:solidFill>
                <a:schemeClr val="bg1"/>
              </a:solidFill>
              <a:latin typeface="Comic Sans MS" panose="030F0702030302020204" charset="0"/>
              <a:cs typeface="Comic Sans MS" panose="030F0702030302020204" charset="0"/>
              <a:sym typeface="+mn-ea"/>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sym typeface="+mn-ea"/>
              </a:rPr>
              <a:t>advancedSearchInvoiceData (GET) :</a:t>
            </a:r>
            <a:r>
              <a:rPr lang="en-IN" altLang="en-US" sz="2400">
                <a:solidFill>
                  <a:schemeClr val="bg1"/>
                </a:solidFill>
                <a:latin typeface="Comic Sans MS" panose="030F0702030302020204" charset="0"/>
                <a:cs typeface="Comic Sans MS" panose="030F0702030302020204" charset="0"/>
                <a:sym typeface="+mn-ea"/>
              </a:rPr>
              <a:t> </a:t>
            </a:r>
            <a:r>
              <a:rPr lang="en-IN" altLang="en-US">
                <a:solidFill>
                  <a:schemeClr val="bg1"/>
                </a:solidFill>
                <a:latin typeface="Comic Sans MS" panose="030F0702030302020204" charset="0"/>
                <a:cs typeface="Comic Sans MS" panose="030F0702030302020204" charset="0"/>
                <a:sym typeface="+mn-ea"/>
              </a:rPr>
              <a:t>it </a:t>
            </a:r>
            <a:r>
              <a:rPr lang="en-IN">
                <a:solidFill>
                  <a:schemeClr val="bg1"/>
                </a:solidFill>
                <a:latin typeface="Comic Sans MS" panose="030F0702030302020204" charset="0"/>
                <a:cs typeface="Comic Sans MS" panose="030F0702030302020204" charset="0"/>
                <a:sym typeface="+mn-ea"/>
              </a:rPr>
              <a:t>returns invoice from the mysql DB by multiple parameters</a:t>
            </a:r>
            <a:endParaRPr lang="en-IN">
              <a:solidFill>
                <a:schemeClr val="bg1"/>
              </a:solidFill>
              <a:latin typeface="Comic Sans MS" panose="030F0702030302020204" charset="0"/>
              <a:cs typeface="Comic Sans MS" panose="030F0702030302020204" charset="0"/>
            </a:endParaRPr>
          </a:p>
          <a:p>
            <a:pPr marL="514350" indent="-514350">
              <a:buAutoNum type="arabicPeriod"/>
            </a:pPr>
            <a:endParaRPr lang="en-IN" sz="2400">
              <a:solidFill>
                <a:schemeClr val="bg1"/>
              </a:solidFill>
              <a:latin typeface="Comic Sans MS" panose="030F0702030302020204" charset="0"/>
              <a:cs typeface="Comic Sans MS" panose="030F0702030302020204" charset="0"/>
            </a:endParaRPr>
          </a:p>
          <a:p>
            <a:pPr marL="514350" indent="-514350">
              <a:buAutoNum type="arabicPeriod"/>
            </a:pPr>
            <a:endParaRPr lang="en-IN" sz="2400">
              <a:solidFill>
                <a:schemeClr val="bg1"/>
              </a:solidFill>
              <a:latin typeface="Comic Sans MS" panose="030F0702030302020204" charset="0"/>
              <a:cs typeface="Comic Sans MS" panose="030F0702030302020204" charset="0"/>
            </a:endParaRPr>
          </a:p>
        </p:txBody>
      </p:sp>
      <p:sp>
        <p:nvSpPr>
          <p:cNvPr id="3" name="Text Box 2"/>
          <p:cNvSpPr txBox="1"/>
          <p:nvPr/>
        </p:nvSpPr>
        <p:spPr>
          <a:xfrm>
            <a:off x="461010" y="375920"/>
            <a:ext cx="7042785" cy="829945"/>
          </a:xfrm>
          <a:prstGeom prst="rect">
            <a:avLst/>
          </a:prstGeom>
          <a:noFill/>
        </p:spPr>
        <p:txBody>
          <a:bodyPr wrap="square" rtlCol="0">
            <a:spAutoFit/>
          </a:bodyPr>
          <a:p>
            <a:r>
              <a:rPr lang="en-IN" altLang="en-US" sz="4800">
                <a:solidFill>
                  <a:schemeClr val="bg1"/>
                </a:solidFill>
                <a:latin typeface="Comic Sans MS" panose="030F0702030302020204" charset="0"/>
                <a:cs typeface="Comic Sans MS" panose="030F0702030302020204" charset="0"/>
                <a:sym typeface="+mn-ea"/>
              </a:rPr>
              <a:t>Servlet</a:t>
            </a:r>
            <a:endParaRPr lang="en-IN" altLang="en-US" sz="4800">
              <a:solidFill>
                <a:schemeClr val="bg1"/>
              </a:solidFill>
            </a:endParaRPr>
          </a:p>
        </p:txBody>
      </p:sp>
      <p:pic>
        <p:nvPicPr>
          <p:cNvPr id="2" name="Picture 1" descr="server"/>
          <p:cNvPicPr>
            <a:picLocks noChangeAspect="1"/>
          </p:cNvPicPr>
          <p:nvPr/>
        </p:nvPicPr>
        <p:blipFill>
          <a:blip r:embed="rId2"/>
          <a:stretch>
            <a:fillRect/>
          </a:stretch>
        </p:blipFill>
        <p:spPr>
          <a:xfrm>
            <a:off x="7503795" y="990600"/>
            <a:ext cx="4876800" cy="487680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ID"/>
          </a:p>
        </p:txBody>
      </p:sp>
      <p:sp>
        <p:nvSpPr>
          <p:cNvPr id="6" name="Text Box 5"/>
          <p:cNvSpPr txBox="1"/>
          <p:nvPr/>
        </p:nvSpPr>
        <p:spPr>
          <a:xfrm>
            <a:off x="521970" y="419100"/>
            <a:ext cx="7720965" cy="829945"/>
          </a:xfrm>
          <a:prstGeom prst="rect">
            <a:avLst/>
          </a:prstGeom>
          <a:noFill/>
        </p:spPr>
        <p:txBody>
          <a:bodyPr wrap="square" rtlCol="0">
            <a:spAutoFit/>
          </a:bodyPr>
          <a:p>
            <a:r>
              <a:rPr lang="en-IN" sz="4800" i="1">
                <a:solidFill>
                  <a:schemeClr val="bg1"/>
                </a:solidFill>
                <a:latin typeface="Comic Sans MS" panose="030F0702030302020204" charset="0"/>
                <a:cs typeface="Comic Sans MS" panose="030F0702030302020204" charset="0"/>
                <a:sym typeface="+mn-ea"/>
              </a:rPr>
              <a:t>Annotations</a:t>
            </a:r>
            <a:endParaRPr lang="en-IN" sz="4800">
              <a:solidFill>
                <a:schemeClr val="bg1"/>
              </a:solidFill>
            </a:endParaRPr>
          </a:p>
        </p:txBody>
      </p:sp>
      <p:sp>
        <p:nvSpPr>
          <p:cNvPr id="17" name="Rectangle: Rounded Corners 16"/>
          <p:cNvSpPr/>
          <p:nvPr/>
        </p:nvSpPr>
        <p:spPr>
          <a:xfrm>
            <a:off x="10543262" y="6409060"/>
            <a:ext cx="1483417" cy="320869"/>
          </a:xfrm>
          <a:prstGeom prst="roundRect">
            <a:avLst>
              <a:gd name="adj" fmla="val 50000"/>
            </a:avLst>
          </a:prstGeom>
          <a:gradFill flip="none" rotWithShape="1">
            <a:gsLst>
              <a:gs pos="0">
                <a:srgbClr val="E30000"/>
              </a:gs>
              <a:gs pos="100000">
                <a:srgbClr val="76030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400" dirty="0">
                <a:solidFill>
                  <a:schemeClr val="tx1"/>
                </a:solidFill>
                <a:latin typeface="Arial Black" panose="020B0A04020102020204" pitchFamily="34" charset="0"/>
                <a:cs typeface="Arial Black" panose="020B0A04020102020204" pitchFamily="34" charset="0"/>
              </a:rPr>
              <a:t>Bioscope</a:t>
            </a:r>
            <a:endParaRPr lang="en-US" altLang="en-ID" sz="1400" dirty="0">
              <a:solidFill>
                <a:schemeClr val="tx1"/>
              </a:solidFill>
              <a:latin typeface="Arial Black" panose="020B0A04020102020204" pitchFamily="34" charset="0"/>
              <a:cs typeface="Arial Black" panose="020B0A04020102020204" pitchFamily="34" charset="0"/>
            </a:endParaRPr>
          </a:p>
        </p:txBody>
      </p:sp>
      <p:sp>
        <p:nvSpPr>
          <p:cNvPr id="3" name="Text Box 2"/>
          <p:cNvSpPr txBox="1"/>
          <p:nvPr/>
        </p:nvSpPr>
        <p:spPr>
          <a:xfrm>
            <a:off x="521970" y="1624965"/>
            <a:ext cx="7370445" cy="5262245"/>
          </a:xfrm>
          <a:prstGeom prst="rect">
            <a:avLst/>
          </a:prstGeom>
          <a:noFill/>
        </p:spPr>
        <p:txBody>
          <a:bodyPr wrap="square" rtlCol="0">
            <a:spAutoFit/>
          </a:bodyPr>
          <a:p>
            <a:r>
              <a:rPr lang="en-IN" sz="2400">
                <a:solidFill>
                  <a:schemeClr val="bg1"/>
                </a:solidFill>
                <a:latin typeface="Comic Sans MS" panose="030F0702030302020204" charset="0"/>
                <a:cs typeface="Comic Sans MS" panose="030F0702030302020204" charset="0"/>
              </a:rPr>
              <a:t>Server always has end-points &amp; it can be hooked using either the xml or annotations</a:t>
            </a:r>
            <a:endParaRPr lang="en-IN"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r>
              <a:rPr lang="en-IN" sz="2400">
                <a:solidFill>
                  <a:schemeClr val="bg1"/>
                </a:solidFill>
                <a:latin typeface="Comic Sans MS" panose="030F0702030302020204" charset="0"/>
                <a:cs typeface="Comic Sans MS" panose="030F0702030302020204" charset="0"/>
              </a:rPr>
              <a:t>Here annotations has been used to hook up the end-points to the servlets :</a:t>
            </a:r>
            <a:endParaRPr lang="en-IN"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r>
              <a:rPr lang="en-IN" sz="2400">
                <a:solidFill>
                  <a:schemeClr val="bg1"/>
                </a:solidFill>
                <a:latin typeface="Comic Sans MS" panose="030F0702030302020204" charset="0"/>
                <a:cs typeface="Comic Sans MS" panose="030F0702030302020204" charset="0"/>
              </a:rPr>
              <a:t>End-points :</a:t>
            </a:r>
            <a:endParaRPr lang="en-IN" sz="2400">
              <a:solidFill>
                <a:schemeClr val="bg1"/>
              </a:solidFill>
              <a:latin typeface="Comic Sans MS" panose="030F0702030302020204" charset="0"/>
              <a:cs typeface="Comic Sans MS" panose="030F0702030302020204" charset="0"/>
            </a:endParaRPr>
          </a:p>
          <a:p>
            <a:r>
              <a:rPr lang="en-US" sz="2400" b="1">
                <a:solidFill>
                  <a:schemeClr val="bg1"/>
                </a:solidFill>
                <a:latin typeface="Arial" panose="020B0604020202020204" pitchFamily="34" charset="0"/>
                <a:cs typeface="Arial" panose="020B0604020202020204" pitchFamily="34" charset="0"/>
                <a:sym typeface="+mn-ea"/>
              </a:rPr>
              <a:t>→</a:t>
            </a:r>
            <a:r>
              <a:rPr lang="en-IN" altLang="en-US" sz="2400" b="1">
                <a:solidFill>
                  <a:schemeClr val="bg1"/>
                </a:solidFill>
                <a:latin typeface="Arial" panose="020B0604020202020204" pitchFamily="34" charset="0"/>
                <a:cs typeface="Arial" panose="020B0604020202020204" pitchFamily="34" charset="0"/>
                <a:sym typeface="+mn-ea"/>
              </a:rPr>
              <a:t> </a:t>
            </a:r>
            <a:r>
              <a:rPr lang="en-IN" altLang="en-US" sz="2400" b="1">
                <a:solidFill>
                  <a:schemeClr val="bg1"/>
                </a:solidFill>
                <a:latin typeface="Comic Sans MS" panose="030F0702030302020204" charset="0"/>
                <a:cs typeface="Comic Sans MS" panose="030F0702030302020204" charset="0"/>
                <a:sym typeface="+mn-ea"/>
              </a:rPr>
              <a:t>create</a:t>
            </a:r>
            <a:endParaRPr lang="en-IN" altLang="en-US" sz="2400" b="1">
              <a:solidFill>
                <a:schemeClr val="bg1"/>
              </a:solidFill>
              <a:latin typeface="Comic Sans MS" panose="030F0702030302020204" charset="0"/>
              <a:cs typeface="Comic Sans MS" panose="030F0702030302020204" charset="0"/>
              <a:sym typeface="+mn-ea"/>
            </a:endParaRPr>
          </a:p>
          <a:p>
            <a:r>
              <a:rPr lang="en-US" sz="2400" b="1">
                <a:solidFill>
                  <a:schemeClr val="bg1"/>
                </a:solidFill>
                <a:latin typeface="Arial" panose="020B0604020202020204" pitchFamily="34" charset="0"/>
                <a:cs typeface="Arial" panose="020B0604020202020204" pitchFamily="34" charset="0"/>
                <a:sym typeface="+mn-ea"/>
              </a:rPr>
              <a:t>→</a:t>
            </a:r>
            <a:r>
              <a:rPr lang="en-IN" altLang="en-US" sz="2400" b="1">
                <a:solidFill>
                  <a:schemeClr val="bg1"/>
                </a:solidFill>
                <a:latin typeface="Arial" panose="020B0604020202020204" pitchFamily="34" charset="0"/>
                <a:cs typeface="Arial" panose="020B0604020202020204" pitchFamily="34" charset="0"/>
                <a:sym typeface="+mn-ea"/>
              </a:rPr>
              <a:t> </a:t>
            </a:r>
            <a:r>
              <a:rPr lang="en-IN" altLang="en-US" sz="2400" b="1">
                <a:solidFill>
                  <a:schemeClr val="bg1"/>
                </a:solidFill>
                <a:latin typeface="Comic Sans MS" panose="030F0702030302020204" charset="0"/>
                <a:cs typeface="Comic Sans MS" panose="030F0702030302020204" charset="0"/>
                <a:sym typeface="+mn-ea"/>
              </a:rPr>
              <a:t>fetch</a:t>
            </a:r>
            <a:endParaRPr lang="en-IN" altLang="en-US" sz="2400" b="1">
              <a:solidFill>
                <a:schemeClr val="bg1"/>
              </a:solidFill>
              <a:latin typeface="Comic Sans MS" panose="030F0702030302020204" charset="0"/>
              <a:cs typeface="Comic Sans MS" panose="030F0702030302020204" charset="0"/>
              <a:sym typeface="+mn-ea"/>
            </a:endParaRPr>
          </a:p>
          <a:p>
            <a:r>
              <a:rPr lang="en-US" sz="24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update</a:t>
            </a:r>
            <a:endParaRPr lang="en-IN" altLang="en-US" sz="2400" b="1">
              <a:solidFill>
                <a:schemeClr val="bg1"/>
              </a:solidFill>
              <a:latin typeface="Comic Sans MS" panose="030F0702030302020204" charset="0"/>
              <a:cs typeface="Comic Sans MS" panose="030F0702030302020204" charset="0"/>
              <a:sym typeface="+mn-ea"/>
            </a:endParaRPr>
          </a:p>
          <a:p>
            <a:r>
              <a:rPr lang="en-US" sz="24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delete</a:t>
            </a:r>
            <a:endParaRPr lang="en-US" sz="2400" b="1">
              <a:solidFill>
                <a:schemeClr val="bg1"/>
              </a:solidFill>
              <a:latin typeface="Comic Sans MS" panose="030F0702030302020204" charset="0"/>
              <a:cs typeface="Comic Sans MS" panose="030F0702030302020204" charset="0"/>
              <a:sym typeface="+mn-ea"/>
            </a:endParaRPr>
          </a:p>
          <a:p>
            <a:r>
              <a:rPr lang="en-US" sz="24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prediction</a:t>
            </a:r>
            <a:endParaRPr lang="en-US" sz="2400" b="1">
              <a:solidFill>
                <a:schemeClr val="bg1"/>
              </a:solidFill>
              <a:latin typeface="Comic Sans MS" panose="030F0702030302020204" charset="0"/>
              <a:cs typeface="Comic Sans MS" panose="030F0702030302020204" charset="0"/>
              <a:sym typeface="+mn-ea"/>
            </a:endParaRPr>
          </a:p>
          <a:p>
            <a:r>
              <a:rPr lang="en-US" sz="24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search</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p:txBody>
      </p:sp>
      <p:pic>
        <p:nvPicPr>
          <p:cNvPr id="7" name="Picture 6" descr="note"/>
          <p:cNvPicPr>
            <a:picLocks noChangeAspect="1"/>
          </p:cNvPicPr>
          <p:nvPr/>
        </p:nvPicPr>
        <p:blipFill>
          <a:blip r:embed="rId1"/>
          <a:stretch>
            <a:fillRect/>
          </a:stretch>
        </p:blipFill>
        <p:spPr>
          <a:xfrm>
            <a:off x="8077835" y="1804670"/>
            <a:ext cx="3516630" cy="3516630"/>
          </a:xfrm>
          <a:prstGeom prst="rect">
            <a:avLst/>
          </a:prstGeom>
        </p:spPr>
      </p:pic>
      <p:sp>
        <p:nvSpPr>
          <p:cNvPr id="8"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ID"/>
          </a:p>
        </p:txBody>
      </p:sp>
      <p:sp>
        <p:nvSpPr>
          <p:cNvPr id="6" name="Text Box 5"/>
          <p:cNvSpPr txBox="1"/>
          <p:nvPr/>
        </p:nvSpPr>
        <p:spPr>
          <a:xfrm>
            <a:off x="521970" y="419100"/>
            <a:ext cx="7720965" cy="829945"/>
          </a:xfrm>
          <a:prstGeom prst="rect">
            <a:avLst/>
          </a:prstGeom>
          <a:noFill/>
        </p:spPr>
        <p:txBody>
          <a:bodyPr wrap="square" rtlCol="0">
            <a:spAutoFit/>
          </a:bodyPr>
          <a:p>
            <a:r>
              <a:rPr lang="en-IN" sz="4800" i="1">
                <a:solidFill>
                  <a:schemeClr val="bg1"/>
                </a:solidFill>
                <a:latin typeface="Comic Sans MS" panose="030F0702030302020204" charset="0"/>
                <a:cs typeface="Comic Sans MS" panose="030F0702030302020204" charset="0"/>
                <a:sym typeface="+mn-ea"/>
              </a:rPr>
              <a:t>Headless CMS</a:t>
            </a:r>
            <a:endParaRPr lang="en-IN" sz="4800">
              <a:solidFill>
                <a:schemeClr val="bg1"/>
              </a:solidFill>
            </a:endParaRPr>
          </a:p>
        </p:txBody>
      </p:sp>
      <p:sp>
        <p:nvSpPr>
          <p:cNvPr id="17" name="Rectangle: Rounded Corners 16"/>
          <p:cNvSpPr/>
          <p:nvPr/>
        </p:nvSpPr>
        <p:spPr>
          <a:xfrm>
            <a:off x="10543262" y="6409060"/>
            <a:ext cx="1483417" cy="320869"/>
          </a:xfrm>
          <a:prstGeom prst="roundRect">
            <a:avLst>
              <a:gd name="adj" fmla="val 50000"/>
            </a:avLst>
          </a:prstGeom>
          <a:gradFill flip="none" rotWithShape="1">
            <a:gsLst>
              <a:gs pos="0">
                <a:srgbClr val="E30000"/>
              </a:gs>
              <a:gs pos="100000">
                <a:srgbClr val="76030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400" dirty="0">
                <a:solidFill>
                  <a:schemeClr val="tx1"/>
                </a:solidFill>
                <a:latin typeface="Arial Black" panose="020B0A04020102020204" pitchFamily="34" charset="0"/>
                <a:cs typeface="Arial Black" panose="020B0A04020102020204" pitchFamily="34" charset="0"/>
              </a:rPr>
              <a:t>Bioscope</a:t>
            </a:r>
            <a:endParaRPr lang="en-US" altLang="en-ID" sz="1400" dirty="0">
              <a:solidFill>
                <a:schemeClr val="tx1"/>
              </a:solidFill>
              <a:latin typeface="Arial Black" panose="020B0A04020102020204" pitchFamily="34" charset="0"/>
              <a:cs typeface="Arial Black" panose="020B0A04020102020204" pitchFamily="34" charset="0"/>
            </a:endParaRPr>
          </a:p>
        </p:txBody>
      </p:sp>
      <p:sp>
        <p:nvSpPr>
          <p:cNvPr id="3" name="Text Box 2"/>
          <p:cNvSpPr txBox="1"/>
          <p:nvPr/>
        </p:nvSpPr>
        <p:spPr>
          <a:xfrm>
            <a:off x="521970" y="1612900"/>
            <a:ext cx="7370445" cy="3415030"/>
          </a:xfrm>
          <a:prstGeom prst="rect">
            <a:avLst/>
          </a:prstGeom>
          <a:noFill/>
        </p:spPr>
        <p:txBody>
          <a:bodyPr wrap="square" rtlCol="0">
            <a:spAutoFit/>
          </a:bodyPr>
          <a:p>
            <a:r>
              <a:rPr lang="en-IN" altLang="en-US" sz="2400">
                <a:solidFill>
                  <a:schemeClr val="bg1"/>
                </a:solidFill>
                <a:latin typeface="Comic Sans MS" panose="030F0702030302020204" charset="0"/>
                <a:cs typeface="Comic Sans MS" panose="030F0702030302020204" charset="0"/>
              </a:rPr>
              <a:t>Server </a:t>
            </a:r>
            <a:r>
              <a:rPr lang="en-IN" sz="2400">
                <a:solidFill>
                  <a:schemeClr val="bg1"/>
                </a:solidFill>
                <a:latin typeface="Comic Sans MS" panose="030F0702030302020204" charset="0"/>
                <a:cs typeface="Comic Sans MS" panose="030F0702030302020204" charset="0"/>
              </a:rPr>
              <a:t>has servlets &amp; it has been create</a:t>
            </a:r>
            <a:r>
              <a:rPr lang="en-IN" sz="2400" i="1">
                <a:solidFill>
                  <a:schemeClr val="bg1"/>
                </a:solidFill>
                <a:latin typeface="Comic Sans MS" panose="030F0702030302020204" charset="0"/>
                <a:cs typeface="Comic Sans MS" panose="030F0702030302020204" charset="0"/>
                <a:sym typeface="+mn-ea"/>
              </a:rPr>
              <a:t>d as stand-alone CMS to make a REST-Api</a:t>
            </a:r>
            <a:endParaRPr lang="en-IN" sz="2400" i="1">
              <a:solidFill>
                <a:schemeClr val="bg1"/>
              </a:solidFill>
              <a:latin typeface="Comic Sans MS" panose="030F0702030302020204" charset="0"/>
              <a:cs typeface="Comic Sans MS" panose="030F0702030302020204" charset="0"/>
              <a:sym typeface="+mn-ea"/>
            </a:endParaRPr>
          </a:p>
          <a:p>
            <a:endParaRPr lang="en-IN" altLang="en-US" sz="2400" i="1">
              <a:solidFill>
                <a:schemeClr val="bg1"/>
              </a:solidFill>
              <a:latin typeface="Comic Sans MS" panose="030F0702030302020204" charset="0"/>
              <a:cs typeface="Comic Sans MS" panose="030F0702030302020204" charset="0"/>
              <a:sym typeface="+mn-ea"/>
            </a:endParaRPr>
          </a:p>
          <a:p>
            <a:r>
              <a:rPr lang="en-IN" sz="2400" i="1">
                <a:solidFill>
                  <a:schemeClr val="bg1"/>
                </a:solidFill>
                <a:latin typeface="Comic Sans MS" panose="030F0702030302020204" charset="0"/>
                <a:cs typeface="Comic Sans MS" panose="030F0702030302020204" charset="0"/>
                <a:sym typeface="+mn-ea"/>
              </a:rPr>
              <a:t>So that it does not depend upon the client-side for &amp; irrespective of the client-side it maintains its state &amp; stability.</a:t>
            </a:r>
            <a:endParaRPr lang="en-IN" sz="2400" i="1">
              <a:solidFill>
                <a:schemeClr val="bg1"/>
              </a:solidFill>
              <a:latin typeface="Comic Sans MS" panose="030F0702030302020204" charset="0"/>
              <a:cs typeface="Comic Sans MS" panose="030F0702030302020204" charset="0"/>
              <a:sym typeface="+mn-ea"/>
            </a:endParaRPr>
          </a:p>
          <a:p>
            <a:endParaRPr lang="en-IN" altLang="en-US" sz="2400" i="1">
              <a:solidFill>
                <a:schemeClr val="bg1"/>
              </a:solidFill>
              <a:latin typeface="Comic Sans MS" panose="030F0702030302020204" charset="0"/>
              <a:cs typeface="Comic Sans MS" panose="030F0702030302020204" charset="0"/>
              <a:sym typeface="+mn-ea"/>
            </a:endParaRPr>
          </a:p>
          <a:p>
            <a:r>
              <a:rPr lang="en-IN" sz="2400" i="1">
                <a:solidFill>
                  <a:schemeClr val="bg1"/>
                </a:solidFill>
                <a:latin typeface="Comic Sans MS" panose="030F0702030302020204" charset="0"/>
                <a:cs typeface="Comic Sans MS" panose="030F0702030302020204" charset="0"/>
                <a:sym typeface="+mn-ea"/>
              </a:rPr>
              <a:t>Basically it does not depend upon the client-side</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p:txBody>
      </p:sp>
      <p:pic>
        <p:nvPicPr>
          <p:cNvPr id="7" name="Picture 6" descr="programming"/>
          <p:cNvPicPr>
            <a:picLocks noChangeAspect="1"/>
          </p:cNvPicPr>
          <p:nvPr/>
        </p:nvPicPr>
        <p:blipFill>
          <a:blip r:embed="rId1"/>
          <a:stretch>
            <a:fillRect/>
          </a:stretch>
        </p:blipFill>
        <p:spPr>
          <a:xfrm>
            <a:off x="7892415" y="1176020"/>
            <a:ext cx="4011295" cy="4011295"/>
          </a:xfrm>
          <a:prstGeom prst="rect">
            <a:avLst/>
          </a:prstGeom>
        </p:spPr>
      </p:pic>
      <p:sp>
        <p:nvSpPr>
          <p:cNvPr id="8"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306070" y="2119630"/>
            <a:ext cx="11652885" cy="4598670"/>
          </a:xfrm>
          <a:prstGeom prst="rect">
            <a:avLst/>
          </a:prstGeom>
        </p:spPr>
      </p:pic>
      <p:sp>
        <p:nvSpPr>
          <p:cNvPr id="22" name="Text Box 21"/>
          <p:cNvSpPr txBox="1"/>
          <p:nvPr/>
        </p:nvSpPr>
        <p:spPr>
          <a:xfrm>
            <a:off x="1496060" y="2617470"/>
            <a:ext cx="7876540" cy="1445260"/>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Client Si</a:t>
            </a:r>
            <a:r>
              <a:rPr lang="en-IN" sz="8800" b="1">
                <a:solidFill>
                  <a:schemeClr val="bg1"/>
                </a:solidFill>
                <a:latin typeface="Comic Sans MS" panose="030F0702030302020204" charset="0"/>
                <a:cs typeface="Comic Sans MS" panose="030F0702030302020204" charset="0"/>
                <a:sym typeface="+mn-ea"/>
              </a:rPr>
              <a:t>d</a:t>
            </a:r>
            <a:r>
              <a:rPr lang="en-IN" altLang="en-US" sz="8800" b="1">
                <a:solidFill>
                  <a:schemeClr val="bg1"/>
                </a:solidFill>
                <a:latin typeface="Comic Sans MS" panose="030F0702030302020204" charset="0"/>
                <a:cs typeface="Comic Sans MS" panose="030F0702030302020204" charset="0"/>
              </a:rPr>
              <a:t>e</a:t>
            </a:r>
            <a:endParaRPr lang="en-IN" altLang="en-US" sz="8800" b="1">
              <a:solidFill>
                <a:schemeClr val="bg1"/>
              </a:solidFill>
              <a:latin typeface="Comic Sans MS" panose="030F0702030302020204" charset="0"/>
              <a:cs typeface="Comic Sans MS" panose="030F0702030302020204" charset="0"/>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38125" y="457200"/>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Steps</a:t>
            </a:r>
            <a:endParaRPr lang="en-US" sz="4800">
              <a:solidFill>
                <a:schemeClr val="bg1"/>
              </a:solidFill>
              <a:latin typeface="Comic Sans MS" panose="030F0702030302020204" charset="0"/>
              <a:cs typeface="Comic Sans MS" panose="030F0702030302020204" charset="0"/>
            </a:endParaRPr>
          </a:p>
        </p:txBody>
      </p:sp>
      <p:sp>
        <p:nvSpPr>
          <p:cNvPr id="3" name="Content Placeholder 2"/>
          <p:cNvSpPr>
            <a:spLocks noGrp="1"/>
          </p:cNvSpPr>
          <p:nvPr/>
        </p:nvSpPr>
        <p:spPr>
          <a:xfrm>
            <a:off x="0" y="1540510"/>
            <a:ext cx="12265025" cy="517842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Importing libraries</a:t>
            </a:r>
            <a:r>
              <a:rPr lang="en-IN" altLang="en-US" i="1">
                <a:solidFill>
                  <a:schemeClr val="bg1"/>
                </a:solidFill>
                <a:latin typeface="Comic Sans MS" panose="030F0702030302020204" charset="0"/>
                <a:cs typeface="Comic Sans MS" panose="030F0702030302020204" charset="0"/>
              </a:rPr>
              <a:t>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altLang="en-US" sz="1800">
                <a:solidFill>
                  <a:schemeClr val="bg1"/>
                </a:solidFill>
                <a:latin typeface="Comic Sans MS" panose="030F0702030302020204" charset="0"/>
                <a:cs typeface="Comic Sans MS" panose="030F0702030302020204" charset="0"/>
              </a:rPr>
              <a:t>axios, mui, formik, react-bootstrap, yup, mui-</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ata-gri</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sym typeface="+mn-ea"/>
              </a:rPr>
              <a:t>, </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sym typeface="+mn-ea"/>
              </a:rPr>
              <a:t>ate-fns, chart.js</a:t>
            </a:r>
            <a:endParaRPr lang="en-US" sz="1800">
              <a:solidFill>
                <a:schemeClr val="bg1"/>
              </a:solidFill>
              <a:latin typeface="Comic Sans MS" panose="030F0702030302020204" charset="0"/>
              <a:cs typeface="Comic Sans MS" panose="030F0702030302020204" charset="0"/>
            </a:endParaRPr>
          </a:p>
          <a:p>
            <a:pPr>
              <a:lnSpc>
                <a:spcPct val="130000"/>
              </a:lnSpc>
              <a:buFont typeface="Arial" panose="020B0604020202020204" pitchFamily="34" charset="0"/>
              <a:buChar char="•"/>
            </a:pPr>
            <a:r>
              <a:rPr lang="en-IN" altLang="en-US" i="1">
                <a:solidFill>
                  <a:schemeClr val="bg1"/>
                </a:solidFill>
                <a:latin typeface="Comic Sans MS" panose="030F0702030302020204" charset="0"/>
                <a:cs typeface="Comic Sans MS" panose="030F0702030302020204" charset="0"/>
              </a:rPr>
              <a:t>Layouts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US">
                <a:solidFill>
                  <a:schemeClr val="bg1"/>
                </a:solidFill>
                <a:latin typeface="Comic Sans MS" panose="030F0702030302020204" charset="0"/>
                <a:cs typeface="Comic Sans MS" panose="030F0702030302020204" charset="0"/>
                <a:sym typeface="+mn-ea"/>
              </a:rPr>
              <a:t> </a:t>
            </a:r>
            <a:r>
              <a:rPr lang="en-IN" altLang="en-US" sz="1800">
                <a:solidFill>
                  <a:schemeClr val="bg1"/>
                </a:solidFill>
                <a:latin typeface="Comic Sans MS" panose="030F0702030302020204" charset="0"/>
                <a:cs typeface="Comic Sans MS" panose="030F0702030302020204" charset="0"/>
                <a:sym typeface="+mn-ea"/>
              </a:rPr>
              <a:t>Creating </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sym typeface="+mn-ea"/>
              </a:rPr>
              <a:t>ashboar</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sym typeface="+mn-ea"/>
              </a:rPr>
              <a:t> &amp; tables </a:t>
            </a:r>
            <a:endParaRPr lang="en-US">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altLang="en-US">
                <a:solidFill>
                  <a:schemeClr val="bg1"/>
                </a:solidFill>
                <a:latin typeface="Comic Sans MS" panose="030F0702030302020204" charset="0"/>
                <a:cs typeface="Comic Sans MS" panose="030F0702030302020204" charset="0"/>
                <a:sym typeface="+mn-ea"/>
              </a:rPr>
              <a:t>D</a:t>
            </a:r>
            <a:r>
              <a:rPr lang="en-IN" altLang="en-US" i="1">
                <a:solidFill>
                  <a:schemeClr val="bg1"/>
                </a:solidFill>
                <a:latin typeface="Comic Sans MS" panose="030F0702030302020204" charset="0"/>
                <a:cs typeface="Comic Sans MS" panose="030F0702030302020204" charset="0"/>
              </a:rPr>
              <a:t>ata Link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sz="1800">
                <a:solidFill>
                  <a:schemeClr val="bg1"/>
                </a:solidFill>
                <a:latin typeface="Comic Sans MS" panose="030F0702030302020204" charset="0"/>
                <a:cs typeface="Comic Sans MS" panose="030F0702030302020204" charset="0"/>
              </a:rPr>
              <a:t>Connecting to REST Service using axios &amp; storing the information in optimize</a:t>
            </a:r>
            <a:r>
              <a:rPr lang="en-US" sz="1800">
                <a:solidFill>
                  <a:schemeClr val="bg1"/>
                </a:solidFill>
                <a:latin typeface="Comic Sans MS" panose="030F0702030302020204" charset="0"/>
                <a:cs typeface="Comic Sans MS" panose="030F0702030302020204" charset="0"/>
                <a:sym typeface="+mn-ea"/>
              </a:rPr>
              <a:t>d</a:t>
            </a:r>
            <a:r>
              <a:rPr lang="en-IN" sz="1800">
                <a:solidFill>
                  <a:schemeClr val="bg1"/>
                </a:solidFill>
                <a:latin typeface="Comic Sans MS" panose="030F0702030302020204" charset="0"/>
                <a:cs typeface="Comic Sans MS" panose="030F0702030302020204" charset="0"/>
              </a:rPr>
              <a:t> manner</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i="1">
                <a:solidFill>
                  <a:schemeClr val="bg1"/>
                </a:solidFill>
                <a:latin typeface="Comic Sans MS" panose="030F0702030302020204" charset="0"/>
                <a:cs typeface="Comic Sans MS" panose="030F0702030302020204" charset="0"/>
              </a:rPr>
              <a:t>Resolving </a:t>
            </a:r>
            <a:br>
              <a:rPr lang="en-IN" i="1">
                <a:solidFill>
                  <a:schemeClr val="bg1"/>
                </a:solidFill>
                <a:latin typeface="Comic Sans MS" panose="030F0702030302020204" charset="0"/>
                <a:cs typeface="Comic Sans MS" panose="030F0702030302020204" charset="0"/>
              </a:rPr>
            </a:br>
            <a:r>
              <a:rPr lang="en-IN" i="1">
                <a:solidFill>
                  <a:schemeClr val="bg1"/>
                </a:solidFill>
                <a:latin typeface="Comic Sans MS" panose="030F0702030302020204" charset="0"/>
                <a:cs typeface="Comic Sans MS" panose="030F0702030302020204" charset="0"/>
              </a:rPr>
              <a:t>Prop-</a:t>
            </a:r>
            <a:r>
              <a:rPr lang="en-US">
                <a:solidFill>
                  <a:schemeClr val="bg1"/>
                </a:solidFill>
                <a:latin typeface="Comic Sans MS" panose="030F0702030302020204" charset="0"/>
                <a:cs typeface="Comic Sans MS" panose="030F0702030302020204" charset="0"/>
                <a:sym typeface="+mn-ea"/>
              </a:rPr>
              <a:t>D</a:t>
            </a:r>
            <a:r>
              <a:rPr lang="en-IN" i="1">
                <a:solidFill>
                  <a:schemeClr val="bg1"/>
                </a:solidFill>
                <a:latin typeface="Comic Sans MS" panose="030F0702030302020204" charset="0"/>
                <a:cs typeface="Comic Sans MS" panose="030F0702030302020204" charset="0"/>
              </a:rPr>
              <a:t>rilling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sz="1800">
                <a:solidFill>
                  <a:schemeClr val="bg1"/>
                </a:solidFill>
                <a:latin typeface="Comic Sans MS" panose="030F0702030302020204" charset="0"/>
                <a:cs typeface="Comic Sans MS" panose="030F0702030302020204" charset="0"/>
              </a:rPr>
              <a:t>Making the states global using Context-Api &amp; passing to its chil</a:t>
            </a:r>
            <a:r>
              <a:rPr lang="en-US" sz="1800">
                <a:solidFill>
                  <a:schemeClr val="bg1"/>
                </a:solidFill>
                <a:latin typeface="Comic Sans MS" panose="030F0702030302020204" charset="0"/>
                <a:cs typeface="Comic Sans MS" panose="030F0702030302020204" charset="0"/>
                <a:sym typeface="+mn-ea"/>
              </a:rPr>
              <a:t>d</a:t>
            </a:r>
            <a:r>
              <a:rPr lang="en-IN" sz="1800">
                <a:solidFill>
                  <a:schemeClr val="bg1"/>
                </a:solidFill>
                <a:latin typeface="Comic Sans MS" panose="030F0702030302020204" charset="0"/>
                <a:cs typeface="Comic Sans MS" panose="030F0702030302020204" charset="0"/>
              </a:rPr>
              <a:t>ren</a:t>
            </a:r>
            <a:br>
              <a:rPr lang="en-IN" sz="1800">
                <a:solidFill>
                  <a:schemeClr val="bg1"/>
                </a:solidFill>
                <a:latin typeface="Comic Sans MS" panose="030F0702030302020204" charset="0"/>
                <a:cs typeface="Comic Sans MS" panose="030F0702030302020204" charset="0"/>
              </a:rPr>
            </a:b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altLang="en-US" i="1">
                <a:solidFill>
                  <a:schemeClr val="bg1"/>
                </a:solidFill>
                <a:latin typeface="Comic Sans MS" panose="030F0702030302020204" charset="0"/>
                <a:cs typeface="Comic Sans MS" panose="030F0702030302020204" charset="0"/>
              </a:rPr>
              <a:t>Using Component</a:t>
            </a:r>
            <a:br>
              <a:rPr lang="en-IN" altLang="en-US" i="1">
                <a:solidFill>
                  <a:schemeClr val="bg1"/>
                </a:solidFill>
                <a:latin typeface="Comic Sans MS" panose="030F0702030302020204" charset="0"/>
                <a:cs typeface="Comic Sans MS" panose="030F0702030302020204" charset="0"/>
              </a:rPr>
            </a:br>
            <a:r>
              <a:rPr lang="en-IN" altLang="en-US" i="1">
                <a:solidFill>
                  <a:schemeClr val="bg1"/>
                </a:solidFill>
                <a:latin typeface="Comic Sans MS" panose="030F0702030302020204" charset="0"/>
                <a:cs typeface="Comic Sans MS" panose="030F0702030302020204" charset="0"/>
              </a:rPr>
              <a:t>LifeCycle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altLang="en-US" sz="1800">
                <a:solidFill>
                  <a:schemeClr val="bg1"/>
                </a:solidFill>
                <a:latin typeface="Comic Sans MS" panose="030F0702030302020204" charset="0"/>
                <a:cs typeface="Comic Sans MS" panose="030F0702030302020204" charset="0"/>
              </a:rPr>
              <a:t>useEffect() has been use</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 to </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etect &amp; ren</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er the changes on the Web-App</a:t>
            </a:r>
            <a:br>
              <a:rPr lang="en-IN" altLang="en-US" sz="1800">
                <a:solidFill>
                  <a:schemeClr val="bg1"/>
                </a:solidFill>
                <a:latin typeface="Comic Sans MS" panose="030F0702030302020204" charset="0"/>
                <a:cs typeface="Comic Sans MS" panose="030F0702030302020204" charset="0"/>
              </a:rPr>
            </a:b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altLang="en-US" i="1">
                <a:solidFill>
                  <a:schemeClr val="bg1"/>
                </a:solidFill>
                <a:latin typeface="Comic Sans MS" panose="030F0702030302020204" charset="0"/>
                <a:cs typeface="Comic Sans MS" panose="030F0702030302020204" charset="0"/>
              </a:rPr>
              <a:t>Testing &amp;</a:t>
            </a:r>
            <a:br>
              <a:rPr lang="en-IN" altLang="en-US" i="1">
                <a:solidFill>
                  <a:schemeClr val="bg1"/>
                </a:solidFill>
                <a:latin typeface="Comic Sans MS" panose="030F0702030302020204" charset="0"/>
                <a:cs typeface="Comic Sans MS" panose="030F0702030302020204" charset="0"/>
              </a:rPr>
            </a:br>
            <a:r>
              <a:rPr lang="en-IN" altLang="en-US">
                <a:solidFill>
                  <a:schemeClr val="bg1"/>
                </a:solidFill>
                <a:latin typeface="Comic Sans MS" panose="030F0702030302020204" charset="0"/>
                <a:cs typeface="Comic Sans MS" panose="030F0702030302020204" charset="0"/>
                <a:sym typeface="+mn-ea"/>
              </a:rPr>
              <a:t>D</a:t>
            </a:r>
            <a:r>
              <a:rPr lang="en-IN" altLang="en-US" i="1">
                <a:solidFill>
                  <a:schemeClr val="bg1"/>
                </a:solidFill>
                <a:latin typeface="Comic Sans MS" panose="030F0702030302020204" charset="0"/>
                <a:cs typeface="Comic Sans MS" panose="030F0702030302020204" charset="0"/>
              </a:rPr>
              <a:t>eployment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altLang="en-US" sz="1800">
                <a:solidFill>
                  <a:schemeClr val="bg1"/>
                </a:solidFill>
                <a:latin typeface="Comic Sans MS" panose="030F0702030302020204" charset="0"/>
                <a:cs typeface="Comic Sans MS" panose="030F0702030302020204" charset="0"/>
              </a:rPr>
              <a:t>React co</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 was teste</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 using JEST &amp; </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eploye</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 on Netlify using Github pipelining </a:t>
            </a:r>
            <a:endParaRPr lang="en-IN" altLang="en-US" sz="1800">
              <a:solidFill>
                <a:schemeClr val="bg1"/>
              </a:solidFill>
              <a:latin typeface="Comic Sans MS" panose="030F0702030302020204" charset="0"/>
              <a:cs typeface="Comic Sans MS" panose="030F0702030302020204" charset="0"/>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184785" y="2726690"/>
            <a:ext cx="12192000" cy="5358765"/>
          </a:xfrm>
          <a:prstGeom prst="rect">
            <a:avLst/>
          </a:prstGeom>
        </p:spPr>
      </p:pic>
      <p:sp>
        <p:nvSpPr>
          <p:cNvPr id="9" name="Text Box 8"/>
          <p:cNvSpPr txBox="1"/>
          <p:nvPr/>
        </p:nvSpPr>
        <p:spPr>
          <a:xfrm>
            <a:off x="537210" y="1333500"/>
            <a:ext cx="7535545" cy="5631180"/>
          </a:xfrm>
          <a:prstGeom prst="rect">
            <a:avLst/>
          </a:prstGeom>
          <a:noFill/>
        </p:spPr>
        <p:txBody>
          <a:bodyPr wrap="square" rtlCol="0">
            <a:spAutoFit/>
          </a:bodyPr>
          <a:p>
            <a:r>
              <a:rPr lang="en-IN" altLang="en-US" sz="2400">
                <a:solidFill>
                  <a:schemeClr val="bg1"/>
                </a:solidFill>
                <a:latin typeface="Comic Sans MS" panose="030F0702030302020204" charset="0"/>
                <a:cs typeface="Comic Sans MS" panose="030F0702030302020204" charset="0"/>
              </a:rPr>
              <a:t>Firstly the Web-App is connecte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to REST Service using “Axios” &amp; the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ata fetche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is</a:t>
            </a:r>
            <a:r>
              <a:rPr lang="en-IN" altLang="en-US" sz="2400">
                <a:solidFill>
                  <a:schemeClr val="bg1"/>
                </a:solidFill>
                <a:latin typeface="Comic Sans MS" panose="030F0702030302020204" charset="0"/>
                <a:cs typeface="Comic Sans MS" panose="030F0702030302020204" charset="0"/>
              </a:rPr>
              <a:t> store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in states in optimize manner :</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sym typeface="+mn-ea"/>
              </a:rPr>
              <a:t>getInvoiceData (GET) :</a:t>
            </a:r>
            <a:r>
              <a:rPr lang="en-IN" altLang="en-US" sz="2400">
                <a:solidFill>
                  <a:schemeClr val="bg1"/>
                </a:solidFill>
                <a:latin typeface="Comic Sans MS" panose="030F0702030302020204" charset="0"/>
                <a:cs typeface="Comic Sans MS" panose="030F0702030302020204" charset="0"/>
                <a:sym typeface="+mn-ea"/>
              </a:rPr>
              <a:t> it throws back </a:t>
            </a:r>
            <a:r>
              <a:rPr lang="en-IN" sz="2400">
                <a:solidFill>
                  <a:schemeClr val="bg1"/>
                </a:solidFill>
                <a:latin typeface="Comic Sans MS" panose="030F0702030302020204" charset="0"/>
                <a:cs typeface="Comic Sans MS" panose="030F0702030302020204" charset="0"/>
                <a:sym typeface="+mn-ea"/>
              </a:rPr>
              <a:t>invoices of all customers</a:t>
            </a:r>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sym typeface="+mn-ea"/>
              </a:rPr>
              <a:t>addInvoiceData (POST) :</a:t>
            </a:r>
            <a:r>
              <a:rPr lang="en-IN" altLang="en-US" sz="2400">
                <a:solidFill>
                  <a:schemeClr val="bg1"/>
                </a:solidFill>
                <a:latin typeface="Comic Sans MS" panose="030F0702030302020204" charset="0"/>
                <a:cs typeface="Comic Sans MS" panose="030F0702030302020204" charset="0"/>
                <a:sym typeface="+mn-ea"/>
              </a:rPr>
              <a:t> it </a:t>
            </a:r>
            <a:r>
              <a:rPr lang="en-IN" sz="2400">
                <a:solidFill>
                  <a:schemeClr val="bg1"/>
                </a:solidFill>
                <a:latin typeface="Comic Sans MS" panose="030F0702030302020204" charset="0"/>
                <a:cs typeface="Comic Sans MS" panose="030F0702030302020204" charset="0"/>
                <a:sym typeface="+mn-ea"/>
              </a:rPr>
              <a:t>adds invoice the mysql DB</a:t>
            </a:r>
            <a:endParaRPr lang="en-IN"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sym typeface="+mn-ea"/>
              </a:rPr>
              <a:t>deleteInvoiceData (DELETE) :</a:t>
            </a:r>
            <a:r>
              <a:rPr lang="en-IN" altLang="en-US" sz="2400">
                <a:solidFill>
                  <a:schemeClr val="bg1"/>
                </a:solidFill>
                <a:latin typeface="Comic Sans MS" panose="030F0702030302020204" charset="0"/>
                <a:cs typeface="Comic Sans MS" panose="030F0702030302020204" charset="0"/>
                <a:sym typeface="+mn-ea"/>
              </a:rPr>
              <a:t> it </a:t>
            </a:r>
            <a:r>
              <a:rPr lang="en-IN" sz="2400">
                <a:solidFill>
                  <a:schemeClr val="bg1"/>
                </a:solidFill>
                <a:latin typeface="Comic Sans MS" panose="030F0702030302020204" charset="0"/>
                <a:cs typeface="Comic Sans MS" panose="030F0702030302020204" charset="0"/>
                <a:sym typeface="+mn-ea"/>
              </a:rPr>
              <a:t>removes invoice by “id” from mysql DB</a:t>
            </a:r>
            <a:endParaRPr lang="en-IN" sz="2400">
              <a:solidFill>
                <a:schemeClr val="bg1"/>
              </a:solidFill>
              <a:latin typeface="Comic Sans MS" panose="030F0702030302020204" charset="0"/>
              <a:cs typeface="Comic Sans MS" panose="030F0702030302020204" charset="0"/>
              <a:sym typeface="+mn-ea"/>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sym typeface="+mn-ea"/>
              </a:rPr>
              <a:t>editInvoiceData (PATCH) :</a:t>
            </a:r>
            <a:r>
              <a:rPr lang="en-IN" altLang="en-US" sz="2400">
                <a:solidFill>
                  <a:schemeClr val="bg1"/>
                </a:solidFill>
                <a:latin typeface="Comic Sans MS" panose="030F0702030302020204" charset="0"/>
                <a:cs typeface="Comic Sans MS" panose="030F0702030302020204" charset="0"/>
                <a:sym typeface="+mn-ea"/>
              </a:rPr>
              <a:t> it </a:t>
            </a:r>
            <a:r>
              <a:rPr lang="en-IN" sz="2400">
                <a:solidFill>
                  <a:schemeClr val="bg1"/>
                </a:solidFill>
                <a:latin typeface="Comic Sans MS" panose="030F0702030302020204" charset="0"/>
                <a:cs typeface="Comic Sans MS" panose="030F0702030302020204" charset="0"/>
                <a:sym typeface="+mn-ea"/>
              </a:rPr>
              <a:t>edits invoice the mysql DB by “id”</a:t>
            </a:r>
            <a:endParaRPr lang="en-IN" sz="2400">
              <a:solidFill>
                <a:schemeClr val="bg1"/>
              </a:solidFill>
              <a:latin typeface="Comic Sans MS" panose="030F0702030302020204" charset="0"/>
              <a:cs typeface="Comic Sans MS" panose="030F0702030302020204" charset="0"/>
              <a:sym typeface="+mn-ea"/>
            </a:endParaRPr>
          </a:p>
          <a:p>
            <a:pPr marL="514350" indent="-514350">
              <a:buAutoNum type="arabicPeriod"/>
            </a:pPr>
            <a:r>
              <a:rPr lang="en-IN" altLang="en-US" sz="2400" b="1" i="1">
                <a:solidFill>
                  <a:schemeClr val="bg1"/>
                </a:solidFill>
                <a:latin typeface="Comic Sans MS" panose="030F0702030302020204" charset="0"/>
                <a:cs typeface="Comic Sans MS" panose="030F0702030302020204" charset="0"/>
                <a:sym typeface="+mn-ea"/>
              </a:rPr>
              <a:t>advancedSearchInvoiceData (GET) :</a:t>
            </a:r>
            <a:r>
              <a:rPr lang="en-IN" altLang="en-US" sz="2400">
                <a:solidFill>
                  <a:schemeClr val="bg1"/>
                </a:solidFill>
                <a:latin typeface="Comic Sans MS" panose="030F0702030302020204" charset="0"/>
                <a:cs typeface="Comic Sans MS" panose="030F0702030302020204" charset="0"/>
                <a:sym typeface="+mn-ea"/>
              </a:rPr>
              <a:t> it </a:t>
            </a:r>
            <a:r>
              <a:rPr lang="en-IN" sz="2400">
                <a:solidFill>
                  <a:schemeClr val="bg1"/>
                </a:solidFill>
                <a:latin typeface="Comic Sans MS" panose="030F0702030302020204" charset="0"/>
                <a:cs typeface="Comic Sans MS" panose="030F0702030302020204" charset="0"/>
                <a:sym typeface="+mn-ea"/>
              </a:rPr>
              <a:t>returns invoice from the mysql DB by multiple parameters</a:t>
            </a:r>
            <a:endParaRPr lang="en-IN" altLang="en-US" sz="2400">
              <a:solidFill>
                <a:schemeClr val="bg1"/>
              </a:solidFill>
              <a:latin typeface="Comic Sans MS" panose="030F0702030302020204" charset="0"/>
              <a:cs typeface="Comic Sans MS" panose="030F0702030302020204" charset="0"/>
            </a:endParaRPr>
          </a:p>
        </p:txBody>
      </p:sp>
      <p:sp>
        <p:nvSpPr>
          <p:cNvPr id="3" name="Text Box 2"/>
          <p:cNvSpPr txBox="1"/>
          <p:nvPr/>
        </p:nvSpPr>
        <p:spPr>
          <a:xfrm>
            <a:off x="461010" y="375920"/>
            <a:ext cx="7042785" cy="829945"/>
          </a:xfrm>
          <a:prstGeom prst="rect">
            <a:avLst/>
          </a:prstGeom>
          <a:noFill/>
        </p:spPr>
        <p:txBody>
          <a:bodyPr wrap="square" rtlCol="0">
            <a:spAutoFit/>
          </a:bodyPr>
          <a:p>
            <a:r>
              <a:rPr lang="en-IN" altLang="en-US" sz="4800">
                <a:solidFill>
                  <a:schemeClr val="bg1"/>
                </a:solidFill>
                <a:latin typeface="Comic Sans MS" panose="030F0702030302020204" charset="0"/>
                <a:cs typeface="Comic Sans MS" panose="030F0702030302020204" charset="0"/>
                <a:sym typeface="+mn-ea"/>
              </a:rPr>
              <a:t>D</a:t>
            </a:r>
            <a:r>
              <a:rPr lang="en-IN" altLang="en-US" sz="4800" i="1">
                <a:solidFill>
                  <a:schemeClr val="bg1"/>
                </a:solidFill>
                <a:latin typeface="Comic Sans MS" panose="030F0702030302020204" charset="0"/>
                <a:cs typeface="Comic Sans MS" panose="030F0702030302020204" charset="0"/>
                <a:sym typeface="+mn-ea"/>
              </a:rPr>
              <a:t>ata Link Layer</a:t>
            </a:r>
            <a:endParaRPr lang="en-IN" altLang="en-US" sz="4800">
              <a:solidFill>
                <a:schemeClr val="bg1"/>
              </a:solidFill>
            </a:endParaRPr>
          </a:p>
        </p:txBody>
      </p:sp>
      <p:pic>
        <p:nvPicPr>
          <p:cNvPr id="4" name="Picture 3" descr="layers"/>
          <p:cNvPicPr>
            <a:picLocks noChangeAspect="1"/>
          </p:cNvPicPr>
          <p:nvPr/>
        </p:nvPicPr>
        <p:blipFill>
          <a:blip r:embed="rId2"/>
          <a:stretch>
            <a:fillRect/>
          </a:stretch>
        </p:blipFill>
        <p:spPr>
          <a:xfrm>
            <a:off x="8072755" y="1712595"/>
            <a:ext cx="3735705" cy="3735705"/>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184785" y="2726690"/>
            <a:ext cx="12192000" cy="5358765"/>
          </a:xfrm>
          <a:prstGeom prst="rect">
            <a:avLst/>
          </a:prstGeom>
        </p:spPr>
      </p:pic>
      <p:sp>
        <p:nvSpPr>
          <p:cNvPr id="9" name="Text Box 8"/>
          <p:cNvSpPr txBox="1"/>
          <p:nvPr/>
        </p:nvSpPr>
        <p:spPr>
          <a:xfrm>
            <a:off x="537210" y="1595755"/>
            <a:ext cx="7124700" cy="3322955"/>
          </a:xfrm>
          <a:prstGeom prst="rect">
            <a:avLst/>
          </a:prstGeom>
          <a:noFill/>
        </p:spPr>
        <p:txBody>
          <a:bodyPr wrap="square" rtlCol="0">
            <a:spAutoFit/>
          </a:bodyPr>
          <a:p>
            <a:r>
              <a:rPr lang="en-IN" sz="2400">
                <a:solidFill>
                  <a:schemeClr val="bg1"/>
                </a:solidFill>
                <a:latin typeface="Comic Sans MS" panose="030F0702030302020204" charset="0"/>
                <a:cs typeface="Comic Sans MS" panose="030F0702030302020204" charset="0"/>
              </a:rPr>
              <a:t>The concept of library &amp; framework of JS is </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epen</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ent upon components. Its ma</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 to make our life easy &amp; reuse as many times we want. Here we ma</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 3 components :</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sz="2400" b="1">
                <a:solidFill>
                  <a:schemeClr val="bg1"/>
                </a:solidFill>
                <a:latin typeface="Comic Sans MS" panose="030F0702030302020204" charset="0"/>
                <a:cs typeface="Comic Sans MS" panose="030F0702030302020204" charset="0"/>
                <a:sym typeface="+mn-ea"/>
              </a:rPr>
              <a:t>D</a:t>
            </a:r>
            <a:r>
              <a:rPr lang="en-IN" altLang="en-US" sz="2400" b="1">
                <a:solidFill>
                  <a:schemeClr val="bg1"/>
                </a:solidFill>
                <a:latin typeface="Comic Sans MS" panose="030F0702030302020204" charset="0"/>
                <a:cs typeface="Comic Sans MS" panose="030F0702030302020204" charset="0"/>
              </a:rPr>
              <a:t>ashboar</a:t>
            </a:r>
            <a:r>
              <a:rPr lang="en-US" sz="2400" b="1">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 </a:t>
            </a:r>
            <a:r>
              <a:rPr lang="en-IN" altLang="en-US">
                <a:solidFill>
                  <a:schemeClr val="bg1"/>
                </a:solidFill>
                <a:latin typeface="Comic Sans MS" panose="030F0702030302020204" charset="0"/>
                <a:cs typeface="Comic Sans MS" panose="030F0702030302020204" charset="0"/>
              </a:rPr>
              <a:t>use</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 for ren</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ering </a:t>
            </a:r>
            <a:r>
              <a:rPr lang="en-IN">
                <a:solidFill>
                  <a:schemeClr val="bg1"/>
                </a:solidFill>
                <a:latin typeface="Comic Sans MS" panose="030F0702030302020204" charset="0"/>
                <a:cs typeface="Comic Sans MS" panose="030F0702030302020204" charset="0"/>
              </a:rPr>
              <a:t>the ashboar feature that shows the statictics of the managenment application</a:t>
            </a:r>
            <a:br>
              <a:rPr lang="en-IN" altLang="en-US" sz="2400">
                <a:solidFill>
                  <a:schemeClr val="bg1"/>
                </a:solidFill>
                <a:latin typeface="Comic Sans MS" panose="030F0702030302020204" charset="0"/>
                <a:cs typeface="Comic Sans MS" panose="030F0702030302020204" charset="0"/>
              </a:rPr>
            </a:br>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b="1">
                <a:solidFill>
                  <a:schemeClr val="bg1"/>
                </a:solidFill>
                <a:latin typeface="Comic Sans MS" panose="030F0702030302020204" charset="0"/>
                <a:cs typeface="Comic Sans MS" panose="030F0702030302020204" charset="0"/>
              </a:rPr>
              <a:t>Table</a:t>
            </a:r>
            <a:r>
              <a:rPr lang="en-IN" altLang="en-US" sz="2400">
                <a:solidFill>
                  <a:schemeClr val="bg1"/>
                </a:solidFill>
                <a:latin typeface="Comic Sans MS" panose="030F0702030302020204" charset="0"/>
                <a:cs typeface="Comic Sans MS" panose="030F0702030302020204" charset="0"/>
              </a:rPr>
              <a:t> - </a:t>
            </a:r>
            <a:r>
              <a:rPr lang="en-IN" altLang="en-US">
                <a:solidFill>
                  <a:schemeClr val="bg1"/>
                </a:solidFill>
                <a:latin typeface="Comic Sans MS" panose="030F0702030302020204" charset="0"/>
                <a:cs typeface="Comic Sans MS" panose="030F0702030302020204" charset="0"/>
              </a:rPr>
              <a:t>for ren</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ering </a:t>
            </a:r>
            <a:r>
              <a:rPr lang="en-US">
                <a:solidFill>
                  <a:schemeClr val="bg1"/>
                </a:solidFill>
                <a:latin typeface="Comic Sans MS" panose="030F0702030302020204" charset="0"/>
                <a:cs typeface="Comic Sans MS" panose="030F0702030302020204" charset="0"/>
                <a:sym typeface="+mn-ea"/>
              </a:rPr>
              <a:t>d</a:t>
            </a:r>
            <a:r>
              <a:rPr lang="en-IN">
                <a:solidFill>
                  <a:schemeClr val="bg1"/>
                </a:solidFill>
                <a:latin typeface="Comic Sans MS" panose="030F0702030302020204" charset="0"/>
                <a:cs typeface="Comic Sans MS" panose="030F0702030302020204" charset="0"/>
              </a:rPr>
              <a:t>ata-gri</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sym typeface="+mn-ea"/>
              </a:rPr>
              <a:t> of the invoices</a:t>
            </a:r>
            <a:endParaRPr lang="en-IN" altLang="en-US">
              <a:solidFill>
                <a:schemeClr val="bg1"/>
              </a:solidFill>
              <a:latin typeface="Comic Sans MS" panose="030F0702030302020204" charset="0"/>
              <a:cs typeface="Comic Sans MS" panose="030F0702030302020204" charset="0"/>
              <a:sym typeface="+mn-ea"/>
            </a:endParaRPr>
          </a:p>
        </p:txBody>
      </p:sp>
      <p:sp>
        <p:nvSpPr>
          <p:cNvPr id="3" name="Text Box 2"/>
          <p:cNvSpPr txBox="1"/>
          <p:nvPr/>
        </p:nvSpPr>
        <p:spPr>
          <a:xfrm>
            <a:off x="619125" y="461010"/>
            <a:ext cx="7042785" cy="829945"/>
          </a:xfrm>
          <a:prstGeom prst="rect">
            <a:avLst/>
          </a:prstGeom>
          <a:noFill/>
        </p:spPr>
        <p:txBody>
          <a:bodyPr wrap="square" rtlCol="0">
            <a:spAutoFit/>
          </a:bodyPr>
          <a:p>
            <a:r>
              <a:rPr lang="en-IN" altLang="en-US" sz="4800">
                <a:solidFill>
                  <a:schemeClr val="bg1"/>
                </a:solidFill>
                <a:latin typeface="Comic Sans MS" panose="030F0702030302020204" charset="0"/>
                <a:cs typeface="Comic Sans MS" panose="030F0702030302020204" charset="0"/>
                <a:sym typeface="+mn-ea"/>
              </a:rPr>
              <a:t>Layouts</a:t>
            </a:r>
            <a:endParaRPr lang="en-IN" altLang="en-US" sz="4800">
              <a:solidFill>
                <a:schemeClr val="bg1"/>
              </a:solidFill>
            </a:endParaRPr>
          </a:p>
        </p:txBody>
      </p:sp>
      <p:pic>
        <p:nvPicPr>
          <p:cNvPr id="2" name="Picture 1" descr="abstract"/>
          <p:cNvPicPr>
            <a:picLocks noChangeAspect="1"/>
          </p:cNvPicPr>
          <p:nvPr/>
        </p:nvPicPr>
        <p:blipFill>
          <a:blip r:embed="rId2"/>
          <a:stretch>
            <a:fillRect/>
          </a:stretch>
        </p:blipFill>
        <p:spPr>
          <a:xfrm>
            <a:off x="7553960" y="1290955"/>
            <a:ext cx="4638040" cy="487680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ID"/>
          </a:p>
        </p:txBody>
      </p:sp>
      <p:sp>
        <p:nvSpPr>
          <p:cNvPr id="6" name="Text Box 5"/>
          <p:cNvSpPr txBox="1"/>
          <p:nvPr/>
        </p:nvSpPr>
        <p:spPr>
          <a:xfrm>
            <a:off x="521970" y="419100"/>
            <a:ext cx="7720965" cy="829945"/>
          </a:xfrm>
          <a:prstGeom prst="rect">
            <a:avLst/>
          </a:prstGeom>
          <a:noFill/>
        </p:spPr>
        <p:txBody>
          <a:bodyPr wrap="square" rtlCol="0">
            <a:spAutoFit/>
          </a:bodyPr>
          <a:p>
            <a:r>
              <a:rPr lang="en-IN" sz="4800" i="1">
                <a:solidFill>
                  <a:schemeClr val="bg1"/>
                </a:solidFill>
                <a:latin typeface="Comic Sans MS" panose="030F0702030302020204" charset="0"/>
                <a:cs typeface="Comic Sans MS" panose="030F0702030302020204" charset="0"/>
                <a:sym typeface="+mn-ea"/>
              </a:rPr>
              <a:t>Resolving Prop-</a:t>
            </a:r>
            <a:r>
              <a:rPr lang="en-US" sz="4800" i="1">
                <a:solidFill>
                  <a:schemeClr val="bg1"/>
                </a:solidFill>
                <a:latin typeface="Comic Sans MS" panose="030F0702030302020204" charset="0"/>
                <a:cs typeface="Comic Sans MS" panose="030F0702030302020204" charset="0"/>
                <a:sym typeface="+mn-ea"/>
              </a:rPr>
              <a:t>D</a:t>
            </a:r>
            <a:r>
              <a:rPr lang="en-IN" sz="4800" i="1">
                <a:solidFill>
                  <a:schemeClr val="bg1"/>
                </a:solidFill>
                <a:latin typeface="Comic Sans MS" panose="030F0702030302020204" charset="0"/>
                <a:cs typeface="Comic Sans MS" panose="030F0702030302020204" charset="0"/>
                <a:sym typeface="+mn-ea"/>
              </a:rPr>
              <a:t>rilling</a:t>
            </a:r>
            <a:endParaRPr lang="en-US" sz="4800">
              <a:solidFill>
                <a:schemeClr val="bg1"/>
              </a:solidFill>
            </a:endParaRPr>
          </a:p>
        </p:txBody>
      </p:sp>
      <p:sp>
        <p:nvSpPr>
          <p:cNvPr id="17" name="Rectangle: Rounded Corners 16"/>
          <p:cNvSpPr/>
          <p:nvPr/>
        </p:nvSpPr>
        <p:spPr>
          <a:xfrm>
            <a:off x="10543262" y="6409060"/>
            <a:ext cx="1483417" cy="320869"/>
          </a:xfrm>
          <a:prstGeom prst="roundRect">
            <a:avLst>
              <a:gd name="adj" fmla="val 50000"/>
            </a:avLst>
          </a:prstGeom>
          <a:gradFill flip="none" rotWithShape="1">
            <a:gsLst>
              <a:gs pos="0">
                <a:srgbClr val="E30000"/>
              </a:gs>
              <a:gs pos="100000">
                <a:srgbClr val="76030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400" dirty="0">
                <a:solidFill>
                  <a:schemeClr val="tx1"/>
                </a:solidFill>
                <a:latin typeface="Arial Black" panose="020B0A04020102020204" pitchFamily="34" charset="0"/>
                <a:cs typeface="Arial Black" panose="020B0A04020102020204" pitchFamily="34" charset="0"/>
              </a:rPr>
              <a:t>Bioscope</a:t>
            </a:r>
            <a:endParaRPr lang="en-US" altLang="en-ID" sz="1400" dirty="0">
              <a:solidFill>
                <a:schemeClr val="tx1"/>
              </a:solidFill>
              <a:latin typeface="Arial Black" panose="020B0A04020102020204" pitchFamily="34" charset="0"/>
              <a:cs typeface="Arial Black" panose="020B0A04020102020204" pitchFamily="34" charset="0"/>
            </a:endParaRPr>
          </a:p>
        </p:txBody>
      </p:sp>
      <p:sp>
        <p:nvSpPr>
          <p:cNvPr id="3" name="Text Box 2"/>
          <p:cNvSpPr txBox="1"/>
          <p:nvPr/>
        </p:nvSpPr>
        <p:spPr>
          <a:xfrm>
            <a:off x="521970" y="1612900"/>
            <a:ext cx="7370445" cy="4892675"/>
          </a:xfrm>
          <a:prstGeom prst="rect">
            <a:avLst/>
          </a:prstGeom>
          <a:noFill/>
        </p:spPr>
        <p:txBody>
          <a:bodyPr wrap="square" rtlCol="0">
            <a:spAutoFit/>
          </a:bodyPr>
          <a:p>
            <a:r>
              <a:rPr lang="en-US" sz="2400">
                <a:solidFill>
                  <a:schemeClr val="bg1"/>
                </a:solidFill>
                <a:latin typeface="Comic Sans MS" panose="030F0702030302020204" charset="0"/>
                <a:cs typeface="Comic Sans MS" panose="030F0702030302020204" charset="0"/>
              </a:rPr>
              <a:t>Prop drilling is a situation where data is passed from one component through multiple interdependent components until we get to the component where the data is needed</a:t>
            </a:r>
            <a:br>
              <a:rPr lang="en-US" sz="2400">
                <a:solidFill>
                  <a:schemeClr val="bg1"/>
                </a:solidFill>
                <a:latin typeface="Comic Sans MS" panose="030F0702030302020204" charset="0"/>
                <a:cs typeface="Comic Sans MS" panose="030F0702030302020204" charset="0"/>
              </a:rPr>
            </a:br>
            <a:br>
              <a:rPr lang="en-US" sz="2400">
                <a:solidFill>
                  <a:schemeClr val="bg1"/>
                </a:solidFill>
                <a:latin typeface="Comic Sans MS" panose="030F0702030302020204" charset="0"/>
                <a:cs typeface="Comic Sans MS" panose="030F0702030302020204" charset="0"/>
              </a:rPr>
            </a:br>
            <a:r>
              <a:rPr lang="en-US" sz="2400">
                <a:solidFill>
                  <a:schemeClr val="bg1"/>
                </a:solidFill>
                <a:latin typeface="Comic Sans MS" panose="030F0702030302020204" charset="0"/>
                <a:cs typeface="Comic Sans MS" panose="030F0702030302020204" charset="0"/>
              </a:rPr>
              <a:t>It makes the application slower, re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uces efficiency &amp; increases latency. Which nee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s to be remove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 for better performance</a:t>
            </a:r>
            <a:endParaRPr 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400" b="1">
                <a:solidFill>
                  <a:schemeClr val="bg1"/>
                </a:solidFill>
                <a:latin typeface="Arial" panose="020B0604020202020204" pitchFamily="34" charset="0"/>
                <a:cs typeface="Arial" panose="020B0604020202020204" pitchFamily="34" charset="0"/>
              </a:rPr>
              <a:t>→</a:t>
            </a:r>
            <a:r>
              <a:rPr lang="en-US" sz="2400">
                <a:solidFill>
                  <a:schemeClr val="bg1"/>
                </a:solidFill>
                <a:latin typeface="Arial" panose="020B0604020202020204" pitchFamily="34" charset="0"/>
                <a:cs typeface="Arial" panose="020B0604020202020204" pitchFamily="34" charset="0"/>
              </a:rPr>
              <a:t> </a:t>
            </a:r>
            <a:r>
              <a:rPr lang="en-US" sz="2400">
                <a:solidFill>
                  <a:schemeClr val="bg1"/>
                </a:solidFill>
                <a:latin typeface="Comic Sans MS" panose="030F0702030302020204" charset="0"/>
                <a:cs typeface="Comic Sans MS" panose="030F0702030302020204" charset="0"/>
              </a:rPr>
              <a:t>We have resolve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 the prop </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rilling by using ‘’Context-Api” which makes the states global, making the state reachable from anywhere on the tree</a:t>
            </a:r>
            <a:endParaRPr lang="en-US" sz="2400">
              <a:solidFill>
                <a:schemeClr val="bg1"/>
              </a:solidFill>
              <a:latin typeface="Comic Sans MS" panose="030F0702030302020204" charset="0"/>
              <a:cs typeface="Comic Sans MS" panose="030F0702030302020204" charset="0"/>
            </a:endParaRPr>
          </a:p>
        </p:txBody>
      </p:sp>
      <p:pic>
        <p:nvPicPr>
          <p:cNvPr id="9" name="Picture 8" descr="moustache"/>
          <p:cNvPicPr>
            <a:picLocks noChangeAspect="1"/>
          </p:cNvPicPr>
          <p:nvPr/>
        </p:nvPicPr>
        <p:blipFill>
          <a:blip r:embed="rId1"/>
          <a:stretch>
            <a:fillRect/>
          </a:stretch>
        </p:blipFill>
        <p:spPr>
          <a:xfrm>
            <a:off x="7733030" y="1249045"/>
            <a:ext cx="4002405" cy="4002405"/>
          </a:xfrm>
          <a:prstGeom prst="rect">
            <a:avLst/>
          </a:prstGeom>
        </p:spPr>
      </p:pic>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635"/>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4" name="Text Box 3"/>
          <p:cNvSpPr txBox="1"/>
          <p:nvPr/>
        </p:nvSpPr>
        <p:spPr>
          <a:xfrm>
            <a:off x="335915" y="137160"/>
            <a:ext cx="6849110" cy="829945"/>
          </a:xfrm>
          <a:prstGeom prst="rect">
            <a:avLst/>
          </a:prstGeom>
          <a:noFill/>
        </p:spPr>
        <p:txBody>
          <a:bodyPr wrap="square" rtlCol="0">
            <a:spAutoFit/>
          </a:bodyPr>
          <a:p>
            <a:r>
              <a:rPr lang="en-US" sz="4800" i="1">
                <a:solidFill>
                  <a:schemeClr val="bg1"/>
                </a:solidFill>
                <a:latin typeface="Comic Sans MS" panose="030F0702030302020204" charset="0"/>
                <a:cs typeface="Comic Sans MS" panose="030F0702030302020204" charset="0"/>
              </a:rPr>
              <a:t>Component Life-Cycle</a:t>
            </a:r>
            <a:endParaRPr lang="en-US" sz="4800" i="1">
              <a:solidFill>
                <a:schemeClr val="bg1"/>
              </a:solidFill>
              <a:latin typeface="Comic Sans MS" panose="030F0702030302020204" charset="0"/>
              <a:cs typeface="Comic Sans MS" panose="030F0702030302020204" charset="0"/>
            </a:endParaRPr>
          </a:p>
        </p:txBody>
      </p:sp>
      <p:pic>
        <p:nvPicPr>
          <p:cNvPr id="3" name="Picture 2" descr="cycle"/>
          <p:cNvPicPr>
            <a:picLocks noChangeAspect="1"/>
          </p:cNvPicPr>
          <p:nvPr/>
        </p:nvPicPr>
        <p:blipFill>
          <a:blip r:embed="rId1"/>
          <a:stretch>
            <a:fillRect/>
          </a:stretch>
        </p:blipFill>
        <p:spPr>
          <a:xfrm>
            <a:off x="7315200" y="650240"/>
            <a:ext cx="4876800" cy="4876800"/>
          </a:xfrm>
          <a:prstGeom prst="rect">
            <a:avLst/>
          </a:prstGeom>
        </p:spPr>
      </p:pic>
      <p:sp>
        <p:nvSpPr>
          <p:cNvPr id="6" name="Text Box 5"/>
          <p:cNvSpPr txBox="1"/>
          <p:nvPr/>
        </p:nvSpPr>
        <p:spPr>
          <a:xfrm>
            <a:off x="424815" y="1223645"/>
            <a:ext cx="6970395" cy="4154170"/>
          </a:xfrm>
          <a:prstGeom prst="rect">
            <a:avLst/>
          </a:prstGeom>
          <a:noFill/>
        </p:spPr>
        <p:txBody>
          <a:bodyPr wrap="square" rtlCol="0">
            <a:spAutoFit/>
          </a:bodyPr>
          <a:p>
            <a:r>
              <a:rPr lang="en-US" sz="2400">
                <a:solidFill>
                  <a:schemeClr val="bg1"/>
                </a:solidFill>
                <a:latin typeface="Comic Sans MS" panose="030F0702030302020204" charset="0"/>
                <a:cs typeface="Comic Sans MS" panose="030F0702030302020204" charset="0"/>
              </a:rPr>
              <a:t>Each component in React has a lifecycle which we can monitor and manipulate during its three main phases</a:t>
            </a:r>
            <a:endParaRPr 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400">
                <a:solidFill>
                  <a:schemeClr val="bg1"/>
                </a:solidFill>
                <a:latin typeface="Comic Sans MS" panose="030F0702030302020204" charset="0"/>
                <a:cs typeface="Comic Sans MS" panose="030F0702030302020204" charset="0"/>
              </a:rPr>
              <a:t>The three phases are: Mounting, Updating, and Unmounting</a:t>
            </a:r>
            <a:br>
              <a:rPr lang="en-US" sz="2400">
                <a:solidFill>
                  <a:schemeClr val="bg1"/>
                </a:solidFill>
                <a:latin typeface="Comic Sans MS" panose="030F0702030302020204" charset="0"/>
                <a:cs typeface="Comic Sans MS" panose="030F0702030302020204" charset="0"/>
              </a:rPr>
            </a:br>
            <a:br>
              <a:rPr lang="en-US" sz="2400">
                <a:solidFill>
                  <a:schemeClr val="bg1"/>
                </a:solidFill>
                <a:latin typeface="Comic Sans MS" panose="030F0702030302020204" charset="0"/>
                <a:cs typeface="Comic Sans MS" panose="030F0702030302020204" charset="0"/>
              </a:rPr>
            </a:br>
            <a:r>
              <a:rPr lang="en-US" sz="2400">
                <a:solidFill>
                  <a:schemeClr val="bg1"/>
                </a:solidFill>
                <a:latin typeface="Comic Sans MS" panose="030F0702030302020204" charset="0"/>
                <a:cs typeface="Comic Sans MS" panose="030F0702030302020204" charset="0"/>
              </a:rPr>
              <a:t>In this project lifecycle of each component has its trigger </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epenency :</a:t>
            </a:r>
            <a:endParaRPr 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IN" sz="2400" i="1">
                <a:solidFill>
                  <a:schemeClr val="bg1"/>
                </a:solidFill>
                <a:latin typeface="Comic Sans MS" panose="030F0702030302020204" charset="0"/>
                <a:cs typeface="Comic Sans MS" panose="030F0702030302020204" charset="0"/>
              </a:rPr>
              <a:t>Rea</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ata - start of web-app</a:t>
            </a:r>
            <a:endParaRPr lang="en-IN" altLang="en-US" sz="2400" i="1">
              <a:solidFill>
                <a:schemeClr val="bg1"/>
              </a:solidFill>
              <a:latin typeface="Comic Sans MS" panose="030F0702030302020204" charset="0"/>
              <a:cs typeface="Comic Sans MS" panose="030F0702030302020204" charset="0"/>
              <a:sym typeface="+mn-ea"/>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22" name="Text Box 21"/>
          <p:cNvSpPr txBox="1"/>
          <p:nvPr/>
        </p:nvSpPr>
        <p:spPr>
          <a:xfrm>
            <a:off x="238125" y="578485"/>
            <a:ext cx="7254875" cy="5785485"/>
          </a:xfrm>
          <a:prstGeom prst="rect">
            <a:avLst/>
          </a:prstGeom>
          <a:noFill/>
        </p:spPr>
        <p:txBody>
          <a:bodyPr wrap="square" rtlCol="0">
            <a:spAutoFit/>
          </a:bodyPr>
          <a:p>
            <a:r>
              <a:rPr lang="en-IN" sz="2800" b="1">
                <a:solidFill>
                  <a:schemeClr val="bg1"/>
                </a:solidFill>
                <a:latin typeface="Comic Sans MS" panose="030F0702030302020204" charset="0"/>
                <a:cs typeface="Comic Sans MS" panose="030F0702030302020204" charset="0"/>
              </a:rPr>
              <a:t>Intro</a:t>
            </a:r>
            <a:r>
              <a:rPr lang="en-US" sz="2800" b="1">
                <a:solidFill>
                  <a:schemeClr val="bg1"/>
                </a:solidFill>
                <a:latin typeface="Comic Sans MS" panose="030F0702030302020204" charset="0"/>
                <a:cs typeface="Comic Sans MS" panose="030F0702030302020204" charset="0"/>
                <a:sym typeface="+mn-ea"/>
              </a:rPr>
              <a:t>d</a:t>
            </a:r>
            <a:r>
              <a:rPr lang="en-IN" sz="2800" b="1">
                <a:solidFill>
                  <a:schemeClr val="bg1"/>
                </a:solidFill>
                <a:latin typeface="Comic Sans MS" panose="030F0702030302020204" charset="0"/>
                <a:cs typeface="Comic Sans MS" panose="030F0702030302020204" charset="0"/>
              </a:rPr>
              <a:t>uction</a:t>
            </a:r>
            <a:endParaRPr lang="en-US" sz="2400" b="1">
              <a:solidFill>
                <a:schemeClr val="bg1"/>
              </a:solidFill>
              <a:latin typeface="Comic Sans MS" panose="030F0702030302020204" charset="0"/>
              <a:cs typeface="Comic Sans MS" panose="030F0702030302020204" charset="0"/>
            </a:endParaRPr>
          </a:p>
          <a:p>
            <a:endParaRPr lang="en-US">
              <a:solidFill>
                <a:schemeClr val="bg1"/>
              </a:solidFill>
              <a:latin typeface="Comic Sans MS" panose="030F0702030302020204" charset="0"/>
              <a:cs typeface="Comic Sans MS" panose="030F0702030302020204" charset="0"/>
            </a:endParaRPr>
          </a:p>
          <a:p>
            <a:r>
              <a:rPr lang="en-US">
                <a:solidFill>
                  <a:schemeClr val="bg1"/>
                </a:solidFill>
                <a:latin typeface="Comic Sans MS" panose="030F0702030302020204" charset="0"/>
                <a:cs typeface="Comic Sans MS" panose="030F0702030302020204" charset="0"/>
              </a:rPr>
              <a:t>B2B stands for business-to-business. Businesses work on a credit basis with one another. When a buyer company orders products from a seller company, the seller company sends an invoice to the buyer company. This products invoice includes information such as the details of the goods purchased and when they should be paid. The buyer company must pay the balance due before the deadline. In real-world settings, however, invoices are not always cleared, that is, paid in full by the due date (The payment date is the date on which a client clears the payment for an invoice.) The project is split into two sections. A Machine Learning Model is created in the first phase of this project to predicted the payment date. In the second half of the project a full stack InvoiceManagement Application is built using ReactJs, JDBC, Java and JSP. In this application a responsive Receivables Dashboard is built. Here we can visualize the Data in the form of grids , perform searching operations on the invoices , modify data in the editable fields of the grid and download data of selected rows in predefined templates.</a:t>
            </a:r>
            <a:endParaRPr lang="en-US">
              <a:solidFill>
                <a:schemeClr val="bg1"/>
              </a:solidFill>
              <a:latin typeface="Comic Sans MS" panose="030F0702030302020204" charset="0"/>
              <a:cs typeface="Comic Sans MS" panose="030F0702030302020204" charset="0"/>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8" name="Content Placeholder 7" descr="b2b"/>
          <p:cNvPicPr>
            <a:picLocks noChangeAspect="1"/>
          </p:cNvPicPr>
          <p:nvPr>
            <p:ph sz="half" idx="2"/>
          </p:nvPr>
        </p:nvPicPr>
        <p:blipFill>
          <a:blip r:embed="rId2"/>
          <a:stretch>
            <a:fillRect/>
          </a:stretch>
        </p:blipFill>
        <p:spPr>
          <a:xfrm>
            <a:off x="7868920" y="1885315"/>
            <a:ext cx="3818255" cy="38182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ID"/>
          </a:p>
        </p:txBody>
      </p:sp>
      <p:sp>
        <p:nvSpPr>
          <p:cNvPr id="6" name="Text Box 5"/>
          <p:cNvSpPr txBox="1"/>
          <p:nvPr/>
        </p:nvSpPr>
        <p:spPr>
          <a:xfrm>
            <a:off x="521970" y="419100"/>
            <a:ext cx="7720965" cy="829945"/>
          </a:xfrm>
          <a:prstGeom prst="rect">
            <a:avLst/>
          </a:prstGeom>
          <a:noFill/>
        </p:spPr>
        <p:txBody>
          <a:bodyPr wrap="square" rtlCol="0">
            <a:spAutoFit/>
          </a:bodyPr>
          <a:p>
            <a:r>
              <a:rPr lang="en-IN" sz="4800" i="1">
                <a:solidFill>
                  <a:schemeClr val="bg1"/>
                </a:solidFill>
                <a:latin typeface="Comic Sans MS" panose="030F0702030302020204" charset="0"/>
                <a:cs typeface="Comic Sans MS" panose="030F0702030302020204" charset="0"/>
                <a:sym typeface="+mn-ea"/>
              </a:rPr>
              <a:t>Testing &amp; Hosting</a:t>
            </a:r>
            <a:endParaRPr lang="en-IN" sz="4800">
              <a:solidFill>
                <a:schemeClr val="bg1"/>
              </a:solidFill>
            </a:endParaRPr>
          </a:p>
        </p:txBody>
      </p:sp>
      <p:sp>
        <p:nvSpPr>
          <p:cNvPr id="17" name="Rectangle: Rounded Corners 16"/>
          <p:cNvSpPr/>
          <p:nvPr/>
        </p:nvSpPr>
        <p:spPr>
          <a:xfrm>
            <a:off x="10543262" y="6409060"/>
            <a:ext cx="1483417" cy="320869"/>
          </a:xfrm>
          <a:prstGeom prst="roundRect">
            <a:avLst>
              <a:gd name="adj" fmla="val 50000"/>
            </a:avLst>
          </a:prstGeom>
          <a:gradFill flip="none" rotWithShape="1">
            <a:gsLst>
              <a:gs pos="0">
                <a:srgbClr val="E30000"/>
              </a:gs>
              <a:gs pos="100000">
                <a:srgbClr val="76030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400" dirty="0">
                <a:solidFill>
                  <a:schemeClr val="tx1"/>
                </a:solidFill>
                <a:latin typeface="Arial Black" panose="020B0A04020102020204" pitchFamily="34" charset="0"/>
                <a:cs typeface="Arial Black" panose="020B0A04020102020204" pitchFamily="34" charset="0"/>
              </a:rPr>
              <a:t>Bioscope</a:t>
            </a:r>
            <a:endParaRPr lang="en-US" altLang="en-ID" sz="1400" dirty="0">
              <a:solidFill>
                <a:schemeClr val="tx1"/>
              </a:solidFill>
              <a:latin typeface="Arial Black" panose="020B0A04020102020204" pitchFamily="34" charset="0"/>
              <a:cs typeface="Arial Black" panose="020B0A04020102020204" pitchFamily="34" charset="0"/>
            </a:endParaRPr>
          </a:p>
        </p:txBody>
      </p:sp>
      <p:sp>
        <p:nvSpPr>
          <p:cNvPr id="3" name="Text Box 2"/>
          <p:cNvSpPr txBox="1"/>
          <p:nvPr/>
        </p:nvSpPr>
        <p:spPr>
          <a:xfrm>
            <a:off x="521970" y="1612900"/>
            <a:ext cx="7586980" cy="4276725"/>
          </a:xfrm>
          <a:prstGeom prst="rect">
            <a:avLst/>
          </a:prstGeom>
          <a:noFill/>
        </p:spPr>
        <p:txBody>
          <a:bodyPr wrap="square" rtlCol="0">
            <a:spAutoFit/>
          </a:bodyPr>
          <a:p>
            <a:r>
              <a:rPr lang="en-IN" altLang="en-US" sz="2400">
                <a:solidFill>
                  <a:schemeClr val="bg1"/>
                </a:solidFill>
                <a:latin typeface="Comic Sans MS" panose="030F0702030302020204" charset="0"/>
                <a:cs typeface="Comic Sans MS" panose="030F0702030302020204" charset="0"/>
              </a:rPr>
              <a:t>Testing is integral part of software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evelopment.</a:t>
            </a:r>
            <a:br>
              <a:rPr lang="en-IN" altLang="en-US" sz="2400">
                <a:solidFill>
                  <a:schemeClr val="bg1"/>
                </a:solidFill>
                <a:latin typeface="Comic Sans MS" panose="030F0702030302020204" charset="0"/>
                <a:cs typeface="Comic Sans MS" panose="030F0702030302020204" charset="0"/>
              </a:rPr>
            </a:br>
            <a:r>
              <a:rPr lang="en-IN" altLang="en-US" sz="2400">
                <a:solidFill>
                  <a:schemeClr val="bg1"/>
                </a:solidFill>
                <a:latin typeface="Comic Sans MS" panose="030F0702030302020204" charset="0"/>
                <a:cs typeface="Comic Sans MS" panose="030F0702030302020204" charset="0"/>
              </a:rPr>
              <a:t>Hosting cannot be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one without testing</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lvl="0"/>
            <a:r>
              <a:rPr lang="en-US" sz="28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a:t>
            </a:r>
            <a:r>
              <a:rPr lang="en-IN" altLang="en-US" sz="2800" b="1">
                <a:solidFill>
                  <a:schemeClr val="bg1"/>
                </a:solidFill>
                <a:latin typeface="Comic Sans MS" panose="030F0702030302020204" charset="0"/>
                <a:cs typeface="Comic Sans MS" panose="030F0702030302020204" charset="0"/>
                <a:sym typeface="+mn-ea"/>
              </a:rPr>
              <a:t>Testing in React :</a:t>
            </a:r>
            <a:r>
              <a:rPr lang="en-IN" altLang="en-US" sz="2400" b="1">
                <a:solidFill>
                  <a:schemeClr val="bg1"/>
                </a:solidFill>
                <a:latin typeface="Comic Sans MS" panose="030F0702030302020204" charset="0"/>
                <a:cs typeface="Comic Sans MS" panose="030F0702030302020204" charset="0"/>
                <a:sym typeface="+mn-ea"/>
              </a:rPr>
              <a:t> </a:t>
            </a:r>
            <a:r>
              <a:rPr lang="en-IN" altLang="en-US" sz="2400">
                <a:solidFill>
                  <a:schemeClr val="bg1"/>
                </a:solidFill>
                <a:latin typeface="Comic Sans MS" panose="030F0702030302020204" charset="0"/>
                <a:cs typeface="Comic Sans MS" panose="030F0702030302020204" charset="0"/>
                <a:sym typeface="+mn-ea"/>
              </a:rPr>
              <a:t>Unit tests, Integration tests, en</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-to-en</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tests. Unit test is single test of co</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e isolation.</a:t>
            </a:r>
            <a:endParaRPr lang="en-IN" altLang="en-US" sz="2400">
              <a:solidFill>
                <a:schemeClr val="bg1"/>
              </a:solidFill>
              <a:latin typeface="Comic Sans MS" panose="030F0702030302020204" charset="0"/>
              <a:cs typeface="Comic Sans MS" panose="030F0702030302020204" charset="0"/>
              <a:sym typeface="+mn-ea"/>
            </a:endParaRPr>
          </a:p>
          <a:p>
            <a:pPr lvl="0"/>
            <a:endParaRPr lang="en-IN" altLang="en-US" sz="2400" b="1">
              <a:solidFill>
                <a:schemeClr val="bg1"/>
              </a:solidFill>
              <a:latin typeface="Comic Sans MS" panose="030F0702030302020204" charset="0"/>
              <a:cs typeface="Comic Sans MS" panose="030F0702030302020204" charset="0"/>
              <a:sym typeface="+mn-ea"/>
            </a:endParaRPr>
          </a:p>
          <a:p>
            <a:pPr lvl="0"/>
            <a:r>
              <a:rPr lang="en-US" sz="28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a:t>
            </a:r>
            <a:r>
              <a:rPr lang="en-IN" altLang="en-US" sz="2800" b="1">
                <a:solidFill>
                  <a:schemeClr val="bg1"/>
                </a:solidFill>
                <a:latin typeface="Comic Sans MS" panose="030F0702030302020204" charset="0"/>
                <a:cs typeface="Comic Sans MS" panose="030F0702030302020204" charset="0"/>
                <a:sym typeface="+mn-ea"/>
              </a:rPr>
              <a:t>Hosting : </a:t>
            </a:r>
            <a:r>
              <a:rPr lang="en-IN" altLang="en-US" sz="2400">
                <a:solidFill>
                  <a:schemeClr val="bg1"/>
                </a:solidFill>
                <a:latin typeface="Comic Sans MS" panose="030F0702030302020204" charset="0"/>
                <a:cs typeface="Comic Sans MS" panose="030F0702030302020204" charset="0"/>
                <a:sym typeface="+mn-ea"/>
              </a:rPr>
              <a:t>After testing the web-app is hoste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on “Netlify” &amp; pipeline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to “Github” so that any changes pushe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to the repository will automatically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eploy the changes on the Internet</a:t>
            </a:r>
            <a:endParaRPr lang="en-IN" altLang="en-US" sz="2400">
              <a:solidFill>
                <a:schemeClr val="bg1"/>
              </a:solidFill>
              <a:latin typeface="Comic Sans MS" panose="030F0702030302020204" charset="0"/>
              <a:cs typeface="Comic Sans MS" panose="030F0702030302020204" charset="0"/>
              <a:sym typeface="+mn-ea"/>
            </a:endParaRPr>
          </a:p>
        </p:txBody>
      </p:sp>
      <p:pic>
        <p:nvPicPr>
          <p:cNvPr id="2" name="Picture 1" descr="cyber-attack"/>
          <p:cNvPicPr>
            <a:picLocks noChangeAspect="1"/>
          </p:cNvPicPr>
          <p:nvPr/>
        </p:nvPicPr>
        <p:blipFill>
          <a:blip r:embed="rId1"/>
          <a:stretch>
            <a:fillRect/>
          </a:stretch>
        </p:blipFill>
        <p:spPr>
          <a:xfrm>
            <a:off x="7956550" y="1506855"/>
            <a:ext cx="3844290" cy="3844290"/>
          </a:xfrm>
          <a:prstGeom prst="rect">
            <a:avLst/>
          </a:prstGeom>
        </p:spPr>
      </p:pic>
      <p:sp>
        <p:nvSpPr>
          <p:cNvPr id="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22" name="Text Box 21"/>
          <p:cNvSpPr txBox="1"/>
          <p:nvPr/>
        </p:nvSpPr>
        <p:spPr>
          <a:xfrm>
            <a:off x="3883025" y="2326005"/>
            <a:ext cx="4500245" cy="2799715"/>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Final Pro</a:t>
            </a:r>
            <a:r>
              <a:rPr lang="en-US" sz="8800" b="1">
                <a:solidFill>
                  <a:schemeClr val="bg1"/>
                </a:solidFill>
                <a:latin typeface="Comic Sans MS" panose="030F0702030302020204" charset="0"/>
                <a:cs typeface="Comic Sans MS" panose="030F0702030302020204" charset="0"/>
                <a:sym typeface="+mn-ea"/>
              </a:rPr>
              <a:t>d</a:t>
            </a:r>
            <a:r>
              <a:rPr lang="en-IN" altLang="en-US" sz="8800" b="1">
                <a:solidFill>
                  <a:schemeClr val="bg1"/>
                </a:solidFill>
                <a:latin typeface="Comic Sans MS" panose="030F0702030302020204" charset="0"/>
                <a:cs typeface="Comic Sans MS" panose="030F0702030302020204" charset="0"/>
              </a:rPr>
              <a:t>uct</a:t>
            </a:r>
            <a:endParaRPr lang="en-IN" altLang="en-US" sz="8800" b="1">
              <a:solidFill>
                <a:schemeClr val="bg1"/>
              </a:solidFill>
              <a:latin typeface="Comic Sans MS" panose="030F0702030302020204" charset="0"/>
              <a:cs typeface="Comic Sans MS" panose="030F0702030302020204" charset="0"/>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5" name="Content Placeholder 4" descr="table"/>
          <p:cNvPicPr>
            <a:picLocks noChangeAspect="1"/>
          </p:cNvPicPr>
          <p:nvPr>
            <p:ph idx="1"/>
          </p:nvPr>
        </p:nvPicPr>
        <p:blipFill>
          <a:blip r:embed="rId1"/>
          <a:stretch>
            <a:fillRect/>
          </a:stretch>
        </p:blipFill>
        <p:spPr>
          <a:xfrm>
            <a:off x="350520" y="365125"/>
            <a:ext cx="11555730" cy="5812155"/>
          </a:xfrm>
          <a:prstGeom prst="rect">
            <a:avLst/>
          </a:prstGeom>
        </p:spPr>
      </p:pic>
      <p:sp>
        <p:nvSpPr>
          <p:cNvPr id="8"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3" name="Content Placeholder 2" descr="create"/>
          <p:cNvPicPr>
            <a:picLocks noChangeAspect="1"/>
          </p:cNvPicPr>
          <p:nvPr>
            <p:ph idx="1"/>
          </p:nvPr>
        </p:nvPicPr>
        <p:blipFill>
          <a:blip r:embed="rId1"/>
          <a:stretch>
            <a:fillRect/>
          </a:stretch>
        </p:blipFill>
        <p:spPr>
          <a:xfrm>
            <a:off x="248285" y="365125"/>
            <a:ext cx="11669395" cy="5812155"/>
          </a:xfrm>
          <a:prstGeom prst="rect">
            <a:avLst/>
          </a:prstGeom>
        </p:spPr>
      </p:pic>
      <p:sp>
        <p:nvSpPr>
          <p:cNvPr id="8"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3" name="Content Placeholder 2" descr="elete"/>
          <p:cNvPicPr>
            <a:picLocks noChangeAspect="1"/>
          </p:cNvPicPr>
          <p:nvPr>
            <p:ph idx="1"/>
          </p:nvPr>
        </p:nvPicPr>
        <p:blipFill>
          <a:blip r:embed="rId1"/>
          <a:stretch>
            <a:fillRect/>
          </a:stretch>
        </p:blipFill>
        <p:spPr>
          <a:xfrm>
            <a:off x="292735" y="364490"/>
            <a:ext cx="11734165" cy="5812790"/>
          </a:xfrm>
          <a:prstGeom prst="rect">
            <a:avLst/>
          </a:prstGeom>
        </p:spPr>
      </p:pic>
      <p:sp>
        <p:nvSpPr>
          <p:cNvPr id="8"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3" name="Content Placeholder 2" descr="eDit"/>
          <p:cNvPicPr>
            <a:picLocks noChangeAspect="1"/>
          </p:cNvPicPr>
          <p:nvPr>
            <p:ph idx="1"/>
          </p:nvPr>
        </p:nvPicPr>
        <p:blipFill>
          <a:blip r:embed="rId1"/>
          <a:stretch>
            <a:fillRect/>
          </a:stretch>
        </p:blipFill>
        <p:spPr>
          <a:xfrm>
            <a:off x="321310" y="365125"/>
            <a:ext cx="11584305" cy="5812155"/>
          </a:xfrm>
          <a:prstGeom prst="rect">
            <a:avLst/>
          </a:prstGeom>
        </p:spPr>
      </p:pic>
      <p:sp>
        <p:nvSpPr>
          <p:cNvPr id="8"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3" name="Content Placeholder 2" descr="search"/>
          <p:cNvPicPr>
            <a:picLocks noChangeAspect="1"/>
          </p:cNvPicPr>
          <p:nvPr>
            <p:ph idx="1"/>
          </p:nvPr>
        </p:nvPicPr>
        <p:blipFill>
          <a:blip r:embed="rId1"/>
          <a:stretch>
            <a:fillRect/>
          </a:stretch>
        </p:blipFill>
        <p:spPr>
          <a:xfrm>
            <a:off x="345440" y="365760"/>
            <a:ext cx="11682095" cy="5811520"/>
          </a:xfrm>
          <a:prstGeom prst="rect">
            <a:avLst/>
          </a:prstGeom>
        </p:spPr>
      </p:pic>
      <p:sp>
        <p:nvSpPr>
          <p:cNvPr id="8"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22" name="Text Box 21"/>
          <p:cNvSpPr txBox="1"/>
          <p:nvPr/>
        </p:nvSpPr>
        <p:spPr>
          <a:xfrm>
            <a:off x="238125" y="578485"/>
            <a:ext cx="6903720" cy="5507990"/>
          </a:xfrm>
          <a:prstGeom prst="rect">
            <a:avLst/>
          </a:prstGeom>
          <a:noFill/>
        </p:spPr>
        <p:txBody>
          <a:bodyPr wrap="square" rtlCol="0">
            <a:spAutoFit/>
          </a:bodyPr>
          <a:p>
            <a:r>
              <a:rPr lang="en-IN" sz="2800" b="1">
                <a:solidFill>
                  <a:schemeClr val="bg1"/>
                </a:solidFill>
                <a:latin typeface="Comic Sans MS" panose="030F0702030302020204" charset="0"/>
                <a:cs typeface="Comic Sans MS" panose="030F0702030302020204" charset="0"/>
              </a:rPr>
              <a:t>Conclusion</a:t>
            </a:r>
            <a:endParaRPr lang="en-US" sz="2400" b="1">
              <a:solidFill>
                <a:schemeClr val="bg1"/>
              </a:solidFill>
              <a:latin typeface="Comic Sans MS" panose="030F0702030302020204" charset="0"/>
              <a:cs typeface="Comic Sans MS" panose="030F0702030302020204" charset="0"/>
            </a:endParaRPr>
          </a:p>
          <a:p>
            <a:endParaRPr lang="en-US">
              <a:solidFill>
                <a:schemeClr val="bg1"/>
              </a:solidFill>
              <a:latin typeface="Comic Sans MS" panose="030F0702030302020204" charset="0"/>
              <a:cs typeface="Comic Sans MS" panose="030F0702030302020204" charset="0"/>
            </a:endParaRPr>
          </a:p>
          <a:p>
            <a:r>
              <a:rPr lang="en-US">
                <a:solidFill>
                  <a:schemeClr val="bg1"/>
                </a:solidFill>
                <a:latin typeface="Comic Sans MS" panose="030F0702030302020204" charset="0"/>
                <a:cs typeface="Comic Sans MS" panose="030F0702030302020204" charset="0"/>
              </a:rPr>
              <a:t>The project's major goal is to handle the Account Receivable department in a simple, seamless, and efficient manner. Account managers will be able to collect payments for past due invoices from consumers. They might send consumers reminders and follow-ups to ensure that payments are made on time. They may handle the full process of obtaining cash inflow as well as assisting the company in receiving payment for the services and products provided. Any tool or platform that controls sales, orders, inventory, and fulfilment, as well as the people, procedures, and partnerships required for products to reach the customers who purchased them, is known as an order management system.In this project, I have built an AI-Enabled Fin Tech B2B Order Management Application using regression model to predict payment of order will be delayed or not. The root mean square errorof the model turned out to be 6.73. The same has been then deployed using Flask Framework and React JS for front end.</a:t>
            </a:r>
            <a:endParaRPr lang="en-US">
              <a:solidFill>
                <a:schemeClr val="bg1"/>
              </a:solidFill>
              <a:latin typeface="Comic Sans MS" panose="030F0702030302020204" charset="0"/>
              <a:cs typeface="Comic Sans MS" panose="030F0702030302020204" charset="0"/>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3" name="Picture 2" descr="cash-flow"/>
          <p:cNvPicPr>
            <a:picLocks noChangeAspect="1"/>
          </p:cNvPicPr>
          <p:nvPr/>
        </p:nvPicPr>
        <p:blipFill>
          <a:blip r:embed="rId1"/>
          <a:stretch>
            <a:fillRect/>
          </a:stretch>
        </p:blipFill>
        <p:spPr>
          <a:xfrm>
            <a:off x="7387590" y="1294130"/>
            <a:ext cx="4269740" cy="42697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TV FEATURES:-</a:t>
            </a:r>
            <a:r>
              <a:rPr lang="en-US" altLang="en-ID"/>
              <a:t>fgjfjfjfjjf</a:t>
            </a:r>
            <a:endParaRPr lang="en-US" altLang="en-ID"/>
          </a:p>
        </p:txBody>
      </p:sp>
      <p:pic>
        <p:nvPicPr>
          <p:cNvPr id="3" name="Picture 2"/>
          <p:cNvPicPr>
            <a:picLocks noChangeAspect="1"/>
          </p:cNvPicPr>
          <p:nvPr/>
        </p:nvPicPr>
        <p:blipFill>
          <a:blip r:embed="rId1"/>
          <a:stretch>
            <a:fillRect/>
          </a:stretch>
        </p:blipFill>
        <p:spPr>
          <a:xfrm>
            <a:off x="4470400" y="1273810"/>
            <a:ext cx="3251200" cy="3251200"/>
          </a:xfrm>
          <a:prstGeom prst="rect">
            <a:avLst/>
          </a:prstGeom>
        </p:spPr>
      </p:pic>
      <p:sp>
        <p:nvSpPr>
          <p:cNvPr id="4" name="Text Box 3"/>
          <p:cNvSpPr txBox="1"/>
          <p:nvPr/>
        </p:nvSpPr>
        <p:spPr>
          <a:xfrm>
            <a:off x="2906395" y="4012565"/>
            <a:ext cx="5749290" cy="1938020"/>
          </a:xfrm>
          <a:prstGeom prst="rect">
            <a:avLst/>
          </a:prstGeom>
          <a:noFill/>
        </p:spPr>
        <p:txBody>
          <a:bodyPr wrap="square" rtlCol="0">
            <a:spAutoFit/>
          </a:bodyPr>
          <a:p>
            <a:pPr algn="ctr"/>
            <a:r>
              <a:rPr lang="en-US" sz="6000" b="1">
                <a:solidFill>
                  <a:schemeClr val="bg1"/>
                </a:solidFill>
              </a:rPr>
              <a:t>THANK YOU !!!</a:t>
            </a:r>
            <a:endParaRPr lang="en-US" sz="6000" b="1">
              <a:solidFill>
                <a:schemeClr val="bg1"/>
              </a:solidFill>
            </a:endParaRPr>
          </a:p>
          <a:p>
            <a:pPr algn="ctr"/>
            <a:endParaRPr lang="en-US" sz="6000" b="1">
              <a:solidFill>
                <a:schemeClr val="bg1"/>
              </a:solidFill>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4" name="Title 1"/>
          <p:cNvSpPr>
            <a:spLocks noGrp="1"/>
          </p:cNvSpPr>
          <p:nvPr/>
        </p:nvSpPr>
        <p:spPr>
          <a:xfrm>
            <a:off x="87503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solidFill>
                  <a:schemeClr val="bg1"/>
                </a:solidFill>
                <a:latin typeface="Comic Sans MS" panose="030F0702030302020204" charset="0"/>
                <a:cs typeface="Comic Sans MS" panose="030F0702030302020204" charset="0"/>
              </a:rPr>
              <a:t>Problem Description</a:t>
            </a:r>
            <a:endParaRPr lang="en-IN" altLang="en-US" b="1">
              <a:solidFill>
                <a:schemeClr val="bg1"/>
              </a:solidFill>
              <a:latin typeface="Comic Sans MS" panose="030F0702030302020204" charset="0"/>
              <a:cs typeface="Comic Sans MS" panose="030F0702030302020204" charset="0"/>
            </a:endParaRPr>
          </a:p>
        </p:txBody>
      </p:sp>
      <p:sp>
        <p:nvSpPr>
          <p:cNvPr id="5" name="Content Placeholder 2"/>
          <p:cNvSpPr>
            <a:spLocks noGrp="1"/>
          </p:cNvSpPr>
          <p:nvPr/>
        </p:nvSpPr>
        <p:spPr>
          <a:xfrm>
            <a:off x="838200" y="1595120"/>
            <a:ext cx="10515600" cy="4351338"/>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altLang="en-US" sz="2400">
                <a:solidFill>
                  <a:schemeClr val="bg1"/>
                </a:solidFill>
                <a:latin typeface="Comic Sans MS" panose="030F0702030302020204" charset="0"/>
                <a:cs typeface="Comic Sans MS" panose="030F0702030302020204" charset="0"/>
              </a:rPr>
              <a:t>Build a full stack B2B Management Application which will store, rea</a:t>
            </a:r>
            <a:r>
              <a:rPr lang="en-IN" altLang="en-US" sz="2400">
                <a:solidFill>
                  <a:schemeClr val="bg1"/>
                </a:solidFill>
                <a:latin typeface="Comic Sans MS" panose="030F0702030302020204" charset="0"/>
                <a:cs typeface="Comic Sans MS" panose="030F0702030302020204" charset="0"/>
                <a:sym typeface="+mn-ea"/>
              </a:rPr>
              <a:t>d, e</a:t>
            </a:r>
            <a:r>
              <a:rPr lang="en-IN" altLang="en-US" sz="2400" i="1">
                <a:solidFill>
                  <a:schemeClr val="bg1"/>
                </a:solidFill>
                <a:latin typeface="Comic Sans MS" panose="030F0702030302020204" charset="0"/>
                <a:cs typeface="Comic Sans MS" panose="030F0702030302020204" charset="0"/>
                <a:sym typeface="+mn-ea"/>
              </a:rPr>
              <a:t>dit, delete &amp; predict the invoices &amp; manage them</a:t>
            </a:r>
            <a:endParaRPr lang="en-IN" altLang="en-US" sz="2400">
              <a:solidFill>
                <a:schemeClr val="bg1"/>
              </a:solidFill>
              <a:latin typeface="Comic Sans MS" panose="030F0702030302020204" charset="0"/>
              <a:cs typeface="Comic Sans MS" panose="030F0702030302020204" charset="0"/>
            </a:endParaRPr>
          </a:p>
          <a:p>
            <a:pPr marL="0" indent="0">
              <a:buNone/>
            </a:pPr>
            <a:r>
              <a:rPr lang="en-IN" altLang="en-US" sz="2400">
                <a:solidFill>
                  <a:schemeClr val="bg1"/>
                </a:solidFill>
                <a:latin typeface="Comic Sans MS" panose="030F0702030302020204" charset="0"/>
                <a:cs typeface="Comic Sans MS" panose="030F0702030302020204" charset="0"/>
              </a:rPr>
              <a:t> </a:t>
            </a:r>
            <a:endParaRPr lang="en-IN" altLang="en-US" sz="2400">
              <a:solidFill>
                <a:schemeClr val="bg1"/>
              </a:solidFill>
              <a:latin typeface="Comic Sans MS" panose="030F0702030302020204" charset="0"/>
              <a:cs typeface="Comic Sans MS" panose="030F0702030302020204" charset="0"/>
            </a:endParaRPr>
          </a:p>
          <a:p>
            <a:pPr marL="0" indent="0">
              <a:buNone/>
            </a:pPr>
            <a:r>
              <a:rPr lang="en-IN" altLang="en-US" sz="3200" i="1">
                <a:solidFill>
                  <a:schemeClr val="bg1"/>
                </a:solidFill>
                <a:latin typeface="Comic Sans MS" panose="030F0702030302020204" charset="0"/>
                <a:cs typeface="Comic Sans MS" panose="030F0702030302020204" charset="0"/>
              </a:rPr>
              <a:t>The problem statement is divided into three parts:</a:t>
            </a:r>
            <a:endParaRPr lang="en-IN" altLang="en-US" sz="3200" i="1">
              <a:solidFill>
                <a:schemeClr val="bg1"/>
              </a:solidFill>
              <a:latin typeface="Comic Sans MS" panose="030F0702030302020204" charset="0"/>
              <a:cs typeface="Comic Sans MS" panose="030F0702030302020204" charset="0"/>
            </a:endParaRPr>
          </a:p>
          <a:p>
            <a:pPr marL="0" indent="0">
              <a:buNone/>
            </a:pPr>
            <a:endParaRPr lang="en-IN" altLang="en-US" sz="2400" i="1">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First part is to build a machine learning model which will predict the return </a:t>
            </a:r>
            <a:r>
              <a:rPr lang="en-IN" altLang="en-US" sz="2400" i="1">
                <a:solidFill>
                  <a:schemeClr val="bg1"/>
                </a:solidFill>
                <a:latin typeface="Comic Sans MS" panose="030F0702030302020204" charset="0"/>
                <a:cs typeface="Comic Sans MS" panose="030F0702030302020204" charset="0"/>
                <a:sym typeface="+mn-ea"/>
              </a:rPr>
              <a:t>date</a:t>
            </a:r>
            <a:r>
              <a:rPr lang="en-IN" altLang="en-US" sz="2400">
                <a:solidFill>
                  <a:schemeClr val="bg1"/>
                </a:solidFill>
                <a:latin typeface="Comic Sans MS" panose="030F0702030302020204" charset="0"/>
                <a:cs typeface="Comic Sans MS" panose="030F0702030302020204" charset="0"/>
              </a:rPr>
              <a:t> when provided with the initial </a:t>
            </a:r>
            <a:r>
              <a:rPr lang="en-IN" altLang="en-US" sz="2400" i="1">
                <a:solidFill>
                  <a:schemeClr val="bg1"/>
                </a:solidFill>
                <a:latin typeface="Comic Sans MS" panose="030F0702030302020204" charset="0"/>
                <a:cs typeface="Comic Sans MS" panose="030F0702030302020204" charset="0"/>
                <a:sym typeface="+mn-ea"/>
              </a:rPr>
              <a:t>date</a:t>
            </a:r>
            <a:r>
              <a:rPr lang="en-IN" altLang="en-US" sz="2400">
                <a:solidFill>
                  <a:schemeClr val="bg1"/>
                </a:solidFill>
                <a:latin typeface="Comic Sans MS" panose="030F0702030302020204" charset="0"/>
                <a:cs typeface="Comic Sans MS" panose="030F0702030302020204" charset="0"/>
              </a:rPr>
              <a:t> &amp; convert it to REST Api using Flask</a:t>
            </a:r>
            <a:endParaRPr lang="en-IN" altLang="en-US" sz="2400">
              <a:solidFill>
                <a:schemeClr val="bg1"/>
              </a:solidFill>
              <a:latin typeface="Comic Sans MS" panose="030F0702030302020204" charset="0"/>
              <a:cs typeface="Comic Sans MS" panose="030F0702030302020204" charset="0"/>
            </a:endParaRPr>
          </a:p>
          <a:p>
            <a:pPr marL="0" indent="0">
              <a:buNone/>
            </a:pPr>
            <a:endParaRPr lang="en-IN" altLang="en-US" sz="2400">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Second part is to buil</a:t>
            </a:r>
            <a:r>
              <a:rPr lang="en-IN" altLang="en-US" sz="2400">
                <a:solidFill>
                  <a:schemeClr val="bg1"/>
                </a:solidFill>
                <a:latin typeface="Comic Sans MS" panose="030F0702030302020204" charset="0"/>
                <a:cs typeface="Comic Sans MS" panose="030F0702030302020204" charset="0"/>
                <a:sym typeface="+mn-ea"/>
              </a:rPr>
              <a:t>d Server using Java-Servlet &amp; make it a REST-Api</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Thir</a:t>
            </a:r>
            <a:r>
              <a:rPr lang="en-IN" altLang="en-US" sz="2400" i="1">
                <a:solidFill>
                  <a:schemeClr val="bg1"/>
                </a:solidFill>
                <a:latin typeface="Comic Sans MS" panose="030F0702030302020204" charset="0"/>
                <a:cs typeface="Comic Sans MS" panose="030F0702030302020204" charset="0"/>
                <a:sym typeface="+mn-ea"/>
              </a:rPr>
              <a:t>d </a:t>
            </a:r>
            <a:r>
              <a:rPr lang="en-IN" altLang="en-US" sz="2400">
                <a:solidFill>
                  <a:schemeClr val="bg1"/>
                </a:solidFill>
                <a:latin typeface="Comic Sans MS" panose="030F0702030302020204" charset="0"/>
                <a:cs typeface="Comic Sans MS" panose="030F0702030302020204" charset="0"/>
                <a:sym typeface="+mn-ea"/>
              </a:rPr>
              <a:t>part is to build web-app using ReactJs &amp; connect it to REST Service</a:t>
            </a:r>
            <a:endParaRPr lang="en-IN" altLang="en-US" sz="2400">
              <a:solidFill>
                <a:schemeClr val="bg1"/>
              </a:solidFill>
              <a:latin typeface="Comic Sans MS" panose="030F0702030302020204" charset="0"/>
              <a:cs typeface="Comic Sans MS" panose="030F0702030302020204" charset="0"/>
            </a:endParaRPr>
          </a:p>
        </p:txBody>
      </p:sp>
      <p:sp>
        <p:nvSpPr>
          <p:cNvPr id="9"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306070" y="2119630"/>
            <a:ext cx="11652885" cy="4598670"/>
          </a:xfrm>
          <a:prstGeom prst="rect">
            <a:avLst/>
          </a:prstGeom>
        </p:spPr>
      </p:pic>
      <p:sp>
        <p:nvSpPr>
          <p:cNvPr id="22" name="Text Box 21"/>
          <p:cNvSpPr txBox="1"/>
          <p:nvPr/>
        </p:nvSpPr>
        <p:spPr>
          <a:xfrm>
            <a:off x="1481455" y="2119630"/>
            <a:ext cx="8823325" cy="2799715"/>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ML Mo</a:t>
            </a:r>
            <a:r>
              <a:rPr lang="en-IN" altLang="en-US" sz="8800" b="1" i="1">
                <a:solidFill>
                  <a:schemeClr val="bg1"/>
                </a:solidFill>
                <a:latin typeface="Comic Sans MS" panose="030F0702030302020204" charset="0"/>
                <a:cs typeface="Comic Sans MS" panose="030F0702030302020204" charset="0"/>
                <a:sym typeface="+mn-ea"/>
              </a:rPr>
              <a:t>d</a:t>
            </a:r>
            <a:r>
              <a:rPr lang="en-IN" altLang="en-US" sz="8800" b="1">
                <a:solidFill>
                  <a:schemeClr val="bg1"/>
                </a:solidFill>
                <a:latin typeface="Comic Sans MS" panose="030F0702030302020204" charset="0"/>
                <a:cs typeface="Comic Sans MS" panose="030F0702030302020204" charset="0"/>
              </a:rPr>
              <a:t>el &amp; </a:t>
            </a:r>
            <a:r>
              <a:rPr lang="en-IN" sz="8800" b="1">
                <a:solidFill>
                  <a:schemeClr val="bg1"/>
                </a:solidFill>
                <a:latin typeface="Comic Sans MS" panose="030F0702030302020204" charset="0"/>
                <a:cs typeface="Comic Sans MS" panose="030F0702030302020204" charset="0"/>
              </a:rPr>
              <a:t>Pre</a:t>
            </a:r>
            <a:r>
              <a:rPr lang="en-IN" altLang="en-US" sz="8800" b="1" i="1">
                <a:solidFill>
                  <a:schemeClr val="bg1"/>
                </a:solidFill>
                <a:latin typeface="Comic Sans MS" panose="030F0702030302020204" charset="0"/>
                <a:cs typeface="Comic Sans MS" panose="030F0702030302020204" charset="0"/>
                <a:sym typeface="+mn-ea"/>
              </a:rPr>
              <a:t>d</a:t>
            </a:r>
            <a:r>
              <a:rPr lang="en-IN" sz="8800" b="1">
                <a:solidFill>
                  <a:schemeClr val="bg1"/>
                </a:solidFill>
                <a:latin typeface="Comic Sans MS" panose="030F0702030302020204" charset="0"/>
                <a:cs typeface="Comic Sans MS" panose="030F0702030302020204" charset="0"/>
              </a:rPr>
              <a:t>iction API</a:t>
            </a:r>
            <a:r>
              <a:rPr lang="en-IN" altLang="en-US" sz="8800" b="1">
                <a:solidFill>
                  <a:schemeClr val="bg1"/>
                </a:solidFill>
                <a:latin typeface="Comic Sans MS" panose="030F0702030302020204" charset="0"/>
                <a:cs typeface="Comic Sans MS" panose="030F0702030302020204" charset="0"/>
              </a:rPr>
              <a:t> </a:t>
            </a:r>
            <a:endParaRPr lang="en-IN" altLang="en-US" sz="8800" b="1">
              <a:solidFill>
                <a:schemeClr val="bg1"/>
              </a:solidFill>
              <a:latin typeface="Comic Sans MS" panose="030F0702030302020204" charset="0"/>
              <a:cs typeface="Comic Sans MS" panose="030F0702030302020204" charset="0"/>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38125" y="457200"/>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Steps</a:t>
            </a:r>
            <a:endParaRPr lang="en-US" sz="4800">
              <a:solidFill>
                <a:schemeClr val="bg1"/>
              </a:solidFill>
              <a:latin typeface="Comic Sans MS" panose="030F0702030302020204" charset="0"/>
              <a:cs typeface="Comic Sans MS" panose="030F0702030302020204" charset="0"/>
            </a:endParaRPr>
          </a:p>
        </p:txBody>
      </p:sp>
      <p:sp>
        <p:nvSpPr>
          <p:cNvPr id="3" name="Content Placeholder 2"/>
          <p:cNvSpPr>
            <a:spLocks noGrp="1"/>
          </p:cNvSpPr>
          <p:nvPr/>
        </p:nvSpPr>
        <p:spPr>
          <a:xfrm>
            <a:off x="237490" y="1825625"/>
            <a:ext cx="11116310" cy="480060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Importing necessary libraries:</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Importing libraries like pandas, numpy, matplotlib,sea born, sklearn, xgboost, pickle.</a:t>
            </a:r>
            <a:endParaRPr lang="en-US" sz="1800">
              <a:solidFill>
                <a:schemeClr val="bg1"/>
              </a:solidFill>
              <a:latin typeface="Comic Sans MS" panose="030F0702030302020204" charset="0"/>
              <a:cs typeface="Comic Sans MS" panose="030F0702030302020204" charset="0"/>
            </a:endParaRPr>
          </a:p>
          <a:p>
            <a:pPr>
              <a:lnSpc>
                <a:spcPct val="13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Data Cleaning:</a:t>
            </a:r>
            <a:r>
              <a:rPr lang="en-US">
                <a:solidFill>
                  <a:schemeClr val="bg1"/>
                </a:solidFill>
                <a:latin typeface="Comic Sans MS" panose="030F0702030302020204" charset="0"/>
                <a:cs typeface="Comic Sans MS" panose="030F0702030302020204" charset="0"/>
              </a:rPr>
              <a:t> </a:t>
            </a:r>
            <a:r>
              <a:rPr lang="en-US">
                <a:solidFill>
                  <a:schemeClr val="bg1"/>
                </a:solidFill>
                <a:latin typeface="Comic Sans MS" panose="030F0702030302020204" charset="0"/>
                <a:cs typeface="Comic Sans MS" panose="030F0702030302020204" charset="0"/>
                <a:sym typeface="+mn-ea"/>
              </a:rPr>
              <a:t> </a:t>
            </a:r>
            <a:r>
              <a:rPr lang="en-US" sz="1800">
                <a:solidFill>
                  <a:schemeClr val="bg1"/>
                </a:solidFill>
                <a:latin typeface="Comic Sans MS" panose="030F0702030302020204" charset="0"/>
                <a:cs typeface="Comic Sans MS" panose="030F0702030302020204" charset="0"/>
                <a:sym typeface="+mn-ea"/>
              </a:rPr>
              <a:t>Dropping unnecessary columns and rows containg null values</a:t>
            </a:r>
            <a:endParaRPr lang="en-US">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Feature Engineering:</a:t>
            </a:r>
            <a:r>
              <a:rPr lang="en-US">
                <a:solidFill>
                  <a:schemeClr val="bg1"/>
                </a:solidFill>
                <a:latin typeface="Comic Sans MS" panose="030F0702030302020204" charset="0"/>
                <a:cs typeface="Comic Sans MS" panose="030F0702030302020204" charset="0"/>
              </a:rPr>
              <a:t> </a:t>
            </a:r>
            <a:r>
              <a:rPr sz="1800">
                <a:solidFill>
                  <a:schemeClr val="bg1"/>
                </a:solidFill>
                <a:latin typeface="Comic Sans MS" panose="030F0702030302020204" charset="0"/>
                <a:cs typeface="Comic Sans MS" panose="030F0702030302020204" charset="0"/>
              </a:rPr>
              <a:t>The "business_code" column inside X_train, is a categorical column, so </a:t>
            </a:r>
            <a:r>
              <a:rPr lang="en-US" sz="1800">
                <a:solidFill>
                  <a:schemeClr val="bg1"/>
                </a:solidFill>
                <a:latin typeface="Comic Sans MS" panose="030F0702030302020204" charset="0"/>
                <a:cs typeface="Comic Sans MS" panose="030F0702030302020204" charset="0"/>
              </a:rPr>
              <a:t>we</a:t>
            </a:r>
            <a:r>
              <a:rPr sz="1800">
                <a:solidFill>
                  <a:schemeClr val="bg1"/>
                </a:solidFill>
                <a:latin typeface="Comic Sans MS" panose="030F0702030302020204" charset="0"/>
                <a:cs typeface="Comic Sans MS" panose="030F0702030302020204" charset="0"/>
              </a:rPr>
              <a:t> perform</a:t>
            </a:r>
            <a:r>
              <a:rPr lang="en-US" sz="1800">
                <a:solidFill>
                  <a:schemeClr val="bg1"/>
                </a:solidFill>
                <a:latin typeface="Comic Sans MS" panose="030F0702030302020204" charset="0"/>
                <a:cs typeface="Comic Sans MS" panose="030F0702030302020204" charset="0"/>
              </a:rPr>
              <a:t>ed</a:t>
            </a:r>
            <a:r>
              <a:rPr sz="1800">
                <a:solidFill>
                  <a:schemeClr val="bg1"/>
                </a:solidFill>
                <a:latin typeface="Comic Sans MS" panose="030F0702030302020204" charset="0"/>
                <a:cs typeface="Comic Sans MS" panose="030F0702030302020204" charset="0"/>
              </a:rPr>
              <a:t> Labelencoder on that particular colum</a:t>
            </a:r>
            <a:r>
              <a:rPr lang="en-US" sz="1800">
                <a:solidFill>
                  <a:schemeClr val="bg1"/>
                </a:solidFill>
                <a:latin typeface="Comic Sans MS" panose="030F0702030302020204" charset="0"/>
                <a:cs typeface="Comic Sans MS" panose="030F0702030302020204" charset="0"/>
              </a:rPr>
              <a:t>n &amp; stored the value "business_code_enc"</a:t>
            </a:r>
            <a:br>
              <a:rPr lang="en-US" sz="1800">
                <a:solidFill>
                  <a:schemeClr val="bg1"/>
                </a:solidFill>
                <a:latin typeface="Comic Sans MS" panose="030F0702030302020204" charset="0"/>
                <a:cs typeface="Comic Sans MS" panose="030F0702030302020204" charset="0"/>
              </a:rPr>
            </a:b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Outlier detection </a:t>
            </a:r>
            <a:br>
              <a:rPr lang="en-US" i="1">
                <a:solidFill>
                  <a:schemeClr val="bg1"/>
                </a:solidFill>
                <a:latin typeface="Comic Sans MS" panose="030F0702030302020204" charset="0"/>
                <a:cs typeface="Comic Sans MS" panose="030F0702030302020204" charset="0"/>
              </a:rPr>
            </a:br>
            <a:r>
              <a:rPr lang="en-IN" altLang="en-US" i="1">
                <a:solidFill>
                  <a:schemeClr val="bg1"/>
                </a:solidFill>
                <a:latin typeface="Comic Sans MS" panose="030F0702030302020204" charset="0"/>
                <a:cs typeface="Comic Sans MS" panose="030F0702030302020204" charset="0"/>
              </a:rPr>
              <a:t>&amp;</a:t>
            </a:r>
            <a:r>
              <a:rPr lang="en-US" i="1">
                <a:solidFill>
                  <a:schemeClr val="bg1"/>
                </a:solidFill>
                <a:latin typeface="Comic Sans MS" panose="030F0702030302020204" charset="0"/>
                <a:cs typeface="Comic Sans MS" panose="030F0702030302020204" charset="0"/>
              </a:rPr>
              <a:t> removal:</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Detecting extreme cases and removing them.</a:t>
            </a:r>
            <a:br>
              <a:rPr lang="en-US" sz="1800">
                <a:solidFill>
                  <a:schemeClr val="bg1"/>
                </a:solidFill>
                <a:latin typeface="Comic Sans MS" panose="030F0702030302020204" charset="0"/>
                <a:cs typeface="Comic Sans MS" panose="030F0702030302020204" charset="0"/>
              </a:rPr>
            </a:b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Model building:</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Training our model using Xgboost and testing using test data.</a:t>
            </a:r>
            <a:endParaRPr lang="en-US" sz="1800">
              <a:solidFill>
                <a:schemeClr val="bg1"/>
              </a:solidFill>
              <a:latin typeface="Comic Sans MS" panose="030F0702030302020204" charset="0"/>
              <a:cs typeface="Comic Sans MS" panose="030F0702030302020204" charset="0"/>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22" name="Text Box 21"/>
          <p:cNvSpPr txBox="1"/>
          <p:nvPr/>
        </p:nvSpPr>
        <p:spPr>
          <a:xfrm>
            <a:off x="204470" y="365125"/>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Dataset</a:t>
            </a:r>
            <a:endParaRPr lang="en-IN" altLang="en-US" sz="4800" b="1">
              <a:solidFill>
                <a:schemeClr val="bg1"/>
              </a:solidFill>
              <a:latin typeface="Comic Sans MS" panose="030F0702030302020204" charset="0"/>
              <a:cs typeface="Comic Sans MS" panose="030F0702030302020204" charset="0"/>
              <a:sym typeface="+mn-ea"/>
            </a:endParaRPr>
          </a:p>
        </p:txBody>
      </p:sp>
      <p:sp>
        <p:nvSpPr>
          <p:cNvPr id="3" name="Content Placeholder 2"/>
          <p:cNvSpPr>
            <a:spLocks noGrp="1"/>
          </p:cNvSpPr>
          <p:nvPr/>
        </p:nvSpPr>
        <p:spPr>
          <a:xfrm>
            <a:off x="204470" y="1287145"/>
            <a:ext cx="11823065"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chemeClr val="bg1"/>
                </a:solidFill>
                <a:latin typeface="Comic Sans MS" panose="030F0702030302020204" charset="0"/>
                <a:cs typeface="Comic Sans MS" panose="030F0702030302020204" charset="0"/>
                <a:sym typeface="+mn-ea"/>
              </a:rPr>
              <a:t>The dataset contains </a:t>
            </a:r>
            <a:r>
              <a:rPr lang="en-IN" altLang="en-US" sz="1800">
                <a:solidFill>
                  <a:schemeClr val="bg1"/>
                </a:solidFill>
                <a:latin typeface="Comic Sans MS" panose="030F0702030302020204" charset="0"/>
                <a:cs typeface="Comic Sans MS" panose="030F0702030302020204" charset="0"/>
                <a:sym typeface="+mn-ea"/>
              </a:rPr>
              <a:t>50k</a:t>
            </a:r>
            <a:r>
              <a:rPr lang="en-US" sz="1800">
                <a:solidFill>
                  <a:schemeClr val="bg1"/>
                </a:solidFill>
                <a:latin typeface="Comic Sans MS" panose="030F0702030302020204" charset="0"/>
                <a:cs typeface="Comic Sans MS" panose="030F0702030302020204" charset="0"/>
                <a:sym typeface="+mn-ea"/>
              </a:rPr>
              <a:t> rows and </a:t>
            </a:r>
            <a:r>
              <a:rPr lang="en-IN" altLang="en-US" sz="1800">
                <a:solidFill>
                  <a:schemeClr val="bg1"/>
                </a:solidFill>
                <a:latin typeface="Comic Sans MS" panose="030F0702030302020204" charset="0"/>
                <a:cs typeface="Comic Sans MS" panose="030F0702030302020204" charset="0"/>
                <a:sym typeface="+mn-ea"/>
              </a:rPr>
              <a:t>1</a:t>
            </a:r>
            <a:r>
              <a:rPr lang="en-US" sz="1800">
                <a:solidFill>
                  <a:schemeClr val="bg1"/>
                </a:solidFill>
                <a:latin typeface="Comic Sans MS" panose="030F0702030302020204" charset="0"/>
                <a:cs typeface="Comic Sans MS" panose="030F0702030302020204" charset="0"/>
                <a:sym typeface="+mn-ea"/>
              </a:rPr>
              <a:t>9 columns</a:t>
            </a:r>
            <a:endParaRPr lang="en-US" sz="1800">
              <a:solidFill>
                <a:schemeClr val="bg1"/>
              </a:solidFill>
              <a:latin typeface="Comic Sans MS" panose="030F0702030302020204" charset="0"/>
              <a:cs typeface="Comic Sans MS" panose="030F0702030302020204" charset="0"/>
            </a:endParaRPr>
          </a:p>
        </p:txBody>
      </p:sp>
      <p:pic>
        <p:nvPicPr>
          <p:cNvPr id="9" name="Content Placeholder 8" descr="ataset"/>
          <p:cNvPicPr>
            <a:picLocks noChangeAspect="1"/>
          </p:cNvPicPr>
          <p:nvPr>
            <p:ph idx="1"/>
          </p:nvPr>
        </p:nvPicPr>
        <p:blipFill>
          <a:blip r:embed="rId1"/>
          <a:stretch>
            <a:fillRect/>
          </a:stretch>
        </p:blipFill>
        <p:spPr>
          <a:xfrm>
            <a:off x="350520" y="1691005"/>
            <a:ext cx="11675745" cy="4676775"/>
          </a:xfrm>
          <a:prstGeom prst="rect">
            <a:avLst/>
          </a:prstGeom>
        </p:spPr>
      </p:pic>
      <p:sp>
        <p:nvSpPr>
          <p:cNvPr id="11"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4" name="Title 1"/>
          <p:cNvSpPr>
            <a:spLocks noGrp="1"/>
          </p:cNvSpPr>
          <p:nvPr/>
        </p:nvSpPr>
        <p:spPr>
          <a:xfrm>
            <a:off x="87503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solidFill>
                  <a:schemeClr val="bg1"/>
                </a:solidFill>
                <a:latin typeface="Comic Sans MS" panose="030F0702030302020204" charset="0"/>
                <a:cs typeface="Comic Sans MS" panose="030F0702030302020204" charset="0"/>
                <a:sym typeface="+mn-ea"/>
              </a:rPr>
              <a:t>Flask Api</a:t>
            </a:r>
            <a:endParaRPr lang="en-IN" altLang="en-US" b="1">
              <a:solidFill>
                <a:schemeClr val="bg1"/>
              </a:solidFill>
              <a:latin typeface="Comic Sans MS" panose="030F0702030302020204" charset="0"/>
              <a:cs typeface="Comic Sans MS" panose="030F0702030302020204" charset="0"/>
              <a:sym typeface="+mn-ea"/>
            </a:endParaRPr>
          </a:p>
        </p:txBody>
      </p:sp>
      <p:sp>
        <p:nvSpPr>
          <p:cNvPr id="5" name="Content Placeholder 2"/>
          <p:cNvSpPr>
            <a:spLocks noGrp="1"/>
          </p:cNvSpPr>
          <p:nvPr/>
        </p:nvSpPr>
        <p:spPr>
          <a:xfrm>
            <a:off x="838200" y="1825625"/>
            <a:ext cx="7534910" cy="2154555"/>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2400">
                <a:solidFill>
                  <a:schemeClr val="bg1"/>
                </a:solidFill>
                <a:latin typeface="Comic Sans MS" panose="030F0702030302020204" charset="0"/>
                <a:cs typeface="Comic Sans MS" panose="030F0702030302020204" charset="0"/>
                <a:sym typeface="+mn-ea"/>
              </a:rPr>
              <a:t>Flask is a popular micro framework for building web applications. Since it is a micro-framework it is easy to use</a:t>
            </a:r>
            <a:endParaRPr lang="en-IN" altLang="en-US" sz="2400">
              <a:solidFill>
                <a:schemeClr val="bg1"/>
              </a:solidFill>
              <a:latin typeface="Comic Sans MS" panose="030F0702030302020204" charset="0"/>
              <a:cs typeface="Comic Sans MS" panose="030F0702030302020204" charset="0"/>
              <a:sym typeface="+mn-ea"/>
            </a:endParaRPr>
          </a:p>
          <a:p>
            <a:pPr marL="0" indent="0">
              <a:buNone/>
            </a:pPr>
            <a:endParaRPr lang="en-IN" altLang="en-US" sz="2400">
              <a:solidFill>
                <a:schemeClr val="bg1"/>
              </a:solidFill>
              <a:latin typeface="Comic Sans MS" panose="030F0702030302020204" charset="0"/>
              <a:cs typeface="Comic Sans MS" panose="030F0702030302020204" charset="0"/>
              <a:sym typeface="+mn-ea"/>
            </a:endParaRPr>
          </a:p>
          <a:p>
            <a:pPr marL="0" indent="0">
              <a:buNone/>
            </a:pPr>
            <a:r>
              <a:rPr lang="en-IN" altLang="en-US" sz="2400">
                <a:solidFill>
                  <a:schemeClr val="bg1"/>
                </a:solidFill>
                <a:latin typeface="Comic Sans MS" panose="030F0702030302020204" charset="0"/>
                <a:cs typeface="Comic Sans MS" panose="030F0702030302020204" charset="0"/>
                <a:sym typeface="+mn-ea"/>
              </a:rPr>
              <a:t>Here, the instance of the traine</a:t>
            </a:r>
            <a:r>
              <a:rPr lang="en-IN" altLang="en-US" sz="2400">
                <a:solidFill>
                  <a:schemeClr val="bg1"/>
                </a:solidFill>
                <a:latin typeface="Comic Sans MS" panose="030F0702030302020204" charset="0"/>
                <a:cs typeface="Comic Sans MS" panose="030F0702030302020204" charset="0"/>
                <a:sym typeface="+mn-ea"/>
              </a:rPr>
              <a:t>d ml-model is extracted using “pickle” &amp; converted to REST-Api using “Flask”</a:t>
            </a:r>
            <a:endParaRPr lang="en-IN" altLang="en-US" sz="2400">
              <a:solidFill>
                <a:schemeClr val="bg1"/>
              </a:solidFill>
              <a:latin typeface="Comic Sans MS" panose="030F0702030302020204" charset="0"/>
              <a:cs typeface="Comic Sans MS" panose="030F0702030302020204" charset="0"/>
              <a:sym typeface="+mn-ea"/>
            </a:endParaRPr>
          </a:p>
        </p:txBody>
      </p:sp>
      <p:pic>
        <p:nvPicPr>
          <p:cNvPr id="3" name="Content Placeholder 2" descr="flask"/>
          <p:cNvPicPr>
            <a:picLocks noChangeAspect="1"/>
          </p:cNvPicPr>
          <p:nvPr>
            <p:ph idx="1"/>
          </p:nvPr>
        </p:nvPicPr>
        <p:blipFill>
          <a:blip r:embed="rId1"/>
          <a:stretch>
            <a:fillRect/>
          </a:stretch>
        </p:blipFill>
        <p:spPr>
          <a:xfrm>
            <a:off x="8278495" y="1691005"/>
            <a:ext cx="3622675" cy="3622675"/>
          </a:xfrm>
          <a:prstGeom prst="rect">
            <a:avLst/>
          </a:prstGeom>
        </p:spPr>
      </p:pic>
      <p:sp>
        <p:nvSpPr>
          <p:cNvPr id="9"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306070" y="2119630"/>
            <a:ext cx="11652885" cy="4598670"/>
          </a:xfrm>
          <a:prstGeom prst="rect">
            <a:avLst/>
          </a:prstGeom>
        </p:spPr>
      </p:pic>
      <p:sp>
        <p:nvSpPr>
          <p:cNvPr id="22" name="Text Box 21"/>
          <p:cNvSpPr txBox="1"/>
          <p:nvPr/>
        </p:nvSpPr>
        <p:spPr>
          <a:xfrm>
            <a:off x="1946275" y="2617470"/>
            <a:ext cx="8020685" cy="1445260"/>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a:t>
            </a:r>
            <a:r>
              <a:rPr lang="en-US" altLang="en-IN" sz="8800" b="1">
                <a:solidFill>
                  <a:schemeClr val="bg1"/>
                </a:solidFill>
                <a:latin typeface="Comic Sans MS" panose="030F0702030302020204" charset="0"/>
                <a:cs typeface="Comic Sans MS" panose="030F0702030302020204" charset="0"/>
              </a:rPr>
              <a:t>S</a:t>
            </a:r>
            <a:r>
              <a:rPr lang="en-IN" altLang="en-US" sz="8800" b="1">
                <a:solidFill>
                  <a:schemeClr val="bg1"/>
                </a:solidFill>
                <a:latin typeface="Comic Sans MS" panose="030F0702030302020204" charset="0"/>
                <a:cs typeface="Comic Sans MS" panose="030F0702030302020204" charset="0"/>
              </a:rPr>
              <a:t>erver </a:t>
            </a:r>
            <a:r>
              <a:rPr lang="en-IN" altLang="en-US" sz="8800" b="1">
                <a:solidFill>
                  <a:schemeClr val="bg1"/>
                </a:solidFill>
                <a:latin typeface="Comic Sans MS" panose="030F0702030302020204" charset="0"/>
                <a:cs typeface="Comic Sans MS" panose="030F0702030302020204" charset="0"/>
                <a:sym typeface="+mn-ea"/>
              </a:rPr>
              <a:t>Si</a:t>
            </a:r>
            <a:r>
              <a:rPr lang="en-IN" sz="8800" b="1">
                <a:solidFill>
                  <a:schemeClr val="bg1"/>
                </a:solidFill>
                <a:latin typeface="Comic Sans MS" panose="030F0702030302020204" charset="0"/>
                <a:cs typeface="Comic Sans MS" panose="030F0702030302020204" charset="0"/>
                <a:sym typeface="+mn-ea"/>
              </a:rPr>
              <a:t>d</a:t>
            </a:r>
            <a:r>
              <a:rPr lang="en-IN" altLang="en-US" sz="8800" b="1">
                <a:solidFill>
                  <a:schemeClr val="bg1"/>
                </a:solidFill>
                <a:latin typeface="Comic Sans MS" panose="030F0702030302020204" charset="0"/>
                <a:cs typeface="Comic Sans MS" panose="030F0702030302020204" charset="0"/>
                <a:sym typeface="+mn-ea"/>
              </a:rPr>
              <a:t>e</a:t>
            </a:r>
            <a:endParaRPr lang="en-IN" altLang="en-US" sz="8800" b="1">
              <a:solidFill>
                <a:schemeClr val="bg1"/>
              </a:solidFill>
              <a:latin typeface="Comic Sans MS" panose="030F0702030302020204" charset="0"/>
              <a:cs typeface="Comic Sans MS" panose="030F0702030302020204" charset="0"/>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38125" y="457200"/>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Steps</a:t>
            </a:r>
            <a:endParaRPr lang="en-US" sz="4800">
              <a:solidFill>
                <a:schemeClr val="bg1"/>
              </a:solidFill>
              <a:latin typeface="Comic Sans MS" panose="030F0702030302020204" charset="0"/>
              <a:cs typeface="Comic Sans MS" panose="030F0702030302020204" charset="0"/>
            </a:endParaRPr>
          </a:p>
        </p:txBody>
      </p:sp>
      <p:sp>
        <p:nvSpPr>
          <p:cNvPr id="3" name="Content Placeholder 2"/>
          <p:cNvSpPr>
            <a:spLocks noGrp="1"/>
          </p:cNvSpPr>
          <p:nvPr/>
        </p:nvSpPr>
        <p:spPr>
          <a:xfrm>
            <a:off x="0" y="1540510"/>
            <a:ext cx="12265025" cy="517842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Importing jars:</a:t>
            </a:r>
            <a:r>
              <a:rPr lang="en-US">
                <a:solidFill>
                  <a:schemeClr val="bg1"/>
                </a:solidFill>
                <a:latin typeface="Comic Sans MS" panose="030F0702030302020204" charset="0"/>
                <a:cs typeface="Comic Sans MS" panose="030F0702030302020204" charset="0"/>
              </a:rPr>
              <a:t> </a:t>
            </a:r>
            <a:r>
              <a:rPr lang="en-US" altLang="en-IN" sz="1800">
                <a:solidFill>
                  <a:schemeClr val="bg1"/>
                </a:solidFill>
                <a:latin typeface="Comic Sans MS" panose="030F0702030302020204" charset="0"/>
                <a:cs typeface="Comic Sans MS" panose="030F0702030302020204" charset="0"/>
              </a:rPr>
              <a:t>javax, jakarta,jersey,gson, servlet-api, mysql- connector</a:t>
            </a:r>
            <a:endParaRPr lang="en-US">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altLang="en-IN" i="1">
                <a:solidFill>
                  <a:schemeClr val="bg1"/>
                </a:solidFill>
                <a:latin typeface="Comic Sans MS" panose="030F0702030302020204" charset="0"/>
                <a:cs typeface="Comic Sans MS" panose="030F0702030302020204" charset="0"/>
              </a:rPr>
              <a:t>JDBC</a:t>
            </a:r>
            <a:r>
              <a:rPr lang="en-IN" altLang="en-US" i="1">
                <a:solidFill>
                  <a:schemeClr val="bg1"/>
                </a:solidFill>
                <a:latin typeface="Comic Sans MS" panose="030F0702030302020204" charset="0"/>
                <a:cs typeface="Comic Sans MS" panose="030F0702030302020204" charset="0"/>
              </a:rPr>
              <a:t>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sz="1800">
                <a:solidFill>
                  <a:schemeClr val="bg1"/>
                </a:solidFill>
                <a:latin typeface="Comic Sans MS" panose="030F0702030302020204" charset="0"/>
                <a:cs typeface="Comic Sans MS" panose="030F0702030302020204" charset="0"/>
              </a:rPr>
              <a:t>Connecting </a:t>
            </a:r>
            <a:r>
              <a:rPr lang="en-US" altLang="en-IN" sz="1800">
                <a:solidFill>
                  <a:schemeClr val="bg1"/>
                </a:solidFill>
                <a:latin typeface="Comic Sans MS" panose="030F0702030302020204" charset="0"/>
                <a:cs typeface="Comic Sans MS" panose="030F0702030302020204" charset="0"/>
              </a:rPr>
              <a:t>server to MySql DB</a:t>
            </a:r>
            <a:endParaRPr lang="en-US" altLang="en-IN"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altLang="en-IN" sz="2400" b="1" i="1">
                <a:solidFill>
                  <a:schemeClr val="bg1"/>
                </a:solidFill>
                <a:latin typeface="Comic Sans MS" panose="030F0702030302020204" charset="0"/>
                <a:cs typeface="Comic Sans MS" panose="030F0702030302020204" charset="0"/>
                <a:sym typeface="+mn-ea"/>
              </a:rPr>
              <a:t>Servlet</a:t>
            </a:r>
            <a:r>
              <a:rPr lang="en-IN" altLang="en-US" sz="2400" b="1" i="1">
                <a:solidFill>
                  <a:schemeClr val="bg1"/>
                </a:solidFill>
                <a:latin typeface="Comic Sans MS" panose="030F0702030302020204" charset="0"/>
                <a:cs typeface="Comic Sans MS" panose="030F0702030302020204" charset="0"/>
                <a:sym typeface="+mn-ea"/>
              </a:rPr>
              <a:t> </a:t>
            </a:r>
            <a:r>
              <a:rPr lang="en-US" sz="2400" b="1" i="1">
                <a:solidFill>
                  <a:schemeClr val="bg1"/>
                </a:solidFill>
                <a:latin typeface="Comic Sans MS" panose="030F0702030302020204" charset="0"/>
                <a:cs typeface="Comic Sans MS" panose="030F0702030302020204" charset="0"/>
                <a:sym typeface="+mn-ea"/>
              </a:rPr>
              <a:t>:</a:t>
            </a:r>
            <a:r>
              <a:rPr lang="en-US" sz="1800">
                <a:solidFill>
                  <a:schemeClr val="bg1"/>
                </a:solidFill>
                <a:latin typeface="Comic Sans MS" panose="030F0702030302020204" charset="0"/>
                <a:cs typeface="Comic Sans MS" panose="030F0702030302020204" charset="0"/>
                <a:sym typeface="+mn-ea"/>
              </a:rPr>
              <a:t> </a:t>
            </a:r>
            <a:r>
              <a:rPr lang="en-US" sz="1800">
                <a:solidFill>
                  <a:schemeClr val="bg1"/>
                </a:solidFill>
                <a:latin typeface="Comic Sans MS" panose="030F0702030302020204" charset="0"/>
                <a:cs typeface="Comic Sans MS" panose="030F0702030302020204" charset="0"/>
                <a:sym typeface="+mn-ea"/>
              </a:rPr>
              <a:t> </a:t>
            </a:r>
            <a:r>
              <a:rPr lang="en-IN" altLang="en-US" sz="1800">
                <a:solidFill>
                  <a:schemeClr val="bg1"/>
                </a:solidFill>
                <a:latin typeface="Comic Sans MS" panose="030F0702030302020204" charset="0"/>
                <a:cs typeface="Comic Sans MS" panose="030F0702030302020204" charset="0"/>
                <a:sym typeface="+mn-ea"/>
              </a:rPr>
              <a:t>Creating </a:t>
            </a:r>
            <a:r>
              <a:rPr lang="en-US" altLang="en-IN" sz="1800">
                <a:solidFill>
                  <a:schemeClr val="bg1"/>
                </a:solidFill>
                <a:latin typeface="Comic Sans MS" panose="030F0702030302020204" charset="0"/>
                <a:cs typeface="Comic Sans MS" panose="030F0702030302020204" charset="0"/>
                <a:sym typeface="+mn-ea"/>
              </a:rPr>
              <a:t>http end points for CRUD operation</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altLang="en-IN" i="1">
                <a:solidFill>
                  <a:schemeClr val="bg1"/>
                </a:solidFill>
                <a:latin typeface="Comic Sans MS" panose="030F0702030302020204" charset="0"/>
                <a:cs typeface="Comic Sans MS" panose="030F0702030302020204" charset="0"/>
              </a:rPr>
              <a:t>Annotations</a:t>
            </a:r>
            <a:r>
              <a:rPr lang="en-IN" i="1">
                <a:solidFill>
                  <a:schemeClr val="bg1"/>
                </a:solidFill>
                <a:latin typeface="Comic Sans MS" panose="030F0702030302020204" charset="0"/>
                <a:cs typeface="Comic Sans MS" panose="030F0702030302020204" charset="0"/>
              </a:rPr>
              <a:t>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US" altLang="en-IN" sz="1800">
                <a:solidFill>
                  <a:schemeClr val="bg1"/>
                </a:solidFill>
                <a:latin typeface="Comic Sans MS" panose="030F0702030302020204" charset="0"/>
                <a:cs typeface="Comic Sans MS" panose="030F0702030302020204" charset="0"/>
              </a:rPr>
              <a:t>using annotation to hook the end-points.</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altLang="en-IN" i="1">
                <a:solidFill>
                  <a:schemeClr val="bg1"/>
                </a:solidFill>
                <a:latin typeface="Comic Sans MS" panose="030F0702030302020204" charset="0"/>
                <a:cs typeface="Comic Sans MS" panose="030F0702030302020204" charset="0"/>
              </a:rPr>
              <a:t>Headless CMS</a:t>
            </a:r>
            <a:r>
              <a:rPr lang="en-IN" altLang="en-US" i="1">
                <a:solidFill>
                  <a:schemeClr val="bg1"/>
                </a:solidFill>
                <a:latin typeface="Comic Sans MS" panose="030F0702030302020204" charset="0"/>
                <a:cs typeface="Comic Sans MS" panose="030F0702030302020204" charset="0"/>
              </a:rPr>
              <a:t> </a:t>
            </a:r>
            <a:r>
              <a:rPr lang="en-US" i="1">
                <a:solidFill>
                  <a:schemeClr val="bg1"/>
                </a:solidFill>
                <a:latin typeface="Comic Sans MS" panose="030F0702030302020204" charset="0"/>
                <a:cs typeface="Comic Sans MS" panose="030F0702030302020204" charset="0"/>
              </a:rPr>
              <a:t>:</a:t>
            </a:r>
            <a:r>
              <a:rPr lang="en-US" altLang="en-IN" sz="1800">
                <a:solidFill>
                  <a:schemeClr val="bg1"/>
                </a:solidFill>
                <a:latin typeface="Comic Sans MS" panose="030F0702030302020204" charset="0"/>
                <a:cs typeface="Comic Sans MS" panose="030F0702030302020204" charset="0"/>
              </a:rPr>
              <a:t>  Making the java servlets stand alone to make Rest Api.</a:t>
            </a:r>
            <a:br>
              <a:rPr lang="en-IN" altLang="en-US" sz="1800">
                <a:solidFill>
                  <a:schemeClr val="bg1"/>
                </a:solidFill>
                <a:latin typeface="Comic Sans MS" panose="030F0702030302020204" charset="0"/>
                <a:cs typeface="Comic Sans MS" panose="030F0702030302020204" charset="0"/>
              </a:rPr>
            </a:br>
            <a:endParaRPr lang="en-US" sz="1800">
              <a:solidFill>
                <a:schemeClr val="bg1"/>
              </a:solidFill>
              <a:latin typeface="Comic Sans MS" panose="030F0702030302020204" charset="0"/>
              <a:cs typeface="Comic Sans MS" panose="030F0702030302020204" charset="0"/>
            </a:endParaRPr>
          </a:p>
          <a:p>
            <a:pPr marL="0" indent="0">
              <a:lnSpc>
                <a:spcPct val="100000"/>
              </a:lnSpc>
              <a:buFont typeface="Arial" panose="020B0604020202020204" pitchFamily="34" charset="0"/>
              <a:buNone/>
            </a:pPr>
            <a:endParaRPr lang="en-IN" altLang="en-US" sz="1800">
              <a:solidFill>
                <a:schemeClr val="bg1"/>
              </a:solidFill>
              <a:latin typeface="Comic Sans MS" panose="030F0702030302020204" charset="0"/>
              <a:cs typeface="Comic Sans MS" panose="030F0702030302020204" charset="0"/>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B2B</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AE6A3"/>
      </a:hlink>
      <a:folHlink>
        <a:srgbClr val="6312D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7631</Words>
  <Application>WPS Presentation</Application>
  <PresentationFormat>Widescreen</PresentationFormat>
  <Paragraphs>228</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SimSun</vt:lpstr>
      <vt:lpstr>Wingdings</vt:lpstr>
      <vt:lpstr>Comic Sans MS</vt:lpstr>
      <vt:lpstr>Arial Black</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337</cp:revision>
  <dcterms:created xsi:type="dcterms:W3CDTF">2021-04-02T15:00:00Z</dcterms:created>
  <dcterms:modified xsi:type="dcterms:W3CDTF">2022-11-10T10:04:53Z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614EC88E717946FD8351AFBF9EF05602</vt:lpwstr>
  </property>
</Properties>
</file>