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8" r:id="rId7"/>
    <p:sldId id="267" r:id="rId8"/>
    <p:sldId id="263" r:id="rId9"/>
    <p:sldId id="269" r:id="rId10"/>
    <p:sldId id="270" r:id="rId11"/>
    <p:sldId id="271" r:id="rId12"/>
    <p:sldId id="272" r:id="rId13"/>
    <p:sldId id="264" r:id="rId14"/>
    <p:sldId id="265"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opscience.iop.org/article/10.1088/1742-6596/1641/1/012042" TargetMode="External"/><Relationship Id="rId7" Type="http://schemas.openxmlformats.org/officeDocument/2006/relationships/slide" Target="slide10.xml"/><Relationship Id="rId2" Type="http://schemas.openxmlformats.org/officeDocument/2006/relationships/hyperlink" Target="https://ieeexplore.ieee.org/document/6021216" TargetMode="External"/><Relationship Id="rId1" Type="http://schemas.openxmlformats.org/officeDocument/2006/relationships/slideLayout" Target="../slideLayouts/slideLayout2.xml"/><Relationship Id="rId6" Type="http://schemas.openxmlformats.org/officeDocument/2006/relationships/hyperlink" Target="https://www.ijert.org/research/implementation-of-rsa-algorithm-on-fpga-IJERTV1IS5454.pdf" TargetMode="External"/><Relationship Id="rId5" Type="http://schemas.openxmlformats.org/officeDocument/2006/relationships/hyperlink" Target="https://www.ijser.org/researchpaper/Implementation_of_RSA_Cryptosystem_Using_Verilog.pdf" TargetMode="External"/><Relationship Id="rId4" Type="http://schemas.openxmlformats.org/officeDocument/2006/relationships/hyperlink" Target="https://scholarworks.calstate.edu/concern/theses/76537633k?locale=e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564" y="1905000"/>
            <a:ext cx="8686800" cy="1295399"/>
          </a:xfrm>
        </p:spPr>
        <p:txBody>
          <a:bodyPr>
            <a:noAutofit/>
          </a:bodyPr>
          <a:lstStyle/>
          <a:p>
            <a:r>
              <a:rPr lang="en-US" sz="3200" b="1" dirty="0">
                <a:solidFill>
                  <a:srgbClr val="0070C0"/>
                </a:solidFill>
              </a:rPr>
              <a:t>International Conference on Smart Systems for applications in Electrical Sciences </a:t>
            </a:r>
            <a:br>
              <a:rPr lang="en-US" sz="3200" b="1" dirty="0">
                <a:solidFill>
                  <a:srgbClr val="0070C0"/>
                </a:solidFill>
              </a:rPr>
            </a:br>
            <a:r>
              <a:rPr lang="en-US" sz="3200" b="1" dirty="0">
                <a:solidFill>
                  <a:srgbClr val="0070C0"/>
                </a:solidFill>
              </a:rPr>
              <a:t>ICSSES-2024</a:t>
            </a:r>
          </a:p>
        </p:txBody>
      </p:sp>
      <p:sp>
        <p:nvSpPr>
          <p:cNvPr id="3" name="Subtitle 2"/>
          <p:cNvSpPr>
            <a:spLocks noGrp="1"/>
          </p:cNvSpPr>
          <p:nvPr>
            <p:ph type="subTitle" idx="1"/>
          </p:nvPr>
        </p:nvSpPr>
        <p:spPr>
          <a:xfrm>
            <a:off x="1028700" y="3505199"/>
            <a:ext cx="7086600" cy="2057400"/>
          </a:xfrm>
        </p:spPr>
        <p:txBody>
          <a:bodyPr>
            <a:noAutofit/>
          </a:bodyPr>
          <a:lstStyle/>
          <a:p>
            <a:r>
              <a:rPr lang="en-IN" sz="2000" b="1" i="0" u="none" strike="noStrike" baseline="0" dirty="0" smtClean="0">
                <a:solidFill>
                  <a:srgbClr val="C00000"/>
                </a:solidFill>
              </a:rPr>
              <a:t>“</a:t>
            </a:r>
            <a:r>
              <a:rPr lang="en-IN" sz="2000" b="1" dirty="0" smtClean="0">
                <a:solidFill>
                  <a:srgbClr val="C00000"/>
                </a:solidFill>
              </a:rPr>
              <a:t>RSA IMPLEMENTATION USING FPGA</a:t>
            </a:r>
            <a:r>
              <a:rPr lang="en-IN" sz="2000" b="1" i="0" u="none" strike="noStrike" baseline="0" dirty="0" smtClean="0">
                <a:solidFill>
                  <a:srgbClr val="C00000"/>
                </a:solidFill>
              </a:rPr>
              <a:t>”</a:t>
            </a:r>
            <a:endParaRPr lang="en-US" sz="2000" b="1" i="0" u="none" strike="noStrike" baseline="0" dirty="0">
              <a:solidFill>
                <a:srgbClr val="C00000"/>
              </a:solidFill>
            </a:endParaRPr>
          </a:p>
          <a:p>
            <a:r>
              <a:rPr lang="en-US" sz="2000" b="1" dirty="0">
                <a:solidFill>
                  <a:srgbClr val="C00000"/>
                </a:solidFill>
              </a:rPr>
              <a:t>By</a:t>
            </a:r>
          </a:p>
          <a:p>
            <a:r>
              <a:rPr lang="en-GB" sz="1800" b="1" dirty="0" smtClean="0">
                <a:solidFill>
                  <a:srgbClr val="C00000"/>
                </a:solidFill>
              </a:rPr>
              <a:t>NITIN SINGH</a:t>
            </a:r>
            <a:endParaRPr lang="en-US" sz="1800" b="1" dirty="0">
              <a:solidFill>
                <a:srgbClr val="C00000"/>
              </a:solidFill>
            </a:endParaRPr>
          </a:p>
        </p:txBody>
      </p:sp>
      <p:sp>
        <p:nvSpPr>
          <p:cNvPr id="5" name="TextBox 4"/>
          <p:cNvSpPr txBox="1"/>
          <p:nvPr/>
        </p:nvSpPr>
        <p:spPr>
          <a:xfrm>
            <a:off x="304800" y="5805055"/>
            <a:ext cx="1905000" cy="369332"/>
          </a:xfrm>
          <a:prstGeom prst="rect">
            <a:avLst/>
          </a:prstGeom>
          <a:noFill/>
        </p:spPr>
        <p:txBody>
          <a:bodyPr wrap="square" rtlCol="0">
            <a:spAutoFit/>
          </a:bodyPr>
          <a:lstStyle/>
          <a:p>
            <a:r>
              <a:rPr lang="en-US" dirty="0" smtClean="0">
                <a:solidFill>
                  <a:srgbClr val="C00000"/>
                </a:solidFill>
              </a:rPr>
              <a:t>Date:04/05/2024 </a:t>
            </a:r>
            <a:endParaRPr lang="en-US" dirty="0">
              <a:solidFill>
                <a:srgbClr val="C00000"/>
              </a:solidFill>
            </a:endParaRPr>
          </a:p>
        </p:txBody>
      </p:sp>
      <p:sp>
        <p:nvSpPr>
          <p:cNvPr id="8" name="TextBox 7"/>
          <p:cNvSpPr txBox="1"/>
          <p:nvPr/>
        </p:nvSpPr>
        <p:spPr>
          <a:xfrm>
            <a:off x="2209800" y="503663"/>
            <a:ext cx="6213764" cy="830997"/>
          </a:xfrm>
          <a:prstGeom prst="rect">
            <a:avLst/>
          </a:prstGeom>
          <a:noFill/>
        </p:spPr>
        <p:txBody>
          <a:bodyPr wrap="square" rtlCol="0">
            <a:spAutoFit/>
          </a:bodyPr>
          <a:lstStyle/>
          <a:p>
            <a:pPr algn="ctr"/>
            <a:r>
              <a:rPr lang="en-US" sz="2400" b="1" dirty="0"/>
              <a:t>Siddaganga Institute of Technology, Tumakuru</a:t>
            </a:r>
          </a:p>
          <a:p>
            <a:pPr algn="ctr"/>
            <a:r>
              <a:rPr lang="en-US" sz="2400" b="1" dirty="0">
                <a:solidFill>
                  <a:srgbClr val="FFC000"/>
                </a:solidFill>
              </a:rPr>
              <a:t>Association of Electrical Sciences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813" y="-457200"/>
            <a:ext cx="2562225" cy="2752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xmlns="" id="{0CD06C8A-55F3-446B-8FC7-3BAE9621795E}"/>
              </a:ext>
            </a:extLst>
          </p:cNvPr>
          <p:cNvSpPr txBox="1"/>
          <p:nvPr/>
        </p:nvSpPr>
        <p:spPr>
          <a:xfrm>
            <a:off x="6781800" y="5804770"/>
            <a:ext cx="1905000" cy="369332"/>
          </a:xfrm>
          <a:prstGeom prst="rect">
            <a:avLst/>
          </a:prstGeom>
          <a:noFill/>
        </p:spPr>
        <p:txBody>
          <a:bodyPr wrap="square" rtlCol="0">
            <a:spAutoFit/>
          </a:bodyPr>
          <a:lstStyle/>
          <a:p>
            <a:r>
              <a:rPr lang="en-US" dirty="0">
                <a:solidFill>
                  <a:srgbClr val="C00000"/>
                </a:solidFill>
              </a:rPr>
              <a:t>Paper </a:t>
            </a:r>
            <a:r>
              <a:rPr lang="en-US" dirty="0" smtClean="0">
                <a:solidFill>
                  <a:srgbClr val="C00000"/>
                </a:solidFill>
              </a:rPr>
              <a:t>ID:395 </a:t>
            </a:r>
            <a:endParaRPr lang="en-US" dirty="0">
              <a:solidFill>
                <a:srgbClr val="C00000"/>
              </a:solidFill>
            </a:endParaRPr>
          </a:p>
        </p:txBody>
      </p:sp>
    </p:spTree>
    <p:extLst>
      <p:ext uri="{BB962C8B-B14F-4D97-AF65-F5344CB8AC3E}">
        <p14:creationId xmlns:p14="http://schemas.microsoft.com/office/powerpoint/2010/main" xmlns="" val="3564867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290"/>
            <a:ext cx="8686800" cy="642942"/>
          </a:xfrm>
        </p:spPr>
        <p:txBody>
          <a:bodyPr>
            <a:normAutofit/>
          </a:bodyPr>
          <a:lstStyle/>
          <a:p>
            <a:pPr algn="l"/>
            <a:r>
              <a:rPr lang="en-US" sz="3600" b="1" dirty="0" smtClean="0">
                <a:solidFill>
                  <a:schemeClr val="tx2"/>
                </a:solidFill>
                <a:latin typeface="Times New Roman" pitchFamily="18" charset="0"/>
                <a:cs typeface="Times New Roman" pitchFamily="18" charset="0"/>
              </a:rPr>
              <a:t>Test, Results and Discussion</a:t>
            </a:r>
            <a:endParaRPr lang="en-US" sz="3600"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357158" y="1357298"/>
            <a:ext cx="8329642" cy="4768865"/>
          </a:xfrm>
        </p:spPr>
        <p:txBody>
          <a:bodyPr/>
          <a:lstStyle/>
          <a:p>
            <a:r>
              <a:rPr lang="en-GB" dirty="0" smtClean="0"/>
              <a:t>Divider 32 bits</a:t>
            </a:r>
          </a:p>
          <a:p>
            <a:endParaRPr lang="en-US" dirty="0"/>
          </a:p>
        </p:txBody>
      </p:sp>
      <p:pic>
        <p:nvPicPr>
          <p:cNvPr id="4" name="Picture 2"/>
          <p:cNvPicPr>
            <a:picLocks noChangeAspect="1" noChangeArrowheads="1"/>
          </p:cNvPicPr>
          <p:nvPr/>
        </p:nvPicPr>
        <p:blipFill>
          <a:blip r:embed="rId2"/>
          <a:srcRect/>
          <a:stretch>
            <a:fillRect/>
          </a:stretch>
        </p:blipFill>
        <p:spPr bwMode="auto">
          <a:xfrm>
            <a:off x="1071538" y="2071678"/>
            <a:ext cx="7111467" cy="400052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25470"/>
          </a:xfrm>
        </p:spPr>
        <p:txBody>
          <a:bodyPr/>
          <a:lstStyle/>
          <a:p>
            <a:pPr algn="l"/>
            <a:r>
              <a:rPr lang="en-US" sz="3600" b="1" dirty="0" smtClean="0">
                <a:solidFill>
                  <a:schemeClr val="tx2"/>
                </a:solidFill>
                <a:latin typeface="Times New Roman" pitchFamily="18" charset="0"/>
                <a:cs typeface="Times New Roman" pitchFamily="18" charset="0"/>
              </a:rPr>
              <a:t>Test, Results and Discussion</a:t>
            </a:r>
            <a:endParaRPr lang="en-US" dirty="0">
              <a:solidFill>
                <a:schemeClr val="tx2"/>
              </a:solidFill>
            </a:endParaRPr>
          </a:p>
        </p:txBody>
      </p:sp>
      <p:sp>
        <p:nvSpPr>
          <p:cNvPr id="3" name="Content Placeholder 2"/>
          <p:cNvSpPr>
            <a:spLocks noGrp="1"/>
          </p:cNvSpPr>
          <p:nvPr>
            <p:ph idx="1"/>
          </p:nvPr>
        </p:nvSpPr>
        <p:spPr>
          <a:xfrm>
            <a:off x="357158" y="1214422"/>
            <a:ext cx="8329642" cy="4911741"/>
          </a:xfrm>
        </p:spPr>
        <p:txBody>
          <a:bodyPr/>
          <a:lstStyle/>
          <a:p>
            <a:r>
              <a:rPr lang="en-GB" sz="2400" dirty="0" smtClean="0">
                <a:latin typeface="Times New Roman" pitchFamily="18" charset="0"/>
                <a:cs typeface="Times New Roman" pitchFamily="18" charset="0"/>
              </a:rPr>
              <a:t>Modulo Multiplication</a:t>
            </a:r>
          </a:p>
          <a:p>
            <a:endParaRPr lang="en-US" dirty="0"/>
          </a:p>
        </p:txBody>
      </p:sp>
      <p:pic>
        <p:nvPicPr>
          <p:cNvPr id="4" name="Picture 1"/>
          <p:cNvPicPr>
            <a:picLocks noChangeAspect="1" noChangeArrowheads="1"/>
          </p:cNvPicPr>
          <p:nvPr/>
        </p:nvPicPr>
        <p:blipFill>
          <a:blip r:embed="rId2"/>
          <a:srcRect/>
          <a:stretch>
            <a:fillRect/>
          </a:stretch>
        </p:blipFill>
        <p:spPr bwMode="auto">
          <a:xfrm>
            <a:off x="785786" y="1928802"/>
            <a:ext cx="7704162" cy="433395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25470"/>
          </a:xfrm>
        </p:spPr>
        <p:txBody>
          <a:bodyPr/>
          <a:lstStyle/>
          <a:p>
            <a:pPr algn="l"/>
            <a:r>
              <a:rPr lang="en-US" sz="3600" b="1" dirty="0" smtClean="0">
                <a:solidFill>
                  <a:schemeClr val="tx2"/>
                </a:solidFill>
                <a:latin typeface="Times New Roman" pitchFamily="18" charset="0"/>
                <a:cs typeface="Times New Roman" pitchFamily="18" charset="0"/>
              </a:rPr>
              <a:t>Test, Results and Discussion</a:t>
            </a:r>
            <a:endParaRPr lang="en-US" dirty="0">
              <a:solidFill>
                <a:schemeClr val="tx2"/>
              </a:solidFill>
            </a:endParaRPr>
          </a:p>
        </p:txBody>
      </p:sp>
      <p:sp>
        <p:nvSpPr>
          <p:cNvPr id="3" name="Content Placeholder 2"/>
          <p:cNvSpPr>
            <a:spLocks noGrp="1"/>
          </p:cNvSpPr>
          <p:nvPr>
            <p:ph idx="1"/>
          </p:nvPr>
        </p:nvSpPr>
        <p:spPr>
          <a:xfrm>
            <a:off x="357158" y="1214422"/>
            <a:ext cx="8329642" cy="4911741"/>
          </a:xfrm>
        </p:spPr>
        <p:txBody>
          <a:bodyPr/>
          <a:lstStyle/>
          <a:p>
            <a:r>
              <a:rPr lang="en-GB" altLang="en-US" sz="2400" dirty="0" smtClean="0">
                <a:latin typeface="Times New Roman" pitchFamily="18" charset="0"/>
                <a:cs typeface="Times New Roman" pitchFamily="18" charset="0"/>
              </a:rPr>
              <a:t>DECRYPTION(Private key(</a:t>
            </a:r>
            <a:r>
              <a:rPr lang="en-GB" altLang="en-US" sz="2400" dirty="0" err="1" smtClean="0">
                <a:latin typeface="Times New Roman" pitchFamily="18" charset="0"/>
                <a:cs typeface="Times New Roman" pitchFamily="18" charset="0"/>
              </a:rPr>
              <a:t>dnew.v</a:t>
            </a:r>
            <a:r>
              <a:rPr lang="en-GB" altLang="en-US" sz="2400" dirty="0" smtClean="0">
                <a:latin typeface="Times New Roman" pitchFamily="18" charset="0"/>
                <a:cs typeface="Times New Roman" pitchFamily="18" charset="0"/>
              </a:rPr>
              <a:t>/data received)</a:t>
            </a:r>
            <a:endParaRPr lang="en-GB" sz="2400" dirty="0" smtClean="0"/>
          </a:p>
          <a:p>
            <a:endParaRPr lang="en-US" dirty="0"/>
          </a:p>
        </p:txBody>
      </p:sp>
      <p:pic>
        <p:nvPicPr>
          <p:cNvPr id="4" name="Picture 1"/>
          <p:cNvPicPr>
            <a:picLocks noChangeAspect="1" noChangeArrowheads="1"/>
          </p:cNvPicPr>
          <p:nvPr/>
        </p:nvPicPr>
        <p:blipFill>
          <a:blip r:embed="rId2"/>
          <a:srcRect/>
          <a:stretch>
            <a:fillRect/>
          </a:stretch>
        </p:blipFill>
        <p:spPr bwMode="auto">
          <a:xfrm>
            <a:off x="785786" y="1928802"/>
            <a:ext cx="7704162" cy="433395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609600"/>
          </a:xfrm>
        </p:spPr>
        <p:txBody>
          <a:bodyPr>
            <a:normAutofit fontScale="90000"/>
          </a:bodyPr>
          <a:lstStyle/>
          <a:p>
            <a:pPr algn="l"/>
            <a:r>
              <a:rPr lang="en-US" b="1" dirty="0">
                <a:solidFill>
                  <a:schemeClr val="tx2"/>
                </a:solidFill>
              </a:rPr>
              <a:t>Conclusion</a:t>
            </a:r>
          </a:p>
        </p:txBody>
      </p:sp>
      <p:sp>
        <p:nvSpPr>
          <p:cNvPr id="3" name="Content Placeholder 2"/>
          <p:cNvSpPr>
            <a:spLocks noGrp="1"/>
          </p:cNvSpPr>
          <p:nvPr>
            <p:ph idx="1"/>
          </p:nvPr>
        </p:nvSpPr>
        <p:spPr>
          <a:xfrm>
            <a:off x="457200" y="1143000"/>
            <a:ext cx="8229600" cy="4525963"/>
          </a:xfrm>
        </p:spPr>
        <p:txBody>
          <a:bodyPr>
            <a:normAutofit/>
          </a:bodyPr>
          <a:lstStyle/>
          <a:p>
            <a:pPr algn="l"/>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80409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533400"/>
          </a:xfrm>
        </p:spPr>
        <p:txBody>
          <a:bodyPr>
            <a:noAutofit/>
          </a:bodyPr>
          <a:lstStyle/>
          <a:p>
            <a:pPr algn="l"/>
            <a:r>
              <a:rPr lang="en-US" sz="3600" b="1" dirty="0">
                <a:solidFill>
                  <a:schemeClr val="tx2"/>
                </a:solidFill>
                <a:latin typeface="Times New Roman" pitchFamily="18" charset="0"/>
                <a:cs typeface="Times New Roman" pitchFamily="18" charset="0"/>
              </a:rPr>
              <a:t>References</a:t>
            </a:r>
          </a:p>
        </p:txBody>
      </p:sp>
      <p:sp>
        <p:nvSpPr>
          <p:cNvPr id="3" name="Content Placeholder 2"/>
          <p:cNvSpPr>
            <a:spLocks noGrp="1"/>
          </p:cNvSpPr>
          <p:nvPr>
            <p:ph idx="1"/>
          </p:nvPr>
        </p:nvSpPr>
        <p:spPr>
          <a:xfrm>
            <a:off x="457200" y="1066800"/>
            <a:ext cx="8229600" cy="5059363"/>
          </a:xfrm>
        </p:spPr>
        <p:txBody>
          <a:bodyPr>
            <a:normAutofit/>
          </a:bodyPr>
          <a:lstStyle/>
          <a:p>
            <a:pPr lvl="0" algn="just" eaLnBrk="0" fontAlgn="base" hangingPunct="0">
              <a:lnSpc>
                <a:spcPct val="150000"/>
              </a:lnSpc>
              <a:spcBef>
                <a:spcPct val="0"/>
              </a:spcBef>
              <a:spcAft>
                <a:spcPct val="0"/>
              </a:spcAft>
              <a:buClr>
                <a:srgbClr val="1F497D"/>
              </a:buClr>
              <a:buFont typeface="Symbol" panose="05050102010706020507" pitchFamily="18" charset="2"/>
              <a:buChar char=""/>
              <a:tabLst>
                <a:tab pos="457200" algn="l"/>
              </a:tabLst>
              <a:defRPr/>
            </a:pPr>
            <a:r>
              <a:rPr lang="en-US" sz="1800" b="1" u="sng" dirty="0" smtClean="0">
                <a:solidFill>
                  <a:srgbClr val="0000FF"/>
                </a:solidFill>
                <a:latin typeface="Cambria" panose="02040503050406030204" pitchFamily="18" charset="0"/>
                <a:ea typeface="Times New Roman" panose="02020603050405020304" pitchFamily="18" charset="0"/>
                <a:cs typeface="Times New Roman" panose="02020603050405020304" pitchFamily="18" charset="0"/>
                <a:hlinkClick r:id="rId2"/>
              </a:rPr>
              <a:t>https://ieeexplore.ieee.org/document/6021216</a:t>
            </a:r>
            <a:endParaRPr lang="en-IN" sz="1800" dirty="0" smtClean="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ts val="1000"/>
              </a:spcAft>
              <a:buClr>
                <a:srgbClr val="1F497D"/>
              </a:buClr>
              <a:buFont typeface="Symbol" panose="05050102010706020507" pitchFamily="18" charset="2"/>
              <a:buChar char=""/>
              <a:tabLst>
                <a:tab pos="457200" algn="l"/>
              </a:tabLst>
              <a:defRPr/>
            </a:pPr>
            <a:r>
              <a:rPr lang="en-US" sz="1800" b="1" u="sng" dirty="0" smtClean="0">
                <a:solidFill>
                  <a:srgbClr val="0000FF"/>
                </a:solidFill>
                <a:latin typeface="Cambria" panose="02040503050406030204" pitchFamily="18" charset="0"/>
                <a:ea typeface="Times New Roman" panose="02020603050405020304" pitchFamily="18" charset="0"/>
                <a:cs typeface="Times New Roman" panose="02020603050405020304" pitchFamily="18" charset="0"/>
                <a:hlinkClick r:id="rId3"/>
              </a:rPr>
              <a:t>https://iopscience.iop.org/article/10.1088/1742-6596/1641/1/012042</a:t>
            </a:r>
            <a:endParaRPr lang="en-US" sz="1800" b="1" u="sng" dirty="0" smtClean="0">
              <a:solidFill>
                <a:srgbClr val="0000FF"/>
              </a:solidFill>
              <a:latin typeface="Cambria" panose="02040503050406030204" pitchFamily="18" charset="0"/>
              <a:ea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ts val="1000"/>
              </a:spcAft>
              <a:buClr>
                <a:srgbClr val="1F497D"/>
              </a:buClr>
              <a:buFont typeface="Symbol" panose="05050102010706020507" pitchFamily="18" charset="2"/>
              <a:buChar char=""/>
              <a:tabLst>
                <a:tab pos="457200" algn="l"/>
              </a:tabLst>
              <a:defRPr/>
            </a:pPr>
            <a:r>
              <a:rPr lang="en-IN" sz="1800" b="1" dirty="0" smtClean="0">
                <a:solidFill>
                  <a:prstClr val="black"/>
                </a:solidFill>
                <a:latin typeface="Calibri" panose="020F0502020204030204" pitchFamily="34" charset="0"/>
                <a:ea typeface="Times New Roman" panose="02020603050405020304" pitchFamily="18" charset="0"/>
                <a:cs typeface="Times New Roman" panose="02020603050405020304" pitchFamily="18" charset="0"/>
                <a:hlinkClick r:id="rId4"/>
              </a:rPr>
              <a:t>https://scholarworks.calstate.edu/concern/theses/76537633k?locale=en</a:t>
            </a:r>
            <a:endParaRPr lang="en-IN" sz="1800" b="1" dirty="0" smtClean="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ts val="1000"/>
              </a:spcAft>
              <a:buClr>
                <a:srgbClr val="1F497D"/>
              </a:buClr>
              <a:buFont typeface="Symbol" panose="05050102010706020507" pitchFamily="18" charset="2"/>
              <a:buChar char=""/>
              <a:tabLst>
                <a:tab pos="457200" algn="l"/>
              </a:tabLst>
              <a:defRPr/>
            </a:pPr>
            <a:r>
              <a:rPr lang="en-IN" sz="1800" b="1" dirty="0" smtClean="0">
                <a:solidFill>
                  <a:prstClr val="black"/>
                </a:solidFill>
                <a:latin typeface="Calibri" panose="020F0502020204030204" pitchFamily="34" charset="0"/>
                <a:ea typeface="Times New Roman" panose="02020603050405020304" pitchFamily="18" charset="0"/>
                <a:cs typeface="Times New Roman" panose="02020603050405020304" pitchFamily="18" charset="0"/>
                <a:hlinkClick r:id="rId5"/>
              </a:rPr>
              <a:t>https://www.ijser.org/researchpaper/Implementation_of_RSA_Cryptosystem_Using_Verilog.pdf</a:t>
            </a:r>
            <a:endParaRPr lang="en-IN" sz="1800" b="1" dirty="0" smtClean="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ts val="1000"/>
              </a:spcAft>
              <a:buClr>
                <a:srgbClr val="1F497D"/>
              </a:buClr>
              <a:buFont typeface="Symbol" panose="05050102010706020507" pitchFamily="18" charset="2"/>
              <a:buChar char=""/>
              <a:tabLst>
                <a:tab pos="457200" algn="l"/>
              </a:tabLst>
              <a:defRPr/>
            </a:pPr>
            <a:r>
              <a:rPr lang="en-IN" sz="1800" b="1" dirty="0" smtClean="0">
                <a:solidFill>
                  <a:prstClr val="black"/>
                </a:solidFill>
                <a:latin typeface="Calibri" panose="020F0502020204030204" pitchFamily="34" charset="0"/>
                <a:ea typeface="Times New Roman" panose="02020603050405020304" pitchFamily="18" charset="0"/>
                <a:cs typeface="Times New Roman" panose="02020603050405020304" pitchFamily="18" charset="0"/>
                <a:hlinkClick r:id="rId6"/>
              </a:rPr>
              <a:t>https://www.ijert.org/research/implementation-of-rsa-algorithm-on-fpga-IJERTV1IS5454.pdf</a:t>
            </a:r>
            <a:endParaRPr lang="en-IN" sz="1800" b="1" dirty="0" smtClean="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ts val="1000"/>
              </a:spcAft>
              <a:buClr>
                <a:srgbClr val="1F497D"/>
              </a:buClr>
              <a:buFont typeface="Symbol" panose="05050102010706020507" pitchFamily="18" charset="2"/>
              <a:buChar char=""/>
              <a:tabLst>
                <a:tab pos="457200" algn="l"/>
              </a:tabLst>
              <a:defRPr/>
            </a:pPr>
            <a:r>
              <a:rPr lang="en-IN" sz="1800" b="1" dirty="0" smtClean="0">
                <a:solidFill>
                  <a:prstClr val="black"/>
                </a:solidFill>
                <a:latin typeface="Calibri" panose="020F0502020204030204" pitchFamily="34" charset="0"/>
                <a:ea typeface="Times New Roman" panose="02020603050405020304" pitchFamily="18" charset="0"/>
                <a:cs typeface="Times New Roman" panose="02020603050405020304" pitchFamily="18" charset="0"/>
                <a:hlinkClick r:id="rId7" action="ppaction://hlinksldjump"/>
              </a:rPr>
              <a:t>https://www.researchgate.net/publication/257416064_Cryptosystem_An_Implementation_of_RSA_Using_Verilog</a:t>
            </a:r>
            <a:endParaRPr lang="en-US" sz="2000" dirty="0">
              <a:solidFill>
                <a:srgbClr val="C00000"/>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xmlns="" val="2180408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C01B79-FF9D-43CE-8D5D-C65CFC1AD3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D7BE1A8D-8683-4BEB-98E1-D688C09C25D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xmlns="" val="2355313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382000" cy="457200"/>
          </a:xfrm>
        </p:spPr>
        <p:txBody>
          <a:bodyPr>
            <a:normAutofit fontScale="90000"/>
          </a:bodyPr>
          <a:lstStyle/>
          <a:p>
            <a:pPr algn="l"/>
            <a:r>
              <a:rPr lang="en-US" sz="4000" b="1" dirty="0">
                <a:solidFill>
                  <a:schemeClr val="tx2"/>
                </a:solidFill>
                <a:latin typeface="Times New Roman" pitchFamily="18" charset="0"/>
                <a:cs typeface="Times New Roman" pitchFamily="18" charset="0"/>
              </a:rPr>
              <a:t>Contents</a:t>
            </a:r>
          </a:p>
        </p:txBody>
      </p:sp>
      <p:sp>
        <p:nvSpPr>
          <p:cNvPr id="3" name="Content Placeholder 2"/>
          <p:cNvSpPr>
            <a:spLocks noGrp="1"/>
          </p:cNvSpPr>
          <p:nvPr>
            <p:ph idx="1"/>
          </p:nvPr>
        </p:nvSpPr>
        <p:spPr>
          <a:xfrm>
            <a:off x="304800" y="1143000"/>
            <a:ext cx="8229600" cy="4525963"/>
          </a:xfrm>
        </p:spPr>
        <p:txBody>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Literature Review</a:t>
            </a:r>
          </a:p>
          <a:p>
            <a:r>
              <a:rPr lang="en-US" sz="2400" dirty="0">
                <a:latin typeface="Times New Roman" panose="02020603050405020304" pitchFamily="18" charset="0"/>
                <a:cs typeface="Times New Roman" panose="02020603050405020304" pitchFamily="18" charset="0"/>
              </a:rPr>
              <a:t>Methodology</a:t>
            </a:r>
          </a:p>
          <a:p>
            <a:r>
              <a:rPr lang="en-US" sz="2400" dirty="0">
                <a:latin typeface="Times New Roman" panose="02020603050405020304" pitchFamily="18" charset="0"/>
                <a:cs typeface="Times New Roman" panose="02020603050405020304" pitchFamily="18" charset="0"/>
              </a:rPr>
              <a:t>Test, Results and Discussion</a:t>
            </a:r>
          </a:p>
          <a:p>
            <a:r>
              <a:rPr lang="en-US" sz="2400"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Reference</a:t>
            </a:r>
          </a:p>
          <a:p>
            <a:endParaRPr lang="en-US" dirty="0"/>
          </a:p>
        </p:txBody>
      </p:sp>
    </p:spTree>
    <p:extLst>
      <p:ext uri="{BB962C8B-B14F-4D97-AF65-F5344CB8AC3E}">
        <p14:creationId xmlns:p14="http://schemas.microsoft.com/office/powerpoint/2010/main" xmlns="" val="1869391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05800" cy="533400"/>
          </a:xfrm>
        </p:spPr>
        <p:txBody>
          <a:bodyPr>
            <a:normAutofit fontScale="90000"/>
          </a:bodyPr>
          <a:lstStyle/>
          <a:p>
            <a:pPr algn="l"/>
            <a:r>
              <a:rPr lang="en-US" sz="4000" b="1" dirty="0">
                <a:solidFill>
                  <a:schemeClr val="tx2"/>
                </a:solidFill>
                <a:latin typeface="Times New Roman" pitchFamily="18" charset="0"/>
                <a:cs typeface="Times New Roman" pitchFamily="18" charset="0"/>
              </a:rPr>
              <a:t>Introduction</a:t>
            </a:r>
            <a:endParaRPr lang="en-US" sz="4000" dirty="0"/>
          </a:p>
        </p:txBody>
      </p:sp>
      <p:sp>
        <p:nvSpPr>
          <p:cNvPr id="3" name="Content Placeholder 2"/>
          <p:cNvSpPr>
            <a:spLocks noGrp="1"/>
          </p:cNvSpPr>
          <p:nvPr>
            <p:ph idx="1"/>
          </p:nvPr>
        </p:nvSpPr>
        <p:spPr>
          <a:xfrm>
            <a:off x="381000" y="1143000"/>
            <a:ext cx="8229600" cy="5257800"/>
          </a:xfrm>
        </p:spPr>
        <p:txBody>
          <a:bodyPr>
            <a:normAutofit/>
          </a:bodyPr>
          <a:lstStyle/>
          <a:p>
            <a:pPr marL="0" lvl="0" indent="0" algn="just" eaLnBrk="0" fontAlgn="base" hangingPunct="0">
              <a:lnSpc>
                <a:spcPct val="115000"/>
              </a:lnSpc>
              <a:spcBef>
                <a:spcPct val="0"/>
              </a:spcBef>
              <a:spcAft>
                <a:spcPts val="1000"/>
              </a:spcAft>
              <a:buNone/>
            </a:pPr>
            <a:r>
              <a:rPr lang="en-US" altLang="en-US" sz="2000" dirty="0" smtClean="0">
                <a:solidFill>
                  <a:srgbClr val="000000"/>
                </a:solidFill>
                <a:latin typeface="Times New Roman" pitchFamily="18" charset="0"/>
                <a:cs typeface="Times New Roman" pitchFamily="18" charset="0"/>
              </a:rPr>
              <a:t>Problem Statement: Achieving </a:t>
            </a:r>
            <a:r>
              <a:rPr lang="en-US" altLang="en-US" sz="2000" dirty="0" smtClean="0">
                <a:solidFill>
                  <a:srgbClr val="000000"/>
                </a:solidFill>
                <a:latin typeface="Times New Roman" pitchFamily="18" charset="0"/>
                <a:cs typeface="Times New Roman" pitchFamily="18" charset="0"/>
              </a:rPr>
              <a:t>efficient and secure encryption/decryption is essential. RSA, a key algorithm, is slow when executed on software, especially with significant data or real-time demands. A hardware-based approach is required to accelerate RSA computations for better performance and effectiveness</a:t>
            </a:r>
            <a:r>
              <a:rPr lang="en-US" altLang="en-US" sz="2000" dirty="0" smtClean="0">
                <a:solidFill>
                  <a:srgbClr val="000000"/>
                </a:solidFill>
                <a:latin typeface="Cambria" pitchFamily="18" charset="0"/>
                <a:cs typeface="Times New Roman" pitchFamily="18" charset="0"/>
              </a:rPr>
              <a:t>.</a:t>
            </a:r>
          </a:p>
          <a:p>
            <a:pPr marL="0" lvl="0" indent="0" algn="just" eaLnBrk="0" fontAlgn="base" hangingPunct="0">
              <a:lnSpc>
                <a:spcPct val="115000"/>
              </a:lnSpc>
              <a:spcBef>
                <a:spcPct val="0"/>
              </a:spcBef>
              <a:spcAft>
                <a:spcPts val="1000"/>
              </a:spcAft>
              <a:buNone/>
            </a:pPr>
            <a:endParaRPr lang="en-GB" altLang="en-US" sz="2000" dirty="0" smtClean="0">
              <a:solidFill>
                <a:srgbClr val="000000"/>
              </a:solidFill>
              <a:latin typeface="Cambria" pitchFamily="18" charset="0"/>
              <a:cs typeface="Times New Roman" pitchFamily="18" charset="0"/>
            </a:endParaRPr>
          </a:p>
          <a:p>
            <a:pPr marL="0" lvl="0" indent="0" algn="just" eaLnBrk="0" fontAlgn="base" hangingPunct="0">
              <a:lnSpc>
                <a:spcPct val="115000"/>
              </a:lnSpc>
              <a:spcBef>
                <a:spcPct val="0"/>
              </a:spcBef>
              <a:spcAft>
                <a:spcPts val="1000"/>
              </a:spcAft>
              <a:buNone/>
            </a:pPr>
            <a:r>
              <a:rPr lang="en-GB" altLang="en-US" sz="2000" dirty="0" smtClean="0">
                <a:solidFill>
                  <a:srgbClr val="000000"/>
                </a:solidFill>
                <a:latin typeface="Times New Roman" pitchFamily="18" charset="0"/>
                <a:cs typeface="Times New Roman" pitchFamily="18" charset="0"/>
              </a:rPr>
              <a:t>RSA is a cryptographic algorithm that provides data authentication  and security. Two sets of keys are used i.e. Public key and private key on encryption and decryption side (public key on encryption and private key on decryption side). </a:t>
            </a:r>
          </a:p>
          <a:p>
            <a:pPr marL="0" lvl="0" indent="0" algn="just" eaLnBrk="0" fontAlgn="base" hangingPunct="0">
              <a:lnSpc>
                <a:spcPct val="115000"/>
              </a:lnSpc>
              <a:spcBef>
                <a:spcPct val="0"/>
              </a:spcBef>
              <a:spcAft>
                <a:spcPts val="1000"/>
              </a:spcAft>
              <a:buNone/>
            </a:pPr>
            <a:r>
              <a:rPr lang="en-GB" altLang="en-US" sz="2000" dirty="0" smtClean="0">
                <a:solidFill>
                  <a:srgbClr val="000000"/>
                </a:solidFill>
                <a:latin typeface="Times New Roman" pitchFamily="18" charset="0"/>
                <a:cs typeface="Times New Roman" pitchFamily="18" charset="0"/>
              </a:rPr>
              <a:t>Plain text is converted/encrypted into cipher text using public key on the encryption side or </a:t>
            </a:r>
            <a:r>
              <a:rPr lang="en-GB" altLang="en-US" sz="2000" dirty="0" err="1" smtClean="0">
                <a:solidFill>
                  <a:srgbClr val="000000"/>
                </a:solidFill>
                <a:latin typeface="Times New Roman" pitchFamily="18" charset="0"/>
                <a:cs typeface="Times New Roman" pitchFamily="18" charset="0"/>
              </a:rPr>
              <a:t>senders’s</a:t>
            </a:r>
            <a:r>
              <a:rPr lang="en-GB" altLang="en-US" sz="2000" dirty="0" smtClean="0">
                <a:solidFill>
                  <a:srgbClr val="000000"/>
                </a:solidFill>
                <a:latin typeface="Times New Roman" pitchFamily="18" charset="0"/>
                <a:cs typeface="Times New Roman" pitchFamily="18" charset="0"/>
              </a:rPr>
              <a:t> side while this cipher text is again converted/decrypted using private key on decryption side i.e. </a:t>
            </a:r>
            <a:r>
              <a:rPr lang="en-GB" altLang="en-US" sz="2000" dirty="0" smtClean="0">
                <a:solidFill>
                  <a:srgbClr val="000000"/>
                </a:solidFill>
                <a:latin typeface="Times New Roman" pitchFamily="18" charset="0"/>
                <a:cs typeface="Times New Roman" pitchFamily="18" charset="0"/>
              </a:rPr>
              <a:t>r</a:t>
            </a:r>
            <a:r>
              <a:rPr lang="en-GB" altLang="en-US" sz="2000" dirty="0" smtClean="0">
                <a:solidFill>
                  <a:srgbClr val="000000"/>
                </a:solidFill>
                <a:latin typeface="Times New Roman" pitchFamily="18" charset="0"/>
                <a:cs typeface="Times New Roman" pitchFamily="18" charset="0"/>
              </a:rPr>
              <a:t>eceiver’s side.</a:t>
            </a:r>
          </a:p>
          <a:p>
            <a:pPr marL="0" lvl="0" indent="0" algn="just" eaLnBrk="0" fontAlgn="base" hangingPunct="0">
              <a:lnSpc>
                <a:spcPct val="115000"/>
              </a:lnSpc>
              <a:spcBef>
                <a:spcPct val="0"/>
              </a:spcBef>
              <a:spcAft>
                <a:spcPts val="1000"/>
              </a:spcAft>
              <a:buNone/>
            </a:pPr>
            <a:endParaRPr lang="en-IN" altLang="en-US" sz="2000" dirty="0" smtClean="0">
              <a:solidFill>
                <a:prstClr val="black"/>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xmlns="" val="132519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82000" cy="533400"/>
          </a:xfrm>
        </p:spPr>
        <p:txBody>
          <a:bodyPr>
            <a:noAutofit/>
          </a:bodyPr>
          <a:lstStyle/>
          <a:p>
            <a:pPr algn="l"/>
            <a:r>
              <a:rPr lang="en-US" sz="3600" b="1" dirty="0">
                <a:solidFill>
                  <a:schemeClr val="tx2"/>
                </a:solidFill>
                <a:latin typeface="Times New Roman" pitchFamily="18" charset="0"/>
                <a:cs typeface="Times New Roman" pitchFamily="18" charset="0"/>
              </a:rPr>
              <a:t>Literature Review</a:t>
            </a:r>
          </a:p>
        </p:txBody>
      </p:sp>
      <p:sp>
        <p:nvSpPr>
          <p:cNvPr id="6" name="Content Placeholder 2">
            <a:extLst>
              <a:ext uri="{FF2B5EF4-FFF2-40B4-BE49-F238E27FC236}">
                <a16:creationId xmlns:a16="http://schemas.microsoft.com/office/drawing/2014/main" xmlns="" id="{E8B170B9-DCF3-482E-A05E-D5D704E585DC}"/>
              </a:ext>
            </a:extLst>
          </p:cNvPr>
          <p:cNvSpPr>
            <a:spLocks noGrp="1"/>
          </p:cNvSpPr>
          <p:nvPr>
            <p:ph idx="1"/>
          </p:nvPr>
        </p:nvSpPr>
        <p:spPr>
          <a:xfrm>
            <a:off x="381000" y="1143000"/>
            <a:ext cx="8229600" cy="5257800"/>
          </a:xfrm>
        </p:spPr>
        <p:txBody>
          <a:bodyPr>
            <a:normAutofit/>
          </a:bodyPr>
          <a:lstStyle/>
          <a:p>
            <a:endParaRPr lang="en-US" dirty="0"/>
          </a:p>
        </p:txBody>
      </p:sp>
    </p:spTree>
    <p:extLst>
      <p:ext uri="{BB962C8B-B14F-4D97-AF65-F5344CB8AC3E}">
        <p14:creationId xmlns:p14="http://schemas.microsoft.com/office/powerpoint/2010/main" xmlns="" val="38994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825345" cy="838200"/>
          </a:xfrm>
        </p:spPr>
        <p:txBody>
          <a:bodyPr>
            <a:noAutofit/>
          </a:bodyPr>
          <a:lstStyle/>
          <a:p>
            <a:pPr algn="l"/>
            <a:r>
              <a:rPr lang="en-US" sz="3600" b="1" dirty="0" smtClean="0">
                <a:solidFill>
                  <a:schemeClr val="tx2"/>
                </a:solidFill>
                <a:latin typeface="Times New Roman" pitchFamily="18" charset="0"/>
                <a:cs typeface="Times New Roman" pitchFamily="18" charset="0"/>
              </a:rPr>
              <a:t>Methodology</a:t>
            </a:r>
            <a:endParaRPr lang="en-US" sz="2800"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43345" y="1219200"/>
            <a:ext cx="8382000" cy="5029200"/>
          </a:xfrm>
        </p:spPr>
        <p:txBody>
          <a:bodyPr>
            <a:normAutofit/>
          </a:bodyPr>
          <a:lstStyle/>
          <a:p>
            <a:pPr lvl="0" eaLnBrk="0" fontAlgn="base" hangingPunct="0">
              <a:spcAft>
                <a:spcPct val="0"/>
              </a:spcAft>
              <a:buFont typeface="Arial" charset="0"/>
              <a:buChar char="•"/>
            </a:pPr>
            <a:r>
              <a:rPr lang="en-US" altLang="en-US" sz="2000" dirty="0" smtClean="0">
                <a:solidFill>
                  <a:prstClr val="black"/>
                </a:solidFill>
                <a:latin typeface="Times New Roman" pitchFamily="18" charset="0"/>
                <a:ea typeface="Cambria" pitchFamily="18" charset="0"/>
                <a:cs typeface="Times New Roman" pitchFamily="18" charset="0"/>
              </a:rPr>
              <a:t>The RSA cryptosystem can be explained in only a few steps: </a:t>
            </a:r>
            <a:br>
              <a:rPr lang="en-US" altLang="en-US" sz="2000" dirty="0" smtClean="0">
                <a:solidFill>
                  <a:prstClr val="black"/>
                </a:solidFill>
                <a:latin typeface="Times New Roman" pitchFamily="18" charset="0"/>
                <a:ea typeface="Cambria" pitchFamily="18" charset="0"/>
                <a:cs typeface="Times New Roman" pitchFamily="18" charset="0"/>
              </a:rPr>
            </a:br>
            <a:r>
              <a:rPr lang="en-US" altLang="en-US" sz="2000" dirty="0" smtClean="0">
                <a:solidFill>
                  <a:prstClr val="black"/>
                </a:solidFill>
                <a:latin typeface="Times New Roman" pitchFamily="18" charset="0"/>
                <a:ea typeface="Cambria" pitchFamily="18" charset="0"/>
                <a:cs typeface="Times New Roman" pitchFamily="18" charset="0"/>
              </a:rPr>
              <a:t>prime number generation, key generation, encryption, and decryption</a:t>
            </a:r>
            <a:r>
              <a:rPr lang="en-US" altLang="en-US" sz="2000" dirty="0" smtClean="0">
                <a:solidFill>
                  <a:prstClr val="black"/>
                </a:solidFill>
                <a:latin typeface="Times New Roman" pitchFamily="18" charset="0"/>
                <a:ea typeface="Cambria" pitchFamily="18" charset="0"/>
                <a:cs typeface="Times New Roman" pitchFamily="18" charset="0"/>
              </a:rPr>
              <a:t>.</a:t>
            </a:r>
          </a:p>
          <a:p>
            <a:pPr lvl="0" eaLnBrk="0" fontAlgn="base" hangingPunct="0">
              <a:spcAft>
                <a:spcPct val="0"/>
              </a:spcAft>
              <a:buFont typeface="Arial" charset="0"/>
              <a:buChar char="•"/>
            </a:pPr>
            <a:endParaRPr lang="en-US" altLang="en-US" sz="2000" dirty="0" smtClean="0">
              <a:solidFill>
                <a:prstClr val="black"/>
              </a:solidFill>
              <a:latin typeface="Times New Roman" pitchFamily="18" charset="0"/>
              <a:ea typeface="Cambria" pitchFamily="18" charset="0"/>
              <a:cs typeface="Times New Roman" pitchFamily="18" charset="0"/>
            </a:endParaRPr>
          </a:p>
          <a:p>
            <a:pPr lvl="0" eaLnBrk="0" fontAlgn="base" hangingPunct="0">
              <a:spcAft>
                <a:spcPct val="0"/>
              </a:spcAft>
              <a:buFont typeface="Arial" charset="0"/>
              <a:buChar char="•"/>
            </a:pPr>
            <a:r>
              <a:rPr lang="en-US" altLang="en-US" sz="2000" dirty="0" smtClean="0">
                <a:solidFill>
                  <a:prstClr val="black"/>
                </a:solidFill>
                <a:latin typeface="Times New Roman" pitchFamily="18" charset="0"/>
                <a:ea typeface="Cambria" pitchFamily="18" charset="0"/>
                <a:cs typeface="Times New Roman" pitchFamily="18" charset="0"/>
              </a:rPr>
              <a:t> The RSA cryptosystem is based on two large prime numbers 𝑝, 𝑞 chosen at random at a set bit length such that p!= q and the multiplication of these numbers generate 𝑛 = 𝑝*𝑞. We then calculate 𝑝ℎ𝑖(𝑛) = (𝑝 −1)(𝑞− 1</a:t>
            </a:r>
            <a:r>
              <a:rPr lang="en-US" altLang="en-US" sz="2000" dirty="0" smtClean="0">
                <a:solidFill>
                  <a:prstClr val="black"/>
                </a:solidFill>
                <a:latin typeface="Times New Roman" pitchFamily="18" charset="0"/>
                <a:ea typeface="Cambria" pitchFamily="18" charset="0"/>
                <a:cs typeface="Times New Roman" pitchFamily="18" charset="0"/>
              </a:rPr>
              <a:t>).</a:t>
            </a:r>
          </a:p>
          <a:p>
            <a:pPr lvl="0" eaLnBrk="0" fontAlgn="base" hangingPunct="0">
              <a:spcAft>
                <a:spcPct val="0"/>
              </a:spcAft>
              <a:buFont typeface="Arial" charset="0"/>
              <a:buChar char="•"/>
            </a:pPr>
            <a:endParaRPr lang="en-US" altLang="en-US" sz="2000" dirty="0" smtClean="0">
              <a:solidFill>
                <a:prstClr val="black"/>
              </a:solidFill>
              <a:latin typeface="Times New Roman" pitchFamily="18" charset="0"/>
              <a:ea typeface="Cambria" pitchFamily="18" charset="0"/>
              <a:cs typeface="Times New Roman" pitchFamily="18" charset="0"/>
            </a:endParaRPr>
          </a:p>
          <a:p>
            <a:pPr lvl="0" eaLnBrk="0" fontAlgn="base" hangingPunct="0">
              <a:spcAft>
                <a:spcPct val="0"/>
              </a:spcAft>
              <a:buFont typeface="Arial" charset="0"/>
              <a:buChar char="•"/>
            </a:pPr>
            <a:r>
              <a:rPr lang="en-US" altLang="en-US" sz="2000" dirty="0" smtClean="0">
                <a:solidFill>
                  <a:prstClr val="black"/>
                </a:solidFill>
                <a:latin typeface="Times New Roman" pitchFamily="18" charset="0"/>
                <a:ea typeface="Cambria" pitchFamily="18" charset="0"/>
                <a:cs typeface="Times New Roman" pitchFamily="18" charset="0"/>
              </a:rPr>
              <a:t> We then choose a public </a:t>
            </a:r>
            <a:r>
              <a:rPr lang="en-US" altLang="en-US" sz="2000" dirty="0" smtClean="0">
                <a:solidFill>
                  <a:prstClr val="black"/>
                </a:solidFill>
                <a:latin typeface="Times New Roman" pitchFamily="18" charset="0"/>
                <a:ea typeface="Cambria" pitchFamily="18" charset="0"/>
                <a:cs typeface="Times New Roman" pitchFamily="18" charset="0"/>
              </a:rPr>
              <a:t>key(e) </a:t>
            </a:r>
            <a:r>
              <a:rPr lang="en-US" altLang="en-US" sz="2000" dirty="0" smtClean="0">
                <a:solidFill>
                  <a:prstClr val="black"/>
                </a:solidFill>
                <a:latin typeface="Times New Roman" pitchFamily="18" charset="0"/>
                <a:ea typeface="Cambria" pitchFamily="18" charset="0"/>
                <a:cs typeface="Times New Roman" pitchFamily="18" charset="0"/>
              </a:rPr>
              <a:t>such that 1 &lt;𝑒&lt;𝑝ℎ𝑖(𝑛) and such that e is not divisible by 𝑝ℎ𝑖(𝑛). After this we can calculate the public key such that </a:t>
            </a:r>
            <a:br>
              <a:rPr lang="en-US" altLang="en-US" sz="2000" dirty="0" smtClean="0">
                <a:solidFill>
                  <a:prstClr val="black"/>
                </a:solidFill>
                <a:latin typeface="Times New Roman" pitchFamily="18" charset="0"/>
                <a:ea typeface="Cambria" pitchFamily="18" charset="0"/>
                <a:cs typeface="Times New Roman" pitchFamily="18" charset="0"/>
              </a:rPr>
            </a:br>
            <a:r>
              <a:rPr lang="en-US" altLang="en-US" sz="2000" dirty="0" smtClean="0">
                <a:solidFill>
                  <a:prstClr val="black"/>
                </a:solidFill>
                <a:latin typeface="Times New Roman" pitchFamily="18" charset="0"/>
                <a:ea typeface="Cambria" pitchFamily="18" charset="0"/>
                <a:cs typeface="Times New Roman" pitchFamily="18" charset="0"/>
              </a:rPr>
              <a:t>𝑔</a:t>
            </a:r>
            <a:r>
              <a:rPr lang="en-US" altLang="en-US" sz="2000" dirty="0" err="1" smtClean="0">
                <a:solidFill>
                  <a:prstClr val="black"/>
                </a:solidFill>
                <a:latin typeface="Times New Roman" pitchFamily="18" charset="0"/>
                <a:ea typeface="Cambria" pitchFamily="18" charset="0"/>
                <a:cs typeface="Times New Roman" pitchFamily="18" charset="0"/>
              </a:rPr>
              <a:t>cd</a:t>
            </a:r>
            <a:r>
              <a:rPr lang="en-US" altLang="en-US" sz="2000" dirty="0" smtClean="0">
                <a:solidFill>
                  <a:prstClr val="black"/>
                </a:solidFill>
                <a:latin typeface="Times New Roman" pitchFamily="18" charset="0"/>
                <a:ea typeface="Cambria" pitchFamily="18" charset="0"/>
                <a:cs typeface="Times New Roman" pitchFamily="18" charset="0"/>
              </a:rPr>
              <a:t>(𝑝h𝑖(𝑛), 𝑒) = 1 (where e and phi(n) are relative primes.) We can then calculate our private key d such that 𝑑 =𝑒^(-1</a:t>
            </a:r>
            <a:r>
              <a:rPr lang="en-US" altLang="en-US" sz="2000" dirty="0" smtClean="0">
                <a:solidFill>
                  <a:prstClr val="black"/>
                </a:solidFill>
                <a:latin typeface="Times New Roman" pitchFamily="18" charset="0"/>
                <a:ea typeface="Cambria" pitchFamily="18" charset="0"/>
                <a:cs typeface="Times New Roman" pitchFamily="18" charset="0"/>
              </a:rPr>
              <a:t>) 𝑚</a:t>
            </a:r>
            <a:r>
              <a:rPr lang="en-US" altLang="en-US" sz="2000" dirty="0" err="1" smtClean="0">
                <a:solidFill>
                  <a:prstClr val="black"/>
                </a:solidFill>
                <a:latin typeface="Times New Roman" pitchFamily="18" charset="0"/>
                <a:ea typeface="Cambria" pitchFamily="18" charset="0"/>
                <a:cs typeface="Times New Roman" pitchFamily="18" charset="0"/>
              </a:rPr>
              <a:t>od</a:t>
            </a:r>
            <a:r>
              <a:rPr lang="en-US" altLang="en-US" sz="2000" dirty="0" smtClean="0">
                <a:solidFill>
                  <a:prstClr val="black"/>
                </a:solidFill>
                <a:latin typeface="Times New Roman" pitchFamily="18" charset="0"/>
                <a:ea typeface="Cambria" pitchFamily="18" charset="0"/>
                <a:cs typeface="Times New Roman" pitchFamily="18" charset="0"/>
              </a:rPr>
              <a:t> (</a:t>
            </a:r>
            <a:r>
              <a:rPr lang="en-US" altLang="en-US" sz="2000" dirty="0" smtClean="0">
                <a:solidFill>
                  <a:prstClr val="black"/>
                </a:solidFill>
                <a:latin typeface="Times New Roman" pitchFamily="18" charset="0"/>
                <a:ea typeface="Cambria" pitchFamily="18" charset="0"/>
                <a:cs typeface="Times New Roman" pitchFamily="18" charset="0"/>
              </a:rPr>
              <a:t>𝑝ℎ𝑖(𝑛)) </a:t>
            </a:r>
            <a:r>
              <a:rPr lang="en-US" altLang="en-US" sz="2000" dirty="0" smtClean="0">
                <a:solidFill>
                  <a:prstClr val="black"/>
                </a:solidFill>
                <a:latin typeface="Times New Roman" pitchFamily="18" charset="0"/>
                <a:ea typeface="Cambria" pitchFamily="18" charset="0"/>
                <a:cs typeface="Times New Roman" pitchFamily="18" charset="0"/>
              </a:rPr>
              <a:t>.</a:t>
            </a:r>
            <a:r>
              <a:rPr lang="en-US" altLang="en-US" sz="2000" dirty="0" smtClean="0">
                <a:solidFill>
                  <a:prstClr val="black"/>
                </a:solidFill>
                <a:latin typeface="Times New Roman" pitchFamily="18" charset="0"/>
                <a:ea typeface="Cambria" pitchFamily="18" charset="0"/>
                <a:cs typeface="Times New Roman" pitchFamily="18" charset="0"/>
              </a:rPr>
              <a:t>W</a:t>
            </a:r>
            <a:r>
              <a:rPr lang="en-US" altLang="en-US" sz="2000" dirty="0" smtClean="0">
                <a:solidFill>
                  <a:prstClr val="black"/>
                </a:solidFill>
                <a:latin typeface="Times New Roman" pitchFamily="18" charset="0"/>
                <a:ea typeface="Cambria" pitchFamily="18" charset="0"/>
                <a:cs typeface="Times New Roman" pitchFamily="18" charset="0"/>
              </a:rPr>
              <a:t>e </a:t>
            </a:r>
            <a:r>
              <a:rPr lang="en-US" altLang="en-US" sz="2000" dirty="0" smtClean="0">
                <a:solidFill>
                  <a:prstClr val="black"/>
                </a:solidFill>
                <a:latin typeface="Times New Roman" pitchFamily="18" charset="0"/>
                <a:ea typeface="Cambria" pitchFamily="18" charset="0"/>
                <a:cs typeface="Times New Roman" pitchFamily="18" charset="0"/>
              </a:rPr>
              <a:t>choose a message m to generate a cipher text c such that 𝑐=𝑚^𝑒 𝑚</a:t>
            </a:r>
            <a:r>
              <a:rPr lang="en-US" altLang="en-US" sz="2000" dirty="0" err="1" smtClean="0">
                <a:solidFill>
                  <a:prstClr val="black"/>
                </a:solidFill>
                <a:latin typeface="Times New Roman" pitchFamily="18" charset="0"/>
                <a:ea typeface="Cambria" pitchFamily="18" charset="0"/>
                <a:cs typeface="Times New Roman" pitchFamily="18" charset="0"/>
              </a:rPr>
              <a:t>od</a:t>
            </a:r>
            <a:r>
              <a:rPr lang="en-US" altLang="en-US" sz="2000" dirty="0" smtClean="0">
                <a:solidFill>
                  <a:prstClr val="black"/>
                </a:solidFill>
                <a:latin typeface="Times New Roman" pitchFamily="18" charset="0"/>
                <a:ea typeface="Cambria" pitchFamily="18" charset="0"/>
                <a:cs typeface="Times New Roman" pitchFamily="18" charset="0"/>
              </a:rPr>
              <a:t> (</a:t>
            </a:r>
            <a:r>
              <a:rPr lang="en-US" altLang="en-US" sz="2000" dirty="0" smtClean="0">
                <a:solidFill>
                  <a:prstClr val="black"/>
                </a:solidFill>
                <a:latin typeface="Times New Roman" pitchFamily="18" charset="0"/>
                <a:ea typeface="Cambria" pitchFamily="18" charset="0"/>
                <a:cs typeface="Times New Roman" pitchFamily="18" charset="0"/>
              </a:rPr>
              <a:t>𝑛) and decrypt our cipher to generate our original message m such that </a:t>
            </a:r>
            <a:br>
              <a:rPr lang="en-US" altLang="en-US" sz="2000" dirty="0" smtClean="0">
                <a:solidFill>
                  <a:prstClr val="black"/>
                </a:solidFill>
                <a:latin typeface="Times New Roman" pitchFamily="18" charset="0"/>
                <a:ea typeface="Cambria" pitchFamily="18" charset="0"/>
                <a:cs typeface="Times New Roman" pitchFamily="18" charset="0"/>
              </a:rPr>
            </a:br>
            <a:r>
              <a:rPr lang="en-US" altLang="en-US" sz="2000" dirty="0" smtClean="0">
                <a:solidFill>
                  <a:prstClr val="black"/>
                </a:solidFill>
                <a:latin typeface="Times New Roman" pitchFamily="18" charset="0"/>
                <a:ea typeface="Cambria" pitchFamily="18" charset="0"/>
                <a:cs typeface="Times New Roman" pitchFamily="18" charset="0"/>
              </a:rPr>
              <a:t>𝑚=𝑐^𝑑 𝑚</a:t>
            </a:r>
            <a:r>
              <a:rPr lang="en-US" altLang="en-US" sz="2000" dirty="0" err="1" smtClean="0">
                <a:solidFill>
                  <a:prstClr val="black"/>
                </a:solidFill>
                <a:latin typeface="Times New Roman" pitchFamily="18" charset="0"/>
                <a:ea typeface="Cambria" pitchFamily="18" charset="0"/>
                <a:cs typeface="Times New Roman" pitchFamily="18" charset="0"/>
              </a:rPr>
              <a:t>od</a:t>
            </a:r>
            <a:r>
              <a:rPr lang="en-US" altLang="en-US" sz="2000" dirty="0" smtClean="0">
                <a:solidFill>
                  <a:prstClr val="black"/>
                </a:solidFill>
                <a:latin typeface="Times New Roman" pitchFamily="18" charset="0"/>
                <a:ea typeface="Cambria" pitchFamily="18" charset="0"/>
                <a:cs typeface="Times New Roman" pitchFamily="18" charset="0"/>
              </a:rPr>
              <a:t>(𝑛).</a:t>
            </a:r>
          </a:p>
          <a:p>
            <a:pPr algn="l"/>
            <a:endParaRPr lang="en-US" dirty="0"/>
          </a:p>
        </p:txBody>
      </p:sp>
    </p:spTree>
    <p:extLst>
      <p:ext uri="{BB962C8B-B14F-4D97-AF65-F5344CB8AC3E}">
        <p14:creationId xmlns:p14="http://schemas.microsoft.com/office/powerpoint/2010/main" xmlns="" val="360903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a:bodyPr>
          <a:lstStyle/>
          <a:p>
            <a:pPr algn="l"/>
            <a:r>
              <a:rPr lang="en-GB" sz="3600" b="1" dirty="0" smtClean="0">
                <a:solidFill>
                  <a:schemeClr val="tx2"/>
                </a:solidFill>
                <a:latin typeface="Times New Roman" pitchFamily="18" charset="0"/>
                <a:cs typeface="Times New Roman" pitchFamily="18" charset="0"/>
              </a:rPr>
              <a:t>Workflow and key formatting</a:t>
            </a:r>
            <a:endParaRPr lang="en-US" sz="3600" b="1" dirty="0">
              <a:solidFill>
                <a:schemeClr val="tx2"/>
              </a:solidFill>
              <a:latin typeface="Times New Roman" pitchFamily="18" charset="0"/>
              <a:cs typeface="Times New Roman" pitchFamily="18" charset="0"/>
            </a:endParaRPr>
          </a:p>
        </p:txBody>
      </p:sp>
      <p:pic>
        <p:nvPicPr>
          <p:cNvPr id="4" name="Picture 5"/>
          <p:cNvPicPr>
            <a:picLocks noGrp="1" noChangeAspect="1" noChangeArrowheads="1"/>
          </p:cNvPicPr>
          <p:nvPr>
            <p:ph idx="1"/>
          </p:nvPr>
        </p:nvPicPr>
        <p:blipFill>
          <a:blip r:embed="rId2"/>
          <a:srcRect/>
          <a:stretch>
            <a:fillRect/>
          </a:stretch>
        </p:blipFill>
        <p:spPr>
          <a:xfrm>
            <a:off x="1344930" y="2758281"/>
            <a:ext cx="6454140" cy="2209800"/>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654032"/>
          </a:xfrm>
        </p:spPr>
        <p:txBody>
          <a:bodyPr/>
          <a:lstStyle/>
          <a:p>
            <a:pPr algn="l"/>
            <a:r>
              <a:rPr lang="en-US" sz="3600" b="1" dirty="0" smtClean="0">
                <a:solidFill>
                  <a:schemeClr val="tx2"/>
                </a:solidFill>
                <a:latin typeface="Times New Roman" pitchFamily="18" charset="0"/>
                <a:cs typeface="Times New Roman" pitchFamily="18" charset="0"/>
              </a:rPr>
              <a:t>Methodology</a:t>
            </a:r>
            <a:endParaRPr lang="en-US" dirty="0">
              <a:solidFill>
                <a:schemeClr val="tx2"/>
              </a:solidFill>
            </a:endParaRPr>
          </a:p>
        </p:txBody>
      </p:sp>
      <p:sp>
        <p:nvSpPr>
          <p:cNvPr id="3" name="Content Placeholder 2"/>
          <p:cNvSpPr>
            <a:spLocks noGrp="1"/>
          </p:cNvSpPr>
          <p:nvPr>
            <p:ph idx="1"/>
          </p:nvPr>
        </p:nvSpPr>
        <p:spPr/>
        <p:txBody>
          <a:bodyPr>
            <a:normAutofit/>
          </a:bodyPr>
          <a:lstStyle/>
          <a:p>
            <a:pPr marL="0" lvl="0" indent="0" eaLnBrk="0" fontAlgn="base" hangingPunct="0">
              <a:spcAft>
                <a:spcPct val="0"/>
              </a:spcAft>
              <a:buNone/>
            </a:pPr>
            <a:r>
              <a:rPr lang="en-US" altLang="en-US" sz="2000" dirty="0" smtClean="0">
                <a:solidFill>
                  <a:prstClr val="black"/>
                </a:solidFill>
                <a:latin typeface="Times New Roman" pitchFamily="18" charset="0"/>
                <a:ea typeface="Cambria" pitchFamily="18" charset="0"/>
                <a:cs typeface="Times New Roman" pitchFamily="18" charset="0"/>
              </a:rPr>
              <a:t>Key generation:   </a:t>
            </a:r>
          </a:p>
          <a:p>
            <a:pPr marL="0" lvl="0" indent="0" eaLnBrk="0" fontAlgn="base" hangingPunct="0">
              <a:spcAft>
                <a:spcPct val="0"/>
              </a:spcAft>
              <a:buNone/>
            </a:pPr>
            <a:r>
              <a:rPr lang="en-US" altLang="en-US" sz="1600" dirty="0" smtClean="0">
                <a:solidFill>
                  <a:prstClr val="black"/>
                </a:solidFill>
                <a:latin typeface="Times New Roman" pitchFamily="18" charset="0"/>
                <a:ea typeface="Cambria" pitchFamily="18" charset="0"/>
                <a:cs typeface="Times New Roman" pitchFamily="18" charset="0"/>
              </a:rPr>
              <a:t>- Choose two large prime numbers, p and q.   </a:t>
            </a:r>
          </a:p>
          <a:p>
            <a:pPr marL="0" lvl="0" indent="0" eaLnBrk="0" fontAlgn="base" hangingPunct="0">
              <a:spcAft>
                <a:spcPct val="0"/>
              </a:spcAft>
              <a:buNone/>
            </a:pPr>
            <a:r>
              <a:rPr lang="en-US" altLang="en-US" sz="1600" dirty="0" smtClean="0">
                <a:solidFill>
                  <a:prstClr val="black"/>
                </a:solidFill>
                <a:latin typeface="Times New Roman" pitchFamily="18" charset="0"/>
                <a:ea typeface="Cambria" pitchFamily="18" charset="0"/>
                <a:cs typeface="Times New Roman" pitchFamily="18" charset="0"/>
              </a:rPr>
              <a:t>- Compute n = p * q, which is the modulus.   </a:t>
            </a:r>
          </a:p>
          <a:p>
            <a:pPr marL="0" lvl="0" indent="0" eaLnBrk="0" fontAlgn="base" hangingPunct="0">
              <a:spcAft>
                <a:spcPct val="0"/>
              </a:spcAft>
              <a:buNone/>
            </a:pPr>
            <a:r>
              <a:rPr lang="en-US" altLang="en-US" sz="1600" dirty="0" smtClean="0">
                <a:solidFill>
                  <a:prstClr val="black"/>
                </a:solidFill>
                <a:latin typeface="Times New Roman" pitchFamily="18" charset="0"/>
                <a:ea typeface="Cambria" pitchFamily="18" charset="0"/>
                <a:cs typeface="Times New Roman" pitchFamily="18" charset="0"/>
              </a:rPr>
              <a:t>- Compute the </a:t>
            </a:r>
            <a:r>
              <a:rPr lang="en-US" altLang="en-US" sz="1600" dirty="0" err="1" smtClean="0">
                <a:solidFill>
                  <a:prstClr val="black"/>
                </a:solidFill>
                <a:latin typeface="Times New Roman" pitchFamily="18" charset="0"/>
                <a:ea typeface="Cambria" pitchFamily="18" charset="0"/>
                <a:cs typeface="Times New Roman" pitchFamily="18" charset="0"/>
              </a:rPr>
              <a:t>totient</a:t>
            </a:r>
            <a:r>
              <a:rPr lang="en-US" altLang="en-US" sz="1600" dirty="0" smtClean="0">
                <a:solidFill>
                  <a:prstClr val="black"/>
                </a:solidFill>
                <a:latin typeface="Times New Roman" pitchFamily="18" charset="0"/>
                <a:ea typeface="Cambria" pitchFamily="18" charset="0"/>
                <a:cs typeface="Times New Roman" pitchFamily="18" charset="0"/>
              </a:rPr>
              <a:t> function, </a:t>
            </a:r>
            <a:r>
              <a:rPr lang="el-GR" altLang="en-US" sz="1600" dirty="0" smtClean="0">
                <a:solidFill>
                  <a:prstClr val="black"/>
                </a:solidFill>
                <a:latin typeface="Times New Roman" pitchFamily="18" charset="0"/>
                <a:ea typeface="Cambria" pitchFamily="18" charset="0"/>
                <a:cs typeface="Times New Roman" pitchFamily="18" charset="0"/>
              </a:rPr>
              <a:t>φ(</a:t>
            </a:r>
            <a:r>
              <a:rPr lang="en-US" altLang="en-US" sz="1600" dirty="0" smtClean="0">
                <a:solidFill>
                  <a:prstClr val="black"/>
                </a:solidFill>
                <a:latin typeface="Times New Roman" pitchFamily="18" charset="0"/>
                <a:ea typeface="Cambria" pitchFamily="18" charset="0"/>
                <a:cs typeface="Times New Roman" pitchFamily="18" charset="0"/>
              </a:rPr>
              <a:t>n) = (p-1) * (q-1).    </a:t>
            </a:r>
          </a:p>
          <a:p>
            <a:pPr marL="0" lvl="0" indent="0" eaLnBrk="0" fontAlgn="base" hangingPunct="0">
              <a:spcAft>
                <a:spcPct val="0"/>
              </a:spcAft>
              <a:buNone/>
            </a:pPr>
            <a:r>
              <a:rPr lang="en-US" altLang="en-US" sz="1600" dirty="0" smtClean="0">
                <a:solidFill>
                  <a:prstClr val="black"/>
                </a:solidFill>
                <a:latin typeface="Times New Roman" pitchFamily="18" charset="0"/>
                <a:ea typeface="Cambria" pitchFamily="18" charset="0"/>
                <a:cs typeface="Times New Roman" pitchFamily="18" charset="0"/>
              </a:rPr>
              <a:t>- Choose a number e, such that 1 &lt; e &lt; </a:t>
            </a:r>
            <a:r>
              <a:rPr lang="el-GR" altLang="en-US" sz="1600" dirty="0" smtClean="0">
                <a:solidFill>
                  <a:prstClr val="black"/>
                </a:solidFill>
                <a:latin typeface="Times New Roman" pitchFamily="18" charset="0"/>
                <a:ea typeface="Cambria" pitchFamily="18" charset="0"/>
                <a:cs typeface="Times New Roman" pitchFamily="18" charset="0"/>
              </a:rPr>
              <a:t>φ(</a:t>
            </a:r>
            <a:r>
              <a:rPr lang="en-US" altLang="en-US" sz="1600" dirty="0" smtClean="0">
                <a:solidFill>
                  <a:prstClr val="black"/>
                </a:solidFill>
                <a:latin typeface="Times New Roman" pitchFamily="18" charset="0"/>
                <a:ea typeface="Cambria" pitchFamily="18" charset="0"/>
                <a:cs typeface="Times New Roman" pitchFamily="18" charset="0"/>
              </a:rPr>
              <a:t>n) and </a:t>
            </a:r>
            <a:r>
              <a:rPr lang="en-US" altLang="en-US" sz="1600" dirty="0" err="1" smtClean="0">
                <a:solidFill>
                  <a:prstClr val="black"/>
                </a:solidFill>
                <a:latin typeface="Times New Roman" pitchFamily="18" charset="0"/>
                <a:ea typeface="Cambria" pitchFamily="18" charset="0"/>
                <a:cs typeface="Times New Roman" pitchFamily="18" charset="0"/>
              </a:rPr>
              <a:t>gcd</a:t>
            </a:r>
            <a:r>
              <a:rPr lang="en-US" altLang="en-US" sz="1600" dirty="0" smtClean="0">
                <a:solidFill>
                  <a:prstClr val="black"/>
                </a:solidFill>
                <a:latin typeface="Times New Roman" pitchFamily="18" charset="0"/>
                <a:ea typeface="Cambria" pitchFamily="18" charset="0"/>
                <a:cs typeface="Times New Roman" pitchFamily="18" charset="0"/>
              </a:rPr>
              <a:t>(e, </a:t>
            </a:r>
            <a:r>
              <a:rPr lang="el-GR" altLang="en-US" sz="1600" dirty="0" smtClean="0">
                <a:solidFill>
                  <a:prstClr val="black"/>
                </a:solidFill>
                <a:latin typeface="Times New Roman" pitchFamily="18" charset="0"/>
                <a:ea typeface="Cambria" pitchFamily="18" charset="0"/>
                <a:cs typeface="Times New Roman" pitchFamily="18" charset="0"/>
              </a:rPr>
              <a:t>φ(</a:t>
            </a:r>
            <a:r>
              <a:rPr lang="en-US" altLang="en-US" sz="1600" dirty="0" smtClean="0">
                <a:solidFill>
                  <a:prstClr val="black"/>
                </a:solidFill>
                <a:latin typeface="Times New Roman" pitchFamily="18" charset="0"/>
                <a:ea typeface="Cambria" pitchFamily="18" charset="0"/>
                <a:cs typeface="Times New Roman" pitchFamily="18" charset="0"/>
              </a:rPr>
              <a:t>n)) = 1 (e is the public key).    </a:t>
            </a:r>
          </a:p>
          <a:p>
            <a:pPr marL="0" lvl="0" indent="0" eaLnBrk="0" fontAlgn="base" hangingPunct="0">
              <a:spcAft>
                <a:spcPct val="0"/>
              </a:spcAft>
              <a:buNone/>
            </a:pPr>
            <a:r>
              <a:rPr lang="en-US" altLang="en-US" sz="1600" dirty="0" smtClean="0">
                <a:solidFill>
                  <a:prstClr val="black"/>
                </a:solidFill>
                <a:latin typeface="Times New Roman" pitchFamily="18" charset="0"/>
                <a:ea typeface="Cambria" pitchFamily="18" charset="0"/>
                <a:cs typeface="Times New Roman" pitchFamily="18" charset="0"/>
              </a:rPr>
              <a:t>- Compute d, such that d * e ≡ 1 (mod </a:t>
            </a:r>
            <a:r>
              <a:rPr lang="el-GR" altLang="en-US" sz="1600" dirty="0" smtClean="0">
                <a:solidFill>
                  <a:prstClr val="black"/>
                </a:solidFill>
                <a:latin typeface="Times New Roman" pitchFamily="18" charset="0"/>
                <a:ea typeface="Cambria" pitchFamily="18" charset="0"/>
                <a:cs typeface="Times New Roman" pitchFamily="18" charset="0"/>
              </a:rPr>
              <a:t>φ(</a:t>
            </a:r>
            <a:r>
              <a:rPr lang="en-US" altLang="en-US" sz="1600" dirty="0" smtClean="0">
                <a:solidFill>
                  <a:prstClr val="black"/>
                </a:solidFill>
                <a:latin typeface="Times New Roman" pitchFamily="18" charset="0"/>
                <a:ea typeface="Cambria" pitchFamily="18" charset="0"/>
                <a:cs typeface="Times New Roman" pitchFamily="18" charset="0"/>
              </a:rPr>
              <a:t>n)) (d is the private key).</a:t>
            </a:r>
          </a:p>
          <a:p>
            <a:pPr marL="0" lvl="0" indent="0" eaLnBrk="0" fontAlgn="base" hangingPunct="0">
              <a:spcAft>
                <a:spcPct val="0"/>
              </a:spcAft>
              <a:buNone/>
            </a:pPr>
            <a:endParaRPr lang="en-US" altLang="en-US" sz="2000" dirty="0" smtClean="0">
              <a:solidFill>
                <a:prstClr val="black"/>
              </a:solidFill>
              <a:latin typeface="Times New Roman" pitchFamily="18" charset="0"/>
              <a:ea typeface="Cambria" pitchFamily="18" charset="0"/>
              <a:cs typeface="Times New Roman" pitchFamily="18" charset="0"/>
            </a:endParaRPr>
          </a:p>
          <a:p>
            <a:pPr marL="0" lvl="0" indent="0" eaLnBrk="0" fontAlgn="base" hangingPunct="0">
              <a:spcAft>
                <a:spcPct val="0"/>
              </a:spcAft>
              <a:buNone/>
            </a:pPr>
            <a:r>
              <a:rPr lang="en-US" altLang="en-US" sz="2000" dirty="0" smtClean="0">
                <a:solidFill>
                  <a:prstClr val="black"/>
                </a:solidFill>
                <a:latin typeface="Times New Roman" pitchFamily="18" charset="0"/>
                <a:ea typeface="Cambria" pitchFamily="18" charset="0"/>
                <a:cs typeface="Times New Roman" pitchFamily="18" charset="0"/>
              </a:rPr>
              <a:t>Encryption:    </a:t>
            </a:r>
          </a:p>
          <a:p>
            <a:pPr marL="0" lvl="0" indent="0" eaLnBrk="0" fontAlgn="base" hangingPunct="0">
              <a:spcAft>
                <a:spcPct val="0"/>
              </a:spcAft>
              <a:buNone/>
            </a:pPr>
            <a:r>
              <a:rPr lang="en-US" altLang="en-US" sz="1600" dirty="0" smtClean="0">
                <a:solidFill>
                  <a:prstClr val="black"/>
                </a:solidFill>
                <a:latin typeface="Times New Roman" pitchFamily="18" charset="0"/>
                <a:ea typeface="Cambria" pitchFamily="18" charset="0"/>
                <a:cs typeface="Times New Roman" pitchFamily="18" charset="0"/>
              </a:rPr>
              <a:t>- Given a plaintext message, M, to be encrypted, compute:    </a:t>
            </a:r>
          </a:p>
          <a:p>
            <a:pPr marL="0" lvl="0" indent="0" eaLnBrk="0" fontAlgn="base" hangingPunct="0">
              <a:spcAft>
                <a:spcPct val="0"/>
              </a:spcAft>
              <a:buNone/>
            </a:pPr>
            <a:r>
              <a:rPr lang="en-US" altLang="en-US" sz="1600" dirty="0" smtClean="0">
                <a:solidFill>
                  <a:prstClr val="black"/>
                </a:solidFill>
                <a:latin typeface="Times New Roman" pitchFamily="18" charset="0"/>
                <a:ea typeface="Cambria" pitchFamily="18" charset="0"/>
                <a:cs typeface="Times New Roman" pitchFamily="18" charset="0"/>
              </a:rPr>
              <a:t>- </a:t>
            </a:r>
            <a:r>
              <a:rPr lang="en-US" altLang="en-US" sz="1600" dirty="0" err="1" smtClean="0">
                <a:solidFill>
                  <a:prstClr val="black"/>
                </a:solidFill>
                <a:latin typeface="Times New Roman" pitchFamily="18" charset="0"/>
                <a:ea typeface="Cambria" pitchFamily="18" charset="0"/>
                <a:cs typeface="Times New Roman" pitchFamily="18" charset="0"/>
              </a:rPr>
              <a:t>Ciphertext</a:t>
            </a:r>
            <a:r>
              <a:rPr lang="en-US" altLang="en-US" sz="1600" dirty="0" smtClean="0">
                <a:solidFill>
                  <a:prstClr val="black"/>
                </a:solidFill>
                <a:latin typeface="Times New Roman" pitchFamily="18" charset="0"/>
                <a:ea typeface="Cambria" pitchFamily="18" charset="0"/>
                <a:cs typeface="Times New Roman" pitchFamily="18" charset="0"/>
              </a:rPr>
              <a:t>, C = </a:t>
            </a:r>
            <a:r>
              <a:rPr lang="en-US" altLang="en-US" sz="1600" dirty="0" err="1" smtClean="0">
                <a:solidFill>
                  <a:prstClr val="black"/>
                </a:solidFill>
                <a:latin typeface="Times New Roman" pitchFamily="18" charset="0"/>
                <a:ea typeface="Cambria" pitchFamily="18" charset="0"/>
                <a:cs typeface="Times New Roman" pitchFamily="18" charset="0"/>
              </a:rPr>
              <a:t>M^e</a:t>
            </a:r>
            <a:r>
              <a:rPr lang="en-US" altLang="en-US" sz="1600" dirty="0" smtClean="0">
                <a:solidFill>
                  <a:prstClr val="black"/>
                </a:solidFill>
                <a:latin typeface="Times New Roman" pitchFamily="18" charset="0"/>
                <a:ea typeface="Cambria" pitchFamily="18" charset="0"/>
                <a:cs typeface="Times New Roman" pitchFamily="18" charset="0"/>
              </a:rPr>
              <a:t> (mod n)</a:t>
            </a:r>
          </a:p>
          <a:p>
            <a:pPr marL="0" lvl="0" indent="0" eaLnBrk="0" fontAlgn="base" hangingPunct="0">
              <a:spcAft>
                <a:spcPct val="0"/>
              </a:spcAft>
              <a:buNone/>
            </a:pPr>
            <a:endParaRPr lang="en-US" altLang="en-US" sz="2000" dirty="0" smtClean="0">
              <a:solidFill>
                <a:prstClr val="black"/>
              </a:solidFill>
              <a:latin typeface="Times New Roman" pitchFamily="18" charset="0"/>
              <a:ea typeface="Cambria" pitchFamily="18" charset="0"/>
              <a:cs typeface="Times New Roman" pitchFamily="18" charset="0"/>
            </a:endParaRPr>
          </a:p>
          <a:p>
            <a:pPr marL="0" lvl="0" indent="0" eaLnBrk="0" fontAlgn="base" hangingPunct="0">
              <a:spcAft>
                <a:spcPct val="0"/>
              </a:spcAft>
              <a:buNone/>
            </a:pPr>
            <a:r>
              <a:rPr lang="en-US" altLang="en-US" sz="2000" dirty="0" smtClean="0">
                <a:solidFill>
                  <a:prstClr val="black"/>
                </a:solidFill>
                <a:latin typeface="Times New Roman" pitchFamily="18" charset="0"/>
                <a:ea typeface="Cambria" pitchFamily="18" charset="0"/>
                <a:cs typeface="Times New Roman" pitchFamily="18" charset="0"/>
              </a:rPr>
              <a:t>Decryption:    </a:t>
            </a:r>
          </a:p>
          <a:p>
            <a:pPr marL="0" lvl="0" indent="0" eaLnBrk="0" fontAlgn="base" hangingPunct="0">
              <a:spcAft>
                <a:spcPct val="0"/>
              </a:spcAft>
              <a:buNone/>
            </a:pPr>
            <a:r>
              <a:rPr lang="en-US" altLang="en-US" sz="1600" dirty="0" smtClean="0">
                <a:solidFill>
                  <a:prstClr val="black"/>
                </a:solidFill>
                <a:latin typeface="Times New Roman" pitchFamily="18" charset="0"/>
                <a:ea typeface="Cambria" pitchFamily="18" charset="0"/>
                <a:cs typeface="Times New Roman" pitchFamily="18" charset="0"/>
              </a:rPr>
              <a:t>- Given a </a:t>
            </a:r>
            <a:r>
              <a:rPr lang="en-US" altLang="en-US" sz="1600" dirty="0" err="1" smtClean="0">
                <a:solidFill>
                  <a:prstClr val="black"/>
                </a:solidFill>
                <a:latin typeface="Times New Roman" pitchFamily="18" charset="0"/>
                <a:ea typeface="Cambria" pitchFamily="18" charset="0"/>
                <a:cs typeface="Times New Roman" pitchFamily="18" charset="0"/>
              </a:rPr>
              <a:t>ciphertext</a:t>
            </a:r>
            <a:r>
              <a:rPr lang="en-US" altLang="en-US" sz="1600" dirty="0" smtClean="0">
                <a:solidFill>
                  <a:prstClr val="black"/>
                </a:solidFill>
                <a:latin typeface="Times New Roman" pitchFamily="18" charset="0"/>
                <a:ea typeface="Cambria" pitchFamily="18" charset="0"/>
                <a:cs typeface="Times New Roman" pitchFamily="18" charset="0"/>
              </a:rPr>
              <a:t>, C, to be decrypted, compute:    </a:t>
            </a:r>
          </a:p>
          <a:p>
            <a:pPr marL="0" lvl="0" indent="0" eaLnBrk="0" fontAlgn="base" hangingPunct="0">
              <a:spcAft>
                <a:spcPct val="0"/>
              </a:spcAft>
              <a:buNone/>
            </a:pPr>
            <a:r>
              <a:rPr lang="en-US" altLang="en-US" sz="1600" dirty="0" smtClean="0">
                <a:solidFill>
                  <a:prstClr val="black"/>
                </a:solidFill>
                <a:latin typeface="Times New Roman" pitchFamily="18" charset="0"/>
                <a:ea typeface="Cambria" pitchFamily="18" charset="0"/>
                <a:cs typeface="Times New Roman" pitchFamily="18" charset="0"/>
              </a:rPr>
              <a:t>- Plaintext, M = </a:t>
            </a:r>
            <a:r>
              <a:rPr lang="en-US" altLang="en-US" sz="1600" dirty="0" err="1" smtClean="0">
                <a:solidFill>
                  <a:prstClr val="black"/>
                </a:solidFill>
                <a:latin typeface="Times New Roman" pitchFamily="18" charset="0"/>
                <a:ea typeface="Cambria" pitchFamily="18" charset="0"/>
                <a:cs typeface="Times New Roman" pitchFamily="18" charset="0"/>
              </a:rPr>
              <a:t>C^d</a:t>
            </a:r>
            <a:r>
              <a:rPr lang="en-US" altLang="en-US" sz="1600" dirty="0" smtClean="0">
                <a:solidFill>
                  <a:prstClr val="black"/>
                </a:solidFill>
                <a:latin typeface="Times New Roman" pitchFamily="18" charset="0"/>
                <a:ea typeface="Cambria" pitchFamily="18" charset="0"/>
                <a:cs typeface="Times New Roman" pitchFamily="18" charset="0"/>
              </a:rPr>
              <a:t> (mod 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229600" cy="609600"/>
          </a:xfrm>
        </p:spPr>
        <p:txBody>
          <a:bodyPr>
            <a:noAutofit/>
          </a:bodyPr>
          <a:lstStyle/>
          <a:p>
            <a:pPr algn="l"/>
            <a:r>
              <a:rPr lang="en-US" sz="3600" b="1" dirty="0">
                <a:solidFill>
                  <a:schemeClr val="tx2"/>
                </a:solidFill>
                <a:latin typeface="Times New Roman" pitchFamily="18" charset="0"/>
                <a:cs typeface="Times New Roman" pitchFamily="18" charset="0"/>
              </a:rPr>
              <a:t>Test, Results and Discussion</a:t>
            </a:r>
            <a:endParaRPr lang="en-US" sz="3600"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495800"/>
          </a:xfrm>
        </p:spPr>
        <p:txBody>
          <a:bodyPr>
            <a:normAutofit/>
          </a:bodyPr>
          <a:lstStyle/>
          <a:p>
            <a:pPr algn="l"/>
            <a:r>
              <a:rPr lang="en-GB" dirty="0" smtClean="0"/>
              <a:t>Encryption (</a:t>
            </a:r>
            <a:r>
              <a:rPr lang="en-GB" dirty="0" err="1" smtClean="0"/>
              <a:t>Client.v</a:t>
            </a:r>
            <a:r>
              <a:rPr lang="en-GB" dirty="0" smtClean="0"/>
              <a:t>)</a:t>
            </a:r>
          </a:p>
          <a:p>
            <a:pPr algn="l"/>
            <a:endParaRPr lang="en-US" dirty="0"/>
          </a:p>
        </p:txBody>
      </p:sp>
      <p:pic>
        <p:nvPicPr>
          <p:cNvPr id="4" name="Picture 2"/>
          <p:cNvPicPr>
            <a:picLocks noChangeAspect="1" noChangeArrowheads="1"/>
          </p:cNvPicPr>
          <p:nvPr/>
        </p:nvPicPr>
        <p:blipFill>
          <a:blip r:embed="rId2"/>
          <a:srcRect/>
          <a:stretch>
            <a:fillRect/>
          </a:stretch>
        </p:blipFill>
        <p:spPr bwMode="auto">
          <a:xfrm>
            <a:off x="857224" y="2214554"/>
            <a:ext cx="7593585" cy="3671898"/>
          </a:xfrm>
          <a:prstGeom prst="rect">
            <a:avLst/>
          </a:prstGeom>
          <a:noFill/>
          <a:ln w="9525">
            <a:noFill/>
            <a:miter lim="800000"/>
            <a:headEnd/>
            <a:tailEnd/>
          </a:ln>
        </p:spPr>
      </p:pic>
    </p:spTree>
    <p:extLst>
      <p:ext uri="{BB962C8B-B14F-4D97-AF65-F5344CB8AC3E}">
        <p14:creationId xmlns:p14="http://schemas.microsoft.com/office/powerpoint/2010/main" xmlns="" val="1672856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52"/>
            <a:ext cx="7500958" cy="785818"/>
          </a:xfrm>
        </p:spPr>
        <p:txBody>
          <a:bodyPr>
            <a:normAutofit/>
          </a:bodyPr>
          <a:lstStyle/>
          <a:p>
            <a:pPr algn="l"/>
            <a:r>
              <a:rPr lang="en-US" sz="3600" b="1" dirty="0" smtClean="0">
                <a:solidFill>
                  <a:schemeClr val="tx2"/>
                </a:solidFill>
                <a:latin typeface="Times New Roman" pitchFamily="18" charset="0"/>
                <a:cs typeface="Times New Roman" pitchFamily="18" charset="0"/>
              </a:rPr>
              <a:t>Test, Results and Discussion</a:t>
            </a:r>
            <a:endParaRPr lang="en-US" sz="3600"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214282" y="1214422"/>
            <a:ext cx="8429684" cy="4929222"/>
          </a:xfrm>
        </p:spPr>
        <p:txBody>
          <a:bodyPr/>
          <a:lstStyle/>
          <a:p>
            <a:r>
              <a:rPr lang="en-GB" dirty="0" smtClean="0"/>
              <a:t>Key Generation(Public key)</a:t>
            </a:r>
          </a:p>
          <a:p>
            <a:endParaRPr lang="en-US" dirty="0"/>
          </a:p>
        </p:txBody>
      </p:sp>
      <p:pic>
        <p:nvPicPr>
          <p:cNvPr id="4" name="Picture 2"/>
          <p:cNvPicPr>
            <a:picLocks noChangeAspect="1" noChangeArrowheads="1"/>
          </p:cNvPicPr>
          <p:nvPr/>
        </p:nvPicPr>
        <p:blipFill>
          <a:blip r:embed="rId2"/>
          <a:srcRect/>
          <a:stretch>
            <a:fillRect/>
          </a:stretch>
        </p:blipFill>
        <p:spPr bwMode="auto">
          <a:xfrm>
            <a:off x="857224" y="1928802"/>
            <a:ext cx="7385477" cy="4154502"/>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TotalTime>
  <Words>397</Words>
  <Application>Microsoft Office PowerPoint</Application>
  <PresentationFormat>On-screen Show (4:3)</PresentationFormat>
  <Paragraphs>61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International Conference on Smart Systems for applications in Electrical Sciences  ICSSES-2024</vt:lpstr>
      <vt:lpstr>Contents</vt:lpstr>
      <vt:lpstr>Introduction</vt:lpstr>
      <vt:lpstr>Literature Review</vt:lpstr>
      <vt:lpstr>Methodology</vt:lpstr>
      <vt:lpstr>Workflow and key formatting</vt:lpstr>
      <vt:lpstr>Methodology</vt:lpstr>
      <vt:lpstr>Test, Results and Discussion</vt:lpstr>
      <vt:lpstr>Test, Results and Discussion</vt:lpstr>
      <vt:lpstr>Test, Results and Discussion</vt:lpstr>
      <vt:lpstr>Test, Results and Discussion</vt:lpstr>
      <vt:lpstr>Test, Results and Discussion</vt:lpstr>
      <vt:lpstr>Conclusion</vt:lpstr>
      <vt:lpstr>References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Conference on Smart Systems for applications in Electrical Sciences  ICSSES-2023</dc:title>
  <dc:creator>SIT</dc:creator>
  <cp:lastModifiedBy>dell</cp:lastModifiedBy>
  <cp:revision>22</cp:revision>
  <dcterms:created xsi:type="dcterms:W3CDTF">2006-08-16T00:00:00Z</dcterms:created>
  <dcterms:modified xsi:type="dcterms:W3CDTF">2024-05-02T05:44:18Z</dcterms:modified>
</cp:coreProperties>
</file>