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62" r:id="rId6"/>
    <p:sldId id="268" r:id="rId7"/>
    <p:sldId id="274" r:id="rId8"/>
    <p:sldId id="267" r:id="rId9"/>
    <p:sldId id="275" r:id="rId10"/>
    <p:sldId id="276"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930" y="-45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ideo" Target="file:///C:\Users\dell\Downloads\20240418_140125.mp4"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iopscience.iop.org/article/10.1088/1742-6596/1641/1/012042" TargetMode="External"/><Relationship Id="rId7" Type="http://schemas.openxmlformats.org/officeDocument/2006/relationships/slide" Target="slide10.xml"/><Relationship Id="rId2" Type="http://schemas.openxmlformats.org/officeDocument/2006/relationships/hyperlink" Target="https://ieeexplore.ieee.org/document/6021216" TargetMode="External"/><Relationship Id="rId1" Type="http://schemas.openxmlformats.org/officeDocument/2006/relationships/slideLayout" Target="../slideLayouts/slideLayout2.xml"/><Relationship Id="rId6" Type="http://schemas.openxmlformats.org/officeDocument/2006/relationships/hyperlink" Target="https://www.ijert.org/research/implementation-of-rsa-algorithm-on-fpga-IJERTV1IS5454.pdf" TargetMode="External"/><Relationship Id="rId5" Type="http://schemas.openxmlformats.org/officeDocument/2006/relationships/hyperlink" Target="https://www.ijser.org/researchpaper/Implementation_of_RSA_Cryptosystem_Using_Verilog.pdf" TargetMode="External"/><Relationship Id="rId4" Type="http://schemas.openxmlformats.org/officeDocument/2006/relationships/hyperlink" Target="https://scholarworks.calstate.edu/concern/theses/76537633k?locale=e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ideo" Target="file:///C:\Users\dell\Downloads\20240418_140529.mp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564" y="1905000"/>
            <a:ext cx="8686800" cy="1295399"/>
          </a:xfrm>
        </p:spPr>
        <p:txBody>
          <a:bodyPr>
            <a:noAutofit/>
          </a:bodyPr>
          <a:lstStyle/>
          <a:p>
            <a:r>
              <a:rPr lang="en-US" sz="3200" b="1" dirty="0">
                <a:solidFill>
                  <a:srgbClr val="0070C0"/>
                </a:solidFill>
              </a:rPr>
              <a:t>International Conference on Smart Systems for applications in Electrical Sciences </a:t>
            </a:r>
            <a:br>
              <a:rPr lang="en-US" sz="3200" b="1" dirty="0">
                <a:solidFill>
                  <a:srgbClr val="0070C0"/>
                </a:solidFill>
              </a:rPr>
            </a:br>
            <a:r>
              <a:rPr lang="en-US" sz="3200" b="1" dirty="0">
                <a:solidFill>
                  <a:srgbClr val="0070C0"/>
                </a:solidFill>
              </a:rPr>
              <a:t>ICSSES-2024</a:t>
            </a:r>
          </a:p>
        </p:txBody>
      </p:sp>
      <p:sp>
        <p:nvSpPr>
          <p:cNvPr id="3" name="Subtitle 2"/>
          <p:cNvSpPr>
            <a:spLocks noGrp="1"/>
          </p:cNvSpPr>
          <p:nvPr>
            <p:ph type="subTitle" idx="1"/>
          </p:nvPr>
        </p:nvSpPr>
        <p:spPr>
          <a:xfrm>
            <a:off x="1028700" y="3505199"/>
            <a:ext cx="7086600" cy="2057400"/>
          </a:xfrm>
        </p:spPr>
        <p:txBody>
          <a:bodyPr>
            <a:noAutofit/>
          </a:bodyPr>
          <a:lstStyle/>
          <a:p>
            <a:r>
              <a:rPr lang="en-IN" sz="2000" b="1" i="0" u="none" strike="noStrike" baseline="0" dirty="0" smtClean="0">
                <a:solidFill>
                  <a:srgbClr val="C00000"/>
                </a:solidFill>
              </a:rPr>
              <a:t>“</a:t>
            </a:r>
            <a:r>
              <a:rPr lang="en-IN" sz="2000" b="1" dirty="0" smtClean="0">
                <a:solidFill>
                  <a:srgbClr val="C00000"/>
                </a:solidFill>
              </a:rPr>
              <a:t>RSA IMPLEMENTATION USING FPGA</a:t>
            </a:r>
            <a:r>
              <a:rPr lang="en-IN" sz="2000" b="1" i="0" u="none" strike="noStrike" baseline="0" dirty="0" smtClean="0">
                <a:solidFill>
                  <a:srgbClr val="C00000"/>
                </a:solidFill>
              </a:rPr>
              <a:t>”</a:t>
            </a:r>
            <a:endParaRPr lang="en-US" sz="2000" b="1" i="0" u="none" strike="noStrike" baseline="0" dirty="0">
              <a:solidFill>
                <a:srgbClr val="C00000"/>
              </a:solidFill>
            </a:endParaRPr>
          </a:p>
          <a:p>
            <a:r>
              <a:rPr lang="en-US" sz="2000" b="1" dirty="0">
                <a:solidFill>
                  <a:srgbClr val="C00000"/>
                </a:solidFill>
              </a:rPr>
              <a:t>By</a:t>
            </a:r>
          </a:p>
          <a:p>
            <a:r>
              <a:rPr lang="en-GB" sz="1800" b="1" dirty="0" smtClean="0">
                <a:solidFill>
                  <a:srgbClr val="C00000"/>
                </a:solidFill>
              </a:rPr>
              <a:t>NITIN SINGH</a:t>
            </a:r>
            <a:endParaRPr lang="en-US" sz="1800" b="1" dirty="0">
              <a:solidFill>
                <a:srgbClr val="C00000"/>
              </a:solidFill>
            </a:endParaRPr>
          </a:p>
        </p:txBody>
      </p:sp>
      <p:sp>
        <p:nvSpPr>
          <p:cNvPr id="5" name="TextBox 4"/>
          <p:cNvSpPr txBox="1"/>
          <p:nvPr/>
        </p:nvSpPr>
        <p:spPr>
          <a:xfrm>
            <a:off x="304800" y="5805055"/>
            <a:ext cx="1905000" cy="369332"/>
          </a:xfrm>
          <a:prstGeom prst="rect">
            <a:avLst/>
          </a:prstGeom>
          <a:noFill/>
        </p:spPr>
        <p:txBody>
          <a:bodyPr wrap="square" rtlCol="0">
            <a:spAutoFit/>
          </a:bodyPr>
          <a:lstStyle/>
          <a:p>
            <a:r>
              <a:rPr lang="en-US" dirty="0" smtClean="0">
                <a:solidFill>
                  <a:srgbClr val="C00000"/>
                </a:solidFill>
              </a:rPr>
              <a:t>Date:04/05/2024 </a:t>
            </a:r>
            <a:endParaRPr lang="en-US" dirty="0">
              <a:solidFill>
                <a:srgbClr val="C00000"/>
              </a:solidFill>
            </a:endParaRPr>
          </a:p>
        </p:txBody>
      </p:sp>
      <p:sp>
        <p:nvSpPr>
          <p:cNvPr id="8" name="TextBox 7"/>
          <p:cNvSpPr txBox="1"/>
          <p:nvPr/>
        </p:nvSpPr>
        <p:spPr>
          <a:xfrm>
            <a:off x="2209800" y="503663"/>
            <a:ext cx="6213764" cy="830997"/>
          </a:xfrm>
          <a:prstGeom prst="rect">
            <a:avLst/>
          </a:prstGeom>
          <a:noFill/>
        </p:spPr>
        <p:txBody>
          <a:bodyPr wrap="square" rtlCol="0">
            <a:spAutoFit/>
          </a:bodyPr>
          <a:lstStyle/>
          <a:p>
            <a:pPr algn="ctr"/>
            <a:r>
              <a:rPr lang="en-US" sz="2400" b="1" dirty="0"/>
              <a:t>Siddaganga Institute of Technology, Tumakuru</a:t>
            </a:r>
          </a:p>
          <a:p>
            <a:pPr algn="ctr"/>
            <a:r>
              <a:rPr lang="en-US" sz="2400" b="1" dirty="0">
                <a:solidFill>
                  <a:srgbClr val="FFC000"/>
                </a:solidFill>
              </a:rPr>
              <a:t>Association of Electrical Sciences</a:t>
            </a:r>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3813" y="-457200"/>
            <a:ext cx="2562225" cy="275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 xmlns:a16="http://schemas.microsoft.com/office/drawing/2014/main" id="{0CD06C8A-55F3-446B-8FC7-3BAE9621795E}"/>
              </a:ext>
            </a:extLst>
          </p:cNvPr>
          <p:cNvSpPr txBox="1"/>
          <p:nvPr/>
        </p:nvSpPr>
        <p:spPr>
          <a:xfrm>
            <a:off x="6781800" y="5804770"/>
            <a:ext cx="1905000" cy="369332"/>
          </a:xfrm>
          <a:prstGeom prst="rect">
            <a:avLst/>
          </a:prstGeom>
          <a:noFill/>
        </p:spPr>
        <p:txBody>
          <a:bodyPr wrap="square" rtlCol="0">
            <a:spAutoFit/>
          </a:bodyPr>
          <a:lstStyle/>
          <a:p>
            <a:r>
              <a:rPr lang="en-US" dirty="0">
                <a:solidFill>
                  <a:srgbClr val="C00000"/>
                </a:solidFill>
              </a:rPr>
              <a:t>Paper </a:t>
            </a:r>
            <a:r>
              <a:rPr lang="en-US" dirty="0" smtClean="0">
                <a:solidFill>
                  <a:srgbClr val="C00000"/>
                </a:solidFill>
              </a:rPr>
              <a:t>ID:395 </a:t>
            </a:r>
            <a:endParaRPr lang="en-US" dirty="0">
              <a:solidFill>
                <a:srgbClr val="C00000"/>
              </a:solidFill>
            </a:endParaRPr>
          </a:p>
        </p:txBody>
      </p:sp>
    </p:spTree>
    <p:extLst>
      <p:ext uri="{BB962C8B-B14F-4D97-AF65-F5344CB8AC3E}">
        <p14:creationId xmlns="" xmlns:p14="http://schemas.microsoft.com/office/powerpoint/2010/main" val="3564867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1F497D"/>
                </a:solidFill>
                <a:latin typeface="Times New Roman" pitchFamily="18" charset="0"/>
                <a:cs typeface="Times New Roman" pitchFamily="18" charset="0"/>
              </a:rPr>
              <a:t>Test, Results and </a:t>
            </a:r>
            <a:r>
              <a:rPr lang="en-US" sz="3600" b="1" dirty="0" smtClean="0">
                <a:solidFill>
                  <a:srgbClr val="1F497D"/>
                </a:solidFill>
                <a:latin typeface="Times New Roman" pitchFamily="18" charset="0"/>
                <a:cs typeface="Times New Roman" pitchFamily="18" charset="0"/>
              </a:rPr>
              <a:t>Discussion(decryption</a:t>
            </a:r>
            <a:r>
              <a:rPr lang="en-US" sz="3600" b="1" dirty="0" smtClean="0">
                <a:solidFill>
                  <a:srgbClr val="1F497D"/>
                </a:solidFill>
                <a:latin typeface="Times New Roman" pitchFamily="18" charset="0"/>
                <a:cs typeface="Times New Roman" pitchFamily="18" charset="0"/>
              </a:rPr>
              <a:t>)</a:t>
            </a:r>
            <a:endParaRPr lang="en-US" dirty="0"/>
          </a:p>
        </p:txBody>
      </p:sp>
      <p:pic>
        <p:nvPicPr>
          <p:cNvPr id="4" name="20240418_140125.mp4">
            <a:hlinkClick r:id="" action="ppaction://media"/>
          </p:cNvPr>
          <p:cNvPicPr>
            <a:picLocks noGrp="1" noRot="1" noChangeAspect="1"/>
          </p:cNvPicPr>
          <p:nvPr>
            <p:ph idx="1"/>
            <a:videoFile r:link="rId1"/>
          </p:nvPr>
        </p:nvPicPr>
        <p:blipFill>
          <a:blip r:embed="rId3"/>
          <a:stretch>
            <a:fillRect/>
          </a:stretch>
        </p:blipFill>
        <p:spPr>
          <a:xfrm>
            <a:off x="1500166" y="1714488"/>
            <a:ext cx="6500858" cy="3857652"/>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609600"/>
          </a:xfrm>
        </p:spPr>
        <p:txBody>
          <a:bodyPr>
            <a:normAutofit fontScale="90000"/>
          </a:bodyPr>
          <a:lstStyle/>
          <a:p>
            <a:pPr algn="l"/>
            <a:r>
              <a:rPr lang="en-US" b="1" dirty="0">
                <a:solidFill>
                  <a:schemeClr val="tx2"/>
                </a:solidFill>
              </a:rPr>
              <a:t>Conclusion</a:t>
            </a:r>
          </a:p>
        </p:txBody>
      </p:sp>
      <p:sp>
        <p:nvSpPr>
          <p:cNvPr id="3" name="Content Placeholder 2"/>
          <p:cNvSpPr>
            <a:spLocks noGrp="1"/>
          </p:cNvSpPr>
          <p:nvPr>
            <p:ph idx="1"/>
          </p:nvPr>
        </p:nvSpPr>
        <p:spPr>
          <a:xfrm>
            <a:off x="457200" y="1143000"/>
            <a:ext cx="8229600" cy="4525963"/>
          </a:xfrm>
        </p:spPr>
        <p:txBody>
          <a:bodyPr>
            <a:normAutofit/>
          </a:bodyPr>
          <a:lstStyle/>
          <a:p>
            <a:pPr algn="l"/>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080409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533400"/>
          </a:xfrm>
        </p:spPr>
        <p:txBody>
          <a:bodyPr>
            <a:noAutofit/>
          </a:bodyPr>
          <a:lstStyle/>
          <a:p>
            <a:pPr algn="l"/>
            <a:r>
              <a:rPr lang="en-US" sz="3600" b="1" dirty="0">
                <a:solidFill>
                  <a:schemeClr val="tx2"/>
                </a:solidFill>
                <a:latin typeface="Times New Roman" pitchFamily="18" charset="0"/>
                <a:cs typeface="Times New Roman" pitchFamily="18" charset="0"/>
              </a:rPr>
              <a:t>References</a:t>
            </a:r>
          </a:p>
        </p:txBody>
      </p:sp>
      <p:sp>
        <p:nvSpPr>
          <p:cNvPr id="3" name="Content Placeholder 2"/>
          <p:cNvSpPr>
            <a:spLocks noGrp="1"/>
          </p:cNvSpPr>
          <p:nvPr>
            <p:ph idx="1"/>
          </p:nvPr>
        </p:nvSpPr>
        <p:spPr>
          <a:xfrm>
            <a:off x="457200" y="1066800"/>
            <a:ext cx="8229600" cy="5059363"/>
          </a:xfrm>
        </p:spPr>
        <p:txBody>
          <a:bodyPr>
            <a:normAutofit/>
          </a:bodyPr>
          <a:lstStyle/>
          <a:p>
            <a:pPr lvl="0" algn="just" eaLnBrk="0" fontAlgn="base" hangingPunct="0">
              <a:lnSpc>
                <a:spcPct val="150000"/>
              </a:lnSpc>
              <a:spcBef>
                <a:spcPct val="0"/>
              </a:spcBef>
              <a:spcAft>
                <a:spcPct val="0"/>
              </a:spcAft>
              <a:buClr>
                <a:srgbClr val="1F497D"/>
              </a:buClr>
              <a:buFont typeface="Symbol" panose="05050102010706020507" pitchFamily="18" charset="2"/>
              <a:buChar char=""/>
              <a:tabLst>
                <a:tab pos="457200" algn="l"/>
              </a:tabLst>
              <a:defRPr/>
            </a:pPr>
            <a:r>
              <a:rPr lang="en-US" sz="1800" b="1" u="sng" dirty="0" smtClean="0">
                <a:solidFill>
                  <a:srgbClr val="0000FF"/>
                </a:solidFill>
                <a:latin typeface="Cambria" panose="02040503050406030204" pitchFamily="18" charset="0"/>
                <a:ea typeface="Times New Roman" panose="02020603050405020304" pitchFamily="18" charset="0"/>
                <a:cs typeface="Times New Roman" panose="02020603050405020304" pitchFamily="18" charset="0"/>
                <a:hlinkClick r:id="rId2"/>
              </a:rPr>
              <a:t>https://ieeexplore.ieee.org/document/6021216</a:t>
            </a:r>
            <a:endParaRPr lang="en-IN" sz="1800" dirty="0" smtClean="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ts val="1000"/>
              </a:spcAft>
              <a:buClr>
                <a:srgbClr val="1F497D"/>
              </a:buClr>
              <a:buFont typeface="Symbol" panose="05050102010706020507" pitchFamily="18" charset="2"/>
              <a:buChar char=""/>
              <a:tabLst>
                <a:tab pos="457200" algn="l"/>
              </a:tabLst>
              <a:defRPr/>
            </a:pPr>
            <a:r>
              <a:rPr lang="en-US" sz="1800" b="1" u="sng" dirty="0" smtClean="0">
                <a:solidFill>
                  <a:srgbClr val="0000FF"/>
                </a:solidFill>
                <a:latin typeface="Cambria" panose="02040503050406030204" pitchFamily="18" charset="0"/>
                <a:ea typeface="Times New Roman" panose="02020603050405020304" pitchFamily="18" charset="0"/>
                <a:cs typeface="Times New Roman" panose="02020603050405020304" pitchFamily="18" charset="0"/>
                <a:hlinkClick r:id="rId3"/>
              </a:rPr>
              <a:t>https://iopscience.iop.org/article/10.1088/1742-6596/1641/1/012042</a:t>
            </a:r>
            <a:endParaRPr lang="en-US" sz="1800" b="1" u="sng" dirty="0" smtClean="0">
              <a:solidFill>
                <a:srgbClr val="0000FF"/>
              </a:solidFill>
              <a:latin typeface="Cambria" panose="02040503050406030204" pitchFamily="18" charset="0"/>
              <a:ea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ts val="1000"/>
              </a:spcAft>
              <a:buClr>
                <a:srgbClr val="1F497D"/>
              </a:buClr>
              <a:buFont typeface="Symbol" panose="05050102010706020507" pitchFamily="18" charset="2"/>
              <a:buChar char=""/>
              <a:tabLst>
                <a:tab pos="457200" algn="l"/>
              </a:tabLst>
              <a:defRPr/>
            </a:pPr>
            <a:r>
              <a:rPr lang="en-IN" sz="1800" b="1" dirty="0" smtClean="0">
                <a:solidFill>
                  <a:prstClr val="black"/>
                </a:solidFill>
                <a:latin typeface="Calibri" panose="020F0502020204030204" pitchFamily="34" charset="0"/>
                <a:ea typeface="Times New Roman" panose="02020603050405020304" pitchFamily="18" charset="0"/>
                <a:cs typeface="Times New Roman" panose="02020603050405020304" pitchFamily="18" charset="0"/>
                <a:hlinkClick r:id="rId4"/>
              </a:rPr>
              <a:t>https://scholarworks.calstate.edu/concern/theses/76537633k?locale=en</a:t>
            </a:r>
            <a:endParaRPr lang="en-IN" sz="1800" b="1" dirty="0" smtClean="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ts val="1000"/>
              </a:spcAft>
              <a:buClr>
                <a:srgbClr val="1F497D"/>
              </a:buClr>
              <a:buFont typeface="Symbol" panose="05050102010706020507" pitchFamily="18" charset="2"/>
              <a:buChar char=""/>
              <a:tabLst>
                <a:tab pos="457200" algn="l"/>
              </a:tabLst>
              <a:defRPr/>
            </a:pPr>
            <a:r>
              <a:rPr lang="en-IN" sz="1800" b="1" dirty="0" smtClean="0">
                <a:solidFill>
                  <a:prstClr val="black"/>
                </a:solidFill>
                <a:latin typeface="Calibri" panose="020F0502020204030204" pitchFamily="34" charset="0"/>
                <a:ea typeface="Times New Roman" panose="02020603050405020304" pitchFamily="18" charset="0"/>
                <a:cs typeface="Times New Roman" panose="02020603050405020304" pitchFamily="18" charset="0"/>
                <a:hlinkClick r:id="rId5"/>
              </a:rPr>
              <a:t>https://www.ijser.org/researchpaper/Implementation_of_RSA_Cryptosystem_Using_Verilog.pdf</a:t>
            </a:r>
            <a:endParaRPr lang="en-IN" sz="1800" b="1" dirty="0" smtClean="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ts val="1000"/>
              </a:spcAft>
              <a:buClr>
                <a:srgbClr val="1F497D"/>
              </a:buClr>
              <a:buFont typeface="Symbol" panose="05050102010706020507" pitchFamily="18" charset="2"/>
              <a:buChar char=""/>
              <a:tabLst>
                <a:tab pos="457200" algn="l"/>
              </a:tabLst>
              <a:defRPr/>
            </a:pPr>
            <a:r>
              <a:rPr lang="en-IN" sz="1800" b="1" dirty="0" smtClean="0">
                <a:solidFill>
                  <a:prstClr val="black"/>
                </a:solidFill>
                <a:latin typeface="Calibri" panose="020F0502020204030204" pitchFamily="34" charset="0"/>
                <a:ea typeface="Times New Roman" panose="02020603050405020304" pitchFamily="18" charset="0"/>
                <a:cs typeface="Times New Roman" panose="02020603050405020304" pitchFamily="18" charset="0"/>
                <a:hlinkClick r:id="rId6"/>
              </a:rPr>
              <a:t>https://www.ijert.org/research/implementation-of-rsa-algorithm-on-fpga-IJERTV1IS5454.pdf</a:t>
            </a:r>
            <a:endParaRPr lang="en-IN" sz="1800" b="1" dirty="0" smtClean="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ts val="1000"/>
              </a:spcAft>
              <a:buClr>
                <a:srgbClr val="1F497D"/>
              </a:buClr>
              <a:buFont typeface="Symbol" panose="05050102010706020507" pitchFamily="18" charset="2"/>
              <a:buChar char=""/>
              <a:tabLst>
                <a:tab pos="457200" algn="l"/>
              </a:tabLst>
              <a:defRPr/>
            </a:pPr>
            <a:r>
              <a:rPr lang="en-IN" sz="1800" b="1" dirty="0" smtClean="0">
                <a:solidFill>
                  <a:prstClr val="black"/>
                </a:solidFill>
                <a:latin typeface="Calibri" panose="020F0502020204030204" pitchFamily="34" charset="0"/>
                <a:ea typeface="Times New Roman" panose="02020603050405020304" pitchFamily="18" charset="0"/>
                <a:cs typeface="Times New Roman" panose="02020603050405020304" pitchFamily="18" charset="0"/>
                <a:hlinkClick r:id="rId7" action="ppaction://hlinksldjump"/>
              </a:rPr>
              <a:t>https://www.researchgate.net/publication/257416064_Cryptosystem_An_Implementation_of_RSA_Using_Verilog</a:t>
            </a:r>
            <a:endParaRPr lang="en-US" sz="2000" dirty="0">
              <a:solidFill>
                <a:srgbClr val="C00000"/>
              </a:solidFill>
              <a:latin typeface="Times New Roman" panose="02020603050405020304" pitchFamily="18" charset="0"/>
              <a:cs typeface="Times New Roman" pitchFamily="18" charset="0"/>
            </a:endParaRPr>
          </a:p>
        </p:txBody>
      </p:sp>
    </p:spTree>
    <p:extLst>
      <p:ext uri="{BB962C8B-B14F-4D97-AF65-F5344CB8AC3E}">
        <p14:creationId xmlns="" xmlns:p14="http://schemas.microsoft.com/office/powerpoint/2010/main" val="2180408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382000" cy="457200"/>
          </a:xfrm>
        </p:spPr>
        <p:txBody>
          <a:bodyPr>
            <a:normAutofit fontScale="90000"/>
          </a:bodyPr>
          <a:lstStyle/>
          <a:p>
            <a:pPr algn="l"/>
            <a:r>
              <a:rPr lang="en-US" sz="4000" b="1" dirty="0">
                <a:solidFill>
                  <a:schemeClr val="tx2"/>
                </a:solidFill>
                <a:latin typeface="Times New Roman" pitchFamily="18" charset="0"/>
                <a:cs typeface="Times New Roman" pitchFamily="18" charset="0"/>
              </a:rPr>
              <a:t>Contents</a:t>
            </a:r>
          </a:p>
        </p:txBody>
      </p:sp>
      <p:sp>
        <p:nvSpPr>
          <p:cNvPr id="3" name="Content Placeholder 2"/>
          <p:cNvSpPr>
            <a:spLocks noGrp="1"/>
          </p:cNvSpPr>
          <p:nvPr>
            <p:ph idx="1"/>
          </p:nvPr>
        </p:nvSpPr>
        <p:spPr>
          <a:xfrm>
            <a:off x="304800" y="1143000"/>
            <a:ext cx="8229600" cy="4525963"/>
          </a:xfrm>
        </p:spPr>
        <p:txBody>
          <a:bodyPr/>
          <a:lstStyle/>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Literature Review</a:t>
            </a:r>
          </a:p>
          <a:p>
            <a:r>
              <a:rPr lang="en-US" sz="2400" dirty="0">
                <a:latin typeface="Times New Roman" panose="02020603050405020304" pitchFamily="18" charset="0"/>
                <a:cs typeface="Times New Roman" panose="02020603050405020304" pitchFamily="18" charset="0"/>
              </a:rPr>
              <a:t>Methodology</a:t>
            </a:r>
          </a:p>
          <a:p>
            <a:r>
              <a:rPr lang="en-US" sz="2400" dirty="0">
                <a:latin typeface="Times New Roman" panose="02020603050405020304" pitchFamily="18" charset="0"/>
                <a:cs typeface="Times New Roman" panose="02020603050405020304" pitchFamily="18" charset="0"/>
              </a:rPr>
              <a:t>Test, Results and Discussion</a:t>
            </a:r>
          </a:p>
          <a:p>
            <a:r>
              <a:rPr lang="en-US" sz="2400" dirty="0">
                <a:latin typeface="Times New Roman" panose="02020603050405020304" pitchFamily="18" charset="0"/>
                <a:cs typeface="Times New Roman" panose="02020603050405020304" pitchFamily="18" charset="0"/>
              </a:rPr>
              <a:t>Conclusion</a:t>
            </a:r>
          </a:p>
          <a:p>
            <a:r>
              <a:rPr lang="en-US" sz="2400" dirty="0">
                <a:latin typeface="Times New Roman" panose="02020603050405020304" pitchFamily="18" charset="0"/>
                <a:cs typeface="Times New Roman" panose="02020603050405020304" pitchFamily="18" charset="0"/>
              </a:rPr>
              <a:t>Reference</a:t>
            </a:r>
          </a:p>
          <a:p>
            <a:endParaRPr lang="en-US" dirty="0"/>
          </a:p>
        </p:txBody>
      </p:sp>
    </p:spTree>
    <p:extLst>
      <p:ext uri="{BB962C8B-B14F-4D97-AF65-F5344CB8AC3E}">
        <p14:creationId xmlns="" xmlns:p14="http://schemas.microsoft.com/office/powerpoint/2010/main" val="1869391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305800" cy="533400"/>
          </a:xfrm>
        </p:spPr>
        <p:txBody>
          <a:bodyPr>
            <a:normAutofit fontScale="90000"/>
          </a:bodyPr>
          <a:lstStyle/>
          <a:p>
            <a:pPr algn="l"/>
            <a:r>
              <a:rPr lang="en-US" sz="4000" b="1" dirty="0">
                <a:solidFill>
                  <a:schemeClr val="tx2"/>
                </a:solidFill>
                <a:latin typeface="Times New Roman" pitchFamily="18" charset="0"/>
                <a:cs typeface="Times New Roman" pitchFamily="18" charset="0"/>
              </a:rPr>
              <a:t>Introduction</a:t>
            </a:r>
            <a:endParaRPr lang="en-US" sz="4000" dirty="0"/>
          </a:p>
        </p:txBody>
      </p:sp>
      <p:sp>
        <p:nvSpPr>
          <p:cNvPr id="3" name="Content Placeholder 2"/>
          <p:cNvSpPr>
            <a:spLocks noGrp="1"/>
          </p:cNvSpPr>
          <p:nvPr>
            <p:ph idx="1"/>
          </p:nvPr>
        </p:nvSpPr>
        <p:spPr>
          <a:xfrm>
            <a:off x="381000" y="1143000"/>
            <a:ext cx="8229600" cy="5257800"/>
          </a:xfrm>
        </p:spPr>
        <p:txBody>
          <a:bodyPr>
            <a:normAutofit/>
          </a:bodyPr>
          <a:lstStyle/>
          <a:p>
            <a:pPr marL="0" lvl="0" indent="0" algn="just" eaLnBrk="0" fontAlgn="base" hangingPunct="0">
              <a:lnSpc>
                <a:spcPct val="115000"/>
              </a:lnSpc>
              <a:spcBef>
                <a:spcPct val="0"/>
              </a:spcBef>
              <a:spcAft>
                <a:spcPts val="1000"/>
              </a:spcAft>
              <a:buNone/>
            </a:pPr>
            <a:r>
              <a:rPr lang="en-US" altLang="en-US" sz="2000" dirty="0" smtClean="0">
                <a:solidFill>
                  <a:srgbClr val="000000"/>
                </a:solidFill>
                <a:latin typeface="Times New Roman" pitchFamily="18" charset="0"/>
                <a:cs typeface="Times New Roman" pitchFamily="18" charset="0"/>
              </a:rPr>
              <a:t>Problem Statement: Achieving efficient and secure encryption/decryption is essential. RSA, a key algorithm, is slow when executed on software, especially with significant data or real-time demands. A hardware-based approach is required to accelerate RSA computations for better performance and effectiveness</a:t>
            </a:r>
            <a:r>
              <a:rPr lang="en-US" altLang="en-US" sz="2000" dirty="0" smtClean="0">
                <a:solidFill>
                  <a:srgbClr val="000000"/>
                </a:solidFill>
                <a:latin typeface="Cambria" pitchFamily="18" charset="0"/>
                <a:cs typeface="Times New Roman" pitchFamily="18" charset="0"/>
              </a:rPr>
              <a:t>.</a:t>
            </a:r>
          </a:p>
          <a:p>
            <a:pPr marL="0" lvl="0" indent="0" algn="just" eaLnBrk="0" fontAlgn="base" hangingPunct="0">
              <a:lnSpc>
                <a:spcPct val="115000"/>
              </a:lnSpc>
              <a:spcBef>
                <a:spcPct val="0"/>
              </a:spcBef>
              <a:spcAft>
                <a:spcPts val="1000"/>
              </a:spcAft>
              <a:buNone/>
            </a:pPr>
            <a:endParaRPr lang="en-GB" altLang="en-US" sz="2000" dirty="0" smtClean="0">
              <a:solidFill>
                <a:srgbClr val="000000"/>
              </a:solidFill>
              <a:latin typeface="Cambria" pitchFamily="18" charset="0"/>
              <a:cs typeface="Times New Roman" pitchFamily="18" charset="0"/>
            </a:endParaRPr>
          </a:p>
          <a:p>
            <a:pPr marL="0" lvl="0" indent="0" algn="just" eaLnBrk="0" fontAlgn="base" hangingPunct="0">
              <a:lnSpc>
                <a:spcPct val="115000"/>
              </a:lnSpc>
              <a:spcBef>
                <a:spcPct val="0"/>
              </a:spcBef>
              <a:spcAft>
                <a:spcPts val="1000"/>
              </a:spcAft>
              <a:buNone/>
            </a:pPr>
            <a:r>
              <a:rPr lang="en-GB" altLang="en-US" sz="2000" dirty="0" smtClean="0">
                <a:solidFill>
                  <a:srgbClr val="000000"/>
                </a:solidFill>
                <a:latin typeface="Times New Roman" pitchFamily="18" charset="0"/>
                <a:cs typeface="Times New Roman" pitchFamily="18" charset="0"/>
              </a:rPr>
              <a:t>RSA is a cryptographic algorithm that provides data authentication  and security. Two sets of keys are used i.e. Public key and private key on encryption and decryption side (public key on encryption and private key on decryption side). </a:t>
            </a:r>
          </a:p>
          <a:p>
            <a:pPr marL="0" lvl="0" indent="0" algn="just" eaLnBrk="0" fontAlgn="base" hangingPunct="0">
              <a:lnSpc>
                <a:spcPct val="115000"/>
              </a:lnSpc>
              <a:spcBef>
                <a:spcPct val="0"/>
              </a:spcBef>
              <a:spcAft>
                <a:spcPts val="1000"/>
              </a:spcAft>
              <a:buNone/>
            </a:pPr>
            <a:r>
              <a:rPr lang="en-GB" altLang="en-US" sz="2000" dirty="0" smtClean="0">
                <a:solidFill>
                  <a:srgbClr val="000000"/>
                </a:solidFill>
                <a:latin typeface="Times New Roman" pitchFamily="18" charset="0"/>
                <a:cs typeface="Times New Roman" pitchFamily="18" charset="0"/>
              </a:rPr>
              <a:t>Plain text is converted/encrypted into cipher text using public key on the encryption side or </a:t>
            </a:r>
            <a:r>
              <a:rPr lang="en-GB" altLang="en-US" sz="2000" dirty="0" err="1" smtClean="0">
                <a:solidFill>
                  <a:srgbClr val="000000"/>
                </a:solidFill>
                <a:latin typeface="Times New Roman" pitchFamily="18" charset="0"/>
                <a:cs typeface="Times New Roman" pitchFamily="18" charset="0"/>
              </a:rPr>
              <a:t>senders’s</a:t>
            </a:r>
            <a:r>
              <a:rPr lang="en-GB" altLang="en-US" sz="2000" dirty="0" smtClean="0">
                <a:solidFill>
                  <a:srgbClr val="000000"/>
                </a:solidFill>
                <a:latin typeface="Times New Roman" pitchFamily="18" charset="0"/>
                <a:cs typeface="Times New Roman" pitchFamily="18" charset="0"/>
              </a:rPr>
              <a:t> side while this cipher text is again converted/decrypted using private key on decryption side i.e. receiver’s side.</a:t>
            </a:r>
          </a:p>
          <a:p>
            <a:pPr marL="0" lvl="0" indent="0" algn="just" eaLnBrk="0" fontAlgn="base" hangingPunct="0">
              <a:lnSpc>
                <a:spcPct val="115000"/>
              </a:lnSpc>
              <a:spcBef>
                <a:spcPct val="0"/>
              </a:spcBef>
              <a:spcAft>
                <a:spcPts val="1000"/>
              </a:spcAft>
              <a:buNone/>
            </a:pPr>
            <a:endParaRPr lang="en-IN" altLang="en-US" sz="2000" dirty="0" smtClean="0">
              <a:solidFill>
                <a:prstClr val="black"/>
              </a:solidFill>
              <a:latin typeface="Times New Roman" pitchFamily="18" charset="0"/>
              <a:cs typeface="Times New Roman" pitchFamily="18" charset="0"/>
            </a:endParaRPr>
          </a:p>
          <a:p>
            <a:endParaRPr lang="en-US" dirty="0"/>
          </a:p>
        </p:txBody>
      </p:sp>
    </p:spTree>
    <p:extLst>
      <p:ext uri="{BB962C8B-B14F-4D97-AF65-F5344CB8AC3E}">
        <p14:creationId xmlns="" xmlns:p14="http://schemas.microsoft.com/office/powerpoint/2010/main" val="1325199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DEPARTMENT OF ELECTRONICS  &amp; COMMUNICATION </a:t>
            </a:r>
          </a:p>
        </p:txBody>
      </p:sp>
      <p:graphicFrame>
        <p:nvGraphicFramePr>
          <p:cNvPr id="3" name="Table 2"/>
          <p:cNvGraphicFramePr>
            <a:graphicFrameLocks noGrp="1"/>
          </p:cNvGraphicFramePr>
          <p:nvPr/>
        </p:nvGraphicFramePr>
        <p:xfrm>
          <a:off x="468313" y="1341438"/>
          <a:ext cx="8351838" cy="5019717"/>
        </p:xfrm>
        <a:graphic>
          <a:graphicData uri="http://schemas.openxmlformats.org/drawingml/2006/table">
            <a:tbl>
              <a:tblPr firstRow="1" firstCol="1" bandRow="1">
                <a:tableStyleId>{5C22544A-7EE6-4342-B048-85BDC9FD1C3A}</a:tableStyleId>
              </a:tblPr>
              <a:tblGrid>
                <a:gridCol w="2783946"/>
                <a:gridCol w="2783946"/>
                <a:gridCol w="2783946"/>
              </a:tblGrid>
              <a:tr h="225448">
                <a:tc>
                  <a:txBody>
                    <a:bodyPr/>
                    <a:lstStyle/>
                    <a:p>
                      <a:pPr algn="just">
                        <a:lnSpc>
                          <a:spcPct val="150000"/>
                        </a:lnSpc>
                        <a:spcAft>
                          <a:spcPts val="1000"/>
                        </a:spcAft>
                      </a:pPr>
                      <a:r>
                        <a:rPr lang="en-US" sz="1100" dirty="0">
                          <a:effectLst/>
                        </a:rPr>
                        <a:t>RESEARCH PAPER</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71" marR="68571" marT="0" marB="0"/>
                </a:tc>
                <a:tc>
                  <a:txBody>
                    <a:bodyPr/>
                    <a:lstStyle/>
                    <a:p>
                      <a:pPr algn="just">
                        <a:lnSpc>
                          <a:spcPct val="150000"/>
                        </a:lnSpc>
                        <a:spcAft>
                          <a:spcPts val="1000"/>
                        </a:spcAft>
                      </a:pPr>
                      <a:r>
                        <a:rPr lang="en-US" sz="1100">
                          <a:effectLst/>
                        </a:rPr>
                        <a:t>TITLE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71" marR="68571" marT="0" marB="0"/>
                </a:tc>
                <a:tc>
                  <a:txBody>
                    <a:bodyPr/>
                    <a:lstStyle/>
                    <a:p>
                      <a:pPr algn="just">
                        <a:lnSpc>
                          <a:spcPct val="150000"/>
                        </a:lnSpc>
                        <a:spcAft>
                          <a:spcPts val="1000"/>
                        </a:spcAft>
                      </a:pPr>
                      <a:r>
                        <a:rPr lang="en-US" sz="1100">
                          <a:effectLst/>
                        </a:rPr>
                        <a:t>GOALS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71" marR="68571" marT="0" marB="0"/>
                </a:tc>
              </a:tr>
              <a:tr h="755564">
                <a:tc>
                  <a:txBody>
                    <a:bodyPr/>
                    <a:lstStyle/>
                    <a:p>
                      <a:pPr algn="just">
                        <a:lnSpc>
                          <a:spcPct val="150000"/>
                        </a:lnSpc>
                        <a:spcAft>
                          <a:spcPts val="1000"/>
                        </a:spcAft>
                      </a:pPr>
                      <a:r>
                        <a:rPr lang="en-US" sz="900" dirty="0">
                          <a:effectLst/>
                        </a:rPr>
                        <a:t>Chinese Journal of Electronics DING </a:t>
                      </a:r>
                      <a:r>
                        <a:rPr lang="en-US" sz="900" dirty="0" err="1">
                          <a:effectLst/>
                        </a:rPr>
                        <a:t>Yanyu</a:t>
                      </a:r>
                      <a:r>
                        <a:rPr lang="en-US" sz="900" dirty="0">
                          <a:effectLst/>
                        </a:rPr>
                        <a:t>, HU Jianguo, WANG Deming and TAN </a:t>
                      </a:r>
                      <a:r>
                        <a:rPr lang="en-US" sz="900" dirty="0" err="1">
                          <a:effectLst/>
                        </a:rPr>
                        <a:t>Hongzhou</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71" marR="68571" marT="0" marB="0"/>
                </a:tc>
                <a:tc>
                  <a:txBody>
                    <a:bodyPr/>
                    <a:lstStyle/>
                    <a:p>
                      <a:pPr algn="just">
                        <a:lnSpc>
                          <a:spcPct val="150000"/>
                        </a:lnSpc>
                        <a:spcAft>
                          <a:spcPts val="1000"/>
                        </a:spcAft>
                      </a:pPr>
                      <a:r>
                        <a:rPr lang="en-US" sz="900" dirty="0">
                          <a:effectLst/>
                        </a:rPr>
                        <a:t>A High-Performance RSA Coprocessor Based on Half-Carry-Save and Dual-Core MAC Architecture</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71" marR="68571" marT="0" marB="0"/>
                </a:tc>
                <a:tc>
                  <a:txBody>
                    <a:bodyPr/>
                    <a:lstStyle/>
                    <a:p>
                      <a:pPr algn="just">
                        <a:lnSpc>
                          <a:spcPct val="150000"/>
                        </a:lnSpc>
                        <a:spcAft>
                          <a:spcPts val="1000"/>
                        </a:spcAft>
                      </a:pPr>
                      <a:r>
                        <a:rPr lang="en-US" sz="900">
                          <a:effectLst/>
                        </a:rPr>
                        <a:t>To improve the throughput and lower the power for low-cost RSA coprocessors.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71" marR="68571" marT="0" marB="0"/>
                </a:tc>
              </a:tr>
              <a:tr h="755564">
                <a:tc>
                  <a:txBody>
                    <a:bodyPr/>
                    <a:lstStyle/>
                    <a:p>
                      <a:pPr algn="just">
                        <a:lnSpc>
                          <a:spcPct val="150000"/>
                        </a:lnSpc>
                        <a:spcAft>
                          <a:spcPts val="1000"/>
                        </a:spcAft>
                      </a:pPr>
                      <a:r>
                        <a:rPr lang="en-US" sz="900" dirty="0">
                          <a:effectLst/>
                        </a:rPr>
                        <a:t>International Journal of Engineering Research &amp; Technology (IJERT) Ankit Anand, Pushkar Praveen</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71" marR="68571" marT="0" marB="0"/>
                </a:tc>
                <a:tc>
                  <a:txBody>
                    <a:bodyPr/>
                    <a:lstStyle/>
                    <a:p>
                      <a:pPr algn="just">
                        <a:lnSpc>
                          <a:spcPct val="150000"/>
                        </a:lnSpc>
                        <a:spcAft>
                          <a:spcPts val="1000"/>
                        </a:spcAft>
                      </a:pPr>
                      <a:r>
                        <a:rPr lang="en-US" sz="900" dirty="0">
                          <a:effectLst/>
                        </a:rPr>
                        <a:t>Implementation of RSA Algorithm on FPGA</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71" marR="68571" marT="0" marB="0"/>
                </a:tc>
                <a:tc>
                  <a:txBody>
                    <a:bodyPr/>
                    <a:lstStyle/>
                    <a:p>
                      <a:pPr algn="just">
                        <a:lnSpc>
                          <a:spcPct val="150000"/>
                        </a:lnSpc>
                        <a:spcAft>
                          <a:spcPts val="1000"/>
                        </a:spcAft>
                      </a:pPr>
                      <a:r>
                        <a:rPr lang="en-US" sz="900">
                          <a:effectLst/>
                        </a:rPr>
                        <a:t>design and implementation of a flexible key RSA encryption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71" marR="68571" marT="0" marB="0"/>
                </a:tc>
              </a:tr>
              <a:tr h="755564">
                <a:tc>
                  <a:txBody>
                    <a:bodyPr/>
                    <a:lstStyle/>
                    <a:p>
                      <a:pPr algn="just">
                        <a:lnSpc>
                          <a:spcPct val="150000"/>
                        </a:lnSpc>
                        <a:spcAft>
                          <a:spcPts val="1000"/>
                        </a:spcAft>
                      </a:pPr>
                      <a:r>
                        <a:rPr lang="en-US" sz="900" dirty="0">
                          <a:effectLst/>
                        </a:rPr>
                        <a:t>A. Miyamoto, N. Homma, T. Aoki, et al.,</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71" marR="68571" marT="0" marB="0"/>
                </a:tc>
                <a:tc>
                  <a:txBody>
                    <a:bodyPr/>
                    <a:lstStyle/>
                    <a:p>
                      <a:pPr algn="just">
                        <a:lnSpc>
                          <a:spcPct val="150000"/>
                        </a:lnSpc>
                        <a:spcAft>
                          <a:spcPts val="1000"/>
                        </a:spcAft>
                      </a:pPr>
                      <a:r>
                        <a:rPr lang="en-US" sz="900">
                          <a:effectLst/>
                        </a:rPr>
                        <a:t>Systematic design of RSA processors based on high-radix Montgomery multipliers”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71" marR="68571" marT="0" marB="0"/>
                </a:tc>
                <a:tc>
                  <a:txBody>
                    <a:bodyPr/>
                    <a:lstStyle/>
                    <a:p>
                      <a:pPr algn="just">
                        <a:lnSpc>
                          <a:spcPct val="150000"/>
                        </a:lnSpc>
                        <a:spcAft>
                          <a:spcPts val="1000"/>
                        </a:spcAft>
                      </a:pPr>
                      <a:r>
                        <a:rPr lang="en-US" sz="900">
                          <a:effectLst/>
                        </a:rPr>
                        <a:t>It presents a systematic design approach to provide the optimized  (RSA) processors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71" marR="68571" marT="0" marB="0"/>
                </a:tc>
              </a:tr>
              <a:tr h="1016408">
                <a:tc>
                  <a:txBody>
                    <a:bodyPr/>
                    <a:lstStyle/>
                    <a:p>
                      <a:pPr algn="just">
                        <a:lnSpc>
                          <a:spcPct val="150000"/>
                        </a:lnSpc>
                        <a:spcAft>
                          <a:spcPts val="1000"/>
                        </a:spcAft>
                      </a:pPr>
                      <a:r>
                        <a:rPr lang="en-US" sz="900" dirty="0">
                          <a:effectLst/>
                        </a:rPr>
                        <a:t>M. </a:t>
                      </a:r>
                      <a:r>
                        <a:rPr lang="en-US" sz="900" dirty="0" err="1">
                          <a:effectLst/>
                        </a:rPr>
                        <a:t>Knezevic</a:t>
                      </a:r>
                      <a:r>
                        <a:rPr lang="en-US" sz="900" dirty="0">
                          <a:effectLst/>
                        </a:rPr>
                        <a:t>, F. </a:t>
                      </a:r>
                      <a:r>
                        <a:rPr lang="en-US" sz="900" dirty="0" err="1">
                          <a:effectLst/>
                        </a:rPr>
                        <a:t>Vercauteren</a:t>
                      </a:r>
                      <a:r>
                        <a:rPr lang="en-US" sz="900" dirty="0">
                          <a:effectLst/>
                        </a:rPr>
                        <a:t> and</a:t>
                      </a:r>
                      <a:endParaRPr lang="en-IN" sz="1100" dirty="0">
                        <a:effectLst/>
                      </a:endParaRPr>
                    </a:p>
                    <a:p>
                      <a:pPr algn="just">
                        <a:lnSpc>
                          <a:spcPct val="150000"/>
                        </a:lnSpc>
                        <a:spcAft>
                          <a:spcPts val="1000"/>
                        </a:spcAft>
                      </a:pPr>
                      <a:r>
                        <a:rPr lang="en-US" sz="900" dirty="0">
                          <a:effectLst/>
                        </a:rPr>
                        <a:t> I. </a:t>
                      </a:r>
                      <a:r>
                        <a:rPr lang="en-US" sz="900" dirty="0" err="1">
                          <a:effectLst/>
                        </a:rPr>
                        <a:t>Verbauwhede</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71" marR="68571" marT="0" marB="0"/>
                </a:tc>
                <a:tc>
                  <a:txBody>
                    <a:bodyPr/>
                    <a:lstStyle/>
                    <a:p>
                      <a:pPr algn="just">
                        <a:lnSpc>
                          <a:spcPct val="150000"/>
                        </a:lnSpc>
                        <a:spcAft>
                          <a:spcPts val="1000"/>
                        </a:spcAft>
                      </a:pPr>
                      <a:r>
                        <a:rPr lang="en-US" sz="900">
                          <a:effectLst/>
                        </a:rPr>
                        <a:t>Faster interleaved modular multiplication based on Barrett and Montgomery reduction methods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71" marR="68571" marT="0" marB="0"/>
                </a:tc>
                <a:tc>
                  <a:txBody>
                    <a:bodyPr/>
                    <a:lstStyle/>
                    <a:p>
                      <a:pPr algn="just">
                        <a:lnSpc>
                          <a:spcPct val="150000"/>
                        </a:lnSpc>
                        <a:spcAft>
                          <a:spcPts val="1000"/>
                        </a:spcAft>
                      </a:pPr>
                      <a:r>
                        <a:rPr lang="en-US" sz="900">
                          <a:effectLst/>
                        </a:rPr>
                        <a:t>This paper proposes two improved interleaved modular multiplication algorithms based on Barrett and Montgomery modular reduction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71" marR="68571" marT="0" marB="0"/>
                </a:tc>
              </a:tr>
              <a:tr h="755564">
                <a:tc>
                  <a:txBody>
                    <a:bodyPr/>
                    <a:lstStyle/>
                    <a:p>
                      <a:pPr algn="just">
                        <a:lnSpc>
                          <a:spcPct val="150000"/>
                        </a:lnSpc>
                        <a:spcAft>
                          <a:spcPts val="1000"/>
                        </a:spcAft>
                      </a:pPr>
                      <a:r>
                        <a:rPr lang="en-US" sz="900" dirty="0">
                          <a:effectLst/>
                        </a:rPr>
                        <a:t>A.P. </a:t>
                      </a:r>
                      <a:r>
                        <a:rPr lang="en-US" sz="900" dirty="0" err="1">
                          <a:effectLst/>
                        </a:rPr>
                        <a:t>Renardy</a:t>
                      </a:r>
                      <a:r>
                        <a:rPr lang="en-US" sz="900" dirty="0">
                          <a:effectLst/>
                        </a:rPr>
                        <a:t>, N. Ahmadi, A.A. </a:t>
                      </a:r>
                      <a:r>
                        <a:rPr lang="en-US" sz="900" dirty="0" err="1">
                          <a:effectLst/>
                        </a:rPr>
                        <a:t>Fadila</a:t>
                      </a:r>
                      <a:r>
                        <a:rPr lang="en-US" sz="900" dirty="0">
                          <a:effectLst/>
                        </a:rPr>
                        <a:t>, et al.,</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71" marR="68571" marT="0" marB="0"/>
                </a:tc>
                <a:tc>
                  <a:txBody>
                    <a:bodyPr/>
                    <a:lstStyle/>
                    <a:p>
                      <a:pPr algn="just">
                        <a:lnSpc>
                          <a:spcPct val="150000"/>
                        </a:lnSpc>
                        <a:spcAft>
                          <a:spcPts val="1000"/>
                        </a:spcAft>
                      </a:pPr>
                      <a:r>
                        <a:rPr lang="en-US" sz="900">
                          <a:effectLst/>
                        </a:rPr>
                        <a:t>Hardware implementation of Montgomery modular multiplication algorithm using iterative architecture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71" marR="68571" marT="0" marB="0"/>
                </a:tc>
                <a:tc>
                  <a:txBody>
                    <a:bodyPr/>
                    <a:lstStyle/>
                    <a:p>
                      <a:pPr algn="just">
                        <a:lnSpc>
                          <a:spcPct val="150000"/>
                        </a:lnSpc>
                        <a:spcAft>
                          <a:spcPts val="1000"/>
                        </a:spcAft>
                      </a:pPr>
                      <a:r>
                        <a:rPr lang="en-US" sz="900">
                          <a:effectLst/>
                        </a:rPr>
                        <a:t>Implementation of digital modulators on Field Programmable Gate Array (FPGA)</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71" marR="68571" marT="0" marB="0"/>
                </a:tc>
              </a:tr>
              <a:tr h="755564">
                <a:tc>
                  <a:txBody>
                    <a:bodyPr/>
                    <a:lstStyle/>
                    <a:p>
                      <a:pPr algn="just">
                        <a:lnSpc>
                          <a:spcPct val="150000"/>
                        </a:lnSpc>
                        <a:spcAft>
                          <a:spcPts val="1000"/>
                        </a:spcAft>
                      </a:pPr>
                      <a:r>
                        <a:rPr lang="en-US" sz="900" dirty="0">
                          <a:effectLst/>
                        </a:rPr>
                        <a:t>A. </a:t>
                      </a:r>
                      <a:r>
                        <a:rPr lang="en-US" sz="900" dirty="0" err="1">
                          <a:effectLst/>
                        </a:rPr>
                        <a:t>Nadjia</a:t>
                      </a:r>
                      <a:r>
                        <a:rPr lang="en-US" sz="900" dirty="0">
                          <a:effectLst/>
                        </a:rPr>
                        <a:t> and A. Mohamed</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71" marR="68571" marT="0" marB="0"/>
                </a:tc>
                <a:tc>
                  <a:txBody>
                    <a:bodyPr/>
                    <a:lstStyle/>
                    <a:p>
                      <a:pPr algn="just">
                        <a:lnSpc>
                          <a:spcPct val="150000"/>
                        </a:lnSpc>
                        <a:spcAft>
                          <a:spcPts val="1000"/>
                        </a:spcAft>
                      </a:pPr>
                      <a:r>
                        <a:rPr lang="en-US" sz="900" dirty="0">
                          <a:effectLst/>
                        </a:rPr>
                        <a:t>High throughput parallel Montgomery modular exponentiation on FPGA</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71" marR="68571" marT="0" marB="0"/>
                </a:tc>
                <a:tc>
                  <a:txBody>
                    <a:bodyPr/>
                    <a:lstStyle/>
                    <a:p>
                      <a:pPr algn="just">
                        <a:lnSpc>
                          <a:spcPct val="150000"/>
                        </a:lnSpc>
                        <a:spcAft>
                          <a:spcPts val="1000"/>
                        </a:spcAft>
                      </a:pPr>
                      <a:r>
                        <a:rPr lang="en-US" sz="900" dirty="0">
                          <a:effectLst/>
                        </a:rPr>
                        <a:t>presents a new modular exponentiation architecture with a unified modular multiplication/square module</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71" marR="68571" marT="0" marB="0"/>
                </a:tc>
              </a:tr>
            </a:tbl>
          </a:graphicData>
        </a:graphic>
      </p:graphicFrame>
      <p:sp>
        <p:nvSpPr>
          <p:cNvPr id="5" name="Rectangle 4"/>
          <p:cNvSpPr/>
          <p:nvPr/>
        </p:nvSpPr>
        <p:spPr>
          <a:xfrm>
            <a:off x="142844" y="142853"/>
            <a:ext cx="7500990" cy="646331"/>
          </a:xfrm>
          <a:prstGeom prst="rect">
            <a:avLst/>
          </a:prstGeom>
        </p:spPr>
        <p:txBody>
          <a:bodyPr wrap="square">
            <a:spAutoFit/>
          </a:bodyPr>
          <a:lstStyle/>
          <a:p>
            <a:r>
              <a:rPr lang="en-US" sz="3600" b="1" dirty="0" smtClean="0">
                <a:solidFill>
                  <a:schemeClr val="tx2"/>
                </a:solidFill>
                <a:latin typeface="Times New Roman" pitchFamily="18" charset="0"/>
                <a:cs typeface="Times New Roman" pitchFamily="18" charset="0"/>
              </a:rPr>
              <a:t>Literature </a:t>
            </a:r>
            <a:r>
              <a:rPr lang="en-US" sz="3600" b="1" dirty="0" smtClean="0">
                <a:solidFill>
                  <a:schemeClr val="tx2"/>
                </a:solidFill>
                <a:latin typeface="Times New Roman" pitchFamily="18" charset="0"/>
                <a:cs typeface="Times New Roman" pitchFamily="18" charset="0"/>
              </a:rPr>
              <a:t>Review</a:t>
            </a:r>
            <a:endParaRPr 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825345" cy="838200"/>
          </a:xfrm>
        </p:spPr>
        <p:txBody>
          <a:bodyPr>
            <a:noAutofit/>
          </a:bodyPr>
          <a:lstStyle/>
          <a:p>
            <a:pPr algn="l"/>
            <a:r>
              <a:rPr lang="en-US" sz="3600" b="1" dirty="0" smtClean="0">
                <a:solidFill>
                  <a:schemeClr val="tx2"/>
                </a:solidFill>
                <a:latin typeface="Times New Roman" pitchFamily="18" charset="0"/>
                <a:cs typeface="Times New Roman" pitchFamily="18" charset="0"/>
              </a:rPr>
              <a:t>Methodology</a:t>
            </a:r>
            <a:endParaRPr lang="en-US" sz="2800" b="1"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443345" y="1219200"/>
            <a:ext cx="8382000" cy="5029200"/>
          </a:xfrm>
        </p:spPr>
        <p:txBody>
          <a:bodyPr>
            <a:normAutofit/>
          </a:bodyPr>
          <a:lstStyle/>
          <a:p>
            <a:pPr lvl="0" eaLnBrk="0" fontAlgn="base" hangingPunct="0">
              <a:spcAft>
                <a:spcPct val="0"/>
              </a:spcAft>
              <a:buFont typeface="Arial" charset="0"/>
              <a:buChar char="•"/>
            </a:pPr>
            <a:r>
              <a:rPr lang="en-US" altLang="en-US" sz="2000" dirty="0" smtClean="0">
                <a:solidFill>
                  <a:prstClr val="black"/>
                </a:solidFill>
                <a:latin typeface="Times New Roman" pitchFamily="18" charset="0"/>
                <a:ea typeface="Cambria" pitchFamily="18" charset="0"/>
                <a:cs typeface="Times New Roman" pitchFamily="18" charset="0"/>
              </a:rPr>
              <a:t>The RSA cryptosystem can be explained in only a few steps: </a:t>
            </a:r>
            <a:br>
              <a:rPr lang="en-US" altLang="en-US" sz="2000" dirty="0" smtClean="0">
                <a:solidFill>
                  <a:prstClr val="black"/>
                </a:solidFill>
                <a:latin typeface="Times New Roman" pitchFamily="18" charset="0"/>
                <a:ea typeface="Cambria" pitchFamily="18" charset="0"/>
                <a:cs typeface="Times New Roman" pitchFamily="18" charset="0"/>
              </a:rPr>
            </a:br>
            <a:r>
              <a:rPr lang="en-US" altLang="en-US" sz="2000" dirty="0" smtClean="0">
                <a:solidFill>
                  <a:prstClr val="black"/>
                </a:solidFill>
                <a:latin typeface="Times New Roman" pitchFamily="18" charset="0"/>
                <a:ea typeface="Cambria" pitchFamily="18" charset="0"/>
                <a:cs typeface="Times New Roman" pitchFamily="18" charset="0"/>
              </a:rPr>
              <a:t>prime number generation, key generation, encryption, and decryption.</a:t>
            </a:r>
          </a:p>
          <a:p>
            <a:pPr lvl="0" eaLnBrk="0" fontAlgn="base" hangingPunct="0">
              <a:spcAft>
                <a:spcPct val="0"/>
              </a:spcAft>
              <a:buFont typeface="Arial" charset="0"/>
              <a:buChar char="•"/>
            </a:pPr>
            <a:endParaRPr lang="en-US" altLang="en-US" sz="2000" dirty="0" smtClean="0">
              <a:solidFill>
                <a:prstClr val="black"/>
              </a:solidFill>
              <a:latin typeface="Times New Roman" pitchFamily="18" charset="0"/>
              <a:ea typeface="Cambria" pitchFamily="18" charset="0"/>
              <a:cs typeface="Times New Roman" pitchFamily="18" charset="0"/>
            </a:endParaRPr>
          </a:p>
          <a:p>
            <a:pPr lvl="0" eaLnBrk="0" fontAlgn="base" hangingPunct="0">
              <a:spcAft>
                <a:spcPct val="0"/>
              </a:spcAft>
              <a:buFont typeface="Arial" charset="0"/>
              <a:buChar char="•"/>
            </a:pPr>
            <a:r>
              <a:rPr lang="en-US" altLang="en-US" sz="2000" dirty="0" smtClean="0">
                <a:solidFill>
                  <a:prstClr val="black"/>
                </a:solidFill>
                <a:latin typeface="Times New Roman" pitchFamily="18" charset="0"/>
                <a:ea typeface="Cambria" pitchFamily="18" charset="0"/>
                <a:cs typeface="Times New Roman" pitchFamily="18" charset="0"/>
              </a:rPr>
              <a:t> The RSA cryptosystem is based on two large prime numbers 𝑝, 𝑞 chosen at random at a set bit length such that p!= q and the multiplication of these numbers generate 𝑛 = 𝑝*𝑞. We then calculate 𝑝ℎ𝑖(𝑛) = (𝑝 −1)(𝑞− 1).</a:t>
            </a:r>
          </a:p>
          <a:p>
            <a:pPr lvl="0" eaLnBrk="0" fontAlgn="base" hangingPunct="0">
              <a:spcAft>
                <a:spcPct val="0"/>
              </a:spcAft>
              <a:buFont typeface="Arial" charset="0"/>
              <a:buChar char="•"/>
            </a:pPr>
            <a:endParaRPr lang="en-US" altLang="en-US" sz="2000" dirty="0" smtClean="0">
              <a:solidFill>
                <a:prstClr val="black"/>
              </a:solidFill>
              <a:latin typeface="Times New Roman" pitchFamily="18" charset="0"/>
              <a:ea typeface="Cambria" pitchFamily="18" charset="0"/>
              <a:cs typeface="Times New Roman" pitchFamily="18" charset="0"/>
            </a:endParaRPr>
          </a:p>
          <a:p>
            <a:pPr lvl="0" eaLnBrk="0" fontAlgn="base" hangingPunct="0">
              <a:spcAft>
                <a:spcPct val="0"/>
              </a:spcAft>
              <a:buFont typeface="Arial" charset="0"/>
              <a:buChar char="•"/>
            </a:pPr>
            <a:r>
              <a:rPr lang="en-US" altLang="en-US" sz="2000" dirty="0" smtClean="0">
                <a:solidFill>
                  <a:prstClr val="black"/>
                </a:solidFill>
                <a:latin typeface="Times New Roman" pitchFamily="18" charset="0"/>
                <a:ea typeface="Cambria" pitchFamily="18" charset="0"/>
                <a:cs typeface="Times New Roman" pitchFamily="18" charset="0"/>
              </a:rPr>
              <a:t> We then choose a public key(e) such that 1 &lt;𝑒&lt;𝑝ℎ𝑖(𝑛) and such that e is not divisible by 𝑝ℎ𝑖(𝑛). After this we can calculate the public key such that </a:t>
            </a:r>
            <a:br>
              <a:rPr lang="en-US" altLang="en-US" sz="2000" dirty="0" smtClean="0">
                <a:solidFill>
                  <a:prstClr val="black"/>
                </a:solidFill>
                <a:latin typeface="Times New Roman" pitchFamily="18" charset="0"/>
                <a:ea typeface="Cambria" pitchFamily="18" charset="0"/>
                <a:cs typeface="Times New Roman" pitchFamily="18" charset="0"/>
              </a:rPr>
            </a:br>
            <a:r>
              <a:rPr lang="en-US" altLang="en-US" sz="2000" dirty="0" smtClean="0">
                <a:solidFill>
                  <a:prstClr val="black"/>
                </a:solidFill>
                <a:latin typeface="Times New Roman" pitchFamily="18" charset="0"/>
                <a:ea typeface="Cambria" pitchFamily="18" charset="0"/>
                <a:cs typeface="Times New Roman" pitchFamily="18" charset="0"/>
              </a:rPr>
              <a:t>𝑔</a:t>
            </a:r>
            <a:r>
              <a:rPr lang="en-US" altLang="en-US" sz="2000" dirty="0" err="1" smtClean="0">
                <a:solidFill>
                  <a:prstClr val="black"/>
                </a:solidFill>
                <a:latin typeface="Times New Roman" pitchFamily="18" charset="0"/>
                <a:ea typeface="Cambria" pitchFamily="18" charset="0"/>
                <a:cs typeface="Times New Roman" pitchFamily="18" charset="0"/>
              </a:rPr>
              <a:t>cd</a:t>
            </a:r>
            <a:r>
              <a:rPr lang="en-US" altLang="en-US" sz="2000" dirty="0" smtClean="0">
                <a:solidFill>
                  <a:prstClr val="black"/>
                </a:solidFill>
                <a:latin typeface="Times New Roman" pitchFamily="18" charset="0"/>
                <a:ea typeface="Cambria" pitchFamily="18" charset="0"/>
                <a:cs typeface="Times New Roman" pitchFamily="18" charset="0"/>
              </a:rPr>
              <a:t>(𝑝h𝑖(𝑛), 𝑒) = 1 (where e and phi(n) are relative primes.) We can then calculate our private key d such that 𝑑 =𝑒^(-1) 𝑚</a:t>
            </a:r>
            <a:r>
              <a:rPr lang="en-US" altLang="en-US" sz="2000" dirty="0" err="1" smtClean="0">
                <a:solidFill>
                  <a:prstClr val="black"/>
                </a:solidFill>
                <a:latin typeface="Times New Roman" pitchFamily="18" charset="0"/>
                <a:ea typeface="Cambria" pitchFamily="18" charset="0"/>
                <a:cs typeface="Times New Roman" pitchFamily="18" charset="0"/>
              </a:rPr>
              <a:t>od</a:t>
            </a:r>
            <a:r>
              <a:rPr lang="en-US" altLang="en-US" sz="2000" dirty="0" smtClean="0">
                <a:solidFill>
                  <a:prstClr val="black"/>
                </a:solidFill>
                <a:latin typeface="Times New Roman" pitchFamily="18" charset="0"/>
                <a:ea typeface="Cambria" pitchFamily="18" charset="0"/>
                <a:cs typeface="Times New Roman" pitchFamily="18" charset="0"/>
              </a:rPr>
              <a:t> (𝑝ℎ𝑖(𝑛)) .We choose a message m to generate a cipher text c such that 𝑐=𝑚^𝑒 𝑚</a:t>
            </a:r>
            <a:r>
              <a:rPr lang="en-US" altLang="en-US" sz="2000" dirty="0" err="1" smtClean="0">
                <a:solidFill>
                  <a:prstClr val="black"/>
                </a:solidFill>
                <a:latin typeface="Times New Roman" pitchFamily="18" charset="0"/>
                <a:ea typeface="Cambria" pitchFamily="18" charset="0"/>
                <a:cs typeface="Times New Roman" pitchFamily="18" charset="0"/>
              </a:rPr>
              <a:t>od</a:t>
            </a:r>
            <a:r>
              <a:rPr lang="en-US" altLang="en-US" sz="2000" dirty="0" smtClean="0">
                <a:solidFill>
                  <a:prstClr val="black"/>
                </a:solidFill>
                <a:latin typeface="Times New Roman" pitchFamily="18" charset="0"/>
                <a:ea typeface="Cambria" pitchFamily="18" charset="0"/>
                <a:cs typeface="Times New Roman" pitchFamily="18" charset="0"/>
              </a:rPr>
              <a:t> (𝑛) and decrypt our cipher to generate our original message m such that </a:t>
            </a:r>
            <a:br>
              <a:rPr lang="en-US" altLang="en-US" sz="2000" dirty="0" smtClean="0">
                <a:solidFill>
                  <a:prstClr val="black"/>
                </a:solidFill>
                <a:latin typeface="Times New Roman" pitchFamily="18" charset="0"/>
                <a:ea typeface="Cambria" pitchFamily="18" charset="0"/>
                <a:cs typeface="Times New Roman" pitchFamily="18" charset="0"/>
              </a:rPr>
            </a:br>
            <a:r>
              <a:rPr lang="en-US" altLang="en-US" sz="2000" dirty="0" smtClean="0">
                <a:solidFill>
                  <a:prstClr val="black"/>
                </a:solidFill>
                <a:latin typeface="Times New Roman" pitchFamily="18" charset="0"/>
                <a:ea typeface="Cambria" pitchFamily="18" charset="0"/>
                <a:cs typeface="Times New Roman" pitchFamily="18" charset="0"/>
              </a:rPr>
              <a:t>𝑚=𝑐^𝑑 𝑚</a:t>
            </a:r>
            <a:r>
              <a:rPr lang="en-US" altLang="en-US" sz="2000" dirty="0" err="1" smtClean="0">
                <a:solidFill>
                  <a:prstClr val="black"/>
                </a:solidFill>
                <a:latin typeface="Times New Roman" pitchFamily="18" charset="0"/>
                <a:ea typeface="Cambria" pitchFamily="18" charset="0"/>
                <a:cs typeface="Times New Roman" pitchFamily="18" charset="0"/>
              </a:rPr>
              <a:t>od</a:t>
            </a:r>
            <a:r>
              <a:rPr lang="en-US" altLang="en-US" sz="2000" dirty="0" smtClean="0">
                <a:solidFill>
                  <a:prstClr val="black"/>
                </a:solidFill>
                <a:latin typeface="Times New Roman" pitchFamily="18" charset="0"/>
                <a:ea typeface="Cambria" pitchFamily="18" charset="0"/>
                <a:cs typeface="Times New Roman" pitchFamily="18" charset="0"/>
              </a:rPr>
              <a:t>(𝑛).</a:t>
            </a:r>
          </a:p>
          <a:p>
            <a:pPr algn="l"/>
            <a:endParaRPr lang="en-US" dirty="0"/>
          </a:p>
        </p:txBody>
      </p:sp>
    </p:spTree>
    <p:extLst>
      <p:ext uri="{BB962C8B-B14F-4D97-AF65-F5344CB8AC3E}">
        <p14:creationId xmlns="" xmlns:p14="http://schemas.microsoft.com/office/powerpoint/2010/main" val="3609034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rmAutofit/>
          </a:bodyPr>
          <a:lstStyle/>
          <a:p>
            <a:pPr algn="l"/>
            <a:r>
              <a:rPr lang="en-GB" sz="3600" b="1" dirty="0" smtClean="0">
                <a:solidFill>
                  <a:schemeClr val="tx2"/>
                </a:solidFill>
                <a:latin typeface="Times New Roman" pitchFamily="18" charset="0"/>
                <a:cs typeface="Times New Roman" pitchFamily="18" charset="0"/>
              </a:rPr>
              <a:t>Workflow and key formatting</a:t>
            </a:r>
            <a:endParaRPr lang="en-US" sz="3600" b="1" dirty="0">
              <a:solidFill>
                <a:schemeClr val="tx2"/>
              </a:solidFill>
              <a:latin typeface="Times New Roman" pitchFamily="18" charset="0"/>
              <a:cs typeface="Times New Roman" pitchFamily="18" charset="0"/>
            </a:endParaRPr>
          </a:p>
        </p:txBody>
      </p:sp>
      <p:pic>
        <p:nvPicPr>
          <p:cNvPr id="4" name="Picture 5"/>
          <p:cNvPicPr>
            <a:picLocks noGrp="1" noChangeAspect="1" noChangeArrowheads="1"/>
          </p:cNvPicPr>
          <p:nvPr>
            <p:ph idx="1"/>
          </p:nvPr>
        </p:nvPicPr>
        <p:blipFill>
          <a:blip r:embed="rId2"/>
          <a:srcRect/>
          <a:stretch>
            <a:fillRect/>
          </a:stretch>
        </p:blipFill>
        <p:spPr>
          <a:xfrm>
            <a:off x="1344930" y="2758281"/>
            <a:ext cx="6454140" cy="2209800"/>
          </a:xfr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rmAutofit/>
          </a:bodyPr>
          <a:lstStyle/>
          <a:p>
            <a:pPr algn="l"/>
            <a:r>
              <a:rPr lang="en-GB" sz="3600" b="1" dirty="0" smtClean="0">
                <a:solidFill>
                  <a:schemeClr val="tx2"/>
                </a:solidFill>
                <a:latin typeface="Times New Roman" pitchFamily="18" charset="0"/>
                <a:cs typeface="Times New Roman" pitchFamily="18" charset="0"/>
              </a:rPr>
              <a:t>Workflow and key formatting</a:t>
            </a:r>
            <a:endParaRPr lang="en-US" sz="3600" b="1" dirty="0">
              <a:solidFill>
                <a:schemeClr val="tx2"/>
              </a:solidFill>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rcRect/>
          <a:stretch>
            <a:fillRect/>
          </a:stretch>
        </p:blipFill>
        <p:spPr bwMode="auto">
          <a:xfrm>
            <a:off x="1897148" y="2171395"/>
            <a:ext cx="5349704" cy="3383573"/>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654032"/>
          </a:xfrm>
        </p:spPr>
        <p:txBody>
          <a:bodyPr/>
          <a:lstStyle/>
          <a:p>
            <a:pPr algn="l"/>
            <a:r>
              <a:rPr lang="en-US" sz="3600" b="1" dirty="0" smtClean="0">
                <a:solidFill>
                  <a:schemeClr val="tx2"/>
                </a:solidFill>
                <a:latin typeface="Times New Roman" pitchFamily="18" charset="0"/>
                <a:cs typeface="Times New Roman" pitchFamily="18" charset="0"/>
              </a:rPr>
              <a:t>Methodology</a:t>
            </a:r>
            <a:endParaRPr lang="en-US" dirty="0">
              <a:solidFill>
                <a:schemeClr val="tx2"/>
              </a:solidFill>
            </a:endParaRPr>
          </a:p>
        </p:txBody>
      </p:sp>
      <p:sp>
        <p:nvSpPr>
          <p:cNvPr id="3" name="Content Placeholder 2"/>
          <p:cNvSpPr>
            <a:spLocks noGrp="1"/>
          </p:cNvSpPr>
          <p:nvPr>
            <p:ph idx="1"/>
          </p:nvPr>
        </p:nvSpPr>
        <p:spPr>
          <a:xfrm>
            <a:off x="428596" y="1071546"/>
            <a:ext cx="8258204" cy="5054617"/>
          </a:xfrm>
        </p:spPr>
        <p:txBody>
          <a:bodyPr>
            <a:normAutofit fontScale="92500" lnSpcReduction="10000"/>
          </a:bodyPr>
          <a:lstStyle/>
          <a:p>
            <a:pPr lvl="0" eaLnBrk="0" fontAlgn="base" hangingPunct="0">
              <a:spcAft>
                <a:spcPct val="0"/>
              </a:spcAft>
              <a:buNone/>
            </a:pPr>
            <a:r>
              <a:rPr lang="en-US" altLang="en-US" sz="2000" dirty="0" smtClean="0">
                <a:solidFill>
                  <a:prstClr val="black"/>
                </a:solidFill>
                <a:latin typeface="Times New Roman" pitchFamily="18" charset="0"/>
                <a:ea typeface="Cambria" pitchFamily="18" charset="0"/>
                <a:cs typeface="Times New Roman" pitchFamily="18" charset="0"/>
              </a:rPr>
              <a:t>The RSA cryptosystem can be explained in only a few steps</a:t>
            </a:r>
            <a:r>
              <a:rPr lang="en-US" altLang="en-US" sz="2000" smtClean="0">
                <a:solidFill>
                  <a:prstClr val="black"/>
                </a:solidFill>
                <a:latin typeface="Times New Roman" pitchFamily="18" charset="0"/>
                <a:ea typeface="Cambria" pitchFamily="18" charset="0"/>
                <a:cs typeface="Times New Roman" pitchFamily="18" charset="0"/>
              </a:rPr>
              <a:t>: </a:t>
            </a:r>
          </a:p>
          <a:p>
            <a:pPr lvl="0" eaLnBrk="0" fontAlgn="base" hangingPunct="0">
              <a:spcAft>
                <a:spcPct val="0"/>
              </a:spcAft>
              <a:buNone/>
            </a:pPr>
            <a:r>
              <a:rPr lang="en-US" altLang="en-US" sz="2000" smtClean="0">
                <a:solidFill>
                  <a:prstClr val="black"/>
                </a:solidFill>
                <a:latin typeface="Times New Roman" pitchFamily="18" charset="0"/>
                <a:ea typeface="Cambria" pitchFamily="18" charset="0"/>
                <a:cs typeface="Times New Roman" pitchFamily="18" charset="0"/>
              </a:rPr>
              <a:t>prime </a:t>
            </a:r>
            <a:r>
              <a:rPr lang="en-US" altLang="en-US" sz="2000" dirty="0" smtClean="0">
                <a:solidFill>
                  <a:prstClr val="black"/>
                </a:solidFill>
                <a:latin typeface="Times New Roman" pitchFamily="18" charset="0"/>
                <a:ea typeface="Cambria" pitchFamily="18" charset="0"/>
                <a:cs typeface="Times New Roman" pitchFamily="18" charset="0"/>
              </a:rPr>
              <a:t>number generation, key generation, encryption, and decryption.</a:t>
            </a:r>
          </a:p>
          <a:p>
            <a:pPr marL="0" lvl="0" indent="0" eaLnBrk="0" fontAlgn="base" hangingPunct="0">
              <a:spcAft>
                <a:spcPct val="0"/>
              </a:spcAft>
              <a:buNone/>
            </a:pPr>
            <a:endParaRPr lang="en-US" altLang="en-US" sz="2000" dirty="0" smtClean="0">
              <a:solidFill>
                <a:prstClr val="black"/>
              </a:solidFill>
              <a:latin typeface="Times New Roman" pitchFamily="18" charset="0"/>
              <a:ea typeface="Cambria" pitchFamily="18" charset="0"/>
              <a:cs typeface="Times New Roman" pitchFamily="18" charset="0"/>
            </a:endParaRPr>
          </a:p>
          <a:p>
            <a:pPr marL="0" lvl="0" indent="0" eaLnBrk="0" fontAlgn="base" hangingPunct="0">
              <a:spcAft>
                <a:spcPct val="0"/>
              </a:spcAft>
              <a:buNone/>
            </a:pPr>
            <a:r>
              <a:rPr lang="en-US" altLang="en-US" sz="2000" dirty="0" smtClean="0">
                <a:solidFill>
                  <a:prstClr val="black"/>
                </a:solidFill>
                <a:latin typeface="Times New Roman" pitchFamily="18" charset="0"/>
                <a:ea typeface="Cambria" pitchFamily="18" charset="0"/>
                <a:cs typeface="Times New Roman" pitchFamily="18" charset="0"/>
              </a:rPr>
              <a:t>Key generation:   </a:t>
            </a:r>
          </a:p>
          <a:p>
            <a:pPr marL="0" lvl="0" indent="0" eaLnBrk="0" fontAlgn="base" hangingPunct="0">
              <a:spcAft>
                <a:spcPct val="0"/>
              </a:spcAft>
              <a:buNone/>
            </a:pPr>
            <a:r>
              <a:rPr lang="en-US" altLang="en-US" sz="1600" dirty="0" smtClean="0">
                <a:solidFill>
                  <a:prstClr val="black"/>
                </a:solidFill>
                <a:latin typeface="Times New Roman" pitchFamily="18" charset="0"/>
                <a:ea typeface="Cambria" pitchFamily="18" charset="0"/>
                <a:cs typeface="Times New Roman" pitchFamily="18" charset="0"/>
              </a:rPr>
              <a:t>- Choose two large prime numbers, p and q.   </a:t>
            </a:r>
          </a:p>
          <a:p>
            <a:pPr marL="0" lvl="0" indent="0" eaLnBrk="0" fontAlgn="base" hangingPunct="0">
              <a:spcAft>
                <a:spcPct val="0"/>
              </a:spcAft>
              <a:buNone/>
            </a:pPr>
            <a:r>
              <a:rPr lang="en-US" altLang="en-US" sz="1600" dirty="0" smtClean="0">
                <a:solidFill>
                  <a:prstClr val="black"/>
                </a:solidFill>
                <a:latin typeface="Times New Roman" pitchFamily="18" charset="0"/>
                <a:ea typeface="Cambria" pitchFamily="18" charset="0"/>
                <a:cs typeface="Times New Roman" pitchFamily="18" charset="0"/>
              </a:rPr>
              <a:t>- Compute n = p * q, which is the modulus.   </a:t>
            </a:r>
          </a:p>
          <a:p>
            <a:pPr marL="0" lvl="0" indent="0" eaLnBrk="0" fontAlgn="base" hangingPunct="0">
              <a:spcAft>
                <a:spcPct val="0"/>
              </a:spcAft>
              <a:buNone/>
            </a:pPr>
            <a:r>
              <a:rPr lang="en-US" altLang="en-US" sz="1600" dirty="0" smtClean="0">
                <a:solidFill>
                  <a:prstClr val="black"/>
                </a:solidFill>
                <a:latin typeface="Times New Roman" pitchFamily="18" charset="0"/>
                <a:ea typeface="Cambria" pitchFamily="18" charset="0"/>
                <a:cs typeface="Times New Roman" pitchFamily="18" charset="0"/>
              </a:rPr>
              <a:t>- Compute the </a:t>
            </a:r>
            <a:r>
              <a:rPr lang="en-US" altLang="en-US" sz="1600" dirty="0" err="1" smtClean="0">
                <a:solidFill>
                  <a:prstClr val="black"/>
                </a:solidFill>
                <a:latin typeface="Times New Roman" pitchFamily="18" charset="0"/>
                <a:ea typeface="Cambria" pitchFamily="18" charset="0"/>
                <a:cs typeface="Times New Roman" pitchFamily="18" charset="0"/>
              </a:rPr>
              <a:t>totient</a:t>
            </a:r>
            <a:r>
              <a:rPr lang="en-US" altLang="en-US" sz="1600" dirty="0" smtClean="0">
                <a:solidFill>
                  <a:prstClr val="black"/>
                </a:solidFill>
                <a:latin typeface="Times New Roman" pitchFamily="18" charset="0"/>
                <a:ea typeface="Cambria" pitchFamily="18" charset="0"/>
                <a:cs typeface="Times New Roman" pitchFamily="18" charset="0"/>
              </a:rPr>
              <a:t> function, </a:t>
            </a:r>
            <a:r>
              <a:rPr lang="el-GR" altLang="en-US" sz="1600" dirty="0" smtClean="0">
                <a:solidFill>
                  <a:prstClr val="black"/>
                </a:solidFill>
                <a:latin typeface="Times New Roman" pitchFamily="18" charset="0"/>
                <a:ea typeface="Cambria" pitchFamily="18" charset="0"/>
                <a:cs typeface="Times New Roman" pitchFamily="18" charset="0"/>
              </a:rPr>
              <a:t>φ(</a:t>
            </a:r>
            <a:r>
              <a:rPr lang="en-US" altLang="en-US" sz="1600" dirty="0" smtClean="0">
                <a:solidFill>
                  <a:prstClr val="black"/>
                </a:solidFill>
                <a:latin typeface="Times New Roman" pitchFamily="18" charset="0"/>
                <a:ea typeface="Cambria" pitchFamily="18" charset="0"/>
                <a:cs typeface="Times New Roman" pitchFamily="18" charset="0"/>
              </a:rPr>
              <a:t>n) = (p-1) * (q-1).    </a:t>
            </a:r>
          </a:p>
          <a:p>
            <a:pPr marL="0" lvl="0" indent="0" eaLnBrk="0" fontAlgn="base" hangingPunct="0">
              <a:spcAft>
                <a:spcPct val="0"/>
              </a:spcAft>
              <a:buNone/>
            </a:pPr>
            <a:r>
              <a:rPr lang="en-US" altLang="en-US" sz="1600" dirty="0" smtClean="0">
                <a:solidFill>
                  <a:prstClr val="black"/>
                </a:solidFill>
                <a:latin typeface="Times New Roman" pitchFamily="18" charset="0"/>
                <a:ea typeface="Cambria" pitchFamily="18" charset="0"/>
                <a:cs typeface="Times New Roman" pitchFamily="18" charset="0"/>
              </a:rPr>
              <a:t>- Choose a number e, such that 1 &lt; e &lt; </a:t>
            </a:r>
            <a:r>
              <a:rPr lang="el-GR" altLang="en-US" sz="1600" dirty="0" smtClean="0">
                <a:solidFill>
                  <a:prstClr val="black"/>
                </a:solidFill>
                <a:latin typeface="Times New Roman" pitchFamily="18" charset="0"/>
                <a:ea typeface="Cambria" pitchFamily="18" charset="0"/>
                <a:cs typeface="Times New Roman" pitchFamily="18" charset="0"/>
              </a:rPr>
              <a:t>φ(</a:t>
            </a:r>
            <a:r>
              <a:rPr lang="en-US" altLang="en-US" sz="1600" dirty="0" smtClean="0">
                <a:solidFill>
                  <a:prstClr val="black"/>
                </a:solidFill>
                <a:latin typeface="Times New Roman" pitchFamily="18" charset="0"/>
                <a:ea typeface="Cambria" pitchFamily="18" charset="0"/>
                <a:cs typeface="Times New Roman" pitchFamily="18" charset="0"/>
              </a:rPr>
              <a:t>n) and </a:t>
            </a:r>
            <a:r>
              <a:rPr lang="en-US" altLang="en-US" sz="1600" dirty="0" err="1" smtClean="0">
                <a:solidFill>
                  <a:prstClr val="black"/>
                </a:solidFill>
                <a:latin typeface="Times New Roman" pitchFamily="18" charset="0"/>
                <a:ea typeface="Cambria" pitchFamily="18" charset="0"/>
                <a:cs typeface="Times New Roman" pitchFamily="18" charset="0"/>
              </a:rPr>
              <a:t>gcd</a:t>
            </a:r>
            <a:r>
              <a:rPr lang="en-US" altLang="en-US" sz="1600" dirty="0" smtClean="0">
                <a:solidFill>
                  <a:prstClr val="black"/>
                </a:solidFill>
                <a:latin typeface="Times New Roman" pitchFamily="18" charset="0"/>
                <a:ea typeface="Cambria" pitchFamily="18" charset="0"/>
                <a:cs typeface="Times New Roman" pitchFamily="18" charset="0"/>
              </a:rPr>
              <a:t>(e, </a:t>
            </a:r>
            <a:r>
              <a:rPr lang="el-GR" altLang="en-US" sz="1600" dirty="0" smtClean="0">
                <a:solidFill>
                  <a:prstClr val="black"/>
                </a:solidFill>
                <a:latin typeface="Times New Roman" pitchFamily="18" charset="0"/>
                <a:ea typeface="Cambria" pitchFamily="18" charset="0"/>
                <a:cs typeface="Times New Roman" pitchFamily="18" charset="0"/>
              </a:rPr>
              <a:t>φ(</a:t>
            </a:r>
            <a:r>
              <a:rPr lang="en-US" altLang="en-US" sz="1600" dirty="0" smtClean="0">
                <a:solidFill>
                  <a:prstClr val="black"/>
                </a:solidFill>
                <a:latin typeface="Times New Roman" pitchFamily="18" charset="0"/>
                <a:ea typeface="Cambria" pitchFamily="18" charset="0"/>
                <a:cs typeface="Times New Roman" pitchFamily="18" charset="0"/>
              </a:rPr>
              <a:t>n)) = 1 (e is the public key).    </a:t>
            </a:r>
          </a:p>
          <a:p>
            <a:pPr marL="0" lvl="0" indent="0" eaLnBrk="0" fontAlgn="base" hangingPunct="0">
              <a:spcAft>
                <a:spcPct val="0"/>
              </a:spcAft>
              <a:buNone/>
            </a:pPr>
            <a:r>
              <a:rPr lang="en-US" altLang="en-US" sz="1600" dirty="0" smtClean="0">
                <a:solidFill>
                  <a:prstClr val="black"/>
                </a:solidFill>
                <a:latin typeface="Times New Roman" pitchFamily="18" charset="0"/>
                <a:ea typeface="Cambria" pitchFamily="18" charset="0"/>
                <a:cs typeface="Times New Roman" pitchFamily="18" charset="0"/>
              </a:rPr>
              <a:t>- Compute d, such that d * e ≡ 1 (mod </a:t>
            </a:r>
            <a:r>
              <a:rPr lang="el-GR" altLang="en-US" sz="1600" dirty="0" smtClean="0">
                <a:solidFill>
                  <a:prstClr val="black"/>
                </a:solidFill>
                <a:latin typeface="Times New Roman" pitchFamily="18" charset="0"/>
                <a:ea typeface="Cambria" pitchFamily="18" charset="0"/>
                <a:cs typeface="Times New Roman" pitchFamily="18" charset="0"/>
              </a:rPr>
              <a:t>φ(</a:t>
            </a:r>
            <a:r>
              <a:rPr lang="en-US" altLang="en-US" sz="1600" dirty="0" smtClean="0">
                <a:solidFill>
                  <a:prstClr val="black"/>
                </a:solidFill>
                <a:latin typeface="Times New Roman" pitchFamily="18" charset="0"/>
                <a:ea typeface="Cambria" pitchFamily="18" charset="0"/>
                <a:cs typeface="Times New Roman" pitchFamily="18" charset="0"/>
              </a:rPr>
              <a:t>n)) (d is the private key).</a:t>
            </a:r>
          </a:p>
          <a:p>
            <a:pPr marL="0" lvl="0" indent="0" eaLnBrk="0" fontAlgn="base" hangingPunct="0">
              <a:spcAft>
                <a:spcPct val="0"/>
              </a:spcAft>
              <a:buNone/>
            </a:pPr>
            <a:endParaRPr lang="en-US" altLang="en-US" sz="2000" dirty="0" smtClean="0">
              <a:solidFill>
                <a:prstClr val="black"/>
              </a:solidFill>
              <a:latin typeface="Times New Roman" pitchFamily="18" charset="0"/>
              <a:ea typeface="Cambria" pitchFamily="18" charset="0"/>
              <a:cs typeface="Times New Roman" pitchFamily="18" charset="0"/>
            </a:endParaRPr>
          </a:p>
          <a:p>
            <a:pPr marL="0" lvl="0" indent="0" eaLnBrk="0" fontAlgn="base" hangingPunct="0">
              <a:spcAft>
                <a:spcPct val="0"/>
              </a:spcAft>
              <a:buNone/>
            </a:pPr>
            <a:r>
              <a:rPr lang="en-US" altLang="en-US" sz="2000" dirty="0" smtClean="0">
                <a:solidFill>
                  <a:prstClr val="black"/>
                </a:solidFill>
                <a:latin typeface="Times New Roman" pitchFamily="18" charset="0"/>
                <a:ea typeface="Cambria" pitchFamily="18" charset="0"/>
                <a:cs typeface="Times New Roman" pitchFamily="18" charset="0"/>
              </a:rPr>
              <a:t>Encryption:    </a:t>
            </a:r>
          </a:p>
          <a:p>
            <a:pPr marL="0" lvl="0" indent="0" eaLnBrk="0" fontAlgn="base" hangingPunct="0">
              <a:spcAft>
                <a:spcPct val="0"/>
              </a:spcAft>
              <a:buNone/>
            </a:pPr>
            <a:r>
              <a:rPr lang="en-US" altLang="en-US" sz="1600" dirty="0" smtClean="0">
                <a:solidFill>
                  <a:prstClr val="black"/>
                </a:solidFill>
                <a:latin typeface="Times New Roman" pitchFamily="18" charset="0"/>
                <a:ea typeface="Cambria" pitchFamily="18" charset="0"/>
                <a:cs typeface="Times New Roman" pitchFamily="18" charset="0"/>
              </a:rPr>
              <a:t>- Given a plaintext message, M, to be encrypted, compute:    </a:t>
            </a:r>
          </a:p>
          <a:p>
            <a:pPr marL="0" lvl="0" indent="0" eaLnBrk="0" fontAlgn="base" hangingPunct="0">
              <a:spcAft>
                <a:spcPct val="0"/>
              </a:spcAft>
              <a:buNone/>
            </a:pPr>
            <a:r>
              <a:rPr lang="en-US" altLang="en-US" sz="1600" dirty="0" smtClean="0">
                <a:solidFill>
                  <a:prstClr val="black"/>
                </a:solidFill>
                <a:latin typeface="Times New Roman" pitchFamily="18" charset="0"/>
                <a:ea typeface="Cambria" pitchFamily="18" charset="0"/>
                <a:cs typeface="Times New Roman" pitchFamily="18" charset="0"/>
              </a:rPr>
              <a:t>- </a:t>
            </a:r>
            <a:r>
              <a:rPr lang="en-US" altLang="en-US" sz="1600" dirty="0" err="1" smtClean="0">
                <a:solidFill>
                  <a:prstClr val="black"/>
                </a:solidFill>
                <a:latin typeface="Times New Roman" pitchFamily="18" charset="0"/>
                <a:ea typeface="Cambria" pitchFamily="18" charset="0"/>
                <a:cs typeface="Times New Roman" pitchFamily="18" charset="0"/>
              </a:rPr>
              <a:t>Ciphertext</a:t>
            </a:r>
            <a:r>
              <a:rPr lang="en-US" altLang="en-US" sz="1600" dirty="0" smtClean="0">
                <a:solidFill>
                  <a:prstClr val="black"/>
                </a:solidFill>
                <a:latin typeface="Times New Roman" pitchFamily="18" charset="0"/>
                <a:ea typeface="Cambria" pitchFamily="18" charset="0"/>
                <a:cs typeface="Times New Roman" pitchFamily="18" charset="0"/>
              </a:rPr>
              <a:t>, C = </a:t>
            </a:r>
            <a:r>
              <a:rPr lang="en-US" altLang="en-US" sz="1600" dirty="0" err="1" smtClean="0">
                <a:solidFill>
                  <a:prstClr val="black"/>
                </a:solidFill>
                <a:latin typeface="Times New Roman" pitchFamily="18" charset="0"/>
                <a:ea typeface="Cambria" pitchFamily="18" charset="0"/>
                <a:cs typeface="Times New Roman" pitchFamily="18" charset="0"/>
              </a:rPr>
              <a:t>M^e</a:t>
            </a:r>
            <a:r>
              <a:rPr lang="en-US" altLang="en-US" sz="1600" dirty="0" smtClean="0">
                <a:solidFill>
                  <a:prstClr val="black"/>
                </a:solidFill>
                <a:latin typeface="Times New Roman" pitchFamily="18" charset="0"/>
                <a:ea typeface="Cambria" pitchFamily="18" charset="0"/>
                <a:cs typeface="Times New Roman" pitchFamily="18" charset="0"/>
              </a:rPr>
              <a:t> (mod n)</a:t>
            </a:r>
          </a:p>
          <a:p>
            <a:pPr marL="0" lvl="0" indent="0" eaLnBrk="0" fontAlgn="base" hangingPunct="0">
              <a:spcAft>
                <a:spcPct val="0"/>
              </a:spcAft>
              <a:buNone/>
            </a:pPr>
            <a:endParaRPr lang="en-US" altLang="en-US" sz="2000" dirty="0" smtClean="0">
              <a:solidFill>
                <a:prstClr val="black"/>
              </a:solidFill>
              <a:latin typeface="Times New Roman" pitchFamily="18" charset="0"/>
              <a:ea typeface="Cambria" pitchFamily="18" charset="0"/>
              <a:cs typeface="Times New Roman" pitchFamily="18" charset="0"/>
            </a:endParaRPr>
          </a:p>
          <a:p>
            <a:pPr marL="0" lvl="0" indent="0" eaLnBrk="0" fontAlgn="base" hangingPunct="0">
              <a:spcAft>
                <a:spcPct val="0"/>
              </a:spcAft>
              <a:buNone/>
            </a:pPr>
            <a:r>
              <a:rPr lang="en-US" altLang="en-US" sz="2000" dirty="0" smtClean="0">
                <a:solidFill>
                  <a:prstClr val="black"/>
                </a:solidFill>
                <a:latin typeface="Times New Roman" pitchFamily="18" charset="0"/>
                <a:ea typeface="Cambria" pitchFamily="18" charset="0"/>
                <a:cs typeface="Times New Roman" pitchFamily="18" charset="0"/>
              </a:rPr>
              <a:t>Decryption:    </a:t>
            </a:r>
          </a:p>
          <a:p>
            <a:pPr marL="0" lvl="0" indent="0" eaLnBrk="0" fontAlgn="base" hangingPunct="0">
              <a:spcAft>
                <a:spcPct val="0"/>
              </a:spcAft>
              <a:buNone/>
            </a:pPr>
            <a:r>
              <a:rPr lang="en-US" altLang="en-US" sz="1600" dirty="0" smtClean="0">
                <a:solidFill>
                  <a:prstClr val="black"/>
                </a:solidFill>
                <a:latin typeface="Times New Roman" pitchFamily="18" charset="0"/>
                <a:ea typeface="Cambria" pitchFamily="18" charset="0"/>
                <a:cs typeface="Times New Roman" pitchFamily="18" charset="0"/>
              </a:rPr>
              <a:t>- Given a </a:t>
            </a:r>
            <a:r>
              <a:rPr lang="en-US" altLang="en-US" sz="1600" dirty="0" err="1" smtClean="0">
                <a:solidFill>
                  <a:prstClr val="black"/>
                </a:solidFill>
                <a:latin typeface="Times New Roman" pitchFamily="18" charset="0"/>
                <a:ea typeface="Cambria" pitchFamily="18" charset="0"/>
                <a:cs typeface="Times New Roman" pitchFamily="18" charset="0"/>
              </a:rPr>
              <a:t>ciphertext</a:t>
            </a:r>
            <a:r>
              <a:rPr lang="en-US" altLang="en-US" sz="1600" dirty="0" smtClean="0">
                <a:solidFill>
                  <a:prstClr val="black"/>
                </a:solidFill>
                <a:latin typeface="Times New Roman" pitchFamily="18" charset="0"/>
                <a:ea typeface="Cambria" pitchFamily="18" charset="0"/>
                <a:cs typeface="Times New Roman" pitchFamily="18" charset="0"/>
              </a:rPr>
              <a:t>, C, to be decrypted, compute:    </a:t>
            </a:r>
          </a:p>
          <a:p>
            <a:pPr marL="0" lvl="0" indent="0" eaLnBrk="0" fontAlgn="base" hangingPunct="0">
              <a:spcAft>
                <a:spcPct val="0"/>
              </a:spcAft>
              <a:buNone/>
            </a:pPr>
            <a:r>
              <a:rPr lang="en-US" altLang="en-US" sz="1600" dirty="0" smtClean="0">
                <a:solidFill>
                  <a:prstClr val="black"/>
                </a:solidFill>
                <a:latin typeface="Times New Roman" pitchFamily="18" charset="0"/>
                <a:ea typeface="Cambria" pitchFamily="18" charset="0"/>
                <a:cs typeface="Times New Roman" pitchFamily="18" charset="0"/>
              </a:rPr>
              <a:t>- Plaintext, M = </a:t>
            </a:r>
            <a:r>
              <a:rPr lang="en-US" altLang="en-US" sz="1600" dirty="0" err="1" smtClean="0">
                <a:solidFill>
                  <a:prstClr val="black"/>
                </a:solidFill>
                <a:latin typeface="Times New Roman" pitchFamily="18" charset="0"/>
                <a:ea typeface="Cambria" pitchFamily="18" charset="0"/>
                <a:cs typeface="Times New Roman" pitchFamily="18" charset="0"/>
              </a:rPr>
              <a:t>C^d</a:t>
            </a:r>
            <a:r>
              <a:rPr lang="en-US" altLang="en-US" sz="1600" dirty="0" smtClean="0">
                <a:solidFill>
                  <a:prstClr val="black"/>
                </a:solidFill>
                <a:latin typeface="Times New Roman" pitchFamily="18" charset="0"/>
                <a:ea typeface="Cambria" pitchFamily="18" charset="0"/>
                <a:cs typeface="Times New Roman" pitchFamily="18" charset="0"/>
              </a:rPr>
              <a:t> (mod 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86874" cy="1143000"/>
          </a:xfrm>
        </p:spPr>
        <p:txBody>
          <a:bodyPr>
            <a:normAutofit/>
          </a:bodyPr>
          <a:lstStyle/>
          <a:p>
            <a:pPr algn="l"/>
            <a:r>
              <a:rPr lang="en-US" sz="3600" b="1" dirty="0" smtClean="0">
                <a:solidFill>
                  <a:schemeClr val="tx2"/>
                </a:solidFill>
                <a:latin typeface="Times New Roman" pitchFamily="18" charset="0"/>
                <a:cs typeface="Times New Roman" pitchFamily="18" charset="0"/>
              </a:rPr>
              <a:t>Test, Results and </a:t>
            </a:r>
            <a:r>
              <a:rPr lang="en-US" sz="3600" b="1" dirty="0" smtClean="0">
                <a:solidFill>
                  <a:schemeClr val="tx2"/>
                </a:solidFill>
                <a:latin typeface="Times New Roman" pitchFamily="18" charset="0"/>
                <a:cs typeface="Times New Roman" pitchFamily="18" charset="0"/>
              </a:rPr>
              <a:t>Discussion(encryption)</a:t>
            </a:r>
            <a:endParaRPr lang="en-US" sz="3600" dirty="0"/>
          </a:p>
        </p:txBody>
      </p:sp>
      <p:pic>
        <p:nvPicPr>
          <p:cNvPr id="6" name="20240418_140529.mp4">
            <a:hlinkClick r:id="" action="ppaction://media"/>
          </p:cNvPr>
          <p:cNvPicPr>
            <a:picLocks noGrp="1" noRot="1" noChangeAspect="1"/>
          </p:cNvPicPr>
          <p:nvPr>
            <p:ph idx="1"/>
            <a:videoFile r:link="rId1"/>
          </p:nvPr>
        </p:nvPicPr>
        <p:blipFill>
          <a:blip r:embed="rId3"/>
          <a:stretch>
            <a:fillRect/>
          </a:stretch>
        </p:blipFill>
        <p:spPr>
          <a:xfrm>
            <a:off x="1643042" y="2000240"/>
            <a:ext cx="6000792" cy="3714776"/>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707</TotalTime>
  <Words>611</Words>
  <Application>Microsoft Office PowerPoint</Application>
  <PresentationFormat>On-screen Show (4:3)</PresentationFormat>
  <Paragraphs>80</Paragraphs>
  <Slides>12</Slides>
  <Notes>0</Notes>
  <HiddenSlides>0</HiddenSlides>
  <MMClips>2</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International Conference on Smart Systems for applications in Electrical Sciences  ICSSES-2024</vt:lpstr>
      <vt:lpstr>Contents</vt:lpstr>
      <vt:lpstr>Introduction</vt:lpstr>
      <vt:lpstr>Slide 4</vt:lpstr>
      <vt:lpstr>Methodology</vt:lpstr>
      <vt:lpstr>Workflow and key formatting</vt:lpstr>
      <vt:lpstr>Workflow and key formatting</vt:lpstr>
      <vt:lpstr>Methodology</vt:lpstr>
      <vt:lpstr>Test, Results and Discussion(encryption)</vt:lpstr>
      <vt:lpstr>Test, Results and Discussion(decryption)</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Conference on Smart Systems for applications in Electrical Sciences  ICSSES-2023</dc:title>
  <dc:creator>SIT</dc:creator>
  <cp:lastModifiedBy>dell</cp:lastModifiedBy>
  <cp:revision>24</cp:revision>
  <dcterms:created xsi:type="dcterms:W3CDTF">2006-08-16T00:00:00Z</dcterms:created>
  <dcterms:modified xsi:type="dcterms:W3CDTF">2024-05-03T19:47:48Z</dcterms:modified>
</cp:coreProperties>
</file>