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Nunito"/>
      <p:regular r:id="rId29"/>
      <p:bold r:id="rId30"/>
      <p:italic r:id="rId31"/>
      <p:boldItalic r:id="rId32"/>
    </p:embeddedFont>
    <p:embeddedFont>
      <p:font typeface="PT Sans Narrow"/>
      <p:regular r:id="rId33"/>
      <p:bold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33" Type="http://schemas.openxmlformats.org/officeDocument/2006/relationships/font" Target="fonts/PTSansNarrow-regular.fntdata"/><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35" Type="http://schemas.openxmlformats.org/officeDocument/2006/relationships/font" Target="fonts/OpenSans-regular.fntdata"/><Relationship Id="rId12" Type="http://schemas.openxmlformats.org/officeDocument/2006/relationships/slide" Target="slides/slide7.xml"/><Relationship Id="rId34" Type="http://schemas.openxmlformats.org/officeDocument/2006/relationships/font" Target="fonts/PTSansNarrow-bold.fntdata"/><Relationship Id="rId15" Type="http://schemas.openxmlformats.org/officeDocument/2006/relationships/slide" Target="slides/slide10.xml"/><Relationship Id="rId37" Type="http://schemas.openxmlformats.org/officeDocument/2006/relationships/font" Target="fonts/OpenSans-italic.fntdata"/><Relationship Id="rId14" Type="http://schemas.openxmlformats.org/officeDocument/2006/relationships/slide" Target="slides/slide9.xml"/><Relationship Id="rId36" Type="http://schemas.openxmlformats.org/officeDocument/2006/relationships/font" Target="fonts/OpenSans-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Open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70b77e1dec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70b77e1dec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0b77e1dec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70b77e1dec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70b77e1dec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70b77e1dec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70b77e1de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70b77e1de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70b77e1dec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70b77e1dec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70b77e1dec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70b77e1dec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0b77e1dec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70b77e1dec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70b77e1dec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70b77e1dec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70b77e1dec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70b77e1dec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70b77e1dec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70b77e1dec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0b77e1de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0b77e1de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70b77e1dec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70b77e1dec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70b77e1dec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70b77e1dec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70b77e1dec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70b77e1dec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70b77e1dec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70b77e1dec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0b77e1de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0b77e1de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0b77e1de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0b77e1de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70b77e1dec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70b77e1dec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0b77e1dec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70b77e1dec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0b77e1dec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70b77e1dec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0b77e1dec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70b77e1dec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70b77e1dec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70b77e1dec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8.png"/><Relationship Id="rId5" Type="http://schemas.openxmlformats.org/officeDocument/2006/relationships/image" Target="../media/image3.png"/><Relationship Id="rId6" Type="http://schemas.openxmlformats.org/officeDocument/2006/relationships/image" Target="../media/image29.png"/><Relationship Id="rId7" Type="http://schemas.openxmlformats.org/officeDocument/2006/relationships/image" Target="../media/image22.png"/><Relationship Id="rId8"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8.png"/><Relationship Id="rId4" Type="http://schemas.openxmlformats.org/officeDocument/2006/relationships/image" Target="../media/image31.png"/><Relationship Id="rId5" Type="http://schemas.openxmlformats.org/officeDocument/2006/relationships/image" Target="../media/image24.png"/><Relationship Id="rId6" Type="http://schemas.openxmlformats.org/officeDocument/2006/relationships/image" Target="../media/image33.png"/><Relationship Id="rId7" Type="http://schemas.openxmlformats.org/officeDocument/2006/relationships/image" Target="../media/image4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0.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5.png"/><Relationship Id="rId4" Type="http://schemas.openxmlformats.org/officeDocument/2006/relationships/image" Target="../media/image39.png"/><Relationship Id="rId5" Type="http://schemas.openxmlformats.org/officeDocument/2006/relationships/image" Target="../media/image44.png"/><Relationship Id="rId6" Type="http://schemas.openxmlformats.org/officeDocument/2006/relationships/image" Target="../media/image40.png"/><Relationship Id="rId7" Type="http://schemas.openxmlformats.org/officeDocument/2006/relationships/image" Target="../media/image35.png"/><Relationship Id="rId8"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2.png"/><Relationship Id="rId4" Type="http://schemas.openxmlformats.org/officeDocument/2006/relationships/image" Target="../media/image41.png"/><Relationship Id="rId5"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compphysics.github.io/CompSciProgram/doc/pub/week6/html/week6-bs.html" TargetMode="External"/><Relationship Id="rId4" Type="http://schemas.openxmlformats.org/officeDocument/2006/relationships/hyperlink" Target="https://medium.com/@Coursesteach/machine-learning-part-8-2e5e4c92de4b" TargetMode="External"/><Relationship Id="rId10" Type="http://schemas.openxmlformats.org/officeDocument/2006/relationships/hyperlink" Target="https://github.com/Riya91013/Ug-Presentation.git" TargetMode="External"/><Relationship Id="rId9" Type="http://schemas.openxmlformats.org/officeDocument/2006/relationships/hyperlink" Target="https://d2l.ai/chapter_multilayer-perceptrons/backprop.html" TargetMode="External"/><Relationship Id="rId5" Type="http://schemas.openxmlformats.org/officeDocument/2006/relationships/hyperlink" Target="https://www.javatpoint.com/gradient-descent-in-machine-learning" TargetMode="External"/><Relationship Id="rId6" Type="http://schemas.openxmlformats.org/officeDocument/2006/relationships/hyperlink" Target="http://introtodeeplearning.com/2023/slides/6S191_MIT_DeepLearning_L1.pdf" TargetMode="External"/><Relationship Id="rId7" Type="http://schemas.openxmlformats.org/officeDocument/2006/relationships/hyperlink" Target="https://www.enjoyalgorithms.com/blog/forward-propagation-in-neural-networks" TargetMode="External"/><Relationship Id="rId8" Type="http://schemas.openxmlformats.org/officeDocument/2006/relationships/hyperlink" Target="https://compphysics.github.io/MachineLearning/doc/LectureNotes/_build/html/chapter11.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jp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jpg"/><Relationship Id="rId4" Type="http://schemas.openxmlformats.org/officeDocument/2006/relationships/image" Target="../media/image3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Solving Differential Equations using Neural Network</a:t>
            </a:r>
            <a:endParaRPr>
              <a:solidFill>
                <a:srgbClr val="000000"/>
              </a:solidFill>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92500" lnSpcReduction="20000"/>
          </a:bodyPr>
          <a:lstStyle/>
          <a:p>
            <a:pPr indent="0" lvl="0" marL="0" rtl="0" algn="ctr">
              <a:lnSpc>
                <a:spcPct val="80000"/>
              </a:lnSpc>
              <a:spcBef>
                <a:spcPts val="0"/>
              </a:spcBef>
              <a:spcAft>
                <a:spcPts val="0"/>
              </a:spcAft>
              <a:buNone/>
            </a:pPr>
            <a:r>
              <a:rPr b="1" lang="en" sz="1800"/>
              <a:t>Undergraduate Presentation By: Riya Singh, 21124044</a:t>
            </a:r>
            <a:endParaRPr b="1" sz="1800"/>
          </a:p>
          <a:p>
            <a:pPr indent="0" lvl="0" marL="0" rtl="0" algn="ctr">
              <a:lnSpc>
                <a:spcPct val="80000"/>
              </a:lnSpc>
              <a:spcBef>
                <a:spcPts val="0"/>
              </a:spcBef>
              <a:spcAft>
                <a:spcPts val="0"/>
              </a:spcAft>
              <a:buNone/>
            </a:pPr>
            <a:r>
              <a:t/>
            </a:r>
            <a:endParaRPr b="1" sz="1800"/>
          </a:p>
          <a:p>
            <a:pPr indent="0" lvl="0" marL="0" rtl="0" algn="l">
              <a:lnSpc>
                <a:spcPct val="80000"/>
              </a:lnSpc>
              <a:spcBef>
                <a:spcPts val="0"/>
              </a:spcBef>
              <a:spcAft>
                <a:spcPts val="0"/>
              </a:spcAft>
              <a:buNone/>
            </a:pPr>
            <a:r>
              <a:rPr b="1" lang="en" sz="1800"/>
              <a:t>                           Prof: Divya Goel</a:t>
            </a:r>
            <a:endParaRPr b="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98375" y="2427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61616"/>
                </a:solidFill>
              </a:rPr>
              <a:t>Gradient Descent:</a:t>
            </a:r>
            <a:endParaRPr>
              <a:solidFill>
                <a:srgbClr val="161616"/>
              </a:solidFill>
            </a:endParaRPr>
          </a:p>
        </p:txBody>
      </p:sp>
      <p:pic>
        <p:nvPicPr>
          <p:cNvPr id="132" name="Google Shape;132;p22"/>
          <p:cNvPicPr preferRelativeResize="0"/>
          <p:nvPr/>
        </p:nvPicPr>
        <p:blipFill>
          <a:blip r:embed="rId3">
            <a:alphaModFix/>
          </a:blip>
          <a:stretch>
            <a:fillRect/>
          </a:stretch>
        </p:blipFill>
        <p:spPr>
          <a:xfrm>
            <a:off x="4854600" y="1152425"/>
            <a:ext cx="4136999" cy="3282150"/>
          </a:xfrm>
          <a:prstGeom prst="rect">
            <a:avLst/>
          </a:prstGeom>
          <a:noFill/>
          <a:ln>
            <a:noFill/>
          </a:ln>
        </p:spPr>
      </p:pic>
      <p:sp>
        <p:nvSpPr>
          <p:cNvPr id="133" name="Google Shape;133;p22"/>
          <p:cNvSpPr txBox="1"/>
          <p:nvPr/>
        </p:nvSpPr>
        <p:spPr>
          <a:xfrm>
            <a:off x="512425" y="1152425"/>
            <a:ext cx="3823800" cy="35904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Open Sans"/>
              <a:buChar char="❏"/>
            </a:pPr>
            <a:r>
              <a:rPr lang="en" sz="1300">
                <a:solidFill>
                  <a:schemeClr val="dk2"/>
                </a:solidFill>
                <a:latin typeface="Open Sans"/>
                <a:ea typeface="Open Sans"/>
                <a:cs typeface="Open Sans"/>
                <a:sym typeface="Open Sans"/>
              </a:rPr>
              <a:t>Gradient Descent is an optimization algorithm for finding a local minimum of a differentiable </a:t>
            </a:r>
            <a:r>
              <a:rPr lang="en" sz="1300">
                <a:solidFill>
                  <a:schemeClr val="dk2"/>
                </a:solidFill>
                <a:latin typeface="Open Sans"/>
                <a:ea typeface="Open Sans"/>
                <a:cs typeface="Open Sans"/>
                <a:sym typeface="Open Sans"/>
              </a:rPr>
              <a:t>function</a:t>
            </a:r>
            <a:r>
              <a:rPr lang="en" sz="1300">
                <a:solidFill>
                  <a:schemeClr val="dk2"/>
                </a:solidFill>
                <a:latin typeface="Open Sans"/>
                <a:ea typeface="Open Sans"/>
                <a:cs typeface="Open Sans"/>
                <a:sym typeface="Open Sans"/>
              </a:rPr>
              <a:t>. Gradient descent in machine learning is simply used to find the values of a function’s parameters (</a:t>
            </a:r>
            <a:r>
              <a:rPr lang="en" sz="1300">
                <a:solidFill>
                  <a:schemeClr val="dk2"/>
                </a:solidFill>
                <a:latin typeface="Open Sans"/>
                <a:ea typeface="Open Sans"/>
                <a:cs typeface="Open Sans"/>
                <a:sym typeface="Open Sans"/>
              </a:rPr>
              <a:t>coefficients</a:t>
            </a:r>
            <a:r>
              <a:rPr lang="en" sz="1300">
                <a:solidFill>
                  <a:schemeClr val="dk2"/>
                </a:solidFill>
                <a:latin typeface="Open Sans"/>
                <a:ea typeface="Open Sans"/>
                <a:cs typeface="Open Sans"/>
                <a:sym typeface="Open Sans"/>
              </a:rPr>
              <a:t>) that minimize a cost </a:t>
            </a:r>
            <a:r>
              <a:rPr lang="en" sz="1300">
                <a:solidFill>
                  <a:schemeClr val="dk2"/>
                </a:solidFill>
                <a:latin typeface="Open Sans"/>
                <a:ea typeface="Open Sans"/>
                <a:cs typeface="Open Sans"/>
                <a:sym typeface="Open Sans"/>
              </a:rPr>
              <a:t>function</a:t>
            </a:r>
            <a:r>
              <a:rPr lang="en" sz="1300">
                <a:solidFill>
                  <a:schemeClr val="dk2"/>
                </a:solidFill>
                <a:latin typeface="Open Sans"/>
                <a:ea typeface="Open Sans"/>
                <a:cs typeface="Open Sans"/>
                <a:sym typeface="Open Sans"/>
              </a:rPr>
              <a:t> as far as possible.</a:t>
            </a:r>
            <a:endParaRPr sz="1300">
              <a:solidFill>
                <a:schemeClr val="dk2"/>
              </a:solidFill>
              <a:latin typeface="Open Sans"/>
              <a:ea typeface="Open Sans"/>
              <a:cs typeface="Open Sans"/>
              <a:sym typeface="Open Sans"/>
            </a:endParaRPr>
          </a:p>
          <a:p>
            <a:pPr indent="0" lvl="0" marL="457200" rtl="0" algn="l">
              <a:spcBef>
                <a:spcPts val="0"/>
              </a:spcBef>
              <a:spcAft>
                <a:spcPts val="0"/>
              </a:spcAft>
              <a:buNone/>
            </a:pPr>
            <a:r>
              <a:t/>
            </a:r>
            <a:endParaRPr sz="1300">
              <a:solidFill>
                <a:schemeClr val="dk2"/>
              </a:solidFill>
              <a:latin typeface="Open Sans"/>
              <a:ea typeface="Open Sans"/>
              <a:cs typeface="Open Sans"/>
              <a:sym typeface="Open Sans"/>
            </a:endParaRPr>
          </a:p>
          <a:p>
            <a:pPr indent="-311150" lvl="0" marL="457200" rtl="0" algn="l">
              <a:spcBef>
                <a:spcPts val="0"/>
              </a:spcBef>
              <a:spcAft>
                <a:spcPts val="0"/>
              </a:spcAft>
              <a:buClr>
                <a:schemeClr val="dk2"/>
              </a:buClr>
              <a:buSzPts val="1300"/>
              <a:buFont typeface="Open Sans"/>
              <a:buChar char="❏"/>
            </a:pPr>
            <a:r>
              <a:rPr lang="en" sz="1300">
                <a:solidFill>
                  <a:schemeClr val="dk2"/>
                </a:solidFill>
                <a:latin typeface="Open Sans"/>
                <a:ea typeface="Open Sans"/>
                <a:cs typeface="Open Sans"/>
                <a:sym typeface="Open Sans"/>
              </a:rPr>
              <a:t>Two crucial </a:t>
            </a:r>
            <a:r>
              <a:rPr lang="en" sz="1300">
                <a:solidFill>
                  <a:schemeClr val="dk2"/>
                </a:solidFill>
                <a:latin typeface="Open Sans"/>
                <a:ea typeface="Open Sans"/>
                <a:cs typeface="Open Sans"/>
                <a:sym typeface="Open Sans"/>
              </a:rPr>
              <a:t>components</a:t>
            </a:r>
            <a:r>
              <a:rPr lang="en" sz="1300">
                <a:solidFill>
                  <a:schemeClr val="dk2"/>
                </a:solidFill>
                <a:latin typeface="Open Sans"/>
                <a:ea typeface="Open Sans"/>
                <a:cs typeface="Open Sans"/>
                <a:sym typeface="Open Sans"/>
              </a:rPr>
              <a:t> of the gradient descent algorithm are the learning rate (alpha) and the derivatives terms.</a:t>
            </a:r>
            <a:endParaRPr sz="1300">
              <a:solidFill>
                <a:schemeClr val="dk2"/>
              </a:solidFill>
              <a:latin typeface="Open Sans"/>
              <a:ea typeface="Open Sans"/>
              <a:cs typeface="Open Sans"/>
              <a:sym typeface="Open Sans"/>
            </a:endParaRPr>
          </a:p>
          <a:p>
            <a:pPr indent="0" lvl="0" marL="457200" rtl="0" algn="l">
              <a:spcBef>
                <a:spcPts val="0"/>
              </a:spcBef>
              <a:spcAft>
                <a:spcPts val="0"/>
              </a:spcAft>
              <a:buNone/>
            </a:pPr>
            <a:r>
              <a:t/>
            </a:r>
            <a:endParaRPr sz="1300">
              <a:solidFill>
                <a:schemeClr val="dk2"/>
              </a:solidFill>
              <a:latin typeface="Open Sans"/>
              <a:ea typeface="Open Sans"/>
              <a:cs typeface="Open Sans"/>
              <a:sym typeface="Open Sans"/>
            </a:endParaRPr>
          </a:p>
          <a:p>
            <a:pPr indent="-311150" lvl="0" marL="457200" rtl="0" algn="l">
              <a:spcBef>
                <a:spcPts val="0"/>
              </a:spcBef>
              <a:spcAft>
                <a:spcPts val="0"/>
              </a:spcAft>
              <a:buClr>
                <a:schemeClr val="dk2"/>
              </a:buClr>
              <a:buSzPts val="1300"/>
              <a:buFont typeface="Open Sans"/>
              <a:buChar char="❏"/>
            </a:pPr>
            <a:r>
              <a:rPr lang="en" sz="1300">
                <a:solidFill>
                  <a:schemeClr val="dk2"/>
                </a:solidFill>
                <a:latin typeface="Open Sans"/>
                <a:ea typeface="Open Sans"/>
                <a:cs typeface="Open Sans"/>
                <a:sym typeface="Open Sans"/>
              </a:rPr>
              <a:t>The derivative terms play a crucial role in </a:t>
            </a:r>
            <a:r>
              <a:rPr lang="en" sz="1300">
                <a:solidFill>
                  <a:schemeClr val="dk2"/>
                </a:solidFill>
                <a:latin typeface="Open Sans"/>
                <a:ea typeface="Open Sans"/>
                <a:cs typeface="Open Sans"/>
                <a:sym typeface="Open Sans"/>
              </a:rPr>
              <a:t>the gradient descent algorithm by providing information about the slope of the cost function  with respect to each parameter.</a:t>
            </a:r>
            <a:endParaRPr sz="1300">
              <a:solidFill>
                <a:schemeClr val="dk2"/>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61616"/>
                </a:solidFill>
              </a:rPr>
              <a:t>Impact of learning rate (alpha):</a:t>
            </a:r>
            <a:endParaRPr>
              <a:solidFill>
                <a:srgbClr val="161616"/>
              </a:solidFill>
            </a:endParaRPr>
          </a:p>
        </p:txBody>
      </p:sp>
      <p:pic>
        <p:nvPicPr>
          <p:cNvPr id="139" name="Google Shape;139;p23"/>
          <p:cNvPicPr preferRelativeResize="0"/>
          <p:nvPr/>
        </p:nvPicPr>
        <p:blipFill>
          <a:blip r:embed="rId3">
            <a:alphaModFix/>
          </a:blip>
          <a:stretch>
            <a:fillRect/>
          </a:stretch>
        </p:blipFill>
        <p:spPr>
          <a:xfrm>
            <a:off x="152400" y="1304825"/>
            <a:ext cx="8715375" cy="3600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3294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61616"/>
                </a:solidFill>
              </a:rPr>
              <a:t>Gradient Descent (</a:t>
            </a:r>
            <a:r>
              <a:rPr lang="en">
                <a:solidFill>
                  <a:srgbClr val="161616"/>
                </a:solidFill>
              </a:rPr>
              <a:t>Backpropagation</a:t>
            </a:r>
            <a:r>
              <a:rPr lang="en">
                <a:solidFill>
                  <a:srgbClr val="161616"/>
                </a:solidFill>
              </a:rPr>
              <a:t>):</a:t>
            </a:r>
            <a:endParaRPr>
              <a:solidFill>
                <a:srgbClr val="161616"/>
              </a:solidFill>
            </a:endParaRPr>
          </a:p>
        </p:txBody>
      </p:sp>
      <p:pic>
        <p:nvPicPr>
          <p:cNvPr id="145" name="Google Shape;145;p24"/>
          <p:cNvPicPr preferRelativeResize="0"/>
          <p:nvPr/>
        </p:nvPicPr>
        <p:blipFill>
          <a:blip r:embed="rId3">
            <a:alphaModFix/>
          </a:blip>
          <a:stretch>
            <a:fillRect/>
          </a:stretch>
        </p:blipFill>
        <p:spPr>
          <a:xfrm>
            <a:off x="253725" y="986600"/>
            <a:ext cx="8060375" cy="3881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265450"/>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rgbClr val="161616"/>
                </a:solidFill>
              </a:rPr>
              <a:t>Why need neural networks in solving differential Equations ?</a:t>
            </a:r>
            <a:endParaRPr sz="3000">
              <a:solidFill>
                <a:srgbClr val="161616"/>
              </a:solidFill>
            </a:endParaRPr>
          </a:p>
        </p:txBody>
      </p:sp>
      <p:sp>
        <p:nvSpPr>
          <p:cNvPr id="151" name="Google Shape;151;p25"/>
          <p:cNvSpPr txBox="1"/>
          <p:nvPr/>
        </p:nvSpPr>
        <p:spPr>
          <a:xfrm>
            <a:off x="473900" y="1015225"/>
            <a:ext cx="7975200" cy="25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Open Sans"/>
                <a:ea typeface="Open Sans"/>
                <a:cs typeface="Open Sans"/>
                <a:sym typeface="Open Sans"/>
              </a:rPr>
              <a:t>Consider a differential equation describing a nonlinear dynamic system, such as Lotka-Volterra equations which model the </a:t>
            </a:r>
            <a:r>
              <a:rPr lang="en" sz="1500">
                <a:solidFill>
                  <a:schemeClr val="dk2"/>
                </a:solidFill>
                <a:latin typeface="Open Sans"/>
                <a:ea typeface="Open Sans"/>
                <a:cs typeface="Open Sans"/>
                <a:sym typeface="Open Sans"/>
              </a:rPr>
              <a:t>interaction</a:t>
            </a:r>
            <a:r>
              <a:rPr lang="en" sz="1500">
                <a:solidFill>
                  <a:schemeClr val="dk2"/>
                </a:solidFill>
                <a:latin typeface="Open Sans"/>
                <a:ea typeface="Open Sans"/>
                <a:cs typeface="Open Sans"/>
                <a:sym typeface="Open Sans"/>
              </a:rPr>
              <a:t> </a:t>
            </a:r>
            <a:r>
              <a:rPr lang="en" sz="1500">
                <a:solidFill>
                  <a:schemeClr val="dk2"/>
                </a:solidFill>
                <a:latin typeface="Open Sans"/>
                <a:ea typeface="Open Sans"/>
                <a:cs typeface="Open Sans"/>
                <a:sym typeface="Open Sans"/>
              </a:rPr>
              <a:t>between</a:t>
            </a:r>
            <a:r>
              <a:rPr lang="en" sz="1500">
                <a:solidFill>
                  <a:schemeClr val="dk2"/>
                </a:solidFill>
                <a:latin typeface="Open Sans"/>
                <a:ea typeface="Open Sans"/>
                <a:cs typeface="Open Sans"/>
                <a:sym typeface="Open Sans"/>
              </a:rPr>
              <a:t> predators and prey in an ecosystem.</a:t>
            </a:r>
            <a:endParaRPr sz="15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5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500">
              <a:solidFill>
                <a:schemeClr val="dk2"/>
              </a:solidFill>
              <a:latin typeface="Open Sans"/>
              <a:ea typeface="Open Sans"/>
              <a:cs typeface="Open Sans"/>
              <a:sym typeface="Open Sans"/>
            </a:endParaRPr>
          </a:p>
        </p:txBody>
      </p:sp>
      <p:pic>
        <p:nvPicPr>
          <p:cNvPr descr="{&quot;font&quot;:{&quot;size&quot;:15,&quot;family&quot;:&quot;Open Sans&quot;,&quot;color&quot;:&quot;#695D46&quot;},&quot;id&quot;:&quot;1&quot;,&quot;backgroundColor&quot;:&quot;#FFFFFF&quot;,&quot;type&quot;:&quot;$$&quot;,&quot;aid&quot;:null,&quot;code&quot;:&quot;$$\\frac{dx}{dt}\\,=\\,a\\cdot x\\,-\\,b\\cdot x\\cdot y$$&quot;,&quot;ts&quot;:1715233046047,&quot;cs&quot;:&quot;1oIBx7KGNBIgHiuw6fcCcQ==&quot;,&quot;size&quot;:{&quot;width&quot;:190.5,&quot;height&quot;:42}}" id="152" name="Google Shape;152;p25"/>
          <p:cNvPicPr preferRelativeResize="0"/>
          <p:nvPr/>
        </p:nvPicPr>
        <p:blipFill>
          <a:blip r:embed="rId3">
            <a:alphaModFix/>
          </a:blip>
          <a:stretch>
            <a:fillRect/>
          </a:stretch>
        </p:blipFill>
        <p:spPr>
          <a:xfrm>
            <a:off x="584350" y="1945675"/>
            <a:ext cx="2332949" cy="514350"/>
          </a:xfrm>
          <a:prstGeom prst="rect">
            <a:avLst/>
          </a:prstGeom>
          <a:noFill/>
          <a:ln>
            <a:noFill/>
          </a:ln>
        </p:spPr>
      </p:pic>
      <p:pic>
        <p:nvPicPr>
          <p:cNvPr descr="{&quot;code&quot;:&quot;$$\\frac{dy}{dt}\\,=\\,c\\cdot x\\cdot y\\,-\\,d\\cdot y$$&quot;,&quot;backgroundColor&quot;:&quot;#FFFFFF&quot;,&quot;id&quot;:&quot;2&quot;,&quot;font&quot;:{&quot;size&quot;:15,&quot;color&quot;:&quot;#695D46&quot;,&quot;family&quot;:&quot;Open Sans&quot;},&quot;type&quot;:&quot;$$&quot;,&quot;aid&quot;:null,&quot;ts&quot;:1715233104685,&quot;cs&quot;:&quot;RQZkivWGdrl42YhRrDbSdA==&quot;,&quot;size&quot;:{&quot;width&quot;:187.16666666666666,&quot;height&quot;:42}}" id="153" name="Google Shape;153;p25"/>
          <p:cNvPicPr preferRelativeResize="0"/>
          <p:nvPr/>
        </p:nvPicPr>
        <p:blipFill>
          <a:blip r:embed="rId4">
            <a:alphaModFix/>
          </a:blip>
          <a:stretch>
            <a:fillRect/>
          </a:stretch>
        </p:blipFill>
        <p:spPr>
          <a:xfrm>
            <a:off x="584350" y="2687325"/>
            <a:ext cx="2292138" cy="514350"/>
          </a:xfrm>
          <a:prstGeom prst="rect">
            <a:avLst/>
          </a:prstGeom>
          <a:noFill/>
          <a:ln>
            <a:noFill/>
          </a:ln>
        </p:spPr>
      </p:pic>
      <p:sp>
        <p:nvSpPr>
          <p:cNvPr id="154" name="Google Shape;154;p25"/>
          <p:cNvSpPr txBox="1"/>
          <p:nvPr/>
        </p:nvSpPr>
        <p:spPr>
          <a:xfrm>
            <a:off x="5020175" y="1945675"/>
            <a:ext cx="3082200" cy="1453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x</a:t>
            </a:r>
            <a:r>
              <a:rPr lang="en" sz="1200">
                <a:solidFill>
                  <a:schemeClr val="dk2"/>
                </a:solidFill>
                <a:latin typeface="Open Sans"/>
                <a:ea typeface="Open Sans"/>
                <a:cs typeface="Open Sans"/>
                <a:sym typeface="Open Sans"/>
              </a:rPr>
              <a:t> represents the population of prey(e.g: rabbit)</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y represents the population of population(e.g: foxes)</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A,b,c,d are the parameters </a:t>
            </a:r>
            <a:r>
              <a:rPr lang="en" sz="1200">
                <a:solidFill>
                  <a:schemeClr val="dk2"/>
                </a:solidFill>
                <a:latin typeface="Open Sans"/>
                <a:ea typeface="Open Sans"/>
                <a:cs typeface="Open Sans"/>
                <a:sym typeface="Open Sans"/>
              </a:rPr>
              <a:t>controlling</a:t>
            </a:r>
            <a:r>
              <a:rPr lang="en" sz="1200">
                <a:solidFill>
                  <a:schemeClr val="dk2"/>
                </a:solidFill>
                <a:latin typeface="Open Sans"/>
                <a:ea typeface="Open Sans"/>
                <a:cs typeface="Open Sans"/>
                <a:sym typeface="Open Sans"/>
              </a:rPr>
              <a:t> the dynamics of the system</a:t>
            </a:r>
            <a:endParaRPr sz="1200">
              <a:solidFill>
                <a:schemeClr val="dk2"/>
              </a:solidFill>
              <a:latin typeface="Open Sans"/>
              <a:ea typeface="Open Sans"/>
              <a:cs typeface="Open Sans"/>
              <a:sym typeface="Open Sans"/>
            </a:endParaRPr>
          </a:p>
        </p:txBody>
      </p:sp>
      <p:sp>
        <p:nvSpPr>
          <p:cNvPr id="155" name="Google Shape;155;p25"/>
          <p:cNvSpPr txBox="1"/>
          <p:nvPr/>
        </p:nvSpPr>
        <p:spPr>
          <a:xfrm>
            <a:off x="464275" y="3432850"/>
            <a:ext cx="7850100" cy="14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Open Sans"/>
                <a:ea typeface="Open Sans"/>
                <a:cs typeface="Open Sans"/>
                <a:sym typeface="Open Sans"/>
              </a:rPr>
              <a:t>The Lotka Volterra equations are nonlinear and do not have a closed-form solutions for </a:t>
            </a:r>
            <a:r>
              <a:rPr lang="en" sz="1500">
                <a:solidFill>
                  <a:schemeClr val="dk2"/>
                </a:solidFill>
                <a:latin typeface="Open Sans"/>
                <a:ea typeface="Open Sans"/>
                <a:cs typeface="Open Sans"/>
                <a:sym typeface="Open Sans"/>
              </a:rPr>
              <a:t>arbitrary</a:t>
            </a:r>
            <a:r>
              <a:rPr lang="en" sz="1500">
                <a:solidFill>
                  <a:schemeClr val="dk2"/>
                </a:solidFill>
                <a:latin typeface="Open Sans"/>
                <a:ea typeface="Open Sans"/>
                <a:cs typeface="Open Sans"/>
                <a:sym typeface="Open Sans"/>
              </a:rPr>
              <a:t> initial conditions and parameters values. </a:t>
            </a:r>
            <a:endParaRPr sz="15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500">
              <a:solidFill>
                <a:schemeClr val="dk2"/>
              </a:solidFill>
              <a:latin typeface="Open Sans"/>
              <a:ea typeface="Open Sans"/>
              <a:cs typeface="Open Sans"/>
              <a:sym typeface="Open Sans"/>
            </a:endParaRPr>
          </a:p>
          <a:p>
            <a:pPr indent="0" lvl="0" marL="0" rtl="0" algn="l">
              <a:spcBef>
                <a:spcPts val="0"/>
              </a:spcBef>
              <a:spcAft>
                <a:spcPts val="0"/>
              </a:spcAft>
              <a:buNone/>
            </a:pPr>
            <a:r>
              <a:rPr lang="en" sz="1500">
                <a:solidFill>
                  <a:schemeClr val="dk2"/>
                </a:solidFill>
                <a:latin typeface="Open Sans"/>
                <a:ea typeface="Open Sans"/>
                <a:cs typeface="Open Sans"/>
                <a:sym typeface="Open Sans"/>
              </a:rPr>
              <a:t>Traditional methods like Euler’s method or Runge-Kutta methods can approximate solutions, but they struggle with accuracy or efficiency for complex systems or high-dimensional problems.</a:t>
            </a:r>
            <a:endParaRPr sz="1500">
              <a:solidFill>
                <a:schemeClr val="dk2"/>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2427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61616"/>
                </a:solidFill>
              </a:rPr>
              <a:t>Solving ODEs using neural network</a:t>
            </a:r>
            <a:endParaRPr>
              <a:solidFill>
                <a:srgbClr val="161616"/>
              </a:solidFill>
            </a:endParaRPr>
          </a:p>
        </p:txBody>
      </p:sp>
      <p:sp>
        <p:nvSpPr>
          <p:cNvPr id="161" name="Google Shape;161;p26"/>
          <p:cNvSpPr txBox="1"/>
          <p:nvPr>
            <p:ph idx="1" type="body"/>
          </p:nvPr>
        </p:nvSpPr>
        <p:spPr>
          <a:xfrm>
            <a:off x="244250" y="1092300"/>
            <a:ext cx="8520600" cy="3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t>  An ODE looks of the form:</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rPr lang="en" sz="1300"/>
              <a:t> Developing the trial solution to compute the output of ODE using neural networks:</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rPr lang="en" sz="1300"/>
              <a:t>Where N(x,P) is the output from the neural networks and h1(x) is introduced to make gt(x) satisfy the initial or boundary conditions.</a:t>
            </a:r>
            <a:endParaRPr sz="1300"/>
          </a:p>
          <a:p>
            <a:pPr indent="0" lvl="0" marL="0" rtl="0" algn="l">
              <a:spcBef>
                <a:spcPts val="1200"/>
              </a:spcBef>
              <a:spcAft>
                <a:spcPts val="0"/>
              </a:spcAft>
              <a:buNone/>
            </a:pPr>
            <a:r>
              <a:rPr lang="en" sz="1300"/>
              <a:t>An optimization method could be used on the weights and biases to optimize them through the back </a:t>
            </a:r>
            <a:r>
              <a:rPr lang="en" sz="1300"/>
              <a:t>propagation</a:t>
            </a:r>
            <a:r>
              <a:rPr lang="en" sz="1300"/>
              <a:t>. For Back </a:t>
            </a:r>
            <a:r>
              <a:rPr lang="en" sz="1300"/>
              <a:t>Propagation</a:t>
            </a:r>
            <a:r>
              <a:rPr lang="en" sz="1300"/>
              <a:t> we define a cost function:</a:t>
            </a:r>
            <a:endParaRPr sz="1300"/>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sz="1300"/>
          </a:p>
        </p:txBody>
      </p:sp>
      <p:pic>
        <p:nvPicPr>
          <p:cNvPr descr="{&quot;id&quot;:&quot;7&quot;,&quot;backgroundColor&quot;:&quot;#FFFFFF&quot;,&quot;type&quot;:&quot;$$&quot;,&quot;code&quot;:&quot;$$f\\left(x,g\\left(x\\right),g^{\\prime}\\left(x\\right),g^{\\prime\\prime}\\left(x\\right),......,g^{\\left(n\\right)}\\left(x\\right)\\right)\\,=0$$&quot;,&quot;font&quot;:{&quot;family&quot;:&quot;Open Sans&quot;,&quot;color&quot;:&quot;#695D46&quot;,&quot;size&quot;:13},&quot;aid&quot;:null,&quot;ts&quot;:1715244257758,&quot;cs&quot;:&quot;azWPT+csbA3IBK4x6ZcLOg==&quot;,&quot;size&quot;:{&quot;width&quot;:335.25,&quot;height&quot;:31.75}}" id="162" name="Google Shape;162;p26"/>
          <p:cNvPicPr preferRelativeResize="0"/>
          <p:nvPr/>
        </p:nvPicPr>
        <p:blipFill>
          <a:blip r:embed="rId3">
            <a:alphaModFix/>
          </a:blip>
          <a:stretch>
            <a:fillRect/>
          </a:stretch>
        </p:blipFill>
        <p:spPr>
          <a:xfrm>
            <a:off x="2086925" y="1464100"/>
            <a:ext cx="3193256" cy="302419"/>
          </a:xfrm>
          <a:prstGeom prst="rect">
            <a:avLst/>
          </a:prstGeom>
          <a:noFill/>
          <a:ln>
            <a:noFill/>
          </a:ln>
        </p:spPr>
      </p:pic>
      <p:pic>
        <p:nvPicPr>
          <p:cNvPr descr="{&quot;code&quot;:&quot;$$g_{t}\\left(x\\right)=\\,h_{1}\\left(x\\right)\\,+\\,h_{2}\\left(x,N\\left(x,P\\right)\\right)$$&quot;,&quot;type&quot;:&quot;$$&quot;,&quot;aid&quot;:null,&quot;backgroundColor&quot;:&quot;#FFFFFF&quot;,&quot;font&quot;:{&quot;color&quot;:&quot;#695D46&quot;,&quot;size&quot;:13,&quot;family&quot;:&quot;Open Sans&quot;},&quot;id&quot;:&quot;8&quot;,&quot;ts&quot;:1715244544538,&quot;cs&quot;:&quot;rZ+/vPL6rbHv5Ta/cJGNOA==&quot;,&quot;size&quot;:{&quot;width&quot;:253,&quot;height&quot;:17.600000000000016}}" id="163" name="Google Shape;163;p26"/>
          <p:cNvPicPr preferRelativeResize="0"/>
          <p:nvPr/>
        </p:nvPicPr>
        <p:blipFill>
          <a:blip r:embed="rId4">
            <a:alphaModFix/>
          </a:blip>
          <a:stretch>
            <a:fillRect/>
          </a:stretch>
        </p:blipFill>
        <p:spPr>
          <a:xfrm>
            <a:off x="2086925" y="2280475"/>
            <a:ext cx="3322943" cy="231175"/>
          </a:xfrm>
          <a:prstGeom prst="rect">
            <a:avLst/>
          </a:prstGeom>
          <a:noFill/>
          <a:ln>
            <a:noFill/>
          </a:ln>
        </p:spPr>
      </p:pic>
      <p:pic>
        <p:nvPicPr>
          <p:cNvPr descr="{&quot;aid&quot;:null,&quot;type&quot;:&quot;$$&quot;,&quot;id&quot;:&quot;9&quot;,&quot;font&quot;:{&quot;size&quot;:13,&quot;family&quot;:&quot;Open Sans&quot;,&quot;color&quot;:&quot;#695D46&quot;},&quot;code&quot;:&quot;$$C\\left(x,P\\right)\\,=\\,\\left(f\\left(x,g\\left(x\\right),g^{\\prime}\\left(x\\right),g^{\\prime\\prime}\\left(x\\right),......,g^{\\left(n\\right)}\\left(x\\right)\\right)\\right)^{2}$$&quot;,&quot;backgroundColor&quot;:&quot;#FFFFFF&quot;,&quot;ts&quot;:1715245007490,&quot;cs&quot;:&quot;ZvHbP6QZWviMqjL/13fOXw==&quot;,&quot;size&quot;:{&quot;width&quot;:418,&quot;height&quot;:35.333333333333336}}" id="164" name="Google Shape;164;p26"/>
          <p:cNvPicPr preferRelativeResize="0"/>
          <p:nvPr/>
        </p:nvPicPr>
        <p:blipFill>
          <a:blip r:embed="rId5">
            <a:alphaModFix/>
          </a:blip>
          <a:stretch>
            <a:fillRect/>
          </a:stretch>
        </p:blipFill>
        <p:spPr>
          <a:xfrm>
            <a:off x="2086925" y="3929875"/>
            <a:ext cx="3981450" cy="336550"/>
          </a:xfrm>
          <a:prstGeom prst="rect">
            <a:avLst/>
          </a:prstGeom>
          <a:noFill/>
          <a:ln>
            <a:noFill/>
          </a:ln>
        </p:spPr>
      </p:pic>
      <p:sp>
        <p:nvSpPr>
          <p:cNvPr id="165" name="Google Shape;165;p26"/>
          <p:cNvSpPr txBox="1"/>
          <p:nvPr/>
        </p:nvSpPr>
        <p:spPr>
          <a:xfrm>
            <a:off x="311700" y="4347900"/>
            <a:ext cx="7877700" cy="5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Open Sans"/>
                <a:ea typeface="Open Sans"/>
                <a:cs typeface="Open Sans"/>
                <a:sym typeface="Open Sans"/>
              </a:rPr>
              <a:t>Neural network then should find the parameters P that minimizes the cost function for a set of N training samples. </a:t>
            </a:r>
            <a:endParaRPr sz="1300">
              <a:solidFill>
                <a:schemeClr val="dk2"/>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98400" y="319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61616"/>
                </a:solidFill>
              </a:rPr>
              <a:t>Solving ODEs using neural network(Condt): </a:t>
            </a:r>
            <a:endParaRPr>
              <a:solidFill>
                <a:srgbClr val="161616"/>
              </a:solidFill>
            </a:endParaRPr>
          </a:p>
        </p:txBody>
      </p:sp>
      <p:sp>
        <p:nvSpPr>
          <p:cNvPr id="171" name="Google Shape;171;p27"/>
          <p:cNvSpPr txBox="1"/>
          <p:nvPr/>
        </p:nvSpPr>
        <p:spPr>
          <a:xfrm>
            <a:off x="550950" y="1268350"/>
            <a:ext cx="3569100" cy="5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Open Sans"/>
                <a:ea typeface="Open Sans"/>
                <a:cs typeface="Open Sans"/>
                <a:sym typeface="Open Sans"/>
              </a:rPr>
              <a:t>Given the differential equation to solve:</a:t>
            </a:r>
            <a:endParaRPr b="1">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300">
              <a:solidFill>
                <a:schemeClr val="dk2"/>
              </a:solidFill>
              <a:latin typeface="Open Sans"/>
              <a:ea typeface="Open Sans"/>
              <a:cs typeface="Open Sans"/>
              <a:sym typeface="Open Sans"/>
            </a:endParaRPr>
          </a:p>
        </p:txBody>
      </p:sp>
      <p:pic>
        <p:nvPicPr>
          <p:cNvPr descr="{&quot;id&quot;:&quot;4&quot;,&quot;backgroundColor&quot;:&quot;#FFFFFF&quot;,&quot;font&quot;:{&quot;size&quot;:13,&quot;family&quot;:&quot;Arial&quot;,&quot;color&quot;:&quot;#333333&quot;},&quot;type&quot;:&quot;$$&quot;,&quot;aid&quot;:null,&quot;code&quot;:&quot;$$g^{\\prime}\\left(x\\right)\\,=\\,-\\gamma g\\left(x\\right)$$&quot;,&quot;ts&quot;:1715236044936,&quot;cs&quot;:&quot;0CA6oTE7e6/kOhAMF+HFtQ==&quot;,&quot;size&quot;:{&quot;width&quot;:145.5,&quot;height&quot;:21.666666666666668}}" id="172" name="Google Shape;172;p27"/>
          <p:cNvPicPr preferRelativeResize="0"/>
          <p:nvPr/>
        </p:nvPicPr>
        <p:blipFill>
          <a:blip r:embed="rId3">
            <a:alphaModFix/>
          </a:blip>
          <a:stretch>
            <a:fillRect/>
          </a:stretch>
        </p:blipFill>
        <p:spPr>
          <a:xfrm>
            <a:off x="4120050" y="1401238"/>
            <a:ext cx="1946299" cy="289825"/>
          </a:xfrm>
          <a:prstGeom prst="rect">
            <a:avLst/>
          </a:prstGeom>
          <a:noFill/>
          <a:ln>
            <a:noFill/>
          </a:ln>
        </p:spPr>
      </p:pic>
      <p:sp>
        <p:nvSpPr>
          <p:cNvPr id="173" name="Google Shape;173;p27"/>
          <p:cNvSpPr txBox="1"/>
          <p:nvPr/>
        </p:nvSpPr>
        <p:spPr>
          <a:xfrm>
            <a:off x="550950" y="1939900"/>
            <a:ext cx="7416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Open Sans"/>
                <a:ea typeface="Open Sans"/>
                <a:cs typeface="Open Sans"/>
                <a:sym typeface="Open Sans"/>
              </a:rPr>
              <a:t>w</a:t>
            </a:r>
            <a:r>
              <a:rPr lang="en" sz="1300">
                <a:solidFill>
                  <a:schemeClr val="dk2"/>
                </a:solidFill>
                <a:latin typeface="Open Sans"/>
                <a:ea typeface="Open Sans"/>
                <a:cs typeface="Open Sans"/>
                <a:sym typeface="Open Sans"/>
              </a:rPr>
              <a:t>ith,</a:t>
            </a:r>
            <a:endParaRPr sz="13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3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3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300">
              <a:solidFill>
                <a:schemeClr val="dk2"/>
              </a:solidFill>
              <a:latin typeface="Open Sans"/>
              <a:ea typeface="Open Sans"/>
              <a:cs typeface="Open Sans"/>
              <a:sym typeface="Open Sans"/>
            </a:endParaRPr>
          </a:p>
        </p:txBody>
      </p:sp>
      <p:pic>
        <p:nvPicPr>
          <p:cNvPr descr="{&quot;backgroundColor&quot;:&quot;#FFFFFF&quot;,&quot;id&quot;:&quot;10&quot;,&quot;aid&quot;:null,&quot;font&quot;:{&quot;family&quot;:&quot;Open Sans&quot;,&quot;color&quot;:&quot;#695D46&quot;,&quot;size&quot;:13},&quot;type&quot;:&quot;$$&quot;,&quot;code&quot;:&quot;$$g\\left(0\\right)\\,=\\,g_{0}$$&quot;,&quot;ts&quot;:1715245554181,&quot;cs&quot;:&quot;0eYnIkiWpRyBBmLUExdqfg==&quot;,&quot;size&quot;:{&quot;width&quot;:77.66666666666667,&quot;height&quot;:17.833333333333332}}" id="174" name="Google Shape;174;p27"/>
          <p:cNvPicPr preferRelativeResize="0"/>
          <p:nvPr/>
        </p:nvPicPr>
        <p:blipFill>
          <a:blip r:embed="rId4">
            <a:alphaModFix/>
          </a:blip>
          <a:stretch>
            <a:fillRect/>
          </a:stretch>
        </p:blipFill>
        <p:spPr>
          <a:xfrm>
            <a:off x="1181525" y="2011625"/>
            <a:ext cx="1030489" cy="236600"/>
          </a:xfrm>
          <a:prstGeom prst="rect">
            <a:avLst/>
          </a:prstGeom>
          <a:noFill/>
          <a:ln>
            <a:noFill/>
          </a:ln>
        </p:spPr>
      </p:pic>
      <p:pic>
        <p:nvPicPr>
          <p:cNvPr descr="{&quot;font&quot;:{&quot;color&quot;:&quot;#695D46&quot;,&quot;size&quot;:14,&quot;family&quot;:&quot;Open Sans&quot;},&quot;code&quot;:&quot;$$g_{0\\,=\\,10\\,\\,\\,\\gamma\\,=\\,2}$$&quot;,&quot;aid&quot;:null,&quot;id&quot;:&quot;11&quot;,&quot;type&quot;:&quot;$$&quot;,&quot;backgroundColor&quot;:&quot;#FFFFFF&quot;,&quot;ts&quot;:1715245633754,&quot;cs&quot;:&quot;3vEYGxJUVflRhxBpPq0MpA==&quot;,&quot;size&quot;:{&quot;width&quot;:85.83333333333333,&quot;height&quot;:14.166666666666666}}" id="175" name="Google Shape;175;p27"/>
          <p:cNvPicPr preferRelativeResize="0"/>
          <p:nvPr/>
        </p:nvPicPr>
        <p:blipFill>
          <a:blip r:embed="rId5">
            <a:alphaModFix/>
          </a:blip>
          <a:stretch>
            <a:fillRect/>
          </a:stretch>
        </p:blipFill>
        <p:spPr>
          <a:xfrm>
            <a:off x="651752" y="2380213"/>
            <a:ext cx="1433353" cy="236600"/>
          </a:xfrm>
          <a:prstGeom prst="rect">
            <a:avLst/>
          </a:prstGeom>
          <a:noFill/>
          <a:ln>
            <a:noFill/>
          </a:ln>
        </p:spPr>
      </p:pic>
      <p:sp>
        <p:nvSpPr>
          <p:cNvPr id="176" name="Google Shape;176;p27"/>
          <p:cNvSpPr txBox="1"/>
          <p:nvPr/>
        </p:nvSpPr>
        <p:spPr>
          <a:xfrm>
            <a:off x="550950" y="2671925"/>
            <a:ext cx="8042700" cy="21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Open Sans"/>
                <a:ea typeface="Open Sans"/>
                <a:cs typeface="Open Sans"/>
                <a:sym typeface="Open Sans"/>
              </a:rPr>
              <a:t>Now, we </a:t>
            </a:r>
            <a:r>
              <a:rPr lang="en" sz="1300">
                <a:solidFill>
                  <a:schemeClr val="dk2"/>
                </a:solidFill>
                <a:latin typeface="Open Sans"/>
                <a:ea typeface="Open Sans"/>
                <a:cs typeface="Open Sans"/>
                <a:sym typeface="Open Sans"/>
              </a:rPr>
              <a:t>define</a:t>
            </a:r>
            <a:r>
              <a:rPr lang="en" sz="1300">
                <a:solidFill>
                  <a:schemeClr val="dk2"/>
                </a:solidFill>
                <a:latin typeface="Open Sans"/>
                <a:ea typeface="Open Sans"/>
                <a:cs typeface="Open Sans"/>
                <a:sym typeface="Open Sans"/>
              </a:rPr>
              <a:t> out trial solution as:</a:t>
            </a:r>
            <a:endParaRPr sz="13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3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3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300">
              <a:solidFill>
                <a:schemeClr val="dk2"/>
              </a:solidFill>
              <a:latin typeface="Open Sans"/>
              <a:ea typeface="Open Sans"/>
              <a:cs typeface="Open Sans"/>
              <a:sym typeface="Open Sans"/>
            </a:endParaRPr>
          </a:p>
          <a:p>
            <a:pPr indent="0" lvl="0" marL="0" rtl="0" algn="l">
              <a:spcBef>
                <a:spcPts val="0"/>
              </a:spcBef>
              <a:spcAft>
                <a:spcPts val="0"/>
              </a:spcAft>
              <a:buNone/>
            </a:pPr>
            <a:r>
              <a:rPr lang="en" sz="1300">
                <a:solidFill>
                  <a:schemeClr val="dk2"/>
                </a:solidFill>
                <a:latin typeface="Open Sans"/>
                <a:ea typeface="Open Sans"/>
                <a:cs typeface="Open Sans"/>
                <a:sym typeface="Open Sans"/>
              </a:rPr>
              <a:t>We have to solve now,</a:t>
            </a:r>
            <a:endParaRPr sz="13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3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3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300">
              <a:solidFill>
                <a:schemeClr val="dk2"/>
              </a:solidFill>
              <a:latin typeface="Open Sans"/>
              <a:ea typeface="Open Sans"/>
              <a:cs typeface="Open Sans"/>
              <a:sym typeface="Open Sans"/>
            </a:endParaRPr>
          </a:p>
          <a:p>
            <a:pPr indent="0" lvl="0" marL="0" rtl="0" algn="l">
              <a:spcBef>
                <a:spcPts val="0"/>
              </a:spcBef>
              <a:spcAft>
                <a:spcPts val="0"/>
              </a:spcAft>
              <a:buNone/>
            </a:pPr>
            <a:r>
              <a:rPr lang="en" sz="1300">
                <a:solidFill>
                  <a:schemeClr val="dk2"/>
                </a:solidFill>
                <a:latin typeface="Open Sans"/>
                <a:ea typeface="Open Sans"/>
                <a:cs typeface="Open Sans"/>
                <a:sym typeface="Open Sans"/>
              </a:rPr>
              <a:t>The cost </a:t>
            </a:r>
            <a:r>
              <a:rPr lang="en" sz="1300">
                <a:solidFill>
                  <a:schemeClr val="dk2"/>
                </a:solidFill>
                <a:latin typeface="Open Sans"/>
                <a:ea typeface="Open Sans"/>
                <a:cs typeface="Open Sans"/>
                <a:sym typeface="Open Sans"/>
              </a:rPr>
              <a:t>function</a:t>
            </a:r>
            <a:r>
              <a:rPr lang="en" sz="1300">
                <a:solidFill>
                  <a:schemeClr val="dk2"/>
                </a:solidFill>
                <a:latin typeface="Open Sans"/>
                <a:ea typeface="Open Sans"/>
                <a:cs typeface="Open Sans"/>
                <a:sym typeface="Open Sans"/>
              </a:rPr>
              <a:t> can be defined as,</a:t>
            </a:r>
            <a:endParaRPr sz="1300">
              <a:solidFill>
                <a:schemeClr val="dk2"/>
              </a:solidFill>
              <a:latin typeface="Open Sans"/>
              <a:ea typeface="Open Sans"/>
              <a:cs typeface="Open Sans"/>
              <a:sym typeface="Open Sans"/>
            </a:endParaRPr>
          </a:p>
        </p:txBody>
      </p:sp>
      <p:pic>
        <p:nvPicPr>
          <p:cNvPr descr="{&quot;aid&quot;:null,&quot;type&quot;:&quot;$$&quot;,&quot;id&quot;:&quot;12&quot;,&quot;font&quot;:{&quot;color&quot;:&quot;#695D46&quot;,&quot;family&quot;:&quot;Open Sans&quot;,&quot;size&quot;:13},&quot;code&quot;:&quot;$$g_{t}\\left(x,P\\right)\\,=\\,\\,g_{0}\\,+\\,x\\cdot N\\left(x,P\\right)$$&quot;,&quot;backgroundColor&quot;:&quot;#FFFFFF&quot;,&quot;ts&quot;:1715245816460,&quot;cs&quot;:&quot;5g6WBjIh7AjBu8AhM3Q1wg==&quot;,&quot;size&quot;:{&quot;width&quot;:221.79999999999995,&quot;height&quot;:17.600000000000016}}" id="177" name="Google Shape;177;p27"/>
          <p:cNvPicPr preferRelativeResize="0"/>
          <p:nvPr/>
        </p:nvPicPr>
        <p:blipFill>
          <a:blip r:embed="rId6">
            <a:alphaModFix/>
          </a:blip>
          <a:stretch>
            <a:fillRect/>
          </a:stretch>
        </p:blipFill>
        <p:spPr>
          <a:xfrm>
            <a:off x="651750" y="3024450"/>
            <a:ext cx="2981400" cy="236590"/>
          </a:xfrm>
          <a:prstGeom prst="rect">
            <a:avLst/>
          </a:prstGeom>
          <a:noFill/>
          <a:ln>
            <a:noFill/>
          </a:ln>
        </p:spPr>
      </p:pic>
      <p:pic>
        <p:nvPicPr>
          <p:cNvPr descr="{&quot;id&quot;:&quot;13&quot;,&quot;aid&quot;:null,&quot;font&quot;:{&quot;family&quot;:&quot;Open Sans&quot;,&quot;color&quot;:&quot;#695D46&quot;,&quot;size&quot;:13},&quot;type&quot;:&quot;$$&quot;,&quot;code&quot;:&quot;$$g_{t}\\left(x,P\\right)\\,=\\,-\\gamma\\cdot g_{t}\\,\\left(x,P\\right)$$&quot;,&quot;backgroundColor&quot;:&quot;#FFFFFF&quot;,&quot;ts&quot;:1715246015301,&quot;cs&quot;:&quot;XsQ3FZICjHW+8FNa5IPdoQ==&quot;,&quot;size&quot;:{&quot;width&quot;:190.5,&quot;height&quot;:17.833333333333332}}" id="178" name="Google Shape;178;p27"/>
          <p:cNvPicPr preferRelativeResize="0"/>
          <p:nvPr/>
        </p:nvPicPr>
        <p:blipFill>
          <a:blip r:embed="rId7">
            <a:alphaModFix/>
          </a:blip>
          <a:stretch>
            <a:fillRect/>
          </a:stretch>
        </p:blipFill>
        <p:spPr>
          <a:xfrm>
            <a:off x="651754" y="3844625"/>
            <a:ext cx="2527250" cy="236600"/>
          </a:xfrm>
          <a:prstGeom prst="rect">
            <a:avLst/>
          </a:prstGeom>
          <a:noFill/>
          <a:ln>
            <a:noFill/>
          </a:ln>
        </p:spPr>
      </p:pic>
      <p:pic>
        <p:nvPicPr>
          <p:cNvPr descr="{&quot;type&quot;:&quot;$$&quot;,&quot;font&quot;:{&quot;family&quot;:&quot;Open Sans&quot;,&quot;size&quot;:13,&quot;color&quot;:&quot;#695D46&quot;},&quot;aid&quot;:null,&quot;backgroundColor&quot;:&quot;#FFFFFF&quot;,&quot;code&quot;:&quot;$$\\binom{min}{P}\\left\\{\\left(g_{t}^{\\prime}\\left(x,P\\right)\\,-\\,\\left(-\\gamma\\cdot g_{t}\\left(x,P\\right)\\right)\\right)^{2}\\right\\}$$&quot;,&quot;id&quot;:&quot;14&quot;,&quot;backgroundColorModified&quot;:false,&quot;ts&quot;:1715246375343,&quot;cs&quot;:&quot;nXBgPEe//2DuaWNXnPnXvQ==&quot;,&quot;size&quot;:{&quot;width&quot;:303.5,&quot;height&quot;:42.25}}" id="179" name="Google Shape;179;p27"/>
          <p:cNvPicPr preferRelativeResize="0"/>
          <p:nvPr/>
        </p:nvPicPr>
        <p:blipFill>
          <a:blip r:embed="rId8">
            <a:alphaModFix/>
          </a:blip>
          <a:stretch>
            <a:fillRect/>
          </a:stretch>
        </p:blipFill>
        <p:spPr>
          <a:xfrm>
            <a:off x="4120050" y="4267000"/>
            <a:ext cx="2890838" cy="40243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2018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61616"/>
                </a:solidFill>
              </a:rPr>
              <a:t>Solving ODEs using neural network</a:t>
            </a:r>
            <a:r>
              <a:rPr lang="en">
                <a:solidFill>
                  <a:srgbClr val="161616"/>
                </a:solidFill>
              </a:rPr>
              <a:t>(Condt):</a:t>
            </a:r>
            <a:endParaRPr>
              <a:solidFill>
                <a:srgbClr val="161616"/>
              </a:solidFill>
            </a:endParaRPr>
          </a:p>
        </p:txBody>
      </p:sp>
      <p:pic>
        <p:nvPicPr>
          <p:cNvPr descr="{&quot;code&quot;:&quot;$$\\binom{min}{P}\\left\\{\\frac{1}{N}\\Sigma\\left(g_{t}^{\\prime}\\left(x_{i},P\\right)-\\left(-\\gamma g_{t}\\left(x_{i},P\\right)\\right)^{2}\\right)\\right\\}$$&quot;,&quot;backgroundColor&quot;:&quot;#FFFFFF&quot;,&quot;aid&quot;:null,&quot;type&quot;:&quot;$$&quot;,&quot;font&quot;:{&quot;family&quot;:&quot;Arial&quot;,&quot;size&quot;:15.5,&quot;color&quot;:&quot;#333333&quot;},&quot;id&quot;:&quot;3&quot;,&quot;ts&quot;:1715235921481,&quot;cs&quot;:&quot;epaIFTgIkyACxfz+1KKR/w==&quot;,&quot;size&quot;:{&quot;width&quot;:473,&quot;height&quot;:58.333333333333336}}" id="185" name="Google Shape;185;p28"/>
          <p:cNvPicPr preferRelativeResize="0"/>
          <p:nvPr/>
        </p:nvPicPr>
        <p:blipFill>
          <a:blip r:embed="rId3">
            <a:alphaModFix/>
          </a:blip>
          <a:stretch>
            <a:fillRect/>
          </a:stretch>
        </p:blipFill>
        <p:spPr>
          <a:xfrm>
            <a:off x="1123775" y="1677150"/>
            <a:ext cx="4931600" cy="608196"/>
          </a:xfrm>
          <a:prstGeom prst="rect">
            <a:avLst/>
          </a:prstGeom>
          <a:noFill/>
          <a:ln>
            <a:noFill/>
          </a:ln>
        </p:spPr>
      </p:pic>
      <p:sp>
        <p:nvSpPr>
          <p:cNvPr id="186" name="Google Shape;186;p28"/>
          <p:cNvSpPr txBox="1"/>
          <p:nvPr/>
        </p:nvSpPr>
        <p:spPr>
          <a:xfrm>
            <a:off x="512400" y="3220950"/>
            <a:ext cx="8319900" cy="1599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Open Sans"/>
              <a:buChar char="❏"/>
            </a:pPr>
            <a:r>
              <a:rPr lang="en" sz="1300">
                <a:solidFill>
                  <a:schemeClr val="dk2"/>
                </a:solidFill>
                <a:latin typeface="Open Sans"/>
                <a:ea typeface="Open Sans"/>
                <a:cs typeface="Open Sans"/>
                <a:sym typeface="Open Sans"/>
              </a:rPr>
              <a:t>First, the neural network must feed forward the inputs. This means that xs must be passed through an input layer, a hidden layer and an output layer.  For the i th of the hidden layer with weights wi hidden and bias bi hidden the weighting from the jth neuron at the input layer is: </a:t>
            </a:r>
            <a:endParaRPr sz="1300">
              <a:solidFill>
                <a:schemeClr val="dk2"/>
              </a:solidFill>
              <a:latin typeface="Open Sans"/>
              <a:ea typeface="Open Sans"/>
              <a:cs typeface="Open Sans"/>
              <a:sym typeface="Open Sans"/>
            </a:endParaRPr>
          </a:p>
        </p:txBody>
      </p:sp>
      <p:pic>
        <p:nvPicPr>
          <p:cNvPr descr="{&quot;type&quot;:&quot;$$&quot;,&quot;aid&quot;:null,&quot;id&quot;:&quot;5&quot;,&quot;code&quot;:&quot;$$z_{i,j^{}}^{hidden}\\,=\\,b_{i}^{hidden}\\,+\\,w_{i}^{hidden}x_{j}$$&quot;,&quot;backgroundColor&quot;:&quot;#FFFFFF&quot;,&quot;font&quot;:{&quot;size&quot;:13,&quot;family&quot;:&quot;Open Sans&quot;,&quot;color&quot;:&quot;#695D46&quot;},&quot;ts&quot;:1715236616232,&quot;cs&quot;:&quot;EX97LmjEa4XvXIY92jGfeA==&quot;,&quot;size&quot;:{&quot;width&quot;:217.33333333333334,&quot;height&quot;:22.833333333333332}}" id="187" name="Google Shape;187;p28"/>
          <p:cNvPicPr preferRelativeResize="0"/>
          <p:nvPr/>
        </p:nvPicPr>
        <p:blipFill>
          <a:blip r:embed="rId4">
            <a:alphaModFix/>
          </a:blip>
          <a:stretch>
            <a:fillRect/>
          </a:stretch>
        </p:blipFill>
        <p:spPr>
          <a:xfrm>
            <a:off x="1123775" y="4074350"/>
            <a:ext cx="2070100" cy="217488"/>
          </a:xfrm>
          <a:prstGeom prst="rect">
            <a:avLst/>
          </a:prstGeom>
          <a:noFill/>
          <a:ln>
            <a:noFill/>
          </a:ln>
        </p:spPr>
      </p:pic>
      <p:pic>
        <p:nvPicPr>
          <p:cNvPr descr="{&quot;id&quot;:&quot;6&quot;,&quot;type&quot;:&quot;$$&quot;,&quot;font&quot;:{&quot;family&quot;:&quot;Open Sans&quot;,&quot;color&quot;:&quot;#695D46&quot;,&quot;size&quot;:13},&quot;backgroundColor&quot;:&quot;#FFFFFF&quot;,&quot;aid&quot;:null,&quot;code&quot;:&quot;$$=\\,\\left(b_{i}^{hidden}\\,\\,\\,\\,w_{i}^{hidden}\\right)\\binom{1}{x}$$&quot;,&quot;ts&quot;:1715236745858,&quot;cs&quot;:&quot;8FFEOBUzHVqlpA4lGY4YtA==&quot;,&quot;size&quot;:{&quot;width&quot;:179,&quot;height&quot;:42.166666666666664}}" id="188" name="Google Shape;188;p28"/>
          <p:cNvPicPr preferRelativeResize="0"/>
          <p:nvPr/>
        </p:nvPicPr>
        <p:blipFill>
          <a:blip r:embed="rId5">
            <a:alphaModFix/>
          </a:blip>
          <a:stretch>
            <a:fillRect/>
          </a:stretch>
        </p:blipFill>
        <p:spPr>
          <a:xfrm>
            <a:off x="1689763" y="4418300"/>
            <a:ext cx="1704975" cy="401638"/>
          </a:xfrm>
          <a:prstGeom prst="rect">
            <a:avLst/>
          </a:prstGeom>
          <a:noFill/>
          <a:ln>
            <a:noFill/>
          </a:ln>
        </p:spPr>
      </p:pic>
      <p:sp>
        <p:nvSpPr>
          <p:cNvPr id="189" name="Google Shape;189;p28"/>
          <p:cNvSpPr txBox="1"/>
          <p:nvPr/>
        </p:nvSpPr>
        <p:spPr>
          <a:xfrm>
            <a:off x="512400" y="909275"/>
            <a:ext cx="7859700" cy="2311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Open Sans"/>
              <a:buChar char="❏"/>
            </a:pPr>
            <a:r>
              <a:rPr lang="en" sz="1300">
                <a:solidFill>
                  <a:schemeClr val="dk2"/>
                </a:solidFill>
                <a:latin typeface="Open Sans"/>
                <a:ea typeface="Open Sans"/>
                <a:cs typeface="Open Sans"/>
                <a:sym typeface="Open Sans"/>
              </a:rPr>
              <a:t>If the neural network evaluates gt(x,P) at more values for x, say N values for i = 1,2,....N, then the total error to minimize becomes</a:t>
            </a:r>
            <a:endParaRPr sz="13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3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3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3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3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300">
              <a:solidFill>
                <a:schemeClr val="dk2"/>
              </a:solidFill>
              <a:latin typeface="Open Sans"/>
              <a:ea typeface="Open Sans"/>
              <a:cs typeface="Open Sans"/>
              <a:sym typeface="Open Sans"/>
            </a:endParaRPr>
          </a:p>
          <a:p>
            <a:pPr indent="0" lvl="0" marL="457200" rtl="0" algn="l">
              <a:spcBef>
                <a:spcPts val="0"/>
              </a:spcBef>
              <a:spcAft>
                <a:spcPts val="0"/>
              </a:spcAft>
              <a:buNone/>
            </a:pPr>
            <a:r>
              <a:t/>
            </a:r>
            <a:endParaRPr sz="1300">
              <a:solidFill>
                <a:schemeClr val="dk2"/>
              </a:solidFill>
              <a:latin typeface="Open Sans"/>
              <a:ea typeface="Open Sans"/>
              <a:cs typeface="Open Sans"/>
              <a:sym typeface="Open Sans"/>
            </a:endParaRPr>
          </a:p>
          <a:p>
            <a:pPr indent="-311150" lvl="0" marL="457200" rtl="0" algn="l">
              <a:spcBef>
                <a:spcPts val="0"/>
              </a:spcBef>
              <a:spcAft>
                <a:spcPts val="0"/>
              </a:spcAft>
              <a:buClr>
                <a:schemeClr val="dk2"/>
              </a:buClr>
              <a:buSzPts val="1300"/>
              <a:buFont typeface="Open Sans"/>
              <a:buChar char="❏"/>
            </a:pPr>
            <a:r>
              <a:rPr lang="en" sz="1300">
                <a:solidFill>
                  <a:schemeClr val="dk2"/>
                </a:solidFill>
                <a:latin typeface="Open Sans"/>
                <a:ea typeface="Open Sans"/>
                <a:cs typeface="Open Sans"/>
                <a:sym typeface="Open Sans"/>
              </a:rPr>
              <a:t>For simplicity, it is assumed that the input is an array x =(x1,x2,....xn) with n elements. It is these points the neural network should find the P such that it fulfills the above mentioned condition.</a:t>
            </a:r>
            <a:endParaRPr sz="1300">
              <a:solidFill>
                <a:schemeClr val="dk2"/>
              </a:solidFill>
              <a:latin typeface="Open Sans"/>
              <a:ea typeface="Open Sans"/>
              <a:cs typeface="Open Sans"/>
              <a:sym typeface="Open Sans"/>
            </a:endParaRPr>
          </a:p>
          <a:p>
            <a:pPr indent="0" lvl="0" marL="457200" rtl="0" algn="l">
              <a:spcBef>
                <a:spcPts val="0"/>
              </a:spcBef>
              <a:spcAft>
                <a:spcPts val="0"/>
              </a:spcAft>
              <a:buNone/>
            </a:pPr>
            <a:r>
              <a:t/>
            </a:r>
            <a:endParaRPr sz="1300">
              <a:solidFill>
                <a:schemeClr val="dk2"/>
              </a:solidFill>
              <a:latin typeface="Open Sans"/>
              <a:ea typeface="Open Sans"/>
              <a:cs typeface="Open Sans"/>
              <a:sym typeface="Open Sans"/>
            </a:endParaRPr>
          </a:p>
          <a:p>
            <a:pPr indent="0" lvl="0" marL="457200" rtl="0" algn="l">
              <a:spcBef>
                <a:spcPts val="0"/>
              </a:spcBef>
              <a:spcAft>
                <a:spcPts val="0"/>
              </a:spcAft>
              <a:buNone/>
            </a:pPr>
            <a:r>
              <a:t/>
            </a:r>
            <a:endParaRPr sz="1300">
              <a:solidFill>
                <a:schemeClr val="dk2"/>
              </a:solidFill>
              <a:latin typeface="Open Sans"/>
              <a:ea typeface="Open Sans"/>
              <a:cs typeface="Open Sans"/>
              <a:sym typeface="Open Sans"/>
            </a:endParaRPr>
          </a:p>
          <a:p>
            <a:pPr indent="0" lvl="0" marL="457200" rtl="0" algn="l">
              <a:spcBef>
                <a:spcPts val="0"/>
              </a:spcBef>
              <a:spcAft>
                <a:spcPts val="0"/>
              </a:spcAft>
              <a:buNone/>
            </a:pPr>
            <a:r>
              <a:t/>
            </a:r>
            <a:endParaRPr sz="1300">
              <a:solidFill>
                <a:schemeClr val="dk2"/>
              </a:solidFill>
              <a:latin typeface="Open Sans"/>
              <a:ea typeface="Open Sans"/>
              <a:cs typeface="Open Sans"/>
              <a:sym typeface="Open Sans"/>
            </a:endParaRPr>
          </a:p>
          <a:p>
            <a:pPr indent="0" lvl="0" marL="457200" rtl="0" algn="l">
              <a:spcBef>
                <a:spcPts val="0"/>
              </a:spcBef>
              <a:spcAft>
                <a:spcPts val="0"/>
              </a:spcAft>
              <a:buNone/>
            </a:pPr>
            <a:r>
              <a:t/>
            </a:r>
            <a:endParaRPr sz="1300">
              <a:solidFill>
                <a:schemeClr val="dk2"/>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98400" y="789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61616"/>
                </a:solidFill>
              </a:rPr>
              <a:t>Solving ODEs using neural network (Results):</a:t>
            </a:r>
            <a:endParaRPr>
              <a:solidFill>
                <a:srgbClr val="000000"/>
              </a:solidFill>
            </a:endParaRPr>
          </a:p>
        </p:txBody>
      </p:sp>
      <p:pic>
        <p:nvPicPr>
          <p:cNvPr id="195" name="Google Shape;195;p29"/>
          <p:cNvPicPr preferRelativeResize="0"/>
          <p:nvPr/>
        </p:nvPicPr>
        <p:blipFill>
          <a:blip r:embed="rId3">
            <a:alphaModFix/>
          </a:blip>
          <a:stretch>
            <a:fillRect/>
          </a:stretch>
        </p:blipFill>
        <p:spPr>
          <a:xfrm>
            <a:off x="4761700" y="1075350"/>
            <a:ext cx="3788975" cy="3842776"/>
          </a:xfrm>
          <a:prstGeom prst="rect">
            <a:avLst/>
          </a:prstGeom>
          <a:noFill/>
          <a:ln>
            <a:noFill/>
          </a:ln>
        </p:spPr>
      </p:pic>
      <p:pic>
        <p:nvPicPr>
          <p:cNvPr id="196" name="Google Shape;196;p29"/>
          <p:cNvPicPr preferRelativeResize="0"/>
          <p:nvPr/>
        </p:nvPicPr>
        <p:blipFill>
          <a:blip r:embed="rId4">
            <a:alphaModFix/>
          </a:blip>
          <a:stretch>
            <a:fillRect/>
          </a:stretch>
        </p:blipFill>
        <p:spPr>
          <a:xfrm>
            <a:off x="284700" y="1075350"/>
            <a:ext cx="3718851" cy="3842776"/>
          </a:xfrm>
          <a:prstGeom prst="rect">
            <a:avLst/>
          </a:prstGeom>
          <a:noFill/>
          <a:ln>
            <a:noFill/>
          </a:ln>
        </p:spPr>
      </p:pic>
      <p:sp>
        <p:nvSpPr>
          <p:cNvPr id="197" name="Google Shape;197;p29"/>
          <p:cNvSpPr txBox="1"/>
          <p:nvPr/>
        </p:nvSpPr>
        <p:spPr>
          <a:xfrm>
            <a:off x="5800375" y="687825"/>
            <a:ext cx="22539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Open Sans"/>
                <a:ea typeface="Open Sans"/>
                <a:cs typeface="Open Sans"/>
                <a:sym typeface="Open Sans"/>
              </a:rPr>
              <a:t>In 10,000 iterations</a:t>
            </a:r>
            <a:endParaRPr b="1" sz="1300">
              <a:solidFill>
                <a:schemeClr val="dk2"/>
              </a:solidFill>
              <a:latin typeface="Open Sans"/>
              <a:ea typeface="Open Sans"/>
              <a:cs typeface="Open Sans"/>
              <a:sym typeface="Open Sans"/>
            </a:endParaRPr>
          </a:p>
        </p:txBody>
      </p:sp>
      <p:sp>
        <p:nvSpPr>
          <p:cNvPr id="198" name="Google Shape;198;p29"/>
          <p:cNvSpPr txBox="1"/>
          <p:nvPr/>
        </p:nvSpPr>
        <p:spPr>
          <a:xfrm>
            <a:off x="1119225" y="722625"/>
            <a:ext cx="16857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Open Sans"/>
                <a:ea typeface="Open Sans"/>
                <a:cs typeface="Open Sans"/>
                <a:sym typeface="Open Sans"/>
              </a:rPr>
              <a:t>In 1000 iterations</a:t>
            </a:r>
            <a:endParaRPr b="1" sz="1300">
              <a:solidFill>
                <a:schemeClr val="dk2"/>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1946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61616"/>
                </a:solidFill>
              </a:rPr>
              <a:t>Solving ODEs using neural network (Second Order):</a:t>
            </a:r>
            <a:endParaRPr>
              <a:solidFill>
                <a:srgbClr val="000000"/>
              </a:solidFill>
            </a:endParaRPr>
          </a:p>
          <a:p>
            <a:pPr indent="0" lvl="0" marL="0" rtl="0" algn="l">
              <a:spcBef>
                <a:spcPts val="0"/>
              </a:spcBef>
              <a:spcAft>
                <a:spcPts val="0"/>
              </a:spcAft>
              <a:buNone/>
            </a:pPr>
            <a:r>
              <a:t/>
            </a:r>
            <a:endParaRPr>
              <a:solidFill>
                <a:srgbClr val="161616"/>
              </a:solidFill>
            </a:endParaRPr>
          </a:p>
        </p:txBody>
      </p:sp>
      <p:sp>
        <p:nvSpPr>
          <p:cNvPr id="204" name="Google Shape;204;p30"/>
          <p:cNvSpPr txBox="1"/>
          <p:nvPr>
            <p:ph idx="1" type="body"/>
          </p:nvPr>
        </p:nvSpPr>
        <p:spPr>
          <a:xfrm>
            <a:off x="369500" y="1199725"/>
            <a:ext cx="8520600" cy="381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300"/>
              <a:t>Now we will solve ODE of order two in a similar manner, the system to be solved is:</a:t>
            </a:r>
            <a:endParaRPr sz="1300"/>
          </a:p>
          <a:p>
            <a:pPr indent="0" lvl="0" marL="0" rtl="0" algn="l">
              <a:spcBef>
                <a:spcPts val="1200"/>
              </a:spcBef>
              <a:spcAft>
                <a:spcPts val="0"/>
              </a:spcAft>
              <a:buNone/>
            </a:pPr>
            <a:r>
              <a:rPr lang="en" sz="1300"/>
              <a:t> </a:t>
            </a:r>
            <a:endParaRPr sz="1300"/>
          </a:p>
          <a:p>
            <a:pPr indent="0" lvl="0" marL="0" rtl="0" algn="l">
              <a:spcBef>
                <a:spcPts val="1200"/>
              </a:spcBef>
              <a:spcAft>
                <a:spcPts val="0"/>
              </a:spcAft>
              <a:buNone/>
            </a:pPr>
            <a:r>
              <a:rPr lang="en" sz="1300"/>
              <a:t>The initial conditions:</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rPr lang="en" sz="1300"/>
              <a:t>The trial solution for this system:</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rPr lang="en" sz="1300"/>
              <a:t>We can now compare the results for this example from both the methods, i.e. the neural network result via the trial solution and the </a:t>
            </a:r>
            <a:r>
              <a:rPr lang="en" sz="1300"/>
              <a:t>numerical</a:t>
            </a:r>
            <a:r>
              <a:rPr lang="en" sz="1300"/>
              <a:t> approximation method used to approximate the solution for this equation.</a:t>
            </a:r>
            <a:endParaRPr sz="1300"/>
          </a:p>
          <a:p>
            <a:pPr indent="0" lvl="0" marL="0" rtl="0" algn="l">
              <a:spcBef>
                <a:spcPts val="1200"/>
              </a:spcBef>
              <a:spcAft>
                <a:spcPts val="1200"/>
              </a:spcAft>
              <a:buNone/>
            </a:pPr>
            <a:r>
              <a:t/>
            </a:r>
            <a:endParaRPr sz="1300"/>
          </a:p>
        </p:txBody>
      </p:sp>
      <p:pic>
        <p:nvPicPr>
          <p:cNvPr descr="{&quot;code&quot;:&quot;$$-g^{\\prime\\prime}\\left(x\\right)\\,=\\,f\\left(x\\right)\\,\\,\\,\\,\\,\\,\\,\\,\\,x\\epsilon\\left(0,1\\right)$$&quot;,&quot;type&quot;:&quot;$$&quot;,&quot;font&quot;:{&quot;color&quot;:&quot;#695D46&quot;,&quot;size&quot;:13,&quot;family&quot;:&quot;Open Sans&quot;},&quot;aid&quot;:null,&quot;id&quot;:&quot;15&quot;,&quot;backgroundColor&quot;:&quot;#FFFFFF&quot;,&quot;ts&quot;:1715252558085,&quot;cs&quot;:&quot;PwPRFGsZYeaq4UbMh6D2KQ==&quot;,&quot;size&quot;:{&quot;width&quot;:205.16666666666666,&quot;height&quot;:18.833333333333332}}" id="205" name="Google Shape;205;p30"/>
          <p:cNvPicPr preferRelativeResize="0"/>
          <p:nvPr/>
        </p:nvPicPr>
        <p:blipFill>
          <a:blip r:embed="rId3">
            <a:alphaModFix/>
          </a:blip>
          <a:stretch>
            <a:fillRect/>
          </a:stretch>
        </p:blipFill>
        <p:spPr>
          <a:xfrm>
            <a:off x="478400" y="1502600"/>
            <a:ext cx="2885101" cy="264850"/>
          </a:xfrm>
          <a:prstGeom prst="rect">
            <a:avLst/>
          </a:prstGeom>
          <a:noFill/>
          <a:ln>
            <a:noFill/>
          </a:ln>
        </p:spPr>
      </p:pic>
      <p:pic>
        <p:nvPicPr>
          <p:cNvPr descr="{&quot;code&quot;:&quot;$$g\\left(0\\right)\\,=\\,0$$&quot;,&quot;type&quot;:&quot;$$&quot;,&quot;id&quot;:&quot;16&quot;,&quot;aid&quot;:null,&quot;backgroundColor&quot;:&quot;#FFFFFF&quot;,&quot;font&quot;:{&quot;color&quot;:&quot;#695D46&quot;,&quot;family&quot;:&quot;Open Sans&quot;,&quot;size&quot;:13},&quot;ts&quot;:1715252624282,&quot;cs&quot;:&quot;A6dwEYZHwBBe3/D1rylRAw==&quot;,&quot;size&quot;:{&quot;width&quot;:71.16666666666667,&quot;height&quot;:17.833333333333332}}" id="206" name="Google Shape;206;p30"/>
          <p:cNvPicPr preferRelativeResize="0"/>
          <p:nvPr/>
        </p:nvPicPr>
        <p:blipFill>
          <a:blip r:embed="rId4">
            <a:alphaModFix/>
          </a:blip>
          <a:stretch>
            <a:fillRect/>
          </a:stretch>
        </p:blipFill>
        <p:spPr>
          <a:xfrm>
            <a:off x="526550" y="2205750"/>
            <a:ext cx="900925" cy="225775"/>
          </a:xfrm>
          <a:prstGeom prst="rect">
            <a:avLst/>
          </a:prstGeom>
          <a:noFill/>
          <a:ln>
            <a:noFill/>
          </a:ln>
        </p:spPr>
      </p:pic>
      <p:pic>
        <p:nvPicPr>
          <p:cNvPr descr="{&quot;code&quot;:&quot;$$g\\left(1\\right)\\,=\\,0$$&quot;,&quot;type&quot;:&quot;$$&quot;,&quot;aid&quot;:null,&quot;id&quot;:&quot;17&quot;,&quot;font&quot;:{&quot;color&quot;:&quot;#695D46&quot;,&quot;family&quot;:&quot;Open Sans&quot;,&quot;size&quot;:13},&quot;backgroundColor&quot;:&quot;#FFFFFF&quot;,&quot;ts&quot;:1715252671338,&quot;cs&quot;:&quot;upxvQc8HwPM/PmvHKhqZpQ==&quot;,&quot;size&quot;:{&quot;width&quot;:71.16666666666667,&quot;height&quot;:17.833333333333332}}" id="207" name="Google Shape;207;p30"/>
          <p:cNvPicPr preferRelativeResize="0"/>
          <p:nvPr/>
        </p:nvPicPr>
        <p:blipFill>
          <a:blip r:embed="rId5">
            <a:alphaModFix/>
          </a:blip>
          <a:stretch>
            <a:fillRect/>
          </a:stretch>
        </p:blipFill>
        <p:spPr>
          <a:xfrm>
            <a:off x="526550" y="2621677"/>
            <a:ext cx="901072" cy="225775"/>
          </a:xfrm>
          <a:prstGeom prst="rect">
            <a:avLst/>
          </a:prstGeom>
          <a:noFill/>
          <a:ln>
            <a:noFill/>
          </a:ln>
        </p:spPr>
      </p:pic>
      <p:pic>
        <p:nvPicPr>
          <p:cNvPr descr="{&quot;type&quot;:&quot;$$&quot;,&quot;id&quot;:&quot;18&quot;,&quot;font&quot;:{&quot;size&quot;:13,&quot;family&quot;:&quot;Open Sans&quot;,&quot;color&quot;:&quot;#695D46&quot;},&quot;aid&quot;:null,&quot;code&quot;:&quot;$$g_{t}\\left(x\\right)\\,=\\,\\,x\\cdot\\left(1-x\\right)\\cdot N\\left(x,P\\right)$$&quot;,&quot;backgroundColor&quot;:&quot;#FFFFFF&quot;,&quot;ts&quot;:1715252765367,&quot;cs&quot;:&quot;H+MveZi53CHmpOawjwifFg==&quot;,&quot;size&quot;:{&quot;width&quot;:224.20000000000005,&quot;height&quot;:17.600000000000016}}" id="208" name="Google Shape;208;p30"/>
          <p:cNvPicPr preferRelativeResize="0"/>
          <p:nvPr/>
        </p:nvPicPr>
        <p:blipFill>
          <a:blip r:embed="rId6">
            <a:alphaModFix/>
          </a:blip>
          <a:stretch>
            <a:fillRect/>
          </a:stretch>
        </p:blipFill>
        <p:spPr>
          <a:xfrm>
            <a:off x="483013" y="3332675"/>
            <a:ext cx="2875886" cy="225775"/>
          </a:xfrm>
          <a:prstGeom prst="rect">
            <a:avLst/>
          </a:prstGeom>
          <a:noFill/>
          <a:ln>
            <a:noFill/>
          </a:ln>
        </p:spPr>
      </p:pic>
      <p:pic>
        <p:nvPicPr>
          <p:cNvPr descr="{&quot;backgroundColor&quot;:&quot;#FFFFFF&quot;,&quot;type&quot;:&quot;$$&quot;,&quot;code&quot;:&quot;$$f\\left(x\\right)\\,=\\,\\left(3\\cdot x\\,+\\,x^{2}\\right)\\cdot e^{x}$$&quot;,&quot;font&quot;:{&quot;family&quot;:&quot;Arial&quot;,&quot;size&quot;:12,&quot;color&quot;:&quot;#000000&quot;},&quot;id&quot;:&quot;19&quot;,&quot;aid&quot;:null,&quot;ts&quot;:1715253077411,&quot;cs&quot;:&quot;zJy8CChxo9c5O3DaWjLHRQ==&quot;,&quot;size&quot;:{&quot;width&quot;:198,&quot;height&quot;:23.166666666666668}}" id="209" name="Google Shape;209;p30"/>
          <p:cNvPicPr preferRelativeResize="0"/>
          <p:nvPr/>
        </p:nvPicPr>
        <p:blipFill>
          <a:blip r:embed="rId7">
            <a:alphaModFix/>
          </a:blip>
          <a:stretch>
            <a:fillRect/>
          </a:stretch>
        </p:blipFill>
        <p:spPr>
          <a:xfrm>
            <a:off x="4523850" y="1502603"/>
            <a:ext cx="2263737" cy="26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311700" y="2235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61616"/>
                </a:solidFill>
              </a:rPr>
              <a:t>Solving ODEs using neural network (Results):</a:t>
            </a:r>
            <a:endParaRPr>
              <a:solidFill>
                <a:srgbClr val="000000"/>
              </a:solidFill>
            </a:endParaRPr>
          </a:p>
        </p:txBody>
      </p:sp>
      <p:pic>
        <p:nvPicPr>
          <p:cNvPr id="215" name="Google Shape;215;p31"/>
          <p:cNvPicPr preferRelativeResize="0"/>
          <p:nvPr/>
        </p:nvPicPr>
        <p:blipFill>
          <a:blip r:embed="rId3">
            <a:alphaModFix/>
          </a:blip>
          <a:stretch>
            <a:fillRect/>
          </a:stretch>
        </p:blipFill>
        <p:spPr>
          <a:xfrm>
            <a:off x="311700" y="930900"/>
            <a:ext cx="3784800" cy="3725225"/>
          </a:xfrm>
          <a:prstGeom prst="rect">
            <a:avLst/>
          </a:prstGeom>
          <a:noFill/>
          <a:ln>
            <a:noFill/>
          </a:ln>
        </p:spPr>
      </p:pic>
      <p:sp>
        <p:nvSpPr>
          <p:cNvPr id="216" name="Google Shape;216;p31"/>
          <p:cNvSpPr txBox="1"/>
          <p:nvPr/>
        </p:nvSpPr>
        <p:spPr>
          <a:xfrm>
            <a:off x="4423025" y="930900"/>
            <a:ext cx="4286400" cy="18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Open Sans"/>
                <a:ea typeface="Open Sans"/>
                <a:cs typeface="Open Sans"/>
                <a:sym typeface="Open Sans"/>
              </a:rPr>
              <a:t>Output from program(Code): </a:t>
            </a:r>
            <a:endParaRPr b="1">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300">
              <a:solidFill>
                <a:schemeClr val="dk2"/>
              </a:solidFill>
              <a:latin typeface="Open Sans"/>
              <a:ea typeface="Open Sans"/>
              <a:cs typeface="Open Sans"/>
              <a:sym typeface="Open Sans"/>
            </a:endParaRPr>
          </a:p>
          <a:p>
            <a:pPr indent="0" lvl="0" marL="0" rtl="0" algn="l">
              <a:spcBef>
                <a:spcPts val="0"/>
              </a:spcBef>
              <a:spcAft>
                <a:spcPts val="0"/>
              </a:spcAft>
              <a:buNone/>
            </a:pPr>
            <a:r>
              <a:rPr lang="en" sz="1300">
                <a:solidFill>
                  <a:schemeClr val="dk2"/>
                </a:solidFill>
                <a:latin typeface="Open Sans"/>
                <a:ea typeface="Open Sans"/>
                <a:cs typeface="Open Sans"/>
                <a:sym typeface="Open Sans"/>
              </a:rPr>
              <a:t>Initial cost: 457.256</a:t>
            </a:r>
            <a:endParaRPr sz="1300">
              <a:solidFill>
                <a:schemeClr val="dk2"/>
              </a:solidFill>
              <a:latin typeface="Open Sans"/>
              <a:ea typeface="Open Sans"/>
              <a:cs typeface="Open Sans"/>
              <a:sym typeface="Open Sans"/>
            </a:endParaRPr>
          </a:p>
          <a:p>
            <a:pPr indent="0" lvl="0" marL="0" rtl="0" algn="l">
              <a:spcBef>
                <a:spcPts val="0"/>
              </a:spcBef>
              <a:spcAft>
                <a:spcPts val="0"/>
              </a:spcAft>
              <a:buNone/>
            </a:pPr>
            <a:r>
              <a:rPr lang="en" sz="1300">
                <a:solidFill>
                  <a:schemeClr val="dk2"/>
                </a:solidFill>
                <a:latin typeface="Open Sans"/>
                <a:ea typeface="Open Sans"/>
                <a:cs typeface="Open Sans"/>
                <a:sym typeface="Open Sans"/>
              </a:rPr>
              <a:t>Final Cost: 0.00310113</a:t>
            </a:r>
            <a:endParaRPr sz="1300">
              <a:solidFill>
                <a:schemeClr val="dk2"/>
              </a:solidFill>
              <a:latin typeface="Open Sans"/>
              <a:ea typeface="Open Sans"/>
              <a:cs typeface="Open Sans"/>
              <a:sym typeface="Open Sans"/>
            </a:endParaRPr>
          </a:p>
          <a:p>
            <a:pPr indent="0" lvl="0" marL="0" rtl="0" algn="l">
              <a:spcBef>
                <a:spcPts val="0"/>
              </a:spcBef>
              <a:spcAft>
                <a:spcPts val="0"/>
              </a:spcAft>
              <a:buNone/>
            </a:pPr>
            <a:r>
              <a:rPr lang="en" sz="1300">
                <a:solidFill>
                  <a:schemeClr val="dk2"/>
                </a:solidFill>
                <a:latin typeface="Open Sans"/>
                <a:ea typeface="Open Sans"/>
                <a:cs typeface="Open Sans"/>
                <a:sym typeface="Open Sans"/>
              </a:rPr>
              <a:t>The max absolute difference between the analytical solution and DNN Autograd : 0.000464088</a:t>
            </a:r>
            <a:endParaRPr sz="1300">
              <a:solidFill>
                <a:schemeClr val="dk2"/>
              </a:solidFill>
              <a:latin typeface="Open Sans"/>
              <a:ea typeface="Open Sans"/>
              <a:cs typeface="Open Sans"/>
              <a:sym typeface="Open Sans"/>
            </a:endParaRPr>
          </a:p>
          <a:p>
            <a:pPr indent="0" lvl="0" marL="0" rtl="0" algn="l">
              <a:spcBef>
                <a:spcPts val="0"/>
              </a:spcBef>
              <a:spcAft>
                <a:spcPts val="0"/>
              </a:spcAft>
              <a:buNone/>
            </a:pPr>
            <a:r>
              <a:rPr lang="en" sz="1300">
                <a:solidFill>
                  <a:schemeClr val="dk2"/>
                </a:solidFill>
                <a:latin typeface="Open Sans"/>
                <a:ea typeface="Open Sans"/>
                <a:cs typeface="Open Sans"/>
                <a:sym typeface="Open Sans"/>
              </a:rPr>
              <a:t>The max absolute difference between the analytical solution and numerical scheme : 0.00266858</a:t>
            </a:r>
            <a:endParaRPr sz="1300">
              <a:solidFill>
                <a:schemeClr val="dk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Contents:</a:t>
            </a:r>
            <a:endParaRPr>
              <a:solidFill>
                <a:srgbClr val="000000"/>
              </a:solidFill>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Introduction</a:t>
            </a:r>
            <a:endParaRPr/>
          </a:p>
          <a:p>
            <a:pPr indent="-342900" lvl="0" marL="457200" rtl="0" algn="l">
              <a:lnSpc>
                <a:spcPct val="200000"/>
              </a:lnSpc>
              <a:spcBef>
                <a:spcPts val="0"/>
              </a:spcBef>
              <a:spcAft>
                <a:spcPts val="0"/>
              </a:spcAft>
              <a:buSzPts val="1800"/>
              <a:buChar char="●"/>
            </a:pPr>
            <a:r>
              <a:rPr lang="en"/>
              <a:t>Neural Networks</a:t>
            </a:r>
            <a:endParaRPr/>
          </a:p>
          <a:p>
            <a:pPr indent="-342900" lvl="0" marL="457200" rtl="0" algn="l">
              <a:lnSpc>
                <a:spcPct val="200000"/>
              </a:lnSpc>
              <a:spcBef>
                <a:spcPts val="0"/>
              </a:spcBef>
              <a:spcAft>
                <a:spcPts val="0"/>
              </a:spcAft>
              <a:buSzPts val="1800"/>
              <a:buChar char="●"/>
            </a:pPr>
            <a:r>
              <a:rPr lang="en"/>
              <a:t>Solving ODEs of First Order using Neural Networks</a:t>
            </a:r>
            <a:endParaRPr/>
          </a:p>
          <a:p>
            <a:pPr indent="-342900" lvl="0" marL="457200" rtl="0" algn="l">
              <a:lnSpc>
                <a:spcPct val="200000"/>
              </a:lnSpc>
              <a:spcBef>
                <a:spcPts val="0"/>
              </a:spcBef>
              <a:spcAft>
                <a:spcPts val="0"/>
              </a:spcAft>
              <a:buSzPts val="1800"/>
              <a:buChar char="●"/>
            </a:pPr>
            <a:r>
              <a:rPr lang="en"/>
              <a:t>Solving ODEs of Second Order using Neural Networks</a:t>
            </a:r>
            <a:endParaRPr/>
          </a:p>
          <a:p>
            <a:pPr indent="-342900" lvl="0" marL="457200" rtl="0" algn="l">
              <a:lnSpc>
                <a:spcPct val="200000"/>
              </a:lnSpc>
              <a:spcBef>
                <a:spcPts val="0"/>
              </a:spcBef>
              <a:spcAft>
                <a:spcPts val="0"/>
              </a:spcAft>
              <a:buSzPts val="1800"/>
              <a:buChar char="●"/>
            </a:pPr>
            <a:r>
              <a:rPr lang="en"/>
              <a:t>Solving PDEs using neural networks using Neural Networks</a:t>
            </a:r>
            <a:endParaRPr/>
          </a:p>
          <a:p>
            <a:pPr indent="-342900" lvl="0" marL="457200" rtl="0" algn="l">
              <a:lnSpc>
                <a:spcPct val="200000"/>
              </a:lnSpc>
              <a:spcBef>
                <a:spcPts val="0"/>
              </a:spcBef>
              <a:spcAft>
                <a:spcPts val="0"/>
              </a:spcAft>
              <a:buSzPts val="1800"/>
              <a:buChar char="●"/>
            </a:pPr>
            <a:r>
              <a:rPr lang="en"/>
              <a:t>Resources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61616"/>
                </a:solidFill>
              </a:rPr>
              <a:t>Solving PDEs using neural network</a:t>
            </a:r>
            <a:endParaRPr>
              <a:solidFill>
                <a:srgbClr val="161616"/>
              </a:solidFill>
            </a:endParaRPr>
          </a:p>
        </p:txBody>
      </p:sp>
      <p:sp>
        <p:nvSpPr>
          <p:cNvPr id="222" name="Google Shape;222;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t>A partial differential equation of the </a:t>
            </a:r>
            <a:r>
              <a:rPr lang="en" sz="1300"/>
              <a:t>function</a:t>
            </a:r>
            <a:r>
              <a:rPr lang="en" sz="1300"/>
              <a:t> g(x1,...xn) is of the form:</a:t>
            </a:r>
            <a:endParaRPr sz="1300"/>
          </a:p>
        </p:txBody>
      </p:sp>
      <p:pic>
        <p:nvPicPr>
          <p:cNvPr descr="{&quot;aid&quot;:null,&quot;font&quot;:{&quot;color&quot;:&quot;#000000&quot;,&quot;family&quot;:&quot;Arial&quot;,&quot;size&quot;:12},&quot;id&quot;:&quot;20&quot;,&quot;backgroundColor&quot;:&quot;#FFFFFF&quot;,&quot;code&quot;:&quot;$$f\\left(x_{1},x_{2},....,xn,\\frac{\\partial g\\left(x_{1},....x_{n}\\right)}{\\partial x_{1}},\\frac{\\partial g\\left(x_{1},....x_{n}\\right)}{\\partial x_{2}},......,\\frac{\\partial g\\left(x_{1},...xn\\right)}{\\partial x_{1}\\partial x_{2}},.....,\\frac{\\partial^{n}g\\left(x_{1},...,x_{N}\\right)}{\\partial x_{N}^{n}}\\right)\\,=\\,0$$&quot;,&quot;type&quot;:&quot;$$&quot;,&quot;ts&quot;:1715318169634,&quot;cs&quot;:&quot;aTVO2E3aJSTeNqkDOea6jg==&quot;,&quot;size&quot;:{&quot;width&quot;:854,&quot;height&quot;:46}}" id="223" name="Google Shape;223;p32"/>
          <p:cNvPicPr preferRelativeResize="0"/>
          <p:nvPr/>
        </p:nvPicPr>
        <p:blipFill>
          <a:blip r:embed="rId3">
            <a:alphaModFix/>
          </a:blip>
          <a:stretch>
            <a:fillRect/>
          </a:stretch>
        </p:blipFill>
        <p:spPr>
          <a:xfrm>
            <a:off x="504825" y="1820450"/>
            <a:ext cx="8134350" cy="438150"/>
          </a:xfrm>
          <a:prstGeom prst="rect">
            <a:avLst/>
          </a:prstGeom>
          <a:noFill/>
          <a:ln>
            <a:noFill/>
          </a:ln>
        </p:spPr>
      </p:pic>
      <p:pic>
        <p:nvPicPr>
          <p:cNvPr id="224" name="Google Shape;224;p32"/>
          <p:cNvPicPr preferRelativeResize="0"/>
          <p:nvPr/>
        </p:nvPicPr>
        <p:blipFill>
          <a:blip r:embed="rId4">
            <a:alphaModFix/>
          </a:blip>
          <a:stretch>
            <a:fillRect/>
          </a:stretch>
        </p:blipFill>
        <p:spPr>
          <a:xfrm>
            <a:off x="260075" y="2710700"/>
            <a:ext cx="8832299" cy="159230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61616"/>
                </a:solidFill>
              </a:rPr>
              <a:t>Solving PDEs using neural network(Condt):</a:t>
            </a:r>
            <a:endParaRPr>
              <a:solidFill>
                <a:srgbClr val="161616"/>
              </a:solidFill>
            </a:endParaRPr>
          </a:p>
        </p:txBody>
      </p:sp>
      <p:pic>
        <p:nvPicPr>
          <p:cNvPr id="230" name="Google Shape;230;p33"/>
          <p:cNvPicPr preferRelativeResize="0"/>
          <p:nvPr/>
        </p:nvPicPr>
        <p:blipFill>
          <a:blip r:embed="rId3">
            <a:alphaModFix/>
          </a:blip>
          <a:stretch>
            <a:fillRect/>
          </a:stretch>
        </p:blipFill>
        <p:spPr>
          <a:xfrm>
            <a:off x="311700" y="1247050"/>
            <a:ext cx="8776699" cy="1475925"/>
          </a:xfrm>
          <a:prstGeom prst="rect">
            <a:avLst/>
          </a:prstGeom>
          <a:noFill/>
          <a:ln>
            <a:noFill/>
          </a:ln>
        </p:spPr>
      </p:pic>
      <p:sp>
        <p:nvSpPr>
          <p:cNvPr id="231" name="Google Shape;231;p33"/>
          <p:cNvSpPr txBox="1"/>
          <p:nvPr/>
        </p:nvSpPr>
        <p:spPr>
          <a:xfrm>
            <a:off x="367950" y="2980150"/>
            <a:ext cx="8360700" cy="19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Open Sans"/>
                <a:ea typeface="Open Sans"/>
                <a:cs typeface="Open Sans"/>
                <a:sym typeface="Open Sans"/>
              </a:rPr>
              <a:t>For example: Diffusions equation</a:t>
            </a:r>
            <a:endParaRPr sz="13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3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300">
              <a:solidFill>
                <a:schemeClr val="dk2"/>
              </a:solidFill>
              <a:latin typeface="Open Sans"/>
              <a:ea typeface="Open Sans"/>
              <a:cs typeface="Open Sans"/>
              <a:sym typeface="Open Sans"/>
            </a:endParaRPr>
          </a:p>
          <a:p>
            <a:pPr indent="0" lvl="0" marL="0" rtl="0" algn="l">
              <a:spcBef>
                <a:spcPts val="0"/>
              </a:spcBef>
              <a:spcAft>
                <a:spcPts val="0"/>
              </a:spcAft>
              <a:buNone/>
            </a:pPr>
            <a:r>
              <a:rPr lang="en" sz="1300">
                <a:solidFill>
                  <a:schemeClr val="dk2"/>
                </a:solidFill>
                <a:latin typeface="Open Sans"/>
                <a:ea typeface="Open Sans"/>
                <a:cs typeface="Open Sans"/>
                <a:sym typeface="Open Sans"/>
              </a:rPr>
              <a:t>where a possible choices of conditions are:</a:t>
            </a:r>
            <a:endParaRPr sz="13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3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300">
              <a:solidFill>
                <a:schemeClr val="dk2"/>
              </a:solidFill>
              <a:latin typeface="Open Sans"/>
              <a:ea typeface="Open Sans"/>
              <a:cs typeface="Open Sans"/>
              <a:sym typeface="Open Sans"/>
            </a:endParaRPr>
          </a:p>
        </p:txBody>
      </p:sp>
      <p:pic>
        <p:nvPicPr>
          <p:cNvPr descr="{&quot;code&quot;:&quot;$$\\frac{\\partial g\\left(x,t\\right)}{\\partial t}\\,=\\,\\frac{\\partial^{2}g\\left(x,t\\right)}{\\partial x^{2}}$$&quot;,&quot;id&quot;:&quot;21&quot;,&quot;aid&quot;:null,&quot;backgroundColor&quot;:&quot;#FFFFFF&quot;,&quot;font&quot;:{&quot;size&quot;:13,&quot;family&quot;:&quot;Open Sans&quot;,&quot;color&quot;:&quot;#695D46&quot;},&quot;type&quot;:&quot;$$&quot;,&quot;ts&quot;:1715318931652,&quot;cs&quot;:&quot;Z+xMkTRiopAWAB6YwM3iWw==&quot;,&quot;size&quot;:{&quot;width&quot;:167.66666666666666,&quot;height&quot;:40.166666666666664}}" id="232" name="Google Shape;232;p33"/>
          <p:cNvPicPr preferRelativeResize="0"/>
          <p:nvPr/>
        </p:nvPicPr>
        <p:blipFill>
          <a:blip r:embed="rId4">
            <a:alphaModFix/>
          </a:blip>
          <a:stretch>
            <a:fillRect/>
          </a:stretch>
        </p:blipFill>
        <p:spPr>
          <a:xfrm>
            <a:off x="3570275" y="3034100"/>
            <a:ext cx="1597025" cy="382588"/>
          </a:xfrm>
          <a:prstGeom prst="rect">
            <a:avLst/>
          </a:prstGeom>
          <a:noFill/>
          <a:ln>
            <a:noFill/>
          </a:ln>
        </p:spPr>
      </p:pic>
      <p:pic>
        <p:nvPicPr>
          <p:cNvPr descr="{&quot;font&quot;:{&quot;color&quot;:&quot;#695D46&quot;,&quot;family&quot;:&quot;Open Sans&quot;,&quot;size&quot;:13},&quot;aid&quot;:null,&quot;backgroundColor&quot;:&quot;#FFFFFF&quot;,&quot;id&quot;:&quot;22&quot;,&quot;type&quot;:&quot;$$&quot;,&quot;code&quot;:&quot;$$g\\left(0,t\\right)\\,=\\,0,\\,\\,\\,t\\geq\\,0$$&quot;,&quot;ts&quot;:1715319054843,&quot;cs&quot;:&quot;/2xUOSnGVk29pvHxKOqspQ==&quot;,&quot;size&quot;:{&quot;width&quot;:143.33333333333334,&quot;height&quot;:17.833333333333332}}" id="233" name="Google Shape;233;p33"/>
          <p:cNvPicPr preferRelativeResize="0"/>
          <p:nvPr/>
        </p:nvPicPr>
        <p:blipFill>
          <a:blip r:embed="rId5">
            <a:alphaModFix/>
          </a:blip>
          <a:stretch>
            <a:fillRect/>
          </a:stretch>
        </p:blipFill>
        <p:spPr>
          <a:xfrm>
            <a:off x="516925" y="4016550"/>
            <a:ext cx="1365250" cy="169863"/>
          </a:xfrm>
          <a:prstGeom prst="rect">
            <a:avLst/>
          </a:prstGeom>
          <a:noFill/>
          <a:ln>
            <a:noFill/>
          </a:ln>
        </p:spPr>
      </p:pic>
      <p:pic>
        <p:nvPicPr>
          <p:cNvPr descr="{&quot;id&quot;:&quot;23&quot;,&quot;backgroundColor&quot;:&quot;#FFFFFF&quot;,&quot;font&quot;:{&quot;color&quot;:&quot;#695D46&quot;,&quot;size&quot;:13,&quot;family&quot;:&quot;Open Sans&quot;},&quot;aid&quot;:null,&quot;type&quot;:&quot;$$&quot;,&quot;code&quot;:&quot;$$g\\left(1,t\\right)\\,=\\,0,\\,\\,\\,\\,\\,t\\geq0$$&quot;,&quot;ts&quot;:1715319094563,&quot;cs&quot;:&quot;9eUd+zBaqpWck2di+iQaSA==&quot;,&quot;size&quot;:{&quot;width&quot;:146.16666666666666,&quot;height&quot;:17.833333333333332}}" id="234" name="Google Shape;234;p33"/>
          <p:cNvPicPr preferRelativeResize="0"/>
          <p:nvPr/>
        </p:nvPicPr>
        <p:blipFill>
          <a:blip r:embed="rId6">
            <a:alphaModFix/>
          </a:blip>
          <a:stretch>
            <a:fillRect/>
          </a:stretch>
        </p:blipFill>
        <p:spPr>
          <a:xfrm>
            <a:off x="503425" y="4253850"/>
            <a:ext cx="1392238" cy="169863"/>
          </a:xfrm>
          <a:prstGeom prst="rect">
            <a:avLst/>
          </a:prstGeom>
          <a:noFill/>
          <a:ln>
            <a:noFill/>
          </a:ln>
        </p:spPr>
      </p:pic>
      <p:pic>
        <p:nvPicPr>
          <p:cNvPr descr="{&quot;backgroundColor&quot;:&quot;#FFFFFF&quot;,&quot;font&quot;:{&quot;size&quot;:13,&quot;color&quot;:&quot;#695D46&quot;,&quot;family&quot;:&quot;Open Sans&quot;},&quot;id&quot;:&quot;24&quot;,&quot;type&quot;:&quot;$$&quot;,&quot;code&quot;:&quot;$$g\\left(x,0\\right)\\,=\\,u\\left(x\\right),\\,\\,\\,x\\epsilon\\left[0,1\\right]$$&quot;,&quot;aid&quot;:null,&quot;ts&quot;:1715319145099,&quot;cs&quot;:&quot;cKXY1xEcFbAnLeKypKRXWg==&quot;,&quot;size&quot;:{&quot;width&quot;:187.33333333333334,&quot;height&quot;:17.833333333333332}}" id="235" name="Google Shape;235;p33"/>
          <p:cNvPicPr preferRelativeResize="0"/>
          <p:nvPr/>
        </p:nvPicPr>
        <p:blipFill>
          <a:blip r:embed="rId7">
            <a:alphaModFix/>
          </a:blip>
          <a:stretch>
            <a:fillRect/>
          </a:stretch>
        </p:blipFill>
        <p:spPr>
          <a:xfrm>
            <a:off x="503425" y="4491150"/>
            <a:ext cx="1784350" cy="169863"/>
          </a:xfrm>
          <a:prstGeom prst="rect">
            <a:avLst/>
          </a:prstGeom>
          <a:noFill/>
          <a:ln>
            <a:noFill/>
          </a:ln>
        </p:spPr>
      </p:pic>
      <p:pic>
        <p:nvPicPr>
          <p:cNvPr descr="{&quot;font&quot;:{&quot;family&quot;:&quot;Open Sans&quot;,&quot;color&quot;:&quot;#695D46&quot;,&quot;size&quot;:13},&quot;type&quot;:&quot;$$&quot;,&quot;id&quot;:&quot;25&quot;,&quot;backgroundColor&quot;:&quot;#FFFFFF&quot;,&quot;code&quot;:&quot;$$u\\left(x\\right)\\,=\\,\\sin\\left(\\pi x\\right)$$&quot;,&quot;aid&quot;:null,&quot;ts&quot;:1715319202658,&quot;cs&quot;:&quot;WdI3h5mYBlLhetoYhzZTIA==&quot;,&quot;size&quot;:{&quot;width&quot;:122.33333333333333,&quot;height&quot;:17.833333333333332}}" id="236" name="Google Shape;236;p33"/>
          <p:cNvPicPr preferRelativeResize="0"/>
          <p:nvPr/>
        </p:nvPicPr>
        <p:blipFill>
          <a:blip r:embed="rId8">
            <a:alphaModFix/>
          </a:blip>
          <a:stretch>
            <a:fillRect/>
          </a:stretch>
        </p:blipFill>
        <p:spPr>
          <a:xfrm>
            <a:off x="3165725" y="4491150"/>
            <a:ext cx="1165225" cy="16986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311700" y="3487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61616"/>
                </a:solidFill>
              </a:rPr>
              <a:t>Solving PDEs using neural network(Results):</a:t>
            </a:r>
            <a:endParaRPr>
              <a:solidFill>
                <a:srgbClr val="161616"/>
              </a:solidFill>
            </a:endParaRPr>
          </a:p>
          <a:p>
            <a:pPr indent="0" lvl="0" marL="0" rtl="0" algn="l">
              <a:spcBef>
                <a:spcPts val="0"/>
              </a:spcBef>
              <a:spcAft>
                <a:spcPts val="0"/>
              </a:spcAft>
              <a:buNone/>
            </a:pPr>
            <a:r>
              <a:t/>
            </a:r>
            <a:endParaRPr>
              <a:solidFill>
                <a:srgbClr val="000000"/>
              </a:solidFill>
            </a:endParaRPr>
          </a:p>
        </p:txBody>
      </p:sp>
      <p:pic>
        <p:nvPicPr>
          <p:cNvPr id="242" name="Google Shape;242;p34"/>
          <p:cNvPicPr preferRelativeResize="0"/>
          <p:nvPr/>
        </p:nvPicPr>
        <p:blipFill>
          <a:blip r:embed="rId3">
            <a:alphaModFix/>
          </a:blip>
          <a:stretch>
            <a:fillRect/>
          </a:stretch>
        </p:blipFill>
        <p:spPr>
          <a:xfrm>
            <a:off x="311700" y="1212788"/>
            <a:ext cx="8620376" cy="503000"/>
          </a:xfrm>
          <a:prstGeom prst="rect">
            <a:avLst/>
          </a:prstGeom>
          <a:noFill/>
          <a:ln>
            <a:noFill/>
          </a:ln>
        </p:spPr>
      </p:pic>
      <p:pic>
        <p:nvPicPr>
          <p:cNvPr id="243" name="Google Shape;243;p34"/>
          <p:cNvPicPr preferRelativeResize="0"/>
          <p:nvPr/>
        </p:nvPicPr>
        <p:blipFill>
          <a:blip r:embed="rId4">
            <a:alphaModFix/>
          </a:blip>
          <a:stretch>
            <a:fillRect/>
          </a:stretch>
        </p:blipFill>
        <p:spPr>
          <a:xfrm>
            <a:off x="245825" y="1872475"/>
            <a:ext cx="3974925" cy="3112650"/>
          </a:xfrm>
          <a:prstGeom prst="rect">
            <a:avLst/>
          </a:prstGeom>
          <a:noFill/>
          <a:ln>
            <a:noFill/>
          </a:ln>
        </p:spPr>
      </p:pic>
      <p:pic>
        <p:nvPicPr>
          <p:cNvPr id="244" name="Google Shape;244;p34"/>
          <p:cNvPicPr preferRelativeResize="0"/>
          <p:nvPr/>
        </p:nvPicPr>
        <p:blipFill>
          <a:blip r:embed="rId5">
            <a:alphaModFix/>
          </a:blip>
          <a:stretch>
            <a:fillRect/>
          </a:stretch>
        </p:blipFill>
        <p:spPr>
          <a:xfrm>
            <a:off x="4572000" y="1891425"/>
            <a:ext cx="3276105" cy="3074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Resources:</a:t>
            </a:r>
            <a:endParaRPr>
              <a:solidFill>
                <a:srgbClr val="000000"/>
              </a:solidFill>
            </a:endParaRPr>
          </a:p>
        </p:txBody>
      </p:sp>
      <p:sp>
        <p:nvSpPr>
          <p:cNvPr id="250" name="Google Shape;250;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u="sng">
                <a:solidFill>
                  <a:schemeClr val="hlink"/>
                </a:solidFill>
                <a:hlinkClick r:id="rId3"/>
              </a:rPr>
              <a:t>https://compphysics.github.io/CompSciProgram/doc/pub/week6/html/week6-bs.html</a:t>
            </a:r>
            <a:endParaRPr sz="1300"/>
          </a:p>
          <a:p>
            <a:pPr indent="0" lvl="0" marL="0" rtl="0" algn="l">
              <a:spcBef>
                <a:spcPts val="1200"/>
              </a:spcBef>
              <a:spcAft>
                <a:spcPts val="0"/>
              </a:spcAft>
              <a:buNone/>
            </a:pPr>
            <a:r>
              <a:rPr lang="en" sz="1300" u="sng">
                <a:solidFill>
                  <a:schemeClr val="hlink"/>
                </a:solidFill>
                <a:hlinkClick r:id="rId4"/>
              </a:rPr>
              <a:t>https://medium.com/@Coursesteach/machine-learning-part-8-2e5e4c92de4b</a:t>
            </a:r>
            <a:endParaRPr sz="1300"/>
          </a:p>
          <a:p>
            <a:pPr indent="0" lvl="0" marL="0" rtl="0" algn="l">
              <a:spcBef>
                <a:spcPts val="1200"/>
              </a:spcBef>
              <a:spcAft>
                <a:spcPts val="0"/>
              </a:spcAft>
              <a:buNone/>
            </a:pPr>
            <a:r>
              <a:rPr lang="en" sz="1300" u="sng">
                <a:solidFill>
                  <a:schemeClr val="hlink"/>
                </a:solidFill>
                <a:hlinkClick r:id="rId5"/>
              </a:rPr>
              <a:t>https://www.javatpoint.com/gradient-descent-in-machine-learning</a:t>
            </a:r>
            <a:endParaRPr sz="1300"/>
          </a:p>
          <a:p>
            <a:pPr indent="0" lvl="0" marL="0" rtl="0" algn="l">
              <a:spcBef>
                <a:spcPts val="1200"/>
              </a:spcBef>
              <a:spcAft>
                <a:spcPts val="0"/>
              </a:spcAft>
              <a:buNone/>
            </a:pPr>
            <a:r>
              <a:rPr lang="en" sz="1300" u="sng">
                <a:solidFill>
                  <a:schemeClr val="hlink"/>
                </a:solidFill>
                <a:hlinkClick r:id="rId6"/>
              </a:rPr>
              <a:t>http://introtodeeplearning.com/2023/slides/6S191_MIT_DeepLearning_L1.pdf</a:t>
            </a:r>
            <a:endParaRPr sz="1300"/>
          </a:p>
          <a:p>
            <a:pPr indent="0" lvl="0" marL="0" rtl="0" algn="l">
              <a:spcBef>
                <a:spcPts val="1200"/>
              </a:spcBef>
              <a:spcAft>
                <a:spcPts val="0"/>
              </a:spcAft>
              <a:buNone/>
            </a:pPr>
            <a:r>
              <a:rPr lang="en" sz="1300" u="sng">
                <a:solidFill>
                  <a:schemeClr val="hlink"/>
                </a:solidFill>
                <a:hlinkClick r:id="rId7"/>
              </a:rPr>
              <a:t>https://www.enjoyalgorithms.com/blog/forward-propagation-in-neural-networks</a:t>
            </a:r>
            <a:endParaRPr sz="1300"/>
          </a:p>
          <a:p>
            <a:pPr indent="0" lvl="0" marL="0" rtl="0" algn="l">
              <a:spcBef>
                <a:spcPts val="1200"/>
              </a:spcBef>
              <a:spcAft>
                <a:spcPts val="0"/>
              </a:spcAft>
              <a:buNone/>
            </a:pPr>
            <a:r>
              <a:rPr lang="en" sz="1300" u="sng">
                <a:solidFill>
                  <a:schemeClr val="hlink"/>
                </a:solidFill>
                <a:hlinkClick r:id="rId8"/>
              </a:rPr>
              <a:t>https://compphysics.github.io/MachineLearning/doc/LectureNotes/_build/html/chapter11.html</a:t>
            </a:r>
            <a:endParaRPr sz="1300"/>
          </a:p>
          <a:p>
            <a:pPr indent="0" lvl="0" marL="0" rtl="0" algn="l">
              <a:spcBef>
                <a:spcPts val="1200"/>
              </a:spcBef>
              <a:spcAft>
                <a:spcPts val="0"/>
              </a:spcAft>
              <a:buNone/>
            </a:pPr>
            <a:r>
              <a:rPr lang="en" sz="1300" u="sng">
                <a:solidFill>
                  <a:schemeClr val="hlink"/>
                </a:solidFill>
                <a:hlinkClick r:id="rId9"/>
              </a:rPr>
              <a:t>https://d2l.ai/chapter_multilayer-perceptrons/backprop.html</a:t>
            </a:r>
            <a:endParaRPr sz="1300"/>
          </a:p>
          <a:p>
            <a:pPr indent="0" lvl="0" marL="0" rtl="0" algn="l">
              <a:spcBef>
                <a:spcPts val="1200"/>
              </a:spcBef>
              <a:spcAft>
                <a:spcPts val="1200"/>
              </a:spcAft>
              <a:buNone/>
            </a:pPr>
            <a:r>
              <a:rPr lang="en" sz="1300"/>
              <a:t>Code: </a:t>
            </a:r>
            <a:r>
              <a:rPr lang="en" sz="1300" u="sng">
                <a:solidFill>
                  <a:schemeClr val="hlink"/>
                </a:solidFill>
                <a:hlinkClick r:id="rId10"/>
              </a:rPr>
              <a:t>https://github.com/Riya91013/Ug-Presentation.git</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Introduction:</a:t>
            </a:r>
            <a:endParaRPr>
              <a:solidFill>
                <a:srgbClr val="000000"/>
              </a:solidFill>
            </a:endParaRPr>
          </a:p>
        </p:txBody>
      </p:sp>
      <p:sp>
        <p:nvSpPr>
          <p:cNvPr id="79" name="Google Shape;79;p15"/>
          <p:cNvSpPr txBox="1"/>
          <p:nvPr>
            <p:ph idx="1" type="body"/>
          </p:nvPr>
        </p:nvSpPr>
        <p:spPr>
          <a:xfrm>
            <a:off x="311700" y="1266325"/>
            <a:ext cx="4881900" cy="32934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SzPts val="1200"/>
              <a:buChar char="❏"/>
            </a:pPr>
            <a:r>
              <a:rPr lang="en" sz="1200">
                <a:solidFill>
                  <a:srgbClr val="161616"/>
                </a:solidFill>
                <a:highlight>
                  <a:srgbClr val="FFFFFF"/>
                </a:highlight>
                <a:latin typeface="Arial"/>
                <a:ea typeface="Arial"/>
                <a:cs typeface="Arial"/>
                <a:sym typeface="Arial"/>
              </a:rPr>
              <a:t>A neural network is a machine learning program, or model, that makes decisions in a manner similar to the human brain, by using processes that mimic the way biological neurons work together to identify phenomena, weigh options and arrive at conclusions.</a:t>
            </a:r>
            <a:endParaRPr sz="1200">
              <a:solidFill>
                <a:srgbClr val="161616"/>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sz="1200">
              <a:solidFill>
                <a:srgbClr val="161616"/>
              </a:solidFill>
              <a:highlight>
                <a:srgbClr val="FFFFFF"/>
              </a:highlight>
              <a:latin typeface="Arial"/>
              <a:ea typeface="Arial"/>
              <a:cs typeface="Arial"/>
              <a:sym typeface="Arial"/>
            </a:endParaRPr>
          </a:p>
          <a:p>
            <a:pPr indent="-304800" lvl="0" marL="457200" rtl="0" algn="l">
              <a:spcBef>
                <a:spcPts val="1200"/>
              </a:spcBef>
              <a:spcAft>
                <a:spcPts val="0"/>
              </a:spcAft>
              <a:buClr>
                <a:srgbClr val="161616"/>
              </a:buClr>
              <a:buSzPts val="1200"/>
              <a:buFont typeface="Arial"/>
              <a:buChar char="❏"/>
            </a:pPr>
            <a:r>
              <a:rPr lang="en" sz="1200">
                <a:solidFill>
                  <a:srgbClr val="161616"/>
                </a:solidFill>
                <a:highlight>
                  <a:srgbClr val="FFFFFF"/>
                </a:highlight>
                <a:latin typeface="Arial"/>
                <a:ea typeface="Arial"/>
                <a:cs typeface="Arial"/>
                <a:sym typeface="Arial"/>
              </a:rPr>
              <a:t>Every neural network consists of layers of nodes, or artificial neurons—an input layer, one or more hidden layers, and an output layer. Each node connects to others, and has its own associated weight and threshold.</a:t>
            </a:r>
            <a:endParaRPr sz="1200">
              <a:solidFill>
                <a:srgbClr val="161616"/>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sz="1200">
              <a:solidFill>
                <a:srgbClr val="161616"/>
              </a:solidFill>
              <a:highlight>
                <a:srgbClr val="FFFFFF"/>
              </a:highlight>
              <a:latin typeface="Arial"/>
              <a:ea typeface="Arial"/>
              <a:cs typeface="Arial"/>
              <a:sym typeface="Arial"/>
            </a:endParaRPr>
          </a:p>
          <a:p>
            <a:pPr indent="-304800" lvl="0" marL="457200" rtl="0" algn="l">
              <a:spcBef>
                <a:spcPts val="1200"/>
              </a:spcBef>
              <a:spcAft>
                <a:spcPts val="0"/>
              </a:spcAft>
              <a:buClr>
                <a:srgbClr val="161616"/>
              </a:buClr>
              <a:buSzPts val="1200"/>
              <a:buFont typeface="Arial"/>
              <a:buChar char="❏"/>
            </a:pPr>
            <a:r>
              <a:rPr lang="en" sz="1200">
                <a:solidFill>
                  <a:srgbClr val="161616"/>
                </a:solidFill>
                <a:highlight>
                  <a:srgbClr val="FFFFFF"/>
                </a:highlight>
                <a:latin typeface="Arial"/>
                <a:ea typeface="Arial"/>
                <a:cs typeface="Arial"/>
                <a:sym typeface="Arial"/>
              </a:rPr>
              <a:t>Neural networks rely on training data to learn and improve their accuracy over time. Once they are fine-tuned for accuracy.</a:t>
            </a:r>
            <a:endParaRPr sz="1200">
              <a:solidFill>
                <a:srgbClr val="161616"/>
              </a:solidFill>
              <a:highlight>
                <a:srgbClr val="FFFFFF"/>
              </a:highlight>
              <a:latin typeface="Arial"/>
              <a:ea typeface="Arial"/>
              <a:cs typeface="Arial"/>
              <a:sym typeface="Arial"/>
            </a:endParaRPr>
          </a:p>
        </p:txBody>
      </p:sp>
      <p:pic>
        <p:nvPicPr>
          <p:cNvPr id="80" name="Google Shape;80;p15"/>
          <p:cNvPicPr preferRelativeResize="0"/>
          <p:nvPr/>
        </p:nvPicPr>
        <p:blipFill>
          <a:blip r:embed="rId3">
            <a:alphaModFix/>
          </a:blip>
          <a:stretch>
            <a:fillRect/>
          </a:stretch>
        </p:blipFill>
        <p:spPr>
          <a:xfrm>
            <a:off x="5287295" y="1431875"/>
            <a:ext cx="3856701" cy="2962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1753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61616"/>
                </a:solidFill>
              </a:rPr>
              <a:t>Neural Network Architecture:</a:t>
            </a:r>
            <a:endParaRPr>
              <a:solidFill>
                <a:srgbClr val="161616"/>
              </a:solidFill>
            </a:endParaRPr>
          </a:p>
        </p:txBody>
      </p:sp>
      <p:pic>
        <p:nvPicPr>
          <p:cNvPr id="86" name="Google Shape;86;p16"/>
          <p:cNvPicPr preferRelativeResize="0"/>
          <p:nvPr/>
        </p:nvPicPr>
        <p:blipFill>
          <a:blip r:embed="rId3">
            <a:alphaModFix/>
          </a:blip>
          <a:stretch>
            <a:fillRect/>
          </a:stretch>
        </p:blipFill>
        <p:spPr>
          <a:xfrm>
            <a:off x="774675" y="1464325"/>
            <a:ext cx="4409200" cy="2752107"/>
          </a:xfrm>
          <a:prstGeom prst="rect">
            <a:avLst/>
          </a:prstGeom>
          <a:noFill/>
          <a:ln>
            <a:noFill/>
          </a:ln>
        </p:spPr>
      </p:pic>
      <p:pic>
        <p:nvPicPr>
          <p:cNvPr id="87" name="Google Shape;87;p16"/>
          <p:cNvPicPr preferRelativeResize="0"/>
          <p:nvPr/>
        </p:nvPicPr>
        <p:blipFill rotWithShape="1">
          <a:blip r:embed="rId4">
            <a:alphaModFix/>
          </a:blip>
          <a:srcRect b="7400" l="0" r="0" t="-7400"/>
          <a:stretch/>
        </p:blipFill>
        <p:spPr>
          <a:xfrm>
            <a:off x="5887200" y="1323550"/>
            <a:ext cx="2945099" cy="1536201"/>
          </a:xfrm>
          <a:prstGeom prst="rect">
            <a:avLst/>
          </a:prstGeom>
          <a:noFill/>
          <a:ln>
            <a:noFill/>
          </a:ln>
        </p:spPr>
      </p:pic>
      <p:sp>
        <p:nvSpPr>
          <p:cNvPr id="88" name="Google Shape;88;p16"/>
          <p:cNvSpPr txBox="1"/>
          <p:nvPr/>
        </p:nvSpPr>
        <p:spPr>
          <a:xfrm>
            <a:off x="658963" y="4357550"/>
            <a:ext cx="4524900" cy="5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Open Sans"/>
                <a:ea typeface="Open Sans"/>
                <a:cs typeface="Open Sans"/>
                <a:sym typeface="Open Sans"/>
              </a:rPr>
              <a:t>Process happening on each node in network</a:t>
            </a:r>
            <a:endParaRPr b="1" sz="1500">
              <a:solidFill>
                <a:schemeClr val="dk2"/>
              </a:solidFill>
              <a:latin typeface="Open Sans"/>
              <a:ea typeface="Open Sans"/>
              <a:cs typeface="Open Sans"/>
              <a:sym typeface="Open Sans"/>
            </a:endParaRPr>
          </a:p>
        </p:txBody>
      </p:sp>
      <p:sp>
        <p:nvSpPr>
          <p:cNvPr id="89" name="Google Shape;89;p16"/>
          <p:cNvSpPr txBox="1"/>
          <p:nvPr/>
        </p:nvSpPr>
        <p:spPr>
          <a:xfrm>
            <a:off x="5530700" y="773350"/>
            <a:ext cx="3504000" cy="5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Open Sans"/>
                <a:ea typeface="Open Sans"/>
                <a:cs typeface="Open Sans"/>
                <a:sym typeface="Open Sans"/>
              </a:rPr>
              <a:t>Overall Structure of whole network</a:t>
            </a:r>
            <a:endParaRPr b="1" sz="1700">
              <a:solidFill>
                <a:schemeClr val="dk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2523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61616"/>
                </a:solidFill>
              </a:rPr>
              <a:t>Activation functions:</a:t>
            </a:r>
            <a:endParaRPr>
              <a:solidFill>
                <a:srgbClr val="161616"/>
              </a:solidFill>
            </a:endParaRPr>
          </a:p>
        </p:txBody>
      </p:sp>
      <p:sp>
        <p:nvSpPr>
          <p:cNvPr id="95" name="Google Shape;95;p17"/>
          <p:cNvSpPr txBox="1"/>
          <p:nvPr>
            <p:ph idx="1" type="body"/>
          </p:nvPr>
        </p:nvSpPr>
        <p:spPr>
          <a:xfrm>
            <a:off x="311700" y="1266325"/>
            <a:ext cx="5007000" cy="3302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350">
                <a:solidFill>
                  <a:srgbClr val="273239"/>
                </a:solidFill>
                <a:highlight>
                  <a:srgbClr val="FFFFFF"/>
                </a:highlight>
                <a:latin typeface="Nunito"/>
                <a:ea typeface="Nunito"/>
                <a:cs typeface="Nunito"/>
                <a:sym typeface="Nunito"/>
              </a:rPr>
              <a:t>The activation function decides whether a neuron should be activated or not by calculating the weighted sum and further adding bias to it. The purpose of the activation function is to introduce non-linearity into the output of a neuron. </a:t>
            </a:r>
            <a:endParaRPr sz="1350">
              <a:solidFill>
                <a:srgbClr val="273239"/>
              </a:solidFill>
              <a:highlight>
                <a:srgbClr val="FFFFFF"/>
              </a:highlight>
              <a:latin typeface="Nunito"/>
              <a:ea typeface="Nunito"/>
              <a:cs typeface="Nunito"/>
              <a:sym typeface="Nunito"/>
            </a:endParaRPr>
          </a:p>
          <a:p>
            <a:pPr indent="0" lvl="0" marL="457200" rtl="0" algn="l">
              <a:spcBef>
                <a:spcPts val="1200"/>
              </a:spcBef>
              <a:spcAft>
                <a:spcPts val="0"/>
              </a:spcAft>
              <a:buNone/>
            </a:pPr>
            <a:r>
              <a:t/>
            </a:r>
            <a:endParaRPr sz="1350">
              <a:solidFill>
                <a:srgbClr val="273239"/>
              </a:solidFill>
              <a:highlight>
                <a:srgbClr val="FFFFFF"/>
              </a:highlight>
              <a:latin typeface="Nunito"/>
              <a:ea typeface="Nunito"/>
              <a:cs typeface="Nunito"/>
              <a:sym typeface="Nunito"/>
            </a:endParaRPr>
          </a:p>
          <a:p>
            <a:pPr indent="-314325" lvl="0" marL="457200" rtl="0" algn="l">
              <a:spcBef>
                <a:spcPts val="1200"/>
              </a:spcBef>
              <a:spcAft>
                <a:spcPts val="0"/>
              </a:spcAft>
              <a:buClr>
                <a:srgbClr val="273239"/>
              </a:buClr>
              <a:buSzPts val="1350"/>
              <a:buFont typeface="Nunito"/>
              <a:buChar char="❏"/>
            </a:pPr>
            <a:r>
              <a:rPr lang="en" sz="1350">
                <a:solidFill>
                  <a:srgbClr val="383838"/>
                </a:solidFill>
                <a:highlight>
                  <a:srgbClr val="FFFFFF"/>
                </a:highlight>
                <a:latin typeface="Arial"/>
                <a:ea typeface="Arial"/>
                <a:cs typeface="Arial"/>
                <a:sym typeface="Arial"/>
              </a:rPr>
              <a:t>The need for these activation functions includes converting the linear input signals and models into non-linear output signals, which aids the learning of high order polynomials for deeper networks.</a:t>
            </a:r>
            <a:endParaRPr sz="1350">
              <a:solidFill>
                <a:srgbClr val="273239"/>
              </a:solidFill>
              <a:highlight>
                <a:srgbClr val="FFFFFF"/>
              </a:highlight>
              <a:latin typeface="Nunito"/>
              <a:ea typeface="Nunito"/>
              <a:cs typeface="Nunito"/>
              <a:sym typeface="Nunito"/>
            </a:endParaRPr>
          </a:p>
        </p:txBody>
      </p:sp>
      <p:pic>
        <p:nvPicPr>
          <p:cNvPr id="96" name="Google Shape;96;p17"/>
          <p:cNvPicPr preferRelativeResize="0"/>
          <p:nvPr/>
        </p:nvPicPr>
        <p:blipFill>
          <a:blip r:embed="rId3">
            <a:alphaModFix/>
          </a:blip>
          <a:stretch>
            <a:fillRect/>
          </a:stretch>
        </p:blipFill>
        <p:spPr>
          <a:xfrm>
            <a:off x="5471100" y="1304825"/>
            <a:ext cx="3520500" cy="2640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263550" y="1464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61616"/>
                </a:solidFill>
              </a:rPr>
              <a:t>Activation Functions(Contd):</a:t>
            </a:r>
            <a:endParaRPr>
              <a:solidFill>
                <a:srgbClr val="161616"/>
              </a:solidFill>
            </a:endParaRPr>
          </a:p>
        </p:txBody>
      </p:sp>
      <p:pic>
        <p:nvPicPr>
          <p:cNvPr id="102" name="Google Shape;102;p18"/>
          <p:cNvPicPr preferRelativeResize="0"/>
          <p:nvPr/>
        </p:nvPicPr>
        <p:blipFill>
          <a:blip r:embed="rId3">
            <a:alphaModFix/>
          </a:blip>
          <a:stretch>
            <a:fillRect/>
          </a:stretch>
        </p:blipFill>
        <p:spPr>
          <a:xfrm>
            <a:off x="348675" y="1554725"/>
            <a:ext cx="7709701" cy="3100875"/>
          </a:xfrm>
          <a:prstGeom prst="rect">
            <a:avLst/>
          </a:prstGeom>
          <a:noFill/>
          <a:ln>
            <a:noFill/>
          </a:ln>
        </p:spPr>
      </p:pic>
      <p:sp>
        <p:nvSpPr>
          <p:cNvPr id="103" name="Google Shape;103;p18"/>
          <p:cNvSpPr txBox="1"/>
          <p:nvPr/>
        </p:nvSpPr>
        <p:spPr>
          <a:xfrm>
            <a:off x="348675" y="774425"/>
            <a:ext cx="7329900" cy="7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Commonly used activation </a:t>
            </a:r>
            <a:r>
              <a:rPr lang="en" sz="1800">
                <a:solidFill>
                  <a:schemeClr val="dk2"/>
                </a:solidFill>
                <a:latin typeface="Open Sans"/>
                <a:ea typeface="Open Sans"/>
                <a:cs typeface="Open Sans"/>
                <a:sym typeface="Open Sans"/>
              </a:rPr>
              <a:t>functions</a:t>
            </a:r>
            <a:r>
              <a:rPr lang="en" sz="1800">
                <a:solidFill>
                  <a:schemeClr val="dk2"/>
                </a:solidFill>
                <a:latin typeface="Open Sans"/>
                <a:ea typeface="Open Sans"/>
                <a:cs typeface="Open Sans"/>
                <a:sym typeface="Open Sans"/>
              </a:rPr>
              <a:t> in neural networks implementations.</a:t>
            </a:r>
            <a:endParaRPr sz="1800">
              <a:solidFill>
                <a:schemeClr val="dk2"/>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96850" y="2138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61616"/>
                </a:solidFill>
              </a:rPr>
              <a:t>Forward Pass:</a:t>
            </a:r>
            <a:endParaRPr>
              <a:solidFill>
                <a:srgbClr val="161616"/>
              </a:solidFill>
            </a:endParaRPr>
          </a:p>
        </p:txBody>
      </p:sp>
      <p:pic>
        <p:nvPicPr>
          <p:cNvPr id="109" name="Google Shape;109;p19"/>
          <p:cNvPicPr preferRelativeResize="0"/>
          <p:nvPr/>
        </p:nvPicPr>
        <p:blipFill rotWithShape="1">
          <a:blip r:embed="rId3">
            <a:alphaModFix/>
          </a:blip>
          <a:srcRect b="-1626" l="0" r="0" t="0"/>
          <a:stretch/>
        </p:blipFill>
        <p:spPr>
          <a:xfrm>
            <a:off x="4484300" y="1347125"/>
            <a:ext cx="4659699" cy="3010399"/>
          </a:xfrm>
          <a:prstGeom prst="rect">
            <a:avLst/>
          </a:prstGeom>
          <a:noFill/>
          <a:ln>
            <a:noFill/>
          </a:ln>
        </p:spPr>
      </p:pic>
      <p:sp>
        <p:nvSpPr>
          <p:cNvPr id="110" name="Google Shape;110;p19"/>
          <p:cNvSpPr txBox="1"/>
          <p:nvPr/>
        </p:nvSpPr>
        <p:spPr>
          <a:xfrm>
            <a:off x="396850" y="1140425"/>
            <a:ext cx="4175100" cy="3303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Open Sans"/>
              <a:buChar char="❏"/>
            </a:pPr>
            <a:r>
              <a:rPr lang="en" sz="1300">
                <a:solidFill>
                  <a:schemeClr val="dk2"/>
                </a:solidFill>
                <a:latin typeface="Open Sans"/>
                <a:ea typeface="Open Sans"/>
                <a:cs typeface="Open Sans"/>
                <a:sym typeface="Open Sans"/>
              </a:rPr>
              <a:t>The hidden layer has two nodes which will be </a:t>
            </a:r>
            <a:r>
              <a:rPr lang="en" sz="1300">
                <a:solidFill>
                  <a:schemeClr val="dk2"/>
                </a:solidFill>
                <a:latin typeface="Open Sans"/>
                <a:ea typeface="Open Sans"/>
                <a:cs typeface="Open Sans"/>
                <a:sym typeface="Open Sans"/>
              </a:rPr>
              <a:t>treated</a:t>
            </a:r>
            <a:r>
              <a:rPr lang="en" sz="1300">
                <a:solidFill>
                  <a:schemeClr val="dk2"/>
                </a:solidFill>
                <a:latin typeface="Open Sans"/>
                <a:ea typeface="Open Sans"/>
                <a:cs typeface="Open Sans"/>
                <a:sym typeface="Open Sans"/>
              </a:rPr>
              <a:t> as the input for </a:t>
            </a:r>
            <a:r>
              <a:rPr lang="en" sz="1300">
                <a:solidFill>
                  <a:schemeClr val="dk2"/>
                </a:solidFill>
                <a:latin typeface="Open Sans"/>
                <a:ea typeface="Open Sans"/>
                <a:cs typeface="Open Sans"/>
                <a:sym typeface="Open Sans"/>
              </a:rPr>
              <a:t>the</a:t>
            </a:r>
            <a:r>
              <a:rPr lang="en" sz="1300">
                <a:solidFill>
                  <a:schemeClr val="dk2"/>
                </a:solidFill>
                <a:latin typeface="Open Sans"/>
                <a:ea typeface="Open Sans"/>
                <a:cs typeface="Open Sans"/>
                <a:sym typeface="Open Sans"/>
              </a:rPr>
              <a:t> later layer, so the second </a:t>
            </a:r>
            <a:r>
              <a:rPr lang="en" sz="1300">
                <a:solidFill>
                  <a:schemeClr val="dk2"/>
                </a:solidFill>
                <a:latin typeface="Open Sans"/>
                <a:ea typeface="Open Sans"/>
                <a:cs typeface="Open Sans"/>
                <a:sym typeface="Open Sans"/>
              </a:rPr>
              <a:t>dimension of the weight matrix will also be 2, making the final dimension between the hidden and input layer as (2X2).</a:t>
            </a:r>
            <a:endParaRPr sz="1300">
              <a:solidFill>
                <a:schemeClr val="dk2"/>
              </a:solidFill>
              <a:latin typeface="Open Sans"/>
              <a:ea typeface="Open Sans"/>
              <a:cs typeface="Open Sans"/>
              <a:sym typeface="Open Sans"/>
            </a:endParaRPr>
          </a:p>
          <a:p>
            <a:pPr indent="0" lvl="0" marL="457200" rtl="0" algn="l">
              <a:spcBef>
                <a:spcPts val="0"/>
              </a:spcBef>
              <a:spcAft>
                <a:spcPts val="0"/>
              </a:spcAft>
              <a:buNone/>
            </a:pPr>
            <a:r>
              <a:t/>
            </a:r>
            <a:endParaRPr sz="1300">
              <a:solidFill>
                <a:schemeClr val="dk2"/>
              </a:solidFill>
              <a:latin typeface="Open Sans"/>
              <a:ea typeface="Open Sans"/>
              <a:cs typeface="Open Sans"/>
              <a:sym typeface="Open Sans"/>
            </a:endParaRPr>
          </a:p>
          <a:p>
            <a:pPr indent="-311150" lvl="0" marL="457200" rtl="0" algn="l">
              <a:spcBef>
                <a:spcPts val="0"/>
              </a:spcBef>
              <a:spcAft>
                <a:spcPts val="0"/>
              </a:spcAft>
              <a:buClr>
                <a:schemeClr val="dk2"/>
              </a:buClr>
              <a:buSzPts val="1300"/>
              <a:buFont typeface="Open Sans"/>
              <a:buChar char="❏"/>
            </a:pPr>
            <a:r>
              <a:rPr lang="en" sz="1300">
                <a:solidFill>
                  <a:schemeClr val="dk2"/>
                </a:solidFill>
                <a:latin typeface="Open Sans"/>
                <a:ea typeface="Open Sans"/>
                <a:cs typeface="Open Sans"/>
                <a:sym typeface="Open Sans"/>
              </a:rPr>
              <a:t>The resultant matrix with the multiplication of W.T. and X would be (2X1), and to make matrix addition valid, B will also have a shape of (2X1).</a:t>
            </a:r>
            <a:endParaRPr sz="1300">
              <a:solidFill>
                <a:schemeClr val="dk2"/>
              </a:solidFill>
              <a:latin typeface="Open Sans"/>
              <a:ea typeface="Open Sans"/>
              <a:cs typeface="Open Sans"/>
              <a:sym typeface="Open Sans"/>
            </a:endParaRPr>
          </a:p>
          <a:p>
            <a:pPr indent="0" lvl="0" marL="457200" rtl="0" algn="l">
              <a:spcBef>
                <a:spcPts val="0"/>
              </a:spcBef>
              <a:spcAft>
                <a:spcPts val="0"/>
              </a:spcAft>
              <a:buNone/>
            </a:pPr>
            <a:r>
              <a:t/>
            </a:r>
            <a:endParaRPr sz="1300">
              <a:solidFill>
                <a:schemeClr val="dk2"/>
              </a:solidFill>
              <a:latin typeface="Open Sans"/>
              <a:ea typeface="Open Sans"/>
              <a:cs typeface="Open Sans"/>
              <a:sym typeface="Open Sans"/>
            </a:endParaRPr>
          </a:p>
          <a:p>
            <a:pPr indent="-311150" lvl="0" marL="457200" rtl="0" algn="l">
              <a:spcBef>
                <a:spcPts val="0"/>
              </a:spcBef>
              <a:spcAft>
                <a:spcPts val="0"/>
              </a:spcAft>
              <a:buClr>
                <a:schemeClr val="dk2"/>
              </a:buClr>
              <a:buSzPts val="1300"/>
              <a:buFont typeface="Open Sans"/>
              <a:buChar char="❏"/>
            </a:pPr>
            <a:r>
              <a:rPr lang="en" sz="1300">
                <a:solidFill>
                  <a:schemeClr val="dk2"/>
                </a:solidFill>
                <a:latin typeface="Open Sans"/>
                <a:ea typeface="Open Sans"/>
                <a:cs typeface="Open Sans"/>
                <a:sym typeface="Open Sans"/>
              </a:rPr>
              <a:t>Similarly we know the output layer has 1 node, and the final output we expect is of (1X1) . The output of the hidden layer will have a shape of (2X1) .</a:t>
            </a:r>
            <a:endParaRPr sz="1300">
              <a:solidFill>
                <a:schemeClr val="dk2"/>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2524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61616"/>
                </a:solidFill>
              </a:rPr>
              <a:t>Forward </a:t>
            </a:r>
            <a:r>
              <a:rPr lang="en">
                <a:solidFill>
                  <a:srgbClr val="161616"/>
                </a:solidFill>
              </a:rPr>
              <a:t>Propagation</a:t>
            </a:r>
            <a:r>
              <a:rPr lang="en">
                <a:solidFill>
                  <a:srgbClr val="161616"/>
                </a:solidFill>
              </a:rPr>
              <a:t>:</a:t>
            </a:r>
            <a:endParaRPr>
              <a:solidFill>
                <a:srgbClr val="161616"/>
              </a:solidFill>
            </a:endParaRPr>
          </a:p>
        </p:txBody>
      </p:sp>
      <p:pic>
        <p:nvPicPr>
          <p:cNvPr id="116" name="Google Shape;116;p20"/>
          <p:cNvPicPr preferRelativeResize="0"/>
          <p:nvPr/>
        </p:nvPicPr>
        <p:blipFill>
          <a:blip r:embed="rId3">
            <a:alphaModFix/>
          </a:blip>
          <a:stretch>
            <a:fillRect/>
          </a:stretch>
        </p:blipFill>
        <p:spPr>
          <a:xfrm>
            <a:off x="311700" y="1153900"/>
            <a:ext cx="8401550" cy="3425150"/>
          </a:xfrm>
          <a:prstGeom prst="rect">
            <a:avLst/>
          </a:prstGeom>
          <a:noFill/>
          <a:ln>
            <a:noFill/>
          </a:ln>
        </p:spPr>
      </p:pic>
      <p:pic>
        <p:nvPicPr>
          <p:cNvPr id="117" name="Google Shape;117;p20"/>
          <p:cNvPicPr preferRelativeResize="0"/>
          <p:nvPr/>
        </p:nvPicPr>
        <p:blipFill>
          <a:blip r:embed="rId4">
            <a:alphaModFix/>
          </a:blip>
          <a:stretch>
            <a:fillRect/>
          </a:stretch>
        </p:blipFill>
        <p:spPr>
          <a:xfrm>
            <a:off x="5552900" y="3512275"/>
            <a:ext cx="3160350" cy="129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3005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61616"/>
                </a:solidFill>
              </a:rPr>
              <a:t>Loss Functions in neural networks:</a:t>
            </a:r>
            <a:endParaRPr>
              <a:solidFill>
                <a:srgbClr val="161616"/>
              </a:solidFill>
            </a:endParaRPr>
          </a:p>
        </p:txBody>
      </p:sp>
      <p:sp>
        <p:nvSpPr>
          <p:cNvPr id="123" name="Google Shape;123;p21"/>
          <p:cNvSpPr txBox="1"/>
          <p:nvPr>
            <p:ph idx="1" type="body"/>
          </p:nvPr>
        </p:nvSpPr>
        <p:spPr>
          <a:xfrm>
            <a:off x="311700" y="1266325"/>
            <a:ext cx="8520600" cy="1578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sz="1300"/>
              <a:t>Binary Cross Entropy Loss Function</a:t>
            </a:r>
            <a:endParaRPr b="1" sz="1300"/>
          </a:p>
          <a:p>
            <a:pPr indent="0" lvl="0" marL="457200" rtl="0" algn="l">
              <a:spcBef>
                <a:spcPts val="1200"/>
              </a:spcBef>
              <a:spcAft>
                <a:spcPts val="1200"/>
              </a:spcAft>
              <a:buNone/>
            </a:pPr>
            <a:r>
              <a:t/>
            </a:r>
            <a:endParaRPr sz="1300"/>
          </a:p>
        </p:txBody>
      </p:sp>
      <p:sp>
        <p:nvSpPr>
          <p:cNvPr id="124" name="Google Shape;124;p21"/>
          <p:cNvSpPr txBox="1"/>
          <p:nvPr/>
        </p:nvSpPr>
        <p:spPr>
          <a:xfrm>
            <a:off x="358300" y="2903100"/>
            <a:ext cx="7850100" cy="1464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Open Sans"/>
              <a:buChar char="❏"/>
            </a:pPr>
            <a:r>
              <a:rPr b="1" lang="en" sz="1300">
                <a:solidFill>
                  <a:schemeClr val="dk2"/>
                </a:solidFill>
                <a:latin typeface="Open Sans"/>
                <a:ea typeface="Open Sans"/>
                <a:cs typeface="Open Sans"/>
                <a:sym typeface="Open Sans"/>
              </a:rPr>
              <a:t>Mean </a:t>
            </a:r>
            <a:r>
              <a:rPr b="1" lang="en" sz="1300">
                <a:solidFill>
                  <a:schemeClr val="dk2"/>
                </a:solidFill>
                <a:latin typeface="Open Sans"/>
                <a:ea typeface="Open Sans"/>
                <a:cs typeface="Open Sans"/>
                <a:sym typeface="Open Sans"/>
              </a:rPr>
              <a:t>Squared</a:t>
            </a:r>
            <a:r>
              <a:rPr b="1" lang="en" sz="1300">
                <a:solidFill>
                  <a:schemeClr val="dk2"/>
                </a:solidFill>
                <a:latin typeface="Open Sans"/>
                <a:ea typeface="Open Sans"/>
                <a:cs typeface="Open Sans"/>
                <a:sym typeface="Open Sans"/>
              </a:rPr>
              <a:t> Error Loss</a:t>
            </a:r>
            <a:endParaRPr b="1" sz="1300">
              <a:solidFill>
                <a:schemeClr val="dk2"/>
              </a:solidFill>
              <a:latin typeface="Open Sans"/>
              <a:ea typeface="Open Sans"/>
              <a:cs typeface="Open Sans"/>
              <a:sym typeface="Open Sans"/>
            </a:endParaRPr>
          </a:p>
          <a:p>
            <a:pPr indent="0" lvl="0" marL="457200" rtl="0" algn="l">
              <a:spcBef>
                <a:spcPts val="0"/>
              </a:spcBef>
              <a:spcAft>
                <a:spcPts val="0"/>
              </a:spcAft>
              <a:buNone/>
            </a:pPr>
            <a:r>
              <a:t/>
            </a:r>
            <a:endParaRPr sz="1300">
              <a:solidFill>
                <a:schemeClr val="dk2"/>
              </a:solidFill>
              <a:latin typeface="Open Sans"/>
              <a:ea typeface="Open Sans"/>
              <a:cs typeface="Open Sans"/>
              <a:sym typeface="Open Sans"/>
            </a:endParaRPr>
          </a:p>
        </p:txBody>
      </p:sp>
      <p:pic>
        <p:nvPicPr>
          <p:cNvPr id="125" name="Google Shape;125;p21"/>
          <p:cNvPicPr preferRelativeResize="0"/>
          <p:nvPr/>
        </p:nvPicPr>
        <p:blipFill>
          <a:blip r:embed="rId3">
            <a:alphaModFix/>
          </a:blip>
          <a:stretch>
            <a:fillRect/>
          </a:stretch>
        </p:blipFill>
        <p:spPr>
          <a:xfrm>
            <a:off x="828348" y="3301650"/>
            <a:ext cx="4383249" cy="1151325"/>
          </a:xfrm>
          <a:prstGeom prst="rect">
            <a:avLst/>
          </a:prstGeom>
          <a:noFill/>
          <a:ln>
            <a:noFill/>
          </a:ln>
        </p:spPr>
      </p:pic>
      <p:pic>
        <p:nvPicPr>
          <p:cNvPr id="126" name="Google Shape;126;p21"/>
          <p:cNvPicPr preferRelativeResize="0"/>
          <p:nvPr/>
        </p:nvPicPr>
        <p:blipFill>
          <a:blip r:embed="rId4">
            <a:alphaModFix/>
          </a:blip>
          <a:stretch>
            <a:fillRect/>
          </a:stretch>
        </p:blipFill>
        <p:spPr>
          <a:xfrm>
            <a:off x="828350" y="1765275"/>
            <a:ext cx="7680351" cy="1079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