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lang="en-IN"/>
              <a:t> Logistic Regression, </a:t>
            </a:r>
          </a:p>
        </p:txBody>
      </p:sp>
      <p:sp>
        <p:nvSpPr>
          <p:cNvPr id="3" name="Content Placeholder 2"/>
          <p:cNvSpPr>
            <a:spLocks noGrp="1"/>
          </p:cNvSpPr>
          <p:nvPr>
            <p:ph idx="1"/>
          </p:nvPr>
        </p:nvSpPr>
        <p:spPr>
          <a:xfrm>
            <a:off x="457200" y="1826343"/>
            <a:ext cx="8229600" cy="4525963"/>
          </a:xfrm>
        </p:spPr>
        <p:txBody>
          <a:bodyPr/>
          <a:lstStyle/>
          <a:p>
            <a:pPr>
              <a:defRPr sz="1600" b="0" i="0">
                <a:latin typeface="Arial"/>
              </a:defRPr>
            </a:pPr>
            <a:r>
              <a:rPr lang="en-US"/>
              <a:t>Logistic regression is a statistical method for analyzing a data set in which there are one or more independent variables that determine an outcome. Logistic regression can be used to predict a binary outcome (1 / 0, Yes / No, True / False) given a set of independent variables. Here are ten points about logistic regression:</a:t>
            </a:r>
          </a:p>
          <a:p>
            <a:pPr>
              <a:defRPr sz="1600" b="0" i="0">
                <a:latin typeface="Arial"/>
              </a:defRPr>
            </a:pPr>
            <a:r>
              <a:rPr lang="en-US"/>
              <a:t>Logistic regression is a type of regression analysis that is used to model the probability of a certain outcome.</a:t>
            </a:r>
          </a:p>
          <a:p>
            <a:pPr>
              <a:defRPr sz="1600" b="0" i="0">
                <a:latin typeface="Arial"/>
              </a:defRPr>
            </a:pPr>
            <a:r>
              <a:rPr lang="en-US"/>
              <a:t>It is called "logistic" because it uses a logistic function to model the relationship between the dependent variable and the independent variables.</a:t>
            </a:r>
          </a:p>
          <a:p>
            <a:pPr>
              <a:defRPr sz="1600" b="0" i="0">
                <a:latin typeface="Arial"/>
              </a:defRPr>
            </a:pPr>
            <a:r>
              <a:rPr lang="en-US"/>
              <a:t>The dependent variable in logistic regression is binary or categorical, which means it can take on only two values.</a:t>
            </a:r>
          </a:p>
          <a:p>
            <a:pPr>
              <a:defRPr sz="1600" b="0" i="0">
                <a:latin typeface="Arial"/>
              </a:defRPr>
            </a:pPr>
            <a:r>
              <a:rPr lang="en-US"/>
              <a:t>Logistic regression allows us to predict the probability of a certain outcome based on the values of the independent variables.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Training and cost function</a:t>
            </a:r>
          </a:p>
        </p:txBody>
      </p:sp>
      <p:sp>
        <p:nvSpPr>
          <p:cNvPr id="3" name="Content Placeholder 2"/>
          <p:cNvSpPr>
            <a:spLocks noGrp="1"/>
          </p:cNvSpPr>
          <p:nvPr>
            <p:ph idx="1"/>
          </p:nvPr>
        </p:nvSpPr>
        <p:spPr/>
        <p:txBody>
          <a:bodyPr>
            <a:normAutofit fontScale="92500" lnSpcReduction="20000"/>
          </a:bodyPr>
          <a:lstStyle/>
          <a:p>
            <a:pPr>
              <a:defRPr sz="1600" b="0" i="0">
                <a:latin typeface="Arial"/>
              </a:defRPr>
            </a:pPr>
            <a:r>
              <a:rPr dirty="0"/>
              <a:t>Machine learning algorithms aim to learn patterns or relationships in data. Training is the process of teaching the algorithm to recognize patterns in the given set of data. To determine how effectively the algorithm is learning, we use a cost function. The cost function measures the difference between predicted and actual values. The goal of training is to minimize the cost function.</a:t>
            </a:r>
          </a:p>
          <a:p>
            <a:pPr>
              <a:defRPr sz="1600" b="0" i="0">
                <a:latin typeface="Arial"/>
              </a:defRPr>
            </a:pPr>
            <a:r>
              <a:rPr dirty="0"/>
              <a:t>Gradient descent is a common algorithm used to minimize the cost function. It is an iterative algorithm that adjusts the parameters of the model to minimize the cost function. The learning rate is an important parameter that determines the step size taken in each iteration of gradient descent. If the learning rate is too high, it might miss the minimum point of the cost function. If it is too low, it might take a long time to converge.</a:t>
            </a:r>
          </a:p>
          <a:p>
            <a:pPr>
              <a:defRPr sz="1600" b="0" i="0">
                <a:latin typeface="Arial"/>
              </a:defRPr>
            </a:pPr>
            <a:r>
              <a:rPr dirty="0"/>
              <a:t>It is essential to choose an appropriate cost function, as it determines how well the algorithm will learn. A cost function that is too complex may lead to overfitting, wherein the model learns the specific features of training data so well that it fails on new data. A simplistic cost function may lead to underfitting, where the model is not able to grasp any signals in the data.</a:t>
            </a:r>
          </a:p>
          <a:p>
            <a:pPr>
              <a:defRPr sz="1600" b="0" i="0">
                <a:latin typeface="Arial"/>
              </a:defRPr>
            </a:pPr>
            <a:r>
              <a:rPr dirty="0"/>
              <a:t>In regression problems, the mean squared error function is widely used as a cost function. In classification problems, the cross-entropy function or the logarithmic loss function are commonly used as cost functions.</a:t>
            </a:r>
          </a:p>
          <a:p>
            <a:pPr>
              <a:defRPr sz="1600" b="0" i="0">
                <a:latin typeface="Arial"/>
              </a:defRPr>
            </a:pPr>
            <a:r>
              <a:rPr dirty="0"/>
              <a:t>In conclusion, a good understanding of both training and the choice of cost function is necessary to effectively train a machine learning model. The goal is to attain a good balance between underfitting and overfitting, so the model can generalize well for new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Code Snippet For  Training and cost function</a:t>
            </a:r>
          </a:p>
        </p:txBody>
      </p:sp>
      <p:sp>
        <p:nvSpPr>
          <p:cNvPr id="3" name="Content Placeholder 2"/>
          <p:cNvSpPr>
            <a:spLocks noGrp="1"/>
          </p:cNvSpPr>
          <p:nvPr>
            <p:ph idx="1"/>
          </p:nvPr>
        </p:nvSpPr>
        <p:spPr>
          <a:xfrm>
            <a:off x="457200" y="1327356"/>
            <a:ext cx="8229600" cy="5437238"/>
          </a:xfrm>
        </p:spPr>
        <p:txBody>
          <a:bodyPr>
            <a:normAutofit fontScale="62500" lnSpcReduction="20000"/>
          </a:bodyPr>
          <a:lstStyle/>
          <a:p>
            <a:pPr>
              <a:defRPr sz="1600" b="0" i="0">
                <a:latin typeface="Arial"/>
              </a:defRPr>
            </a:pPr>
            <a:endParaRPr dirty="0"/>
          </a:p>
          <a:p>
            <a:pPr marL="0" indent="0">
              <a:buNone/>
              <a:defRPr sz="1600" b="0" i="0">
                <a:latin typeface="Arial"/>
              </a:defRPr>
            </a:pPr>
            <a:r>
              <a:rPr dirty="0"/>
              <a:t>import </a:t>
            </a:r>
            <a:r>
              <a:rPr dirty="0" err="1"/>
              <a:t>numpy</a:t>
            </a:r>
            <a:r>
              <a:rPr dirty="0"/>
              <a:t> as np</a:t>
            </a:r>
          </a:p>
          <a:p>
            <a:pPr marL="0" indent="0">
              <a:buNone/>
              <a:defRPr sz="1600" b="0" i="0">
                <a:latin typeface="Arial"/>
              </a:defRPr>
            </a:pPr>
            <a:endParaRPr dirty="0"/>
          </a:p>
          <a:p>
            <a:pPr marL="0" indent="0">
              <a:buNone/>
              <a:defRPr sz="1600" b="0" i="0">
                <a:latin typeface="Arial"/>
              </a:defRPr>
            </a:pPr>
            <a:r>
              <a:rPr dirty="0"/>
              <a:t># define training data</a:t>
            </a:r>
          </a:p>
          <a:p>
            <a:pPr marL="0" indent="0">
              <a:buNone/>
              <a:defRPr sz="1600" b="0" i="0">
                <a:latin typeface="Arial"/>
              </a:defRPr>
            </a:pPr>
            <a:r>
              <a:rPr dirty="0"/>
              <a:t>X = </a:t>
            </a:r>
            <a:r>
              <a:rPr dirty="0" err="1"/>
              <a:t>np.array</a:t>
            </a:r>
            <a:r>
              <a:rPr dirty="0"/>
              <a:t>([[0, 1], [1, 1], [1, 0], [0, 0]])</a:t>
            </a:r>
          </a:p>
          <a:p>
            <a:pPr marL="0" indent="0">
              <a:buNone/>
              <a:defRPr sz="1600" b="0" i="0">
                <a:latin typeface="Arial"/>
              </a:defRPr>
            </a:pPr>
            <a:r>
              <a:rPr dirty="0"/>
              <a:t>y = </a:t>
            </a:r>
            <a:r>
              <a:rPr dirty="0" err="1"/>
              <a:t>np.array</a:t>
            </a:r>
            <a:r>
              <a:rPr dirty="0"/>
              <a:t>([[1], [0], [1], [0]])</a:t>
            </a:r>
          </a:p>
          <a:p>
            <a:pPr marL="0" indent="0">
              <a:buNone/>
              <a:defRPr sz="1600" b="0" i="0">
                <a:latin typeface="Arial"/>
              </a:defRPr>
            </a:pPr>
            <a:endParaRPr dirty="0"/>
          </a:p>
          <a:p>
            <a:pPr marL="0" indent="0">
              <a:buNone/>
              <a:defRPr sz="1600" b="0" i="0">
                <a:latin typeface="Arial"/>
              </a:defRPr>
            </a:pPr>
            <a:r>
              <a:rPr dirty="0"/>
              <a:t># define sigmoid function</a:t>
            </a:r>
          </a:p>
          <a:p>
            <a:pPr marL="0" indent="0">
              <a:buNone/>
              <a:defRPr sz="1600" b="0" i="0">
                <a:latin typeface="Arial"/>
              </a:defRPr>
            </a:pPr>
            <a:r>
              <a:rPr dirty="0"/>
              <a:t>def sigmoid(x):</a:t>
            </a:r>
          </a:p>
          <a:p>
            <a:pPr marL="0" indent="0">
              <a:buNone/>
              <a:defRPr sz="1600" b="0" i="0">
                <a:latin typeface="Arial"/>
              </a:defRPr>
            </a:pPr>
            <a:r>
              <a:rPr dirty="0"/>
              <a:t>    return 1 / (1 + </a:t>
            </a:r>
            <a:r>
              <a:rPr dirty="0" err="1"/>
              <a:t>np.exp</a:t>
            </a:r>
            <a:r>
              <a:rPr dirty="0"/>
              <a:t>(-x))</a:t>
            </a:r>
          </a:p>
          <a:p>
            <a:pPr marL="0" indent="0">
              <a:buNone/>
              <a:defRPr sz="1600" b="0" i="0">
                <a:latin typeface="Arial"/>
              </a:defRPr>
            </a:pPr>
            <a:endParaRPr dirty="0"/>
          </a:p>
          <a:p>
            <a:pPr marL="0" indent="0">
              <a:buNone/>
              <a:defRPr sz="1600" b="0" i="0">
                <a:latin typeface="Arial"/>
              </a:defRPr>
            </a:pPr>
            <a:r>
              <a:rPr dirty="0"/>
              <a:t># define cost function</a:t>
            </a:r>
          </a:p>
          <a:p>
            <a:pPr marL="0" indent="0">
              <a:buNone/>
              <a:defRPr sz="1600" b="0" i="0">
                <a:latin typeface="Arial"/>
              </a:defRPr>
            </a:pPr>
            <a:r>
              <a:rPr dirty="0"/>
              <a:t>def </a:t>
            </a:r>
            <a:r>
              <a:rPr dirty="0" err="1"/>
              <a:t>cost_function</a:t>
            </a:r>
            <a:r>
              <a:rPr dirty="0"/>
              <a:t>(X, y, weights):</a:t>
            </a:r>
          </a:p>
          <a:p>
            <a:pPr marL="0" indent="0">
              <a:buNone/>
              <a:defRPr sz="1600" b="0" i="0">
                <a:latin typeface="Arial"/>
              </a:defRPr>
            </a:pPr>
            <a:r>
              <a:rPr dirty="0"/>
              <a:t>    z = np.dot(X, weights)</a:t>
            </a:r>
          </a:p>
          <a:p>
            <a:pPr marL="0" indent="0">
              <a:buNone/>
              <a:defRPr sz="1600" b="0" i="0">
                <a:latin typeface="Arial"/>
              </a:defRPr>
            </a:pPr>
            <a:r>
              <a:rPr dirty="0"/>
              <a:t>    h = sigmoid(z)</a:t>
            </a:r>
          </a:p>
          <a:p>
            <a:pPr marL="0" indent="0">
              <a:buNone/>
              <a:defRPr sz="1600" b="0" i="0">
                <a:latin typeface="Arial"/>
              </a:defRPr>
            </a:pPr>
            <a:r>
              <a:rPr dirty="0"/>
              <a:t>    J = (-1 / </a:t>
            </a:r>
            <a:r>
              <a:rPr dirty="0" err="1"/>
              <a:t>len</a:t>
            </a:r>
            <a:r>
              <a:rPr dirty="0"/>
              <a:t>(X)) * </a:t>
            </a:r>
            <a:r>
              <a:rPr dirty="0" err="1"/>
              <a:t>np.sum</a:t>
            </a:r>
            <a:r>
              <a:rPr dirty="0"/>
              <a:t>((y * np.log(h)) + ((1 - y) * np.log(1 - h)))</a:t>
            </a:r>
          </a:p>
          <a:p>
            <a:pPr marL="0" indent="0">
              <a:buNone/>
              <a:defRPr sz="1600" b="0" i="0">
                <a:latin typeface="Arial"/>
              </a:defRPr>
            </a:pPr>
            <a:r>
              <a:rPr dirty="0"/>
              <a:t>    return J</a:t>
            </a:r>
          </a:p>
          <a:p>
            <a:pPr marL="0" indent="0">
              <a:buNone/>
              <a:defRPr sz="1600" b="0" i="0">
                <a:latin typeface="Arial"/>
              </a:defRPr>
            </a:pPr>
            <a:endParaRPr dirty="0"/>
          </a:p>
          <a:p>
            <a:pPr marL="0" indent="0">
              <a:buNone/>
              <a:defRPr sz="1600" b="0" i="0">
                <a:latin typeface="Arial"/>
              </a:defRPr>
            </a:pPr>
            <a:r>
              <a:rPr dirty="0"/>
              <a:t># define training function</a:t>
            </a:r>
          </a:p>
          <a:p>
            <a:pPr marL="0" indent="0">
              <a:buNone/>
              <a:defRPr sz="1600" b="0" i="0">
                <a:latin typeface="Arial"/>
              </a:defRPr>
            </a:pPr>
            <a:r>
              <a:rPr dirty="0"/>
              <a:t>def train(X, y, epochs, </a:t>
            </a:r>
            <a:r>
              <a:rPr dirty="0" err="1"/>
              <a:t>lr</a:t>
            </a:r>
            <a:r>
              <a:rPr dirty="0"/>
              <a:t>):</a:t>
            </a:r>
          </a:p>
          <a:p>
            <a:pPr marL="0" indent="0">
              <a:buNone/>
              <a:defRPr sz="1600" b="0" i="0">
                <a:latin typeface="Arial"/>
              </a:defRPr>
            </a:pPr>
            <a:r>
              <a:rPr dirty="0"/>
              <a:t>    </a:t>
            </a:r>
            <a:r>
              <a:rPr dirty="0" err="1"/>
              <a:t>np.random.seed</a:t>
            </a:r>
            <a:r>
              <a:rPr dirty="0"/>
              <a:t>(1)</a:t>
            </a:r>
          </a:p>
          <a:p>
            <a:pPr marL="0" indent="0">
              <a:buNone/>
              <a:defRPr sz="1600" b="0" i="0">
                <a:latin typeface="Arial"/>
              </a:defRPr>
            </a:pPr>
            <a:r>
              <a:rPr dirty="0"/>
              <a:t>    weights = </a:t>
            </a:r>
            <a:r>
              <a:rPr dirty="0" err="1"/>
              <a:t>np.random.rand</a:t>
            </a:r>
            <a:r>
              <a:rPr dirty="0"/>
              <a:t>(</a:t>
            </a:r>
            <a:r>
              <a:rPr dirty="0" err="1"/>
              <a:t>X.shape</a:t>
            </a:r>
            <a:r>
              <a:rPr dirty="0"/>
              <a:t>[1], 1)</a:t>
            </a:r>
          </a:p>
          <a:p>
            <a:pPr marL="0" indent="0">
              <a:buNone/>
              <a:defRPr sz="1600" b="0" i="0">
                <a:latin typeface="Arial"/>
              </a:defRPr>
            </a:pPr>
            <a:r>
              <a:rPr dirty="0"/>
              <a:t>    for epoch in range(epochs):</a:t>
            </a:r>
          </a:p>
          <a:p>
            <a:pPr marL="0" indent="0">
              <a:buNone/>
              <a:defRPr sz="1600" b="0" i="0">
                <a:latin typeface="Arial"/>
              </a:defRPr>
            </a:pPr>
            <a:r>
              <a:rPr dirty="0"/>
              <a:t>        z = np.dot(X, weights)</a:t>
            </a:r>
          </a:p>
          <a:p>
            <a:pPr marL="0" indent="0">
              <a:buNone/>
              <a:defRPr sz="1600" b="0" i="0">
                <a:latin typeface="Arial"/>
              </a:defRPr>
            </a:pPr>
            <a:r>
              <a:rPr dirty="0"/>
              <a:t>        h = sigmoid(z)</a:t>
            </a:r>
          </a:p>
          <a:p>
            <a:pPr marL="0" indent="0">
              <a:buNone/>
              <a:defRPr sz="1600" b="0" i="0">
                <a:latin typeface="Arial"/>
              </a:defRPr>
            </a:pPr>
            <a:r>
              <a:rPr dirty="0"/>
              <a:t>        error = h - y</a:t>
            </a:r>
          </a:p>
          <a:p>
            <a:pPr marL="0" indent="0">
              <a:buNone/>
              <a:defRPr sz="1600" b="0" i="0">
                <a:latin typeface="Arial"/>
              </a:defRPr>
            </a:pPr>
            <a:r>
              <a:rPr dirty="0"/>
              <a:t>        gradient = np.dot(X.T, error) / </a:t>
            </a:r>
            <a:r>
              <a:rPr dirty="0" err="1"/>
              <a:t>len</a:t>
            </a:r>
            <a:r>
              <a:rPr dirty="0"/>
              <a:t>(X)</a:t>
            </a:r>
          </a:p>
          <a:p>
            <a:pPr marL="0" indent="0">
              <a:buNone/>
              <a:defRPr sz="1600" b="0" i="0">
                <a:latin typeface="Arial"/>
              </a:defRPr>
            </a:pPr>
            <a:r>
              <a:rPr dirty="0"/>
              <a:t>        weights -= </a:t>
            </a:r>
            <a:r>
              <a:rPr dirty="0" err="1"/>
              <a:t>lr</a:t>
            </a:r>
            <a:r>
              <a:rPr dirty="0"/>
              <a:t> * gradient</a:t>
            </a:r>
          </a:p>
          <a:p>
            <a:pPr marL="0" indent="0">
              <a:buNone/>
              <a:defRPr sz="1600" b="0" i="0">
                <a:latin typeface="Arial"/>
              </a:defRPr>
            </a:pPr>
            <a:r>
              <a:rPr dirty="0"/>
              <a:t>        cost = </a:t>
            </a:r>
            <a:r>
              <a:rPr dirty="0" err="1"/>
              <a:t>cost_function</a:t>
            </a:r>
            <a:r>
              <a:rPr dirty="0"/>
              <a:t>(X, y, weights)</a:t>
            </a:r>
          </a:p>
          <a:p>
            <a:pPr marL="0" indent="0">
              <a:buNone/>
              <a:defRPr sz="1600" b="0" i="0">
                <a:latin typeface="Arial"/>
              </a:defRPr>
            </a:pPr>
            <a:r>
              <a:rPr dirty="0"/>
              <a:t>        print('Epoch:', epoch+1, 'Cost:', cost)</a:t>
            </a:r>
          </a:p>
          <a:p>
            <a:pPr marL="0" indent="0">
              <a:buNone/>
              <a:defRPr sz="1600" b="0" i="0">
                <a:latin typeface="Arial"/>
              </a:defRPr>
            </a:pPr>
            <a:r>
              <a:rPr dirty="0"/>
              <a:t>    return weights</a:t>
            </a:r>
          </a:p>
          <a:p>
            <a:pPr marL="0" indent="0">
              <a:buNone/>
              <a:defRPr sz="1600" b="0" i="0">
                <a:latin typeface="Arial"/>
              </a:defRPr>
            </a:pPr>
            <a:endParaRPr dirty="0"/>
          </a:p>
          <a:p>
            <a:pPr marL="0" indent="0">
              <a:buNone/>
              <a:defRPr sz="1600" b="0" i="0">
                <a:latin typeface="Arial"/>
              </a:defRPr>
            </a:pPr>
            <a:r>
              <a:rPr dirty="0"/>
              <a:t># train model</a:t>
            </a:r>
          </a:p>
          <a:p>
            <a:pPr marL="0" indent="0">
              <a:buNone/>
              <a:defRPr sz="1600" b="0" i="0">
                <a:latin typeface="Arial"/>
              </a:defRPr>
            </a:pPr>
            <a:r>
              <a:rPr dirty="0"/>
              <a:t>weights = train(X, y, epochs=100, </a:t>
            </a:r>
            <a:r>
              <a:rPr dirty="0" err="1"/>
              <a:t>lr</a:t>
            </a:r>
            <a:r>
              <a:rPr dirty="0"/>
              <a:t>=0.1)</a:t>
            </a:r>
          </a:p>
          <a:p>
            <a:pPr>
              <a:defRPr sz="1600" b="0" i="0">
                <a:latin typeface="Arial"/>
              </a:defRPr>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st-function-in-machine-learning.png"/>
          <p:cNvPicPr>
            <a:picLocks noChangeAspect="1"/>
          </p:cNvPicPr>
          <p:nvPr/>
        </p:nvPicPr>
        <p:blipFill>
          <a:blip r:embed="rId2"/>
          <a:stretch>
            <a:fillRect/>
          </a:stretch>
        </p:blipFill>
        <p:spPr>
          <a:xfrm>
            <a:off x="1005840" y="640080"/>
            <a:ext cx="7315200" cy="5486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Decision boundaries in Machine Learning</a:t>
            </a:r>
          </a:p>
        </p:txBody>
      </p:sp>
      <p:sp>
        <p:nvSpPr>
          <p:cNvPr id="3" name="Content Placeholder 2"/>
          <p:cNvSpPr>
            <a:spLocks noGrp="1"/>
          </p:cNvSpPr>
          <p:nvPr>
            <p:ph idx="1"/>
          </p:nvPr>
        </p:nvSpPr>
        <p:spPr/>
        <p:txBody>
          <a:bodyPr/>
          <a:lstStyle/>
          <a:p>
            <a:pPr>
              <a:defRPr sz="1600" b="0" i="0">
                <a:latin typeface="Arial"/>
              </a:defRPr>
            </a:pPr>
            <a:r>
              <a:rPr dirty="0"/>
              <a:t>Decision boundaries are an essential concept in machine learning for separating different classes of data.</a:t>
            </a:r>
          </a:p>
          <a:p>
            <a:pPr>
              <a:defRPr sz="1600" b="0" i="0">
                <a:latin typeface="Arial"/>
              </a:defRPr>
            </a:pPr>
            <a:r>
              <a:rPr dirty="0"/>
              <a:t>These boundaries are used to discriminate the elements of a given dataset based on their features into different categories.</a:t>
            </a:r>
          </a:p>
          <a:p>
            <a:pPr>
              <a:defRPr sz="1600" b="0" i="0">
                <a:latin typeface="Arial"/>
              </a:defRPr>
            </a:pPr>
            <a:r>
              <a:rPr dirty="0"/>
              <a:t>The decision boundary is a line, plane or higher dimensional surface that separates the feature space of different classes of data points.</a:t>
            </a:r>
          </a:p>
          <a:p>
            <a:pPr>
              <a:defRPr sz="1600" b="0" i="0">
                <a:latin typeface="Arial"/>
              </a:defRPr>
            </a:pPr>
            <a:r>
              <a:rPr dirty="0"/>
              <a:t>The objective is to find a decision boundary that can efficiently separate different classes in an accurate and effective way.</a:t>
            </a:r>
          </a:p>
          <a:p>
            <a:pPr>
              <a:defRPr sz="1600" b="0" i="0">
                <a:latin typeface="Arial"/>
              </a:defRPr>
            </a:pPr>
            <a:r>
              <a:rPr dirty="0"/>
              <a:t>There are several algorithms used in machine learning, such as logistic regression, decision trees, and support vector machines, that can help determine the decision boundary in various scenarios.</a:t>
            </a:r>
            <a:endParaRPr lang="en-IN" dirty="0"/>
          </a:p>
          <a:p>
            <a:pPr>
              <a:defRPr sz="1600" b="0" i="0">
                <a:latin typeface="Arial"/>
              </a:defRPr>
            </a:pPr>
            <a:r>
              <a:rPr lang="en-US" dirty="0"/>
              <a:t>The complexity of the decision boundaries depends on the complexity of the input data and the degree of linear separability of the data points belonging to different classes.</a:t>
            </a:r>
          </a:p>
          <a:p>
            <a:pPr marL="0" indent="0">
              <a:buNone/>
              <a:defRPr sz="1600" b="0" i="0">
                <a:latin typeface="Arial"/>
              </a:defRP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Decision boundaries in Machine Learning</a:t>
            </a:r>
          </a:p>
        </p:txBody>
      </p:sp>
      <p:sp>
        <p:nvSpPr>
          <p:cNvPr id="3" name="Content Placeholder 2"/>
          <p:cNvSpPr>
            <a:spLocks noGrp="1"/>
          </p:cNvSpPr>
          <p:nvPr>
            <p:ph idx="1"/>
          </p:nvPr>
        </p:nvSpPr>
        <p:spPr/>
        <p:txBody>
          <a:bodyPr/>
          <a:lstStyle/>
          <a:p>
            <a:pPr>
              <a:defRPr sz="1600" b="0" i="0">
                <a:latin typeface="Arial"/>
              </a:defRPr>
            </a:pPr>
            <a:r>
              <a:rPr dirty="0"/>
              <a:t>In some cases, it may be impossible to find a single straight line that separates the classes. In such cases, non-linear decision boundaries are used.</a:t>
            </a:r>
          </a:p>
          <a:p>
            <a:pPr>
              <a:defRPr sz="1600" b="0" i="0">
                <a:latin typeface="Arial"/>
              </a:defRPr>
            </a:pPr>
            <a:r>
              <a:rPr dirty="0"/>
              <a:t>The process of determining decision boundaries involves a mathematical technique called optimization, which involves finding the minimum or maximum value of a given function.</a:t>
            </a:r>
          </a:p>
          <a:p>
            <a:pPr>
              <a:defRPr sz="1600" b="0" i="0">
                <a:latin typeface="Arial"/>
              </a:defRPr>
            </a:pPr>
            <a:r>
              <a:rPr dirty="0"/>
              <a:t>Decision boundaries can be visualized using different data visualization techniques such as scatter plots, contour plots, heat maps, and decision boundary plots.</a:t>
            </a:r>
          </a:p>
          <a:p>
            <a:pPr>
              <a:defRPr sz="1600" b="0" i="0">
                <a:latin typeface="Arial"/>
              </a:defRPr>
            </a:pPr>
            <a:r>
              <a:rPr dirty="0"/>
              <a:t>The accuracy of the decision boundary models can be evaluated using various metrics such as precision, recall, F1 score, confusion matrix, and ROC curve.</a:t>
            </a:r>
          </a:p>
          <a:p>
            <a:pPr>
              <a:defRPr sz="1600" b="0" i="0">
                <a:latin typeface="Arial"/>
              </a:defRPr>
            </a:pPr>
            <a:r>
              <a:rPr dirty="0"/>
              <a:t>In conclusion, decision boundaries are an essential concept in machine learning for separating different classes of data. By using various algorithms, a separation line or surface can be identified that divides different classes of data. The process of identifying a decision boundary involves optimization techniques, and different data visualization techniques are used to analyze and validate the accuracy of the identified boundary.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defRPr sz="3000" b="1" i="0">
                <a:latin typeface="Arial"/>
              </a:defRPr>
            </a:pPr>
            <a:r>
              <a:rPr dirty="0"/>
              <a:t>Code Snippet For  Decision boundaries in Machine Learning</a:t>
            </a:r>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pPr marL="0" indent="0">
              <a:buNone/>
              <a:defRPr sz="1600" b="0" i="0">
                <a:latin typeface="Arial"/>
              </a:defRPr>
            </a:pPr>
            <a:endParaRPr dirty="0"/>
          </a:p>
          <a:p>
            <a:pPr marL="0" indent="0">
              <a:buNone/>
              <a:defRPr sz="1600" b="0" i="0">
                <a:latin typeface="Arial"/>
              </a:defRPr>
            </a:pPr>
            <a:r>
              <a:rPr dirty="0"/>
              <a:t>import </a:t>
            </a:r>
            <a:r>
              <a:rPr dirty="0" err="1"/>
              <a:t>matplotlib.pyplot</a:t>
            </a:r>
            <a:r>
              <a:rPr dirty="0"/>
              <a:t> as </a:t>
            </a:r>
            <a:r>
              <a:rPr dirty="0" err="1"/>
              <a:t>plt</a:t>
            </a:r>
            <a:endParaRPr dirty="0"/>
          </a:p>
          <a:p>
            <a:pPr marL="0" indent="0">
              <a:buNone/>
              <a:defRPr sz="1600" b="0" i="0">
                <a:latin typeface="Arial"/>
              </a:defRPr>
            </a:pPr>
            <a:r>
              <a:rPr dirty="0"/>
              <a:t>from </a:t>
            </a:r>
            <a:r>
              <a:rPr dirty="0" err="1"/>
              <a:t>sklearn.datasets</a:t>
            </a:r>
            <a:r>
              <a:rPr dirty="0"/>
              <a:t> import </a:t>
            </a:r>
            <a:r>
              <a:rPr dirty="0" err="1"/>
              <a:t>make_blobs</a:t>
            </a:r>
            <a:endParaRPr dirty="0"/>
          </a:p>
          <a:p>
            <a:pPr marL="0" indent="0">
              <a:buNone/>
              <a:defRPr sz="1600" b="0" i="0">
                <a:latin typeface="Arial"/>
              </a:defRPr>
            </a:pPr>
            <a:r>
              <a:rPr dirty="0"/>
              <a:t>from </a:t>
            </a:r>
            <a:r>
              <a:rPr dirty="0" err="1"/>
              <a:t>sklearn.linear_model</a:t>
            </a:r>
            <a:r>
              <a:rPr dirty="0"/>
              <a:t> import </a:t>
            </a:r>
            <a:r>
              <a:rPr dirty="0" err="1"/>
              <a:t>LogisticRegression</a:t>
            </a:r>
            <a:endParaRPr dirty="0"/>
          </a:p>
          <a:p>
            <a:pPr marL="0" indent="0">
              <a:buNone/>
              <a:defRPr sz="1600" b="0" i="0">
                <a:latin typeface="Arial"/>
              </a:defRPr>
            </a:pPr>
            <a:endParaRPr dirty="0"/>
          </a:p>
          <a:p>
            <a:pPr marL="0" indent="0">
              <a:buNone/>
              <a:defRPr sz="1600" b="0" i="0">
                <a:latin typeface="Arial"/>
              </a:defRPr>
            </a:pPr>
            <a:r>
              <a:rPr dirty="0"/>
              <a:t># create a dataset</a:t>
            </a:r>
          </a:p>
          <a:p>
            <a:pPr marL="0" indent="0">
              <a:buNone/>
              <a:defRPr sz="1600" b="0" i="0">
                <a:latin typeface="Arial"/>
              </a:defRPr>
            </a:pPr>
            <a:r>
              <a:rPr dirty="0"/>
              <a:t>X, y = </a:t>
            </a:r>
            <a:r>
              <a:rPr dirty="0" err="1"/>
              <a:t>make_blobs</a:t>
            </a:r>
            <a:r>
              <a:rPr dirty="0"/>
              <a:t>(</a:t>
            </a:r>
            <a:r>
              <a:rPr dirty="0" err="1"/>
              <a:t>n_samples</a:t>
            </a:r>
            <a:r>
              <a:rPr dirty="0"/>
              <a:t>=100, centers=2, </a:t>
            </a:r>
            <a:r>
              <a:rPr dirty="0" err="1"/>
              <a:t>random_state</a:t>
            </a:r>
            <a:r>
              <a:rPr dirty="0"/>
              <a:t>=0)</a:t>
            </a:r>
          </a:p>
          <a:p>
            <a:pPr marL="0" indent="0">
              <a:buNone/>
              <a:defRPr sz="1600" b="0" i="0">
                <a:latin typeface="Arial"/>
              </a:defRPr>
            </a:pPr>
            <a:r>
              <a:rPr dirty="0"/>
              <a:t> </a:t>
            </a:r>
          </a:p>
          <a:p>
            <a:pPr marL="0" indent="0">
              <a:buNone/>
              <a:defRPr sz="1600" b="0" i="0">
                <a:latin typeface="Arial"/>
              </a:defRPr>
            </a:pPr>
            <a:r>
              <a:rPr dirty="0"/>
              <a:t># plot the dataset</a:t>
            </a:r>
          </a:p>
          <a:p>
            <a:pPr marL="0" indent="0">
              <a:buNone/>
              <a:defRPr sz="1600" b="0" i="0">
                <a:latin typeface="Arial"/>
              </a:defRPr>
            </a:pPr>
            <a:r>
              <a:rPr dirty="0" err="1"/>
              <a:t>plt.scatter</a:t>
            </a:r>
            <a:r>
              <a:rPr dirty="0"/>
              <a:t>(X[:, 0], X[:, 1], c=y, </a:t>
            </a:r>
            <a:r>
              <a:rPr dirty="0" err="1"/>
              <a:t>cmap</a:t>
            </a:r>
            <a:r>
              <a:rPr dirty="0"/>
              <a:t>='rainbow')</a:t>
            </a:r>
          </a:p>
          <a:p>
            <a:pPr marL="0" indent="0">
              <a:buNone/>
              <a:defRPr sz="1600" b="0" i="0">
                <a:latin typeface="Arial"/>
              </a:defRPr>
            </a:pPr>
            <a:r>
              <a:rPr dirty="0"/>
              <a:t> </a:t>
            </a:r>
          </a:p>
          <a:p>
            <a:pPr marL="0" indent="0">
              <a:buNone/>
              <a:defRPr sz="1600" b="0" i="0">
                <a:latin typeface="Arial"/>
              </a:defRPr>
            </a:pPr>
            <a:r>
              <a:rPr dirty="0"/>
              <a:t># fit a logistic regression model to the data</a:t>
            </a:r>
          </a:p>
          <a:p>
            <a:pPr marL="0" indent="0">
              <a:buNone/>
              <a:defRPr sz="1600" b="0" i="0">
                <a:latin typeface="Arial"/>
              </a:defRPr>
            </a:pPr>
            <a:r>
              <a:rPr dirty="0" err="1"/>
              <a:t>clf</a:t>
            </a:r>
            <a:r>
              <a:rPr dirty="0"/>
              <a:t> = </a:t>
            </a:r>
            <a:r>
              <a:rPr dirty="0" err="1"/>
              <a:t>LogisticRegression</a:t>
            </a:r>
            <a:r>
              <a:rPr dirty="0"/>
              <a:t>()</a:t>
            </a:r>
          </a:p>
          <a:p>
            <a:pPr marL="0" indent="0">
              <a:buNone/>
              <a:defRPr sz="1600" b="0" i="0">
                <a:latin typeface="Arial"/>
              </a:defRPr>
            </a:pPr>
            <a:r>
              <a:rPr dirty="0" err="1"/>
              <a:t>clf.fit</a:t>
            </a:r>
            <a:r>
              <a:rPr dirty="0"/>
              <a:t>(X, y)</a:t>
            </a:r>
          </a:p>
          <a:p>
            <a:pPr marL="0" indent="0">
              <a:buNone/>
              <a:defRPr sz="1600" b="0" i="0">
                <a:latin typeface="Arial"/>
              </a:defRPr>
            </a:pPr>
            <a:r>
              <a:rPr dirty="0"/>
              <a:t> </a:t>
            </a:r>
          </a:p>
          <a:p>
            <a:pPr marL="0" indent="0">
              <a:buNone/>
              <a:defRPr sz="1600" b="0" i="0">
                <a:latin typeface="Arial"/>
              </a:defRPr>
            </a:pPr>
            <a:r>
              <a:rPr dirty="0"/>
              <a:t># plot the decision boundary</a:t>
            </a:r>
          </a:p>
          <a:p>
            <a:pPr marL="0" indent="0">
              <a:buNone/>
              <a:defRPr sz="1600" b="0" i="0">
                <a:latin typeface="Arial"/>
              </a:defRPr>
            </a:pPr>
            <a:r>
              <a:rPr dirty="0" err="1"/>
              <a:t>xmin</a:t>
            </a:r>
            <a:r>
              <a:rPr dirty="0"/>
              <a:t>, </a:t>
            </a:r>
            <a:r>
              <a:rPr dirty="0" err="1"/>
              <a:t>xmax</a:t>
            </a:r>
            <a:r>
              <a:rPr dirty="0"/>
              <a:t> = </a:t>
            </a:r>
            <a:r>
              <a:rPr dirty="0" err="1"/>
              <a:t>plt.xlim</a:t>
            </a:r>
            <a:r>
              <a:rPr dirty="0"/>
              <a:t>()</a:t>
            </a:r>
          </a:p>
          <a:p>
            <a:pPr marL="0" indent="0">
              <a:buNone/>
              <a:defRPr sz="1600" b="0" i="0">
                <a:latin typeface="Arial"/>
              </a:defRPr>
            </a:pPr>
            <a:r>
              <a:rPr dirty="0" err="1"/>
              <a:t>coef</a:t>
            </a:r>
            <a:r>
              <a:rPr dirty="0"/>
              <a:t> = </a:t>
            </a:r>
            <a:r>
              <a:rPr dirty="0" err="1"/>
              <a:t>clf.coef</a:t>
            </a:r>
            <a:r>
              <a:rPr dirty="0"/>
              <a:t>_[0]</a:t>
            </a:r>
          </a:p>
          <a:p>
            <a:pPr marL="0" indent="0">
              <a:buNone/>
              <a:defRPr sz="1600" b="0" i="0">
                <a:latin typeface="Arial"/>
              </a:defRPr>
            </a:pPr>
            <a:r>
              <a:rPr dirty="0"/>
              <a:t>intercept = </a:t>
            </a:r>
            <a:r>
              <a:rPr dirty="0" err="1"/>
              <a:t>clf.intercept</a:t>
            </a:r>
            <a:r>
              <a:rPr dirty="0"/>
              <a:t>_</a:t>
            </a:r>
          </a:p>
          <a:p>
            <a:pPr marL="0" indent="0">
              <a:buNone/>
              <a:defRPr sz="1600" b="0" i="0">
                <a:latin typeface="Arial"/>
              </a:defRPr>
            </a:pPr>
            <a:r>
              <a:rPr dirty="0" err="1"/>
              <a:t>ymin</a:t>
            </a:r>
            <a:r>
              <a:rPr dirty="0"/>
              <a:t> = (-intercept - </a:t>
            </a:r>
            <a:r>
              <a:rPr dirty="0" err="1"/>
              <a:t>coef</a:t>
            </a:r>
            <a:r>
              <a:rPr dirty="0"/>
              <a:t>[0]*</a:t>
            </a:r>
            <a:r>
              <a:rPr dirty="0" err="1"/>
              <a:t>xmin</a:t>
            </a:r>
            <a:r>
              <a:rPr dirty="0"/>
              <a:t>) / </a:t>
            </a:r>
            <a:r>
              <a:rPr dirty="0" err="1"/>
              <a:t>coef</a:t>
            </a:r>
            <a:r>
              <a:rPr dirty="0"/>
              <a:t>[1]</a:t>
            </a:r>
          </a:p>
          <a:p>
            <a:pPr marL="0" indent="0">
              <a:buNone/>
              <a:defRPr sz="1600" b="0" i="0">
                <a:latin typeface="Arial"/>
              </a:defRPr>
            </a:pPr>
            <a:r>
              <a:rPr dirty="0" err="1"/>
              <a:t>ymax</a:t>
            </a:r>
            <a:r>
              <a:rPr dirty="0"/>
              <a:t> = (-intercept - </a:t>
            </a:r>
            <a:r>
              <a:rPr dirty="0" err="1"/>
              <a:t>coef</a:t>
            </a:r>
            <a:r>
              <a:rPr dirty="0"/>
              <a:t>[0]*</a:t>
            </a:r>
            <a:r>
              <a:rPr dirty="0" err="1"/>
              <a:t>xmax</a:t>
            </a:r>
            <a:r>
              <a:rPr dirty="0"/>
              <a:t>) / </a:t>
            </a:r>
            <a:r>
              <a:rPr dirty="0" err="1"/>
              <a:t>coef</a:t>
            </a:r>
            <a:r>
              <a:rPr dirty="0"/>
              <a:t>[1]</a:t>
            </a:r>
          </a:p>
          <a:p>
            <a:pPr marL="0" indent="0">
              <a:buNone/>
              <a:defRPr sz="1600" b="0" i="0">
                <a:latin typeface="Arial"/>
              </a:defRPr>
            </a:pPr>
            <a:r>
              <a:rPr dirty="0" err="1"/>
              <a:t>plt.plot</a:t>
            </a:r>
            <a:r>
              <a:rPr dirty="0"/>
              <a:t>([</a:t>
            </a:r>
            <a:r>
              <a:rPr dirty="0" err="1"/>
              <a:t>xmin</a:t>
            </a:r>
            <a:r>
              <a:rPr dirty="0"/>
              <a:t>, </a:t>
            </a:r>
            <a:r>
              <a:rPr dirty="0" err="1"/>
              <a:t>xmax</a:t>
            </a:r>
            <a:r>
              <a:rPr dirty="0"/>
              <a:t>], [</a:t>
            </a:r>
            <a:r>
              <a:rPr dirty="0" err="1"/>
              <a:t>ymin</a:t>
            </a:r>
            <a:r>
              <a:rPr dirty="0"/>
              <a:t>, </a:t>
            </a:r>
            <a:r>
              <a:rPr dirty="0" err="1"/>
              <a:t>ymax</a:t>
            </a:r>
            <a:r>
              <a:rPr dirty="0"/>
              <a:t>], 'k-', color='purple')</a:t>
            </a:r>
          </a:p>
          <a:p>
            <a:pPr marL="0" indent="0">
              <a:buNone/>
              <a:defRPr sz="1600" b="0" i="0">
                <a:latin typeface="Arial"/>
              </a:defRPr>
            </a:pPr>
            <a:r>
              <a:rPr dirty="0" err="1"/>
              <a:t>plt.xlim</a:t>
            </a:r>
            <a:r>
              <a:rPr dirty="0"/>
              <a:t>(</a:t>
            </a:r>
            <a:r>
              <a:rPr dirty="0" err="1"/>
              <a:t>xmin</a:t>
            </a:r>
            <a:r>
              <a:rPr dirty="0"/>
              <a:t>, </a:t>
            </a:r>
            <a:r>
              <a:rPr dirty="0" err="1"/>
              <a:t>xmax</a:t>
            </a:r>
            <a:r>
              <a:rPr dirty="0"/>
              <a:t>)</a:t>
            </a:r>
          </a:p>
          <a:p>
            <a:pPr marL="0" indent="0">
              <a:buNone/>
              <a:defRPr sz="1600" b="0" i="0">
                <a:latin typeface="Arial"/>
              </a:defRPr>
            </a:pPr>
            <a:r>
              <a:rPr dirty="0" err="1"/>
              <a:t>plt.show</a:t>
            </a:r>
            <a:r>
              <a:rPr dirty="0"/>
              <a:t>()</a:t>
            </a:r>
          </a:p>
          <a:p>
            <a:pPr>
              <a:defRPr sz="1600" b="0" i="0">
                <a:latin typeface="Arial"/>
              </a:defRPr>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named-chunk-4-1.png"/>
          <p:cNvPicPr>
            <a:picLocks noChangeAspect="1"/>
          </p:cNvPicPr>
          <p:nvPr/>
        </p:nvPicPr>
        <p:blipFill>
          <a:blip r:embed="rId2"/>
          <a:stretch>
            <a:fillRect/>
          </a:stretch>
        </p:blipFill>
        <p:spPr>
          <a:xfrm>
            <a:off x="1005840" y="640080"/>
            <a:ext cx="7315200" cy="5486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SoftMax Regression</a:t>
            </a:r>
          </a:p>
        </p:txBody>
      </p:sp>
      <p:sp>
        <p:nvSpPr>
          <p:cNvPr id="3" name="Content Placeholder 2"/>
          <p:cNvSpPr>
            <a:spLocks noGrp="1"/>
          </p:cNvSpPr>
          <p:nvPr>
            <p:ph idx="1"/>
          </p:nvPr>
        </p:nvSpPr>
        <p:spPr/>
        <p:txBody>
          <a:bodyPr/>
          <a:lstStyle/>
          <a:p>
            <a:pPr>
              <a:defRPr sz="1600" b="0" i="0">
                <a:latin typeface="Arial"/>
              </a:defRPr>
            </a:pPr>
            <a:r>
              <a:rPr dirty="0"/>
              <a:t>SoftMax Regression is a classification algorithm that is used for multi-class classification problems in machine learning.</a:t>
            </a:r>
          </a:p>
          <a:p>
            <a:pPr>
              <a:defRPr sz="1600" b="0" i="0">
                <a:latin typeface="Arial"/>
              </a:defRPr>
            </a:pPr>
            <a:r>
              <a:rPr dirty="0"/>
              <a:t>It is a logistic regression model in which the dependent variable is categorical and has more than two categories.</a:t>
            </a:r>
          </a:p>
          <a:p>
            <a:pPr>
              <a:defRPr sz="1600" b="0" i="0">
                <a:latin typeface="Arial"/>
              </a:defRPr>
            </a:pPr>
            <a:r>
              <a:rPr dirty="0"/>
              <a:t>It is based on the principle of maximum likelihood and is used to predict the probability of each class.</a:t>
            </a:r>
          </a:p>
          <a:p>
            <a:pPr>
              <a:defRPr sz="1600" b="0" i="0">
                <a:latin typeface="Arial"/>
              </a:defRPr>
            </a:pPr>
            <a:r>
              <a:rPr dirty="0"/>
              <a:t>SoftMax Regression is also known as Multinomial Logistic Regression or Maximum Entropy Classifier.</a:t>
            </a:r>
          </a:p>
          <a:p>
            <a:pPr>
              <a:defRPr sz="1600" b="0" i="0">
                <a:latin typeface="Arial"/>
              </a:defRPr>
            </a:pPr>
            <a:r>
              <a:rPr dirty="0"/>
              <a:t>It is widely used in Natural Language Processing (NLP) tasks such as sentiment analysis and named entity recognition.</a:t>
            </a:r>
          </a:p>
          <a:p>
            <a:pPr>
              <a:defRPr sz="1600" b="0" i="0">
                <a:latin typeface="Arial"/>
              </a:defRPr>
            </a:pPr>
            <a:r>
              <a:rPr dirty="0"/>
              <a:t>Details:</a:t>
            </a:r>
            <a:endParaRPr lang="en-IN" dirty="0"/>
          </a:p>
          <a:p>
            <a:pPr>
              <a:defRPr sz="1600" b="0" i="0">
                <a:latin typeface="Arial"/>
              </a:defRPr>
            </a:pPr>
            <a:r>
              <a:rPr lang="en-US" dirty="0"/>
              <a:t>The SoftMax function is used to convert the output of the linear regression model into a probability distribution over multiple classes.</a:t>
            </a:r>
          </a:p>
          <a:p>
            <a:pPr>
              <a:defRPr sz="1600" b="0" i="0">
                <a:latin typeface="Arial"/>
              </a:defRPr>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SoftMax Regression</a:t>
            </a:r>
          </a:p>
        </p:txBody>
      </p:sp>
      <p:sp>
        <p:nvSpPr>
          <p:cNvPr id="3" name="Content Placeholder 2"/>
          <p:cNvSpPr>
            <a:spLocks noGrp="1"/>
          </p:cNvSpPr>
          <p:nvPr>
            <p:ph idx="1"/>
          </p:nvPr>
        </p:nvSpPr>
        <p:spPr/>
        <p:txBody>
          <a:bodyPr/>
          <a:lstStyle/>
          <a:p>
            <a:pPr>
              <a:defRPr sz="1600" b="0" i="0">
                <a:latin typeface="Arial"/>
              </a:defRPr>
            </a:pPr>
            <a:r>
              <a:rPr dirty="0"/>
              <a:t>The SoftMax function is defined as exp(</a:t>
            </a:r>
            <a:r>
              <a:rPr dirty="0" err="1"/>
              <a:t>yi</a:t>
            </a:r>
            <a:r>
              <a:rPr dirty="0"/>
              <a:t>) / ∑j exp(</a:t>
            </a:r>
            <a:r>
              <a:rPr dirty="0" err="1"/>
              <a:t>yj</a:t>
            </a:r>
            <a:r>
              <a:rPr dirty="0"/>
              <a:t>) where </a:t>
            </a:r>
            <a:r>
              <a:rPr dirty="0" err="1"/>
              <a:t>yi</a:t>
            </a:r>
            <a:r>
              <a:rPr dirty="0"/>
              <a:t> is the predicted output for class </a:t>
            </a:r>
            <a:r>
              <a:rPr dirty="0" err="1"/>
              <a:t>i</a:t>
            </a:r>
            <a:r>
              <a:rPr dirty="0"/>
              <a:t>, and j is the total number of classes.</a:t>
            </a:r>
          </a:p>
          <a:p>
            <a:pPr>
              <a:defRPr sz="1600" b="0" i="0">
                <a:latin typeface="Arial"/>
              </a:defRPr>
            </a:pPr>
            <a:r>
              <a:rPr dirty="0"/>
              <a:t>The SoftMax function ensures that the sum of the probabilities of all the classes is equal to one.</a:t>
            </a:r>
          </a:p>
          <a:p>
            <a:pPr>
              <a:defRPr sz="1600" b="0" i="0">
                <a:latin typeface="Arial"/>
              </a:defRPr>
            </a:pPr>
            <a:r>
              <a:rPr dirty="0"/>
              <a:t>The objective of SoftMax Regression is to minimize the cross-entropy loss function, which measures the difference between the predicted probability distribution and the actual probability distribution.</a:t>
            </a:r>
          </a:p>
          <a:p>
            <a:pPr>
              <a:defRPr sz="1600" b="0" i="0">
                <a:latin typeface="Arial"/>
              </a:defRPr>
            </a:pPr>
            <a:r>
              <a:rPr dirty="0"/>
              <a:t>SoftMax Regression can be implemented using a variety of optimization algorithms such as Gradient Descent, Stochastic Gradient Descent, and Adam optimizer.</a:t>
            </a:r>
          </a:p>
          <a:p>
            <a:pPr>
              <a:defRPr sz="1600" b="0" i="0">
                <a:latin typeface="Arial"/>
              </a:defRPr>
            </a:pPr>
            <a:r>
              <a:rPr dirty="0"/>
              <a:t>In conclusion, SoftMax Regression is a powerful classification algorithm that can be used for multi-class classification problems in machine learning. It uses the SoftMax function to predict the probability of each class and minimizes the cross-entropy loss function to improve the accuracy of the model. It is widely used in applications such as Natural Language Processing (NLP) and has numerous optimization algorithms to choose from for implementation.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Code Snippet For  SoftMax Regression</a:t>
            </a:r>
          </a:p>
        </p:txBody>
      </p:sp>
      <p:sp>
        <p:nvSpPr>
          <p:cNvPr id="3" name="Content Placeholder 2"/>
          <p:cNvSpPr>
            <a:spLocks noGrp="1"/>
          </p:cNvSpPr>
          <p:nvPr>
            <p:ph idx="1"/>
          </p:nvPr>
        </p:nvSpPr>
        <p:spPr>
          <a:xfrm>
            <a:off x="457200" y="1288026"/>
            <a:ext cx="8229600" cy="5191432"/>
          </a:xfrm>
        </p:spPr>
        <p:txBody>
          <a:bodyPr>
            <a:normAutofit fontScale="62500" lnSpcReduction="20000"/>
          </a:bodyPr>
          <a:lstStyle/>
          <a:p>
            <a:pPr marL="0" indent="0">
              <a:buNone/>
              <a:defRPr sz="1600" b="0" i="0">
                <a:latin typeface="Arial"/>
              </a:defRPr>
            </a:pPr>
            <a:endParaRPr dirty="0"/>
          </a:p>
          <a:p>
            <a:pPr marL="0" indent="0">
              <a:buNone/>
              <a:defRPr sz="1600" b="0" i="0">
                <a:latin typeface="Arial"/>
              </a:defRPr>
            </a:pPr>
            <a:r>
              <a:rPr dirty="0"/>
              <a:t>import </a:t>
            </a:r>
            <a:r>
              <a:rPr dirty="0" err="1"/>
              <a:t>numpy</a:t>
            </a:r>
            <a:r>
              <a:rPr dirty="0"/>
              <a:t> as np</a:t>
            </a:r>
          </a:p>
          <a:p>
            <a:pPr marL="0" indent="0">
              <a:buNone/>
              <a:defRPr sz="1600" b="0" i="0">
                <a:latin typeface="Arial"/>
              </a:defRPr>
            </a:pPr>
            <a:endParaRPr dirty="0"/>
          </a:p>
          <a:p>
            <a:pPr marL="0" indent="0">
              <a:buNone/>
              <a:defRPr sz="1600" b="0" i="0">
                <a:latin typeface="Arial"/>
              </a:defRPr>
            </a:pPr>
            <a:r>
              <a:rPr dirty="0"/>
              <a:t>class </a:t>
            </a:r>
            <a:r>
              <a:rPr dirty="0" err="1"/>
              <a:t>SoftmaxRegression</a:t>
            </a:r>
            <a:r>
              <a:rPr dirty="0"/>
              <a:t>:</a:t>
            </a:r>
          </a:p>
          <a:p>
            <a:pPr marL="0" indent="0">
              <a:buNone/>
              <a:defRPr sz="1600" b="0" i="0">
                <a:latin typeface="Arial"/>
              </a:defRPr>
            </a:pPr>
            <a:r>
              <a:rPr dirty="0"/>
              <a:t>    def __</a:t>
            </a:r>
            <a:r>
              <a:rPr dirty="0" err="1"/>
              <a:t>init</a:t>
            </a:r>
            <a:r>
              <a:rPr dirty="0"/>
              <a:t>__(self, </a:t>
            </a:r>
            <a:r>
              <a:rPr dirty="0" err="1"/>
              <a:t>lr</a:t>
            </a:r>
            <a:r>
              <a:rPr dirty="0"/>
              <a:t>=0.01, </a:t>
            </a:r>
            <a:r>
              <a:rPr dirty="0" err="1"/>
              <a:t>n_iters</a:t>
            </a:r>
            <a:r>
              <a:rPr dirty="0"/>
              <a:t>=1000):</a:t>
            </a:r>
          </a:p>
          <a:p>
            <a:pPr marL="0" indent="0">
              <a:buNone/>
              <a:defRPr sz="1600" b="0" i="0">
                <a:latin typeface="Arial"/>
              </a:defRPr>
            </a:pPr>
            <a:r>
              <a:rPr dirty="0"/>
              <a:t>        self.lr = </a:t>
            </a:r>
            <a:r>
              <a:rPr dirty="0" err="1"/>
              <a:t>lr</a:t>
            </a:r>
            <a:endParaRPr dirty="0"/>
          </a:p>
          <a:p>
            <a:pPr marL="0" indent="0">
              <a:buNone/>
              <a:defRPr sz="1600" b="0" i="0">
                <a:latin typeface="Arial"/>
              </a:defRPr>
            </a:pPr>
            <a:r>
              <a:rPr dirty="0"/>
              <a:t>        </a:t>
            </a:r>
            <a:r>
              <a:rPr dirty="0" err="1"/>
              <a:t>self.n_iters</a:t>
            </a:r>
            <a:r>
              <a:rPr dirty="0"/>
              <a:t> = </a:t>
            </a:r>
            <a:r>
              <a:rPr dirty="0" err="1"/>
              <a:t>n_iters</a:t>
            </a:r>
            <a:endParaRPr dirty="0"/>
          </a:p>
          <a:p>
            <a:pPr marL="0" indent="0">
              <a:buNone/>
              <a:defRPr sz="1600" b="0" i="0">
                <a:latin typeface="Arial"/>
              </a:defRPr>
            </a:pPr>
            <a:r>
              <a:rPr dirty="0"/>
              <a:t>        </a:t>
            </a:r>
          </a:p>
          <a:p>
            <a:pPr marL="0" indent="0">
              <a:buNone/>
              <a:defRPr sz="1600" b="0" i="0">
                <a:latin typeface="Arial"/>
              </a:defRPr>
            </a:pPr>
            <a:r>
              <a:rPr dirty="0"/>
              <a:t>    def fit(self, X, y):</a:t>
            </a:r>
          </a:p>
          <a:p>
            <a:pPr marL="0" indent="0">
              <a:buNone/>
              <a:defRPr sz="1600" b="0" i="0">
                <a:latin typeface="Arial"/>
              </a:defRPr>
            </a:pPr>
            <a:r>
              <a:rPr dirty="0"/>
              <a:t>        </a:t>
            </a:r>
            <a:r>
              <a:rPr dirty="0" err="1"/>
              <a:t>n_samples</a:t>
            </a:r>
            <a:r>
              <a:rPr dirty="0"/>
              <a:t>, </a:t>
            </a:r>
            <a:r>
              <a:rPr dirty="0" err="1"/>
              <a:t>n_features</a:t>
            </a:r>
            <a:r>
              <a:rPr dirty="0"/>
              <a:t> = </a:t>
            </a:r>
            <a:r>
              <a:rPr dirty="0" err="1"/>
              <a:t>X.shape</a:t>
            </a:r>
            <a:endParaRPr dirty="0"/>
          </a:p>
          <a:p>
            <a:pPr marL="0" indent="0">
              <a:buNone/>
              <a:defRPr sz="1600" b="0" i="0">
                <a:latin typeface="Arial"/>
              </a:defRPr>
            </a:pPr>
            <a:r>
              <a:rPr dirty="0"/>
              <a:t>        </a:t>
            </a:r>
            <a:r>
              <a:rPr dirty="0" err="1"/>
              <a:t>n_classes</a:t>
            </a:r>
            <a:r>
              <a:rPr dirty="0"/>
              <a:t> = </a:t>
            </a:r>
            <a:r>
              <a:rPr dirty="0" err="1"/>
              <a:t>len</a:t>
            </a:r>
            <a:r>
              <a:rPr dirty="0"/>
              <a:t>(set(y))</a:t>
            </a:r>
          </a:p>
          <a:p>
            <a:pPr marL="0" indent="0">
              <a:buNone/>
              <a:defRPr sz="1600" b="0" i="0">
                <a:latin typeface="Arial"/>
              </a:defRPr>
            </a:pPr>
            <a:r>
              <a:rPr dirty="0"/>
              <a:t>        </a:t>
            </a:r>
          </a:p>
          <a:p>
            <a:pPr marL="0" indent="0">
              <a:buNone/>
              <a:defRPr sz="1600" b="0" i="0">
                <a:latin typeface="Arial"/>
              </a:defRPr>
            </a:pPr>
            <a:r>
              <a:rPr dirty="0"/>
              <a:t>        </a:t>
            </a:r>
            <a:r>
              <a:rPr dirty="0" err="1"/>
              <a:t>self.weights</a:t>
            </a:r>
            <a:r>
              <a:rPr dirty="0"/>
              <a:t> = </a:t>
            </a:r>
            <a:r>
              <a:rPr dirty="0" err="1"/>
              <a:t>np.zeros</a:t>
            </a:r>
            <a:r>
              <a:rPr dirty="0"/>
              <a:t>((</a:t>
            </a:r>
            <a:r>
              <a:rPr dirty="0" err="1"/>
              <a:t>n_features</a:t>
            </a:r>
            <a:r>
              <a:rPr dirty="0"/>
              <a:t>, </a:t>
            </a:r>
            <a:r>
              <a:rPr dirty="0" err="1"/>
              <a:t>n_classes</a:t>
            </a:r>
            <a:r>
              <a:rPr dirty="0"/>
              <a:t>))</a:t>
            </a:r>
          </a:p>
          <a:p>
            <a:pPr marL="0" indent="0">
              <a:buNone/>
              <a:defRPr sz="1600" b="0" i="0">
                <a:latin typeface="Arial"/>
              </a:defRPr>
            </a:pPr>
            <a:r>
              <a:rPr dirty="0"/>
              <a:t>        </a:t>
            </a:r>
            <a:r>
              <a:rPr dirty="0" err="1"/>
              <a:t>self.bias</a:t>
            </a:r>
            <a:r>
              <a:rPr dirty="0"/>
              <a:t> = </a:t>
            </a:r>
            <a:r>
              <a:rPr dirty="0" err="1"/>
              <a:t>np.zeros</a:t>
            </a:r>
            <a:r>
              <a:rPr dirty="0"/>
              <a:t>(</a:t>
            </a:r>
            <a:r>
              <a:rPr dirty="0" err="1"/>
              <a:t>n_classes</a:t>
            </a:r>
            <a:r>
              <a:rPr dirty="0"/>
              <a:t>)</a:t>
            </a:r>
          </a:p>
          <a:p>
            <a:pPr marL="0" indent="0">
              <a:buNone/>
              <a:defRPr sz="1600" b="0" i="0">
                <a:latin typeface="Arial"/>
              </a:defRPr>
            </a:pPr>
            <a:r>
              <a:rPr dirty="0"/>
              <a:t>        </a:t>
            </a:r>
          </a:p>
          <a:p>
            <a:pPr marL="0" indent="0">
              <a:buNone/>
              <a:defRPr sz="1600" b="0" i="0">
                <a:latin typeface="Arial"/>
              </a:defRPr>
            </a:pPr>
            <a:r>
              <a:rPr dirty="0"/>
              <a:t>        for </a:t>
            </a:r>
            <a:r>
              <a:rPr dirty="0" err="1"/>
              <a:t>i</a:t>
            </a:r>
            <a:r>
              <a:rPr dirty="0"/>
              <a:t> in range(</a:t>
            </a:r>
            <a:r>
              <a:rPr dirty="0" err="1"/>
              <a:t>self.n_iters</a:t>
            </a:r>
            <a:r>
              <a:rPr dirty="0"/>
              <a:t>):</a:t>
            </a:r>
          </a:p>
          <a:p>
            <a:pPr marL="0" indent="0">
              <a:buNone/>
              <a:defRPr sz="1600" b="0" i="0">
                <a:latin typeface="Arial"/>
              </a:defRPr>
            </a:pPr>
            <a:r>
              <a:rPr dirty="0"/>
              <a:t>            scores = X.dot(</a:t>
            </a:r>
            <a:r>
              <a:rPr dirty="0" err="1"/>
              <a:t>self.weights</a:t>
            </a:r>
            <a:r>
              <a:rPr dirty="0"/>
              <a:t>) + </a:t>
            </a:r>
            <a:r>
              <a:rPr dirty="0" err="1"/>
              <a:t>self.bias</a:t>
            </a:r>
            <a:endParaRPr dirty="0"/>
          </a:p>
          <a:p>
            <a:pPr marL="0" indent="0">
              <a:buNone/>
              <a:defRPr sz="1600" b="0" i="0">
                <a:latin typeface="Arial"/>
              </a:defRPr>
            </a:pPr>
            <a:r>
              <a:rPr dirty="0"/>
              <a:t>            </a:t>
            </a:r>
            <a:r>
              <a:rPr dirty="0" err="1"/>
              <a:t>exp_scores</a:t>
            </a:r>
            <a:r>
              <a:rPr dirty="0"/>
              <a:t> = </a:t>
            </a:r>
            <a:r>
              <a:rPr dirty="0" err="1"/>
              <a:t>np.exp</a:t>
            </a:r>
            <a:r>
              <a:rPr dirty="0"/>
              <a:t>(scores)</a:t>
            </a:r>
          </a:p>
          <a:p>
            <a:pPr marL="0" indent="0">
              <a:buNone/>
              <a:defRPr sz="1600" b="0" i="0">
                <a:latin typeface="Arial"/>
              </a:defRPr>
            </a:pPr>
            <a:r>
              <a:rPr dirty="0"/>
              <a:t>            probs = </a:t>
            </a:r>
            <a:r>
              <a:rPr dirty="0" err="1"/>
              <a:t>exp_scores</a:t>
            </a:r>
            <a:r>
              <a:rPr dirty="0"/>
              <a:t> / </a:t>
            </a:r>
            <a:r>
              <a:rPr dirty="0" err="1"/>
              <a:t>np.sum</a:t>
            </a:r>
            <a:r>
              <a:rPr dirty="0"/>
              <a:t>(</a:t>
            </a:r>
            <a:r>
              <a:rPr dirty="0" err="1"/>
              <a:t>exp_scores</a:t>
            </a:r>
            <a:r>
              <a:rPr dirty="0"/>
              <a:t>, axis=1, </a:t>
            </a:r>
            <a:r>
              <a:rPr dirty="0" err="1"/>
              <a:t>keepdims</a:t>
            </a:r>
            <a:r>
              <a:rPr dirty="0"/>
              <a:t>=True)</a:t>
            </a:r>
          </a:p>
          <a:p>
            <a:pPr marL="0" indent="0">
              <a:buNone/>
              <a:defRPr sz="1600" b="0" i="0">
                <a:latin typeface="Arial"/>
              </a:defRPr>
            </a:pPr>
            <a:r>
              <a:rPr dirty="0"/>
              <a:t>            </a:t>
            </a:r>
          </a:p>
          <a:p>
            <a:pPr marL="0" indent="0">
              <a:buNone/>
              <a:defRPr sz="1600" b="0" i="0">
                <a:latin typeface="Arial"/>
              </a:defRPr>
            </a:pPr>
            <a:r>
              <a:rPr dirty="0"/>
              <a:t>            </a:t>
            </a:r>
            <a:r>
              <a:rPr dirty="0" err="1"/>
              <a:t>y_one_hot</a:t>
            </a:r>
            <a:r>
              <a:rPr dirty="0"/>
              <a:t> = </a:t>
            </a:r>
            <a:r>
              <a:rPr dirty="0" err="1"/>
              <a:t>np.zeros</a:t>
            </a:r>
            <a:r>
              <a:rPr dirty="0"/>
              <a:t>((</a:t>
            </a:r>
            <a:r>
              <a:rPr dirty="0" err="1"/>
              <a:t>n_samples</a:t>
            </a:r>
            <a:r>
              <a:rPr dirty="0"/>
              <a:t>, </a:t>
            </a:r>
            <a:r>
              <a:rPr dirty="0" err="1"/>
              <a:t>n_classes</a:t>
            </a:r>
            <a:r>
              <a:rPr dirty="0"/>
              <a:t>))</a:t>
            </a:r>
          </a:p>
          <a:p>
            <a:pPr marL="0" indent="0">
              <a:buNone/>
              <a:defRPr sz="1600" b="0" i="0">
                <a:latin typeface="Arial"/>
              </a:defRPr>
            </a:pPr>
            <a:r>
              <a:rPr dirty="0"/>
              <a:t>            </a:t>
            </a:r>
            <a:r>
              <a:rPr dirty="0" err="1"/>
              <a:t>y_one_hot</a:t>
            </a:r>
            <a:r>
              <a:rPr dirty="0"/>
              <a:t>[</a:t>
            </a:r>
            <a:r>
              <a:rPr dirty="0" err="1"/>
              <a:t>np.arange</a:t>
            </a:r>
            <a:r>
              <a:rPr dirty="0"/>
              <a:t>(</a:t>
            </a:r>
            <a:r>
              <a:rPr dirty="0" err="1"/>
              <a:t>n_samples</a:t>
            </a:r>
            <a:r>
              <a:rPr dirty="0"/>
              <a:t>), y] = 1</a:t>
            </a:r>
          </a:p>
          <a:p>
            <a:pPr marL="0" indent="0">
              <a:buNone/>
              <a:defRPr sz="1600" b="0" i="0">
                <a:latin typeface="Arial"/>
              </a:defRPr>
            </a:pPr>
            <a:r>
              <a:rPr dirty="0"/>
              <a:t>            </a:t>
            </a:r>
          </a:p>
          <a:p>
            <a:pPr marL="0" indent="0">
              <a:buNone/>
              <a:defRPr sz="1600" b="0" i="0">
                <a:latin typeface="Arial"/>
              </a:defRPr>
            </a:pPr>
            <a:r>
              <a:rPr dirty="0"/>
              <a:t>            </a:t>
            </a:r>
            <a:r>
              <a:rPr dirty="0" err="1"/>
              <a:t>grad_weights</a:t>
            </a:r>
            <a:r>
              <a:rPr dirty="0"/>
              <a:t> = (1 / </a:t>
            </a:r>
            <a:r>
              <a:rPr dirty="0" err="1"/>
              <a:t>n_samples</a:t>
            </a:r>
            <a:r>
              <a:rPr dirty="0"/>
              <a:t>) * X.T.dot(probs - </a:t>
            </a:r>
            <a:r>
              <a:rPr dirty="0" err="1"/>
              <a:t>y_one_hot</a:t>
            </a:r>
            <a:r>
              <a:rPr dirty="0"/>
              <a:t>)</a:t>
            </a:r>
          </a:p>
          <a:p>
            <a:pPr marL="0" indent="0">
              <a:buNone/>
              <a:defRPr sz="1600" b="0" i="0">
                <a:latin typeface="Arial"/>
              </a:defRPr>
            </a:pPr>
            <a:r>
              <a:rPr dirty="0"/>
              <a:t>            </a:t>
            </a:r>
            <a:r>
              <a:rPr dirty="0" err="1"/>
              <a:t>grad_bias</a:t>
            </a:r>
            <a:r>
              <a:rPr dirty="0"/>
              <a:t> = (1 / </a:t>
            </a:r>
            <a:r>
              <a:rPr dirty="0" err="1"/>
              <a:t>n_samples</a:t>
            </a:r>
            <a:r>
              <a:rPr dirty="0"/>
              <a:t>) * </a:t>
            </a:r>
            <a:r>
              <a:rPr dirty="0" err="1"/>
              <a:t>np.sum</a:t>
            </a:r>
            <a:r>
              <a:rPr dirty="0"/>
              <a:t>(probs - </a:t>
            </a:r>
            <a:r>
              <a:rPr dirty="0" err="1"/>
              <a:t>y_one_hot</a:t>
            </a:r>
            <a:r>
              <a:rPr dirty="0"/>
              <a:t>, axis=0)</a:t>
            </a:r>
          </a:p>
          <a:p>
            <a:pPr marL="0" indent="0">
              <a:buNone/>
              <a:defRPr sz="1600" b="0" i="0">
                <a:latin typeface="Arial"/>
              </a:defRPr>
            </a:pPr>
            <a:r>
              <a:rPr dirty="0"/>
              <a:t>            </a:t>
            </a:r>
          </a:p>
          <a:p>
            <a:pPr marL="0" indent="0">
              <a:buNone/>
              <a:defRPr sz="1600" b="0" i="0">
                <a:latin typeface="Arial"/>
              </a:defRPr>
            </a:pPr>
            <a:r>
              <a:rPr dirty="0"/>
              <a:t>            </a:t>
            </a:r>
            <a:r>
              <a:rPr dirty="0" err="1"/>
              <a:t>self.weights</a:t>
            </a:r>
            <a:r>
              <a:rPr dirty="0"/>
              <a:t> -= self.lr * </a:t>
            </a:r>
            <a:r>
              <a:rPr dirty="0" err="1"/>
              <a:t>grad_weights</a:t>
            </a:r>
            <a:endParaRPr dirty="0"/>
          </a:p>
          <a:p>
            <a:pPr marL="0" indent="0">
              <a:buNone/>
              <a:defRPr sz="1600" b="0" i="0">
                <a:latin typeface="Arial"/>
              </a:defRPr>
            </a:pPr>
            <a:r>
              <a:rPr dirty="0"/>
              <a:t>            </a:t>
            </a:r>
            <a:r>
              <a:rPr dirty="0" err="1"/>
              <a:t>self.bias</a:t>
            </a:r>
            <a:r>
              <a:rPr dirty="0"/>
              <a:t> -= self.lr * </a:t>
            </a:r>
            <a:r>
              <a:rPr dirty="0" err="1"/>
              <a:t>grad_bias</a:t>
            </a:r>
            <a:endParaRPr dirty="0"/>
          </a:p>
          <a:p>
            <a:pPr marL="0" indent="0">
              <a:buNone/>
              <a:defRPr sz="1600" b="0" i="0">
                <a:latin typeface="Arial"/>
              </a:defRPr>
            </a:pPr>
            <a:r>
              <a:rPr dirty="0"/>
              <a:t>            </a:t>
            </a:r>
          </a:p>
          <a:p>
            <a:pPr marL="0" indent="0">
              <a:buNone/>
              <a:defRPr sz="1600" b="0" i="0">
                <a:latin typeface="Arial"/>
              </a:defRPr>
            </a:pPr>
            <a:r>
              <a:rPr dirty="0"/>
              <a:t>    def predict(self, X):</a:t>
            </a:r>
          </a:p>
          <a:p>
            <a:pPr marL="0" indent="0">
              <a:buNone/>
              <a:defRPr sz="1600" b="0" i="0">
                <a:latin typeface="Arial"/>
              </a:defRPr>
            </a:pPr>
            <a:r>
              <a:rPr dirty="0"/>
              <a:t>        scores = X.dot(</a:t>
            </a:r>
            <a:r>
              <a:rPr dirty="0" err="1"/>
              <a:t>self.weights</a:t>
            </a:r>
            <a:r>
              <a:rPr dirty="0"/>
              <a:t>) + </a:t>
            </a:r>
            <a:r>
              <a:rPr dirty="0" err="1"/>
              <a:t>self.bias</a:t>
            </a:r>
            <a:endParaRPr dirty="0"/>
          </a:p>
          <a:p>
            <a:pPr marL="0" indent="0">
              <a:buNone/>
              <a:defRPr sz="1600" b="0" i="0">
                <a:latin typeface="Arial"/>
              </a:defRPr>
            </a:pPr>
            <a:r>
              <a:rPr dirty="0"/>
              <a:t>        preds = </a:t>
            </a:r>
            <a:r>
              <a:rPr dirty="0" err="1"/>
              <a:t>np.argmax</a:t>
            </a:r>
            <a:r>
              <a:rPr dirty="0"/>
              <a:t>(scores, axis=1)</a:t>
            </a:r>
          </a:p>
          <a:p>
            <a:pPr marL="0" indent="0">
              <a:buNone/>
              <a:defRPr sz="1600" b="0" i="0">
                <a:latin typeface="Arial"/>
              </a:defRPr>
            </a:pPr>
            <a:r>
              <a:rPr dirty="0"/>
              <a:t>        return preds</a:t>
            </a:r>
          </a:p>
          <a:p>
            <a:pPr>
              <a:defRPr sz="1600" b="0" i="0">
                <a:latin typeface="Arial"/>
              </a:defRP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lang="en-IN"/>
              <a:t> Logistic Regression, </a:t>
            </a:r>
          </a:p>
        </p:txBody>
      </p:sp>
      <p:sp>
        <p:nvSpPr>
          <p:cNvPr id="3" name="Content Placeholder 2"/>
          <p:cNvSpPr>
            <a:spLocks noGrp="1"/>
          </p:cNvSpPr>
          <p:nvPr>
            <p:ph idx="1"/>
          </p:nvPr>
        </p:nvSpPr>
        <p:spPr>
          <a:xfrm>
            <a:off x="457200" y="1757517"/>
            <a:ext cx="8229600" cy="4525963"/>
          </a:xfrm>
        </p:spPr>
        <p:txBody>
          <a:bodyPr/>
          <a:lstStyle/>
          <a:p>
            <a:pPr>
              <a:defRPr sz="1600" b="0" i="0">
                <a:latin typeface="Arial"/>
              </a:defRPr>
            </a:pPr>
            <a:r>
              <a:rPr lang="en-US"/>
              <a:t>Logistic regression is widely used in various fields such as medical research, marketing, and social sciences.</a:t>
            </a:r>
          </a:p>
          <a:p>
            <a:pPr>
              <a:defRPr sz="1600" b="0" i="0">
                <a:latin typeface="Arial"/>
              </a:defRPr>
            </a:pPr>
            <a:r>
              <a:rPr lang="en-US"/>
              <a:t>The logistic function used in logistic regression is the sigmoid function, which is an S-shaped curve that ranges from 0 to 1.</a:t>
            </a:r>
          </a:p>
          <a:p>
            <a:pPr>
              <a:defRPr sz="1600" b="0" i="0">
                <a:latin typeface="Arial"/>
              </a:defRPr>
            </a:pPr>
            <a:r>
              <a:rPr lang="en-US"/>
              <a:t>The logistic function maps any input value to a probability value between 0 and 1.</a:t>
            </a:r>
          </a:p>
          <a:p>
            <a:pPr>
              <a:defRPr sz="1600" b="0" i="0">
                <a:latin typeface="Arial"/>
              </a:defRPr>
            </a:pPr>
            <a:r>
              <a:rPr lang="en-US"/>
              <a:t>The logistic regression model estimates the coefficients of the independent variables that maximize the likelihood of the observed data.</a:t>
            </a:r>
          </a:p>
          <a:p>
            <a:pPr>
              <a:defRPr sz="1600" b="0" i="0">
                <a:latin typeface="Arial"/>
              </a:defRPr>
            </a:pPr>
            <a:r>
              <a:rPr lang="en-US"/>
              <a:t>Logistic regression can be used for binary classification problems, such as predicting whether a customer will buy a product or not.</a:t>
            </a:r>
          </a:p>
          <a:p>
            <a:pPr>
              <a:defRPr sz="1600" b="0" i="0">
                <a:latin typeface="Arial"/>
              </a:defRPr>
            </a:pPr>
            <a:r>
              <a:rPr lang="en-US"/>
              <a:t>There are several variants of logistic regression, such as multi-class logistic regression and ordinal logistic regression, that can handle more than two categories in the dependent variable.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stic_regression_schematic.png"/>
          <p:cNvPicPr>
            <a:picLocks noChangeAspect="1"/>
          </p:cNvPicPr>
          <p:nvPr/>
        </p:nvPicPr>
        <p:blipFill>
          <a:blip r:embed="rId2"/>
          <a:stretch>
            <a:fillRect/>
          </a:stretch>
        </p:blipFill>
        <p:spPr>
          <a:xfrm>
            <a:off x="1005840" y="640080"/>
            <a:ext cx="7315200" cy="5486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Non-linear SVM Classification</a:t>
            </a:r>
          </a:p>
        </p:txBody>
      </p:sp>
      <p:sp>
        <p:nvSpPr>
          <p:cNvPr id="3" name="Content Placeholder 2"/>
          <p:cNvSpPr>
            <a:spLocks noGrp="1"/>
          </p:cNvSpPr>
          <p:nvPr>
            <p:ph idx="1"/>
          </p:nvPr>
        </p:nvSpPr>
        <p:spPr/>
        <p:txBody>
          <a:bodyPr/>
          <a:lstStyle/>
          <a:p>
            <a:pPr>
              <a:defRPr sz="1600" b="0" i="0">
                <a:latin typeface="Arial"/>
              </a:defRPr>
            </a:pPr>
            <a:r>
              <a:rPr dirty="0"/>
              <a:t>Non-linear SVM classification is a machine learning algorithm used for classification tasks where the data is not easily separable by a linear boundary.</a:t>
            </a:r>
          </a:p>
          <a:p>
            <a:pPr>
              <a:defRPr sz="1600" b="0" i="0">
                <a:latin typeface="Arial"/>
              </a:defRPr>
            </a:pPr>
            <a:r>
              <a:rPr dirty="0"/>
              <a:t>SVM or Support Vector Machine is a powerful machine learning algorithm used for classification tasks.</a:t>
            </a:r>
          </a:p>
          <a:p>
            <a:pPr>
              <a:defRPr sz="1600" b="0" i="0">
                <a:latin typeface="Arial"/>
              </a:defRPr>
            </a:pPr>
            <a:r>
              <a:rPr dirty="0"/>
              <a:t>SVM can be used for both linear and non-linear classification.</a:t>
            </a:r>
          </a:p>
          <a:p>
            <a:pPr>
              <a:defRPr sz="1600" b="0" i="0">
                <a:latin typeface="Arial"/>
              </a:defRPr>
            </a:pPr>
            <a:r>
              <a:rPr dirty="0"/>
              <a:t>Linear SVM classification is used when the data is linearly separable, but in the case of non-linear data, Non-linear SVM classification is used.</a:t>
            </a:r>
          </a:p>
          <a:p>
            <a:pPr>
              <a:defRPr sz="1600" b="0" i="0">
                <a:latin typeface="Arial"/>
              </a:defRPr>
            </a:pPr>
            <a:r>
              <a:rPr dirty="0"/>
              <a:t>The non-linear SVM classification algorithm works by transforming the data into a higher-dimensional space where it can be separated by a non-linear boundary.</a:t>
            </a:r>
          </a:p>
          <a:p>
            <a:pPr>
              <a:defRPr sz="1600" b="0" i="0">
                <a:latin typeface="Arial"/>
              </a:defRPr>
            </a:pPr>
            <a:r>
              <a:rPr dirty="0"/>
              <a:t>Non-linear SVM classification involves the use of a kernel function that maps the inputs into a higher space where a linear boundary can separate the data.</a:t>
            </a:r>
            <a:endParaRPr lang="en-IN" dirty="0"/>
          </a:p>
          <a:p>
            <a:pPr>
              <a:defRPr sz="1600" b="0" i="0">
                <a:latin typeface="Arial"/>
              </a:defRPr>
            </a:pPr>
            <a:r>
              <a:rPr lang="en-IN" dirty="0"/>
              <a:t>Kernel functions like Polynomial kernel, Gaussian kernel, Radial Basis Function kernel, and Sigmoid kernel are used in Non-linear SVM classification.</a:t>
            </a:r>
          </a:p>
          <a:p>
            <a:pPr>
              <a:defRPr sz="1600" b="0" i="0">
                <a:latin typeface="Arial"/>
              </a:defRPr>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Non-linear SVM Classification</a:t>
            </a:r>
          </a:p>
        </p:txBody>
      </p:sp>
      <p:sp>
        <p:nvSpPr>
          <p:cNvPr id="3" name="Content Placeholder 2"/>
          <p:cNvSpPr>
            <a:spLocks noGrp="1"/>
          </p:cNvSpPr>
          <p:nvPr>
            <p:ph idx="1"/>
          </p:nvPr>
        </p:nvSpPr>
        <p:spPr/>
        <p:txBody>
          <a:bodyPr/>
          <a:lstStyle/>
          <a:p>
            <a:pPr>
              <a:defRPr sz="1600" b="0" i="0">
                <a:latin typeface="Arial"/>
              </a:defRPr>
            </a:pPr>
            <a:r>
              <a:rPr dirty="0"/>
              <a:t>The choice of kernel function plays a critical role in the performance of the Non-linear SVM classification algorithm.</a:t>
            </a:r>
          </a:p>
          <a:p>
            <a:pPr>
              <a:defRPr sz="1600" b="0" i="0">
                <a:latin typeface="Arial"/>
              </a:defRPr>
            </a:pPr>
            <a:r>
              <a:rPr dirty="0"/>
              <a:t>The main advantage of Non-linear SVM classification is its ability to handle complex non-linear data that cannot be classified by a linear boundary.</a:t>
            </a:r>
          </a:p>
          <a:p>
            <a:pPr>
              <a:defRPr sz="1600" b="0" i="0">
                <a:latin typeface="Arial"/>
              </a:defRPr>
            </a:pPr>
            <a:r>
              <a:rPr dirty="0"/>
              <a:t>However, Non-linear SVM classification is computationally intensive, and the choice of kernel function must be carefully selected to prevent overfitting or underfitting of the data.</a:t>
            </a:r>
          </a:p>
          <a:p>
            <a:pPr>
              <a:defRPr sz="1600" b="0" i="0">
                <a:latin typeface="Arial"/>
              </a:defRPr>
            </a:pPr>
            <a:r>
              <a:rPr dirty="0"/>
              <a:t>Non-linear SVM classification can be applied to various fields, including bioinformatics, data mining, financial modeling, and image recognition.</a:t>
            </a:r>
          </a:p>
          <a:p>
            <a:pPr>
              <a:defRPr sz="1600" b="0" i="0">
                <a:latin typeface="Arial"/>
              </a:defRPr>
            </a:pPr>
            <a:r>
              <a:rPr dirty="0"/>
              <a:t>In conclusion, Non-linear SVM classification is a powerful machine learning algorithm used for classification tasks where the data is not linearly separable. The algorithm works by mapping the data into a higher-dimensional space where a non-linear boundary can separate the data. Choosing the right kernel function is critical for good performance. Nevertheless, the algorithm has proven to be useful in many fields, including bioinformatics, data mining, financial modeling, and image recognition.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Code Snippet For  Non-linear SVM Classification</a:t>
            </a:r>
          </a:p>
        </p:txBody>
      </p:sp>
      <p:sp>
        <p:nvSpPr>
          <p:cNvPr id="3" name="Content Placeholder 2"/>
          <p:cNvSpPr>
            <a:spLocks noGrp="1"/>
          </p:cNvSpPr>
          <p:nvPr>
            <p:ph idx="1"/>
          </p:nvPr>
        </p:nvSpPr>
        <p:spPr>
          <a:xfrm>
            <a:off x="457200" y="1288026"/>
            <a:ext cx="8229600" cy="5295336"/>
          </a:xfrm>
        </p:spPr>
        <p:txBody>
          <a:bodyPr>
            <a:normAutofit fontScale="85000" lnSpcReduction="20000"/>
          </a:bodyPr>
          <a:lstStyle/>
          <a:p>
            <a:pPr>
              <a:defRPr sz="1600" b="0" i="0">
                <a:latin typeface="Arial"/>
              </a:defRPr>
            </a:pPr>
            <a:endParaRPr dirty="0"/>
          </a:p>
          <a:p>
            <a:pPr marL="0" indent="0">
              <a:buNone/>
              <a:defRPr sz="1600" b="0" i="0">
                <a:latin typeface="Arial"/>
              </a:defRPr>
            </a:pPr>
            <a:r>
              <a:rPr dirty="0"/>
              <a:t>from </a:t>
            </a:r>
            <a:r>
              <a:rPr dirty="0" err="1"/>
              <a:t>sklearn.svm</a:t>
            </a:r>
            <a:r>
              <a:rPr dirty="0"/>
              <a:t> import SVC</a:t>
            </a:r>
          </a:p>
          <a:p>
            <a:pPr marL="0" indent="0">
              <a:buNone/>
              <a:defRPr sz="1600" b="0" i="0">
                <a:latin typeface="Arial"/>
              </a:defRPr>
            </a:pPr>
            <a:r>
              <a:rPr dirty="0"/>
              <a:t>from </a:t>
            </a:r>
            <a:r>
              <a:rPr dirty="0" err="1"/>
              <a:t>sklearn.datasets</a:t>
            </a:r>
            <a:r>
              <a:rPr dirty="0"/>
              <a:t> import </a:t>
            </a:r>
            <a:r>
              <a:rPr dirty="0" err="1"/>
              <a:t>make_moons</a:t>
            </a:r>
            <a:endParaRPr dirty="0"/>
          </a:p>
          <a:p>
            <a:pPr marL="0" indent="0">
              <a:buNone/>
              <a:defRPr sz="1600" b="0" i="0">
                <a:latin typeface="Arial"/>
              </a:defRPr>
            </a:pPr>
            <a:r>
              <a:rPr dirty="0"/>
              <a:t>from </a:t>
            </a:r>
            <a:r>
              <a:rPr dirty="0" err="1"/>
              <a:t>sklearn.model_selection</a:t>
            </a:r>
            <a:r>
              <a:rPr dirty="0"/>
              <a:t> import </a:t>
            </a:r>
            <a:r>
              <a:rPr dirty="0" err="1"/>
              <a:t>train_test_split</a:t>
            </a:r>
            <a:endParaRPr dirty="0"/>
          </a:p>
          <a:p>
            <a:pPr marL="0" indent="0">
              <a:buNone/>
              <a:defRPr sz="1600" b="0" i="0">
                <a:latin typeface="Arial"/>
              </a:defRPr>
            </a:pPr>
            <a:r>
              <a:rPr dirty="0"/>
              <a:t>from </a:t>
            </a:r>
            <a:r>
              <a:rPr dirty="0" err="1"/>
              <a:t>sklearn.metrics</a:t>
            </a:r>
            <a:r>
              <a:rPr dirty="0"/>
              <a:t> import </a:t>
            </a:r>
            <a:r>
              <a:rPr dirty="0" err="1"/>
              <a:t>accuracy_score</a:t>
            </a:r>
            <a:endParaRPr dirty="0"/>
          </a:p>
          <a:p>
            <a:pPr marL="0" indent="0">
              <a:buNone/>
              <a:defRPr sz="1600" b="0" i="0">
                <a:latin typeface="Arial"/>
              </a:defRPr>
            </a:pPr>
            <a:endParaRPr dirty="0"/>
          </a:p>
          <a:p>
            <a:pPr marL="0" indent="0">
              <a:buNone/>
              <a:defRPr sz="1600" b="0" i="0">
                <a:latin typeface="Arial"/>
              </a:defRPr>
            </a:pPr>
            <a:r>
              <a:rPr dirty="0"/>
              <a:t># Generate dataset</a:t>
            </a:r>
          </a:p>
          <a:p>
            <a:pPr marL="0" indent="0">
              <a:buNone/>
              <a:defRPr sz="1600" b="0" i="0">
                <a:latin typeface="Arial"/>
              </a:defRPr>
            </a:pPr>
            <a:r>
              <a:rPr dirty="0"/>
              <a:t>X, y = </a:t>
            </a:r>
            <a:r>
              <a:rPr dirty="0" err="1"/>
              <a:t>make_moons</a:t>
            </a:r>
            <a:r>
              <a:rPr dirty="0"/>
              <a:t>(</a:t>
            </a:r>
            <a:r>
              <a:rPr dirty="0" err="1"/>
              <a:t>n_samples</a:t>
            </a:r>
            <a:r>
              <a:rPr dirty="0"/>
              <a:t>=1000, noise=0.1, </a:t>
            </a:r>
            <a:r>
              <a:rPr dirty="0" err="1"/>
              <a:t>random_state</a:t>
            </a:r>
            <a:r>
              <a:rPr dirty="0"/>
              <a:t>=42)</a:t>
            </a:r>
          </a:p>
          <a:p>
            <a:pPr marL="0" indent="0">
              <a:buNone/>
              <a:defRPr sz="1600" b="0" i="0">
                <a:latin typeface="Arial"/>
              </a:defRPr>
            </a:pPr>
            <a:endParaRPr dirty="0"/>
          </a:p>
          <a:p>
            <a:pPr marL="0" indent="0">
              <a:buNone/>
              <a:defRPr sz="1600" b="0" i="0">
                <a:latin typeface="Arial"/>
              </a:defRPr>
            </a:pPr>
            <a:r>
              <a:rPr dirty="0"/>
              <a:t># Split dataset into training and testing sets</a:t>
            </a:r>
          </a:p>
          <a:p>
            <a:pPr marL="0" indent="0">
              <a:buNone/>
              <a:defRPr sz="1600" b="0" i="0">
                <a:latin typeface="Arial"/>
              </a:defRPr>
            </a:pPr>
            <a:r>
              <a:rPr dirty="0" err="1"/>
              <a:t>X_train</a:t>
            </a:r>
            <a:r>
              <a:rPr dirty="0"/>
              <a:t>, </a:t>
            </a:r>
            <a:r>
              <a:rPr dirty="0" err="1"/>
              <a:t>X_test</a:t>
            </a:r>
            <a:r>
              <a:rPr dirty="0"/>
              <a:t>, </a:t>
            </a:r>
            <a:r>
              <a:rPr dirty="0" err="1"/>
              <a:t>y_train</a:t>
            </a:r>
            <a:r>
              <a:rPr dirty="0"/>
              <a:t>, </a:t>
            </a:r>
            <a:r>
              <a:rPr dirty="0" err="1"/>
              <a:t>y_test</a:t>
            </a:r>
            <a:r>
              <a:rPr dirty="0"/>
              <a:t> = </a:t>
            </a:r>
            <a:r>
              <a:rPr dirty="0" err="1"/>
              <a:t>train_test_split</a:t>
            </a:r>
            <a:r>
              <a:rPr dirty="0"/>
              <a:t>(X, y, </a:t>
            </a:r>
            <a:r>
              <a:rPr dirty="0" err="1"/>
              <a:t>test_size</a:t>
            </a:r>
            <a:r>
              <a:rPr dirty="0"/>
              <a:t>=0.2, </a:t>
            </a:r>
            <a:r>
              <a:rPr dirty="0" err="1"/>
              <a:t>random_state</a:t>
            </a:r>
            <a:r>
              <a:rPr dirty="0"/>
              <a:t>=42)</a:t>
            </a:r>
          </a:p>
          <a:p>
            <a:pPr marL="0" indent="0">
              <a:buNone/>
              <a:defRPr sz="1600" b="0" i="0">
                <a:latin typeface="Arial"/>
              </a:defRPr>
            </a:pPr>
            <a:endParaRPr dirty="0"/>
          </a:p>
          <a:p>
            <a:pPr marL="0" indent="0">
              <a:buNone/>
              <a:defRPr sz="1600" b="0" i="0">
                <a:latin typeface="Arial"/>
              </a:defRPr>
            </a:pPr>
            <a:r>
              <a:rPr dirty="0"/>
              <a:t># Create an instance of the SVM model with a non-linear kernel (e.g. RBF)</a:t>
            </a:r>
          </a:p>
          <a:p>
            <a:pPr marL="0" indent="0">
              <a:buNone/>
              <a:defRPr sz="1600" b="0" i="0">
                <a:latin typeface="Arial"/>
              </a:defRPr>
            </a:pPr>
            <a:r>
              <a:rPr dirty="0" err="1"/>
              <a:t>svm</a:t>
            </a:r>
            <a:r>
              <a:rPr dirty="0"/>
              <a:t> = SVC(kernel='</a:t>
            </a:r>
            <a:r>
              <a:rPr dirty="0" err="1"/>
              <a:t>rbf</a:t>
            </a:r>
            <a:r>
              <a:rPr dirty="0"/>
              <a:t>')</a:t>
            </a:r>
          </a:p>
          <a:p>
            <a:pPr marL="0" indent="0">
              <a:buNone/>
              <a:defRPr sz="1600" b="0" i="0">
                <a:latin typeface="Arial"/>
              </a:defRPr>
            </a:pPr>
            <a:endParaRPr dirty="0"/>
          </a:p>
          <a:p>
            <a:pPr marL="0" indent="0">
              <a:buNone/>
              <a:defRPr sz="1600" b="0" i="0">
                <a:latin typeface="Arial"/>
              </a:defRPr>
            </a:pPr>
            <a:r>
              <a:rPr dirty="0"/>
              <a:t># Train the model on the training data</a:t>
            </a:r>
          </a:p>
          <a:p>
            <a:pPr marL="0" indent="0">
              <a:buNone/>
              <a:defRPr sz="1600" b="0" i="0">
                <a:latin typeface="Arial"/>
              </a:defRPr>
            </a:pPr>
            <a:r>
              <a:rPr dirty="0" err="1"/>
              <a:t>svm.fit</a:t>
            </a:r>
            <a:r>
              <a:rPr dirty="0"/>
              <a:t>(</a:t>
            </a:r>
            <a:r>
              <a:rPr dirty="0" err="1"/>
              <a:t>X_train</a:t>
            </a:r>
            <a:r>
              <a:rPr dirty="0"/>
              <a:t>, </a:t>
            </a:r>
            <a:r>
              <a:rPr dirty="0" err="1"/>
              <a:t>y_train</a:t>
            </a:r>
            <a:r>
              <a:rPr dirty="0"/>
              <a:t>)</a:t>
            </a:r>
          </a:p>
          <a:p>
            <a:pPr marL="0" indent="0">
              <a:buNone/>
              <a:defRPr sz="1600" b="0" i="0">
                <a:latin typeface="Arial"/>
              </a:defRPr>
            </a:pPr>
            <a:endParaRPr dirty="0"/>
          </a:p>
          <a:p>
            <a:pPr marL="0" indent="0">
              <a:buNone/>
              <a:defRPr sz="1600" b="0" i="0">
                <a:latin typeface="Arial"/>
              </a:defRPr>
            </a:pPr>
            <a:r>
              <a:rPr dirty="0"/>
              <a:t># Use the trained model to predict the labels for the test data</a:t>
            </a:r>
          </a:p>
          <a:p>
            <a:pPr marL="0" indent="0">
              <a:buNone/>
              <a:defRPr sz="1600" b="0" i="0">
                <a:latin typeface="Arial"/>
              </a:defRPr>
            </a:pPr>
            <a:r>
              <a:rPr dirty="0" err="1"/>
              <a:t>y_pred</a:t>
            </a:r>
            <a:r>
              <a:rPr dirty="0"/>
              <a:t> = </a:t>
            </a:r>
            <a:r>
              <a:rPr dirty="0" err="1"/>
              <a:t>svm.predict</a:t>
            </a:r>
            <a:r>
              <a:rPr dirty="0"/>
              <a:t>(</a:t>
            </a:r>
            <a:r>
              <a:rPr dirty="0" err="1"/>
              <a:t>X_test</a:t>
            </a:r>
            <a:r>
              <a:rPr dirty="0"/>
              <a:t>)</a:t>
            </a:r>
          </a:p>
          <a:p>
            <a:pPr marL="0" indent="0">
              <a:buNone/>
              <a:defRPr sz="1600" b="0" i="0">
                <a:latin typeface="Arial"/>
              </a:defRPr>
            </a:pPr>
            <a:endParaRPr dirty="0"/>
          </a:p>
          <a:p>
            <a:pPr marL="0" indent="0">
              <a:buNone/>
              <a:defRPr sz="1600" b="0" i="0">
                <a:latin typeface="Arial"/>
              </a:defRPr>
            </a:pPr>
            <a:r>
              <a:rPr dirty="0"/>
              <a:t># Evaluate the model's performance by computing the accuracy</a:t>
            </a:r>
          </a:p>
          <a:p>
            <a:pPr marL="0" indent="0">
              <a:buNone/>
              <a:defRPr sz="1600" b="0" i="0">
                <a:latin typeface="Arial"/>
              </a:defRPr>
            </a:pPr>
            <a:r>
              <a:rPr dirty="0"/>
              <a:t>accuracy = </a:t>
            </a:r>
            <a:r>
              <a:rPr dirty="0" err="1"/>
              <a:t>accuracy_score</a:t>
            </a:r>
            <a:r>
              <a:rPr dirty="0"/>
              <a:t>(</a:t>
            </a:r>
            <a:r>
              <a:rPr dirty="0" err="1"/>
              <a:t>y_test</a:t>
            </a:r>
            <a:r>
              <a:rPr dirty="0"/>
              <a:t>, </a:t>
            </a:r>
            <a:r>
              <a:rPr dirty="0" err="1"/>
              <a:t>y_pred</a:t>
            </a:r>
            <a:r>
              <a:rPr dirty="0"/>
              <a:t>)</a:t>
            </a:r>
          </a:p>
          <a:p>
            <a:pPr marL="0" indent="0">
              <a:buNone/>
              <a:defRPr sz="1600" b="0" i="0">
                <a:latin typeface="Arial"/>
              </a:defRPr>
            </a:pPr>
            <a:r>
              <a:rPr dirty="0"/>
              <a:t>print("Accuracy:", accuracy)</a:t>
            </a:r>
          </a:p>
          <a:p>
            <a:pPr>
              <a:defRPr sz="1600" b="0" i="0">
                <a:latin typeface="Arial"/>
              </a:defRPr>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VM1-1.jpg"/>
          <p:cNvPicPr>
            <a:picLocks noChangeAspect="1"/>
          </p:cNvPicPr>
          <p:nvPr/>
        </p:nvPicPr>
        <p:blipFill>
          <a:blip r:embed="rId2"/>
          <a:stretch>
            <a:fillRect/>
          </a:stretch>
        </p:blipFill>
        <p:spPr>
          <a:xfrm>
            <a:off x="1005840" y="640080"/>
            <a:ext cx="7315200" cy="5486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Polynomial kernel in SVM</a:t>
            </a:r>
          </a:p>
        </p:txBody>
      </p:sp>
      <p:sp>
        <p:nvSpPr>
          <p:cNvPr id="3" name="Content Placeholder 2"/>
          <p:cNvSpPr>
            <a:spLocks noGrp="1"/>
          </p:cNvSpPr>
          <p:nvPr>
            <p:ph idx="1"/>
          </p:nvPr>
        </p:nvSpPr>
        <p:spPr>
          <a:xfrm>
            <a:off x="457200" y="1521543"/>
            <a:ext cx="8229600" cy="4525963"/>
          </a:xfrm>
        </p:spPr>
        <p:txBody>
          <a:bodyPr>
            <a:normAutofit lnSpcReduction="10000"/>
          </a:bodyPr>
          <a:lstStyle/>
          <a:p>
            <a:pPr>
              <a:defRPr sz="1600" b="0" i="0">
                <a:latin typeface="Arial"/>
              </a:defRPr>
            </a:pPr>
            <a:r>
              <a:rPr dirty="0"/>
              <a:t>The polynomial kernel is a popular kernel function used in support vector machine (SVM) algorithms. It is useful for classifying datasets that are not linearly separable by transforming them into higher dimensional feature spaces.</a:t>
            </a:r>
          </a:p>
          <a:p>
            <a:pPr>
              <a:defRPr sz="1600" b="0" i="0">
                <a:latin typeface="Arial"/>
              </a:defRPr>
            </a:pPr>
            <a:r>
              <a:rPr dirty="0"/>
              <a:t>Polynomial kernel formula: The polynomial kernel function calculates the inner product between two data points in a higher-dimensional feature space. The formula for the polynomial kernel is K(x, y) = (</a:t>
            </a:r>
            <a:r>
              <a:rPr dirty="0" err="1"/>
              <a:t>x.T</a:t>
            </a:r>
            <a:r>
              <a:rPr dirty="0"/>
              <a:t>*y + c)^d, where x and y are the input data points, c is a constant, and d is the degree of the polynomial.</a:t>
            </a:r>
          </a:p>
          <a:p>
            <a:pPr>
              <a:defRPr sz="1600" b="0" i="0">
                <a:latin typeface="Arial"/>
              </a:defRPr>
            </a:pPr>
            <a:r>
              <a:rPr dirty="0"/>
              <a:t>Introduction to kernel functions: Kernel functions are used to transform non-linearly separable data into a higher-dimensional feature space where linear separation is possible. The SVM algorithm uses the kernel function to calculate the dot product between feature vectors in the transformed space.</a:t>
            </a:r>
          </a:p>
          <a:p>
            <a:pPr>
              <a:defRPr sz="1600" b="0" i="0">
                <a:latin typeface="Arial"/>
              </a:defRPr>
            </a:pPr>
            <a:r>
              <a:rPr dirty="0"/>
              <a:t>The degree of the polynomial: The degree of the polynomial determines the complexity of the decision boundary. Higher degrees can capture more complex relationships in the data but may also be prone to overfitting.</a:t>
            </a:r>
          </a:p>
          <a:p>
            <a:pPr>
              <a:defRPr sz="1600" b="0" i="0">
                <a:latin typeface="Arial"/>
              </a:defRPr>
            </a:pPr>
            <a:r>
              <a:rPr dirty="0"/>
              <a:t>Effect of parameter ‘c’: The parameter ‘c’ controls the influence of higher-degree polynomials in the kernel function. Larger values of ‘c’ mean that higher-degree polynomials have more influence in the kernel function, while smaller values of ‘c’ mean that lower-degree polynomials have more influence.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Polynomial kernel in SVM</a:t>
            </a:r>
          </a:p>
        </p:txBody>
      </p:sp>
      <p:sp>
        <p:nvSpPr>
          <p:cNvPr id="3" name="Content Placeholder 2"/>
          <p:cNvSpPr>
            <a:spLocks noGrp="1"/>
          </p:cNvSpPr>
          <p:nvPr>
            <p:ph idx="1"/>
          </p:nvPr>
        </p:nvSpPr>
        <p:spPr>
          <a:xfrm>
            <a:off x="457200" y="1541208"/>
            <a:ext cx="8229600" cy="4761269"/>
          </a:xfrm>
        </p:spPr>
        <p:txBody>
          <a:bodyPr>
            <a:normAutofit lnSpcReduction="10000"/>
          </a:bodyPr>
          <a:lstStyle/>
          <a:p>
            <a:pPr>
              <a:defRPr sz="1600" b="0" i="0">
                <a:latin typeface="Arial"/>
              </a:defRPr>
            </a:pPr>
            <a:r>
              <a:rPr dirty="0"/>
              <a:t>Computational complexity: The polynomial kernel can be computationally expensive when working with large datasets. The complexity of the algorithm is proportional to the cube of the number of features.</a:t>
            </a:r>
          </a:p>
          <a:p>
            <a:pPr>
              <a:defRPr sz="1600" b="0" i="0">
                <a:latin typeface="Arial"/>
              </a:defRPr>
            </a:pPr>
            <a:r>
              <a:rPr dirty="0"/>
              <a:t>Advantages of polynomial kernel: The polynomial kernel can capture complex relationships between features and can handle non-linear data. It is simple to implement and is useful for high-dimensional datasets.</a:t>
            </a:r>
          </a:p>
          <a:p>
            <a:pPr>
              <a:defRPr sz="1600" b="0" i="0">
                <a:latin typeface="Arial"/>
              </a:defRPr>
            </a:pPr>
            <a:r>
              <a:rPr dirty="0"/>
              <a:t>Disadvantages of polynomial kernel: The polynomial kernel can be sensitive to hyperparameters such as the degree of the polynomial. It is also computationally expensive when working with large datasets.</a:t>
            </a:r>
          </a:p>
          <a:p>
            <a:pPr>
              <a:defRPr sz="1600" b="0" i="0">
                <a:latin typeface="Arial"/>
              </a:defRPr>
            </a:pPr>
            <a:r>
              <a:rPr dirty="0"/>
              <a:t>Other types of kernel functions: In addition to the polynomial kernel, there are other types of kernel functions that are commonly used in SVM algorithms, such as the linear kernel, radial basis function (RBF) kernel, and sigmoid kernel.</a:t>
            </a:r>
          </a:p>
          <a:p>
            <a:pPr>
              <a:defRPr sz="1600" b="0" i="0">
                <a:latin typeface="Arial"/>
              </a:defRPr>
            </a:pPr>
            <a:r>
              <a:rPr dirty="0"/>
              <a:t>Choosing the right kernel function: The choice of kernel function depends on the nature of the data and the problem being solved. The linear kernel is suitable for linearly separable data, while the RBF kernel is useful for non-linear data.</a:t>
            </a:r>
          </a:p>
          <a:p>
            <a:pPr>
              <a:defRPr sz="1600" b="0" i="0">
                <a:latin typeface="Arial"/>
              </a:defRPr>
            </a:pPr>
            <a:r>
              <a:rPr dirty="0"/>
              <a:t>Conclusion: The polynomial kernel is a popular choice in SVM algorithms for handling non-linear, high-dimensional data. The degree of the polynomial and the constant parameter ‘c’ can be adjusted to balance the bias-variance tradeoff and improve the accuracy of the model.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Code Snippet For  Polynomial kernel in SVM</a:t>
            </a:r>
          </a:p>
        </p:txBody>
      </p:sp>
      <p:sp>
        <p:nvSpPr>
          <p:cNvPr id="3" name="Content Placeholder 2"/>
          <p:cNvSpPr>
            <a:spLocks noGrp="1"/>
          </p:cNvSpPr>
          <p:nvPr>
            <p:ph idx="1"/>
          </p:nvPr>
        </p:nvSpPr>
        <p:spPr>
          <a:xfrm>
            <a:off x="457200" y="1337187"/>
            <a:ext cx="8229600" cy="5132439"/>
          </a:xfrm>
        </p:spPr>
        <p:txBody>
          <a:bodyPr>
            <a:normAutofit fontScale="92500" lnSpcReduction="10000"/>
          </a:bodyPr>
          <a:lstStyle/>
          <a:p>
            <a:pPr marL="0" indent="0">
              <a:buNone/>
              <a:defRPr sz="1600" b="0" i="0">
                <a:latin typeface="Arial"/>
              </a:defRPr>
            </a:pPr>
            <a:endParaRPr dirty="0"/>
          </a:p>
          <a:p>
            <a:pPr marL="0" indent="0">
              <a:buNone/>
              <a:defRPr sz="1600" b="0" i="0">
                <a:latin typeface="Arial"/>
              </a:defRPr>
            </a:pPr>
            <a:r>
              <a:rPr dirty="0"/>
              <a:t>from </a:t>
            </a:r>
            <a:r>
              <a:rPr dirty="0" err="1"/>
              <a:t>sklearn.svm</a:t>
            </a:r>
            <a:r>
              <a:rPr dirty="0"/>
              <a:t> import SVC</a:t>
            </a:r>
          </a:p>
          <a:p>
            <a:pPr marL="0" indent="0">
              <a:buNone/>
              <a:defRPr sz="1600" b="0" i="0">
                <a:latin typeface="Arial"/>
              </a:defRPr>
            </a:pPr>
            <a:r>
              <a:rPr dirty="0"/>
              <a:t>from </a:t>
            </a:r>
            <a:r>
              <a:rPr dirty="0" err="1"/>
              <a:t>sklearn.datasets</a:t>
            </a:r>
            <a:r>
              <a:rPr dirty="0"/>
              <a:t> import </a:t>
            </a:r>
            <a:r>
              <a:rPr dirty="0" err="1"/>
              <a:t>load_iris</a:t>
            </a:r>
            <a:endParaRPr dirty="0"/>
          </a:p>
          <a:p>
            <a:pPr marL="0" indent="0">
              <a:buNone/>
              <a:defRPr sz="1600" b="0" i="0">
                <a:latin typeface="Arial"/>
              </a:defRPr>
            </a:pPr>
            <a:r>
              <a:rPr dirty="0"/>
              <a:t>from </a:t>
            </a:r>
            <a:r>
              <a:rPr dirty="0" err="1"/>
              <a:t>sklearn.model_selection</a:t>
            </a:r>
            <a:r>
              <a:rPr dirty="0"/>
              <a:t> import </a:t>
            </a:r>
            <a:r>
              <a:rPr dirty="0" err="1"/>
              <a:t>train_test_split</a:t>
            </a:r>
            <a:endParaRPr dirty="0"/>
          </a:p>
          <a:p>
            <a:pPr marL="0" indent="0">
              <a:buNone/>
              <a:defRPr sz="1600" b="0" i="0">
                <a:latin typeface="Arial"/>
              </a:defRPr>
            </a:pPr>
            <a:endParaRPr dirty="0"/>
          </a:p>
          <a:p>
            <a:pPr marL="0" indent="0">
              <a:buNone/>
              <a:defRPr sz="1600" b="0" i="0">
                <a:latin typeface="Arial"/>
              </a:defRPr>
            </a:pPr>
            <a:r>
              <a:rPr dirty="0"/>
              <a:t># load iris dataset</a:t>
            </a:r>
          </a:p>
          <a:p>
            <a:pPr marL="0" indent="0">
              <a:buNone/>
              <a:defRPr sz="1600" b="0" i="0">
                <a:latin typeface="Arial"/>
              </a:defRPr>
            </a:pPr>
            <a:r>
              <a:rPr dirty="0"/>
              <a:t>iris = </a:t>
            </a:r>
            <a:r>
              <a:rPr dirty="0" err="1"/>
              <a:t>load_iris</a:t>
            </a:r>
            <a:r>
              <a:rPr dirty="0"/>
              <a:t>()</a:t>
            </a:r>
          </a:p>
          <a:p>
            <a:pPr marL="0" indent="0">
              <a:buNone/>
              <a:defRPr sz="1600" b="0" i="0">
                <a:latin typeface="Arial"/>
              </a:defRPr>
            </a:pPr>
            <a:endParaRPr dirty="0"/>
          </a:p>
          <a:p>
            <a:pPr marL="0" indent="0">
              <a:buNone/>
              <a:defRPr sz="1600" b="0" i="0">
                <a:latin typeface="Arial"/>
              </a:defRPr>
            </a:pPr>
            <a:r>
              <a:rPr dirty="0"/>
              <a:t># split the dataset into training and testing sets</a:t>
            </a:r>
          </a:p>
          <a:p>
            <a:pPr marL="0" indent="0">
              <a:buNone/>
              <a:defRPr sz="1600" b="0" i="0">
                <a:latin typeface="Arial"/>
              </a:defRPr>
            </a:pPr>
            <a:r>
              <a:rPr dirty="0" err="1"/>
              <a:t>X_train</a:t>
            </a:r>
            <a:r>
              <a:rPr dirty="0"/>
              <a:t>, </a:t>
            </a:r>
            <a:r>
              <a:rPr dirty="0" err="1"/>
              <a:t>X_test</a:t>
            </a:r>
            <a:r>
              <a:rPr dirty="0"/>
              <a:t>, </a:t>
            </a:r>
            <a:r>
              <a:rPr dirty="0" err="1"/>
              <a:t>y_train</a:t>
            </a:r>
            <a:r>
              <a:rPr dirty="0"/>
              <a:t>, </a:t>
            </a:r>
            <a:r>
              <a:rPr dirty="0" err="1"/>
              <a:t>y_test</a:t>
            </a:r>
            <a:r>
              <a:rPr dirty="0"/>
              <a:t> = </a:t>
            </a:r>
            <a:r>
              <a:rPr dirty="0" err="1"/>
              <a:t>train_test_split</a:t>
            </a:r>
            <a:r>
              <a:rPr dirty="0"/>
              <a:t>(</a:t>
            </a:r>
            <a:r>
              <a:rPr dirty="0" err="1"/>
              <a:t>iris.data</a:t>
            </a:r>
            <a:r>
              <a:rPr dirty="0"/>
              <a:t>, </a:t>
            </a:r>
            <a:r>
              <a:rPr dirty="0" err="1"/>
              <a:t>iris.target</a:t>
            </a:r>
            <a:r>
              <a:rPr dirty="0"/>
              <a:t>, </a:t>
            </a:r>
            <a:r>
              <a:rPr dirty="0" err="1"/>
              <a:t>test_size</a:t>
            </a:r>
            <a:r>
              <a:rPr dirty="0"/>
              <a:t>=0.3, </a:t>
            </a:r>
            <a:r>
              <a:rPr dirty="0" err="1"/>
              <a:t>random_state</a:t>
            </a:r>
            <a:r>
              <a:rPr dirty="0"/>
              <a:t>=42)</a:t>
            </a:r>
          </a:p>
          <a:p>
            <a:pPr marL="0" indent="0">
              <a:buNone/>
              <a:defRPr sz="1600" b="0" i="0">
                <a:latin typeface="Arial"/>
              </a:defRPr>
            </a:pPr>
            <a:endParaRPr dirty="0"/>
          </a:p>
          <a:p>
            <a:pPr marL="0" indent="0">
              <a:buNone/>
              <a:defRPr sz="1600" b="0" i="0">
                <a:latin typeface="Arial"/>
              </a:defRPr>
            </a:pPr>
            <a:r>
              <a:rPr dirty="0"/>
              <a:t># train a support vector machine with polynomial kernel</a:t>
            </a:r>
          </a:p>
          <a:p>
            <a:pPr marL="0" indent="0">
              <a:buNone/>
              <a:defRPr sz="1600" b="0" i="0">
                <a:latin typeface="Arial"/>
              </a:defRPr>
            </a:pPr>
            <a:r>
              <a:rPr dirty="0" err="1"/>
              <a:t>poly_svm</a:t>
            </a:r>
            <a:r>
              <a:rPr dirty="0"/>
              <a:t> = SVC(kernel='poly', degree=3, coef0=1, C=5)</a:t>
            </a:r>
          </a:p>
          <a:p>
            <a:pPr marL="0" indent="0">
              <a:buNone/>
              <a:defRPr sz="1600" b="0" i="0">
                <a:latin typeface="Arial"/>
              </a:defRPr>
            </a:pPr>
            <a:r>
              <a:rPr dirty="0" err="1"/>
              <a:t>poly_svm.fit</a:t>
            </a:r>
            <a:r>
              <a:rPr dirty="0"/>
              <a:t>(</a:t>
            </a:r>
            <a:r>
              <a:rPr dirty="0" err="1"/>
              <a:t>X_train</a:t>
            </a:r>
            <a:r>
              <a:rPr dirty="0"/>
              <a:t>, </a:t>
            </a:r>
            <a:r>
              <a:rPr dirty="0" err="1"/>
              <a:t>y_train</a:t>
            </a:r>
            <a:r>
              <a:rPr dirty="0"/>
              <a:t>)</a:t>
            </a:r>
          </a:p>
          <a:p>
            <a:pPr marL="0" indent="0">
              <a:buNone/>
              <a:defRPr sz="1600" b="0" i="0">
                <a:latin typeface="Arial"/>
              </a:defRPr>
            </a:pPr>
            <a:endParaRPr dirty="0"/>
          </a:p>
          <a:p>
            <a:pPr marL="0" indent="0">
              <a:buNone/>
              <a:defRPr sz="1600" b="0" i="0">
                <a:latin typeface="Arial"/>
              </a:defRPr>
            </a:pPr>
            <a:r>
              <a:rPr dirty="0"/>
              <a:t># evaluate the performance of the SVM on the testing set</a:t>
            </a:r>
          </a:p>
          <a:p>
            <a:pPr marL="0" indent="0">
              <a:buNone/>
              <a:defRPr sz="1600" b="0" i="0">
                <a:latin typeface="Arial"/>
              </a:defRPr>
            </a:pPr>
            <a:r>
              <a:rPr dirty="0"/>
              <a:t>accuracy = </a:t>
            </a:r>
            <a:r>
              <a:rPr dirty="0" err="1"/>
              <a:t>poly_svm.score</a:t>
            </a:r>
            <a:r>
              <a:rPr dirty="0"/>
              <a:t>(</a:t>
            </a:r>
            <a:r>
              <a:rPr dirty="0" err="1"/>
              <a:t>X_test</a:t>
            </a:r>
            <a:r>
              <a:rPr dirty="0"/>
              <a:t>, </a:t>
            </a:r>
            <a:r>
              <a:rPr dirty="0" err="1"/>
              <a:t>y_test</a:t>
            </a:r>
            <a:r>
              <a:rPr dirty="0"/>
              <a:t>)</a:t>
            </a:r>
          </a:p>
          <a:p>
            <a:pPr marL="0" indent="0">
              <a:buNone/>
              <a:defRPr sz="1600" b="0" i="0">
                <a:latin typeface="Arial"/>
              </a:defRPr>
            </a:pPr>
            <a:r>
              <a:rPr dirty="0"/>
              <a:t>print(</a:t>
            </a:r>
            <a:r>
              <a:rPr dirty="0" err="1"/>
              <a:t>f"Accuracy</a:t>
            </a:r>
            <a:r>
              <a:rPr dirty="0"/>
              <a:t>: {accuracy}")</a:t>
            </a:r>
          </a:p>
          <a:p>
            <a:pPr>
              <a:defRPr sz="1600" b="0" i="0">
                <a:latin typeface="Arial"/>
              </a:defRPr>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VM_KERNEL.png"/>
          <p:cNvPicPr>
            <a:picLocks noChangeAspect="1"/>
          </p:cNvPicPr>
          <p:nvPr/>
        </p:nvPicPr>
        <p:blipFill>
          <a:blip r:embed="rId2"/>
          <a:stretch>
            <a:fillRect/>
          </a:stretch>
        </p:blipFill>
        <p:spPr>
          <a:xfrm>
            <a:off x="1005840" y="640080"/>
            <a:ext cx="7315200" cy="5486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Adding similarity feature in SVM</a:t>
            </a:r>
          </a:p>
        </p:txBody>
      </p:sp>
      <p:sp>
        <p:nvSpPr>
          <p:cNvPr id="3" name="Content Placeholder 2"/>
          <p:cNvSpPr>
            <a:spLocks noGrp="1"/>
          </p:cNvSpPr>
          <p:nvPr>
            <p:ph idx="1"/>
          </p:nvPr>
        </p:nvSpPr>
        <p:spPr>
          <a:xfrm>
            <a:off x="457200" y="1417638"/>
            <a:ext cx="8229600" cy="4992994"/>
          </a:xfrm>
        </p:spPr>
        <p:txBody>
          <a:bodyPr>
            <a:normAutofit lnSpcReduction="10000"/>
          </a:bodyPr>
          <a:lstStyle/>
          <a:p>
            <a:pPr>
              <a:defRPr sz="1600" b="0" i="0">
                <a:latin typeface="Arial"/>
              </a:defRPr>
            </a:pPr>
            <a:r>
              <a:rPr dirty="0"/>
              <a:t>SVM (Support Vector Machine) is a supervised machine learning algorithm used for classification and regression analysis.</a:t>
            </a:r>
          </a:p>
          <a:p>
            <a:pPr>
              <a:defRPr sz="1600" b="0" i="0">
                <a:latin typeface="Arial"/>
              </a:defRPr>
            </a:pPr>
            <a:r>
              <a:rPr dirty="0"/>
              <a:t>The algorithm works by finding the best hyperplane that separates the data into different classes.</a:t>
            </a:r>
          </a:p>
          <a:p>
            <a:pPr>
              <a:defRPr sz="1600" b="0" i="0">
                <a:latin typeface="Arial"/>
              </a:defRPr>
            </a:pPr>
            <a:r>
              <a:rPr dirty="0"/>
              <a:t>SVM can be enhanced by adding similarity features to its model that can help improve its accuracy.</a:t>
            </a:r>
          </a:p>
          <a:p>
            <a:pPr>
              <a:defRPr sz="1600" b="0" i="0">
                <a:latin typeface="Arial"/>
              </a:defRPr>
            </a:pPr>
            <a:r>
              <a:rPr dirty="0"/>
              <a:t>Similarity-based features are effective for classification problems since they measure the similarity between data points.</a:t>
            </a:r>
          </a:p>
          <a:p>
            <a:pPr>
              <a:defRPr sz="1600" b="0" i="0">
                <a:latin typeface="Arial"/>
              </a:defRPr>
            </a:pPr>
            <a:r>
              <a:rPr dirty="0"/>
              <a:t>In SVM, similarity features are added to the kernel function.</a:t>
            </a:r>
          </a:p>
          <a:p>
            <a:pPr>
              <a:defRPr sz="1600" b="0" i="0">
                <a:latin typeface="Arial"/>
              </a:defRPr>
            </a:pPr>
            <a:r>
              <a:rPr dirty="0"/>
              <a:t>Kernel function determines the similarity between two data points and maps them into a higher-dimensional space where the classes become linearly separable.</a:t>
            </a:r>
          </a:p>
          <a:p>
            <a:pPr>
              <a:defRPr sz="1600" b="0" i="0">
                <a:latin typeface="Arial"/>
              </a:defRPr>
            </a:pPr>
            <a:r>
              <a:rPr dirty="0"/>
              <a:t>There are various types of kernel functions such as linear, polynomial, and Gaussian (RBF).</a:t>
            </a:r>
          </a:p>
          <a:p>
            <a:pPr>
              <a:defRPr sz="1600" b="0" i="0">
                <a:latin typeface="Arial"/>
              </a:defRPr>
            </a:pPr>
            <a:r>
              <a:rPr dirty="0"/>
              <a:t>Adding similarity features to the kernel function can improve the performance of SVM by accounting for similarities between data points.</a:t>
            </a:r>
          </a:p>
          <a:p>
            <a:pPr>
              <a:defRPr sz="1600" b="0" i="0">
                <a:latin typeface="Arial"/>
              </a:defRPr>
            </a:pPr>
            <a:r>
              <a:rPr dirty="0"/>
              <a:t>It can make the classifier less sensitive to variations in the data and reduce errors due to noise or outliers.</a:t>
            </a:r>
          </a:p>
          <a:p>
            <a:pPr>
              <a:defRPr sz="1600" b="0" i="0">
                <a:latin typeface="Arial"/>
              </a:defRPr>
            </a:pPr>
            <a:r>
              <a:rPr dirty="0"/>
              <a:t>In real-world problems, incorporating similarity features in SVM can be very useful when data points are complex and diverse.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lang="en-IN"/>
              <a:t>Code Snippet For  Logistic Regression, </a:t>
            </a:r>
          </a:p>
        </p:txBody>
      </p:sp>
      <p:sp>
        <p:nvSpPr>
          <p:cNvPr id="3" name="Content Placeholder 2"/>
          <p:cNvSpPr>
            <a:spLocks noGrp="1"/>
          </p:cNvSpPr>
          <p:nvPr>
            <p:ph idx="1"/>
          </p:nvPr>
        </p:nvSpPr>
        <p:spPr>
          <a:xfrm>
            <a:off x="457200" y="1374058"/>
            <a:ext cx="8229600" cy="5056239"/>
          </a:xfrm>
        </p:spPr>
        <p:txBody>
          <a:bodyPr>
            <a:normAutofit fontScale="85000" lnSpcReduction="20000"/>
          </a:bodyPr>
          <a:lstStyle/>
          <a:p>
            <a:pPr marL="0" indent="0">
              <a:buNone/>
              <a:defRPr sz="1600" b="0" i="0">
                <a:latin typeface="Arial"/>
              </a:defRPr>
            </a:pPr>
            <a:endParaRPr lang="en-IN"/>
          </a:p>
          <a:p>
            <a:pPr marL="0" indent="0">
              <a:buNone/>
              <a:defRPr sz="1600" b="0" i="0">
                <a:latin typeface="Arial"/>
              </a:defRPr>
            </a:pPr>
            <a:r>
              <a:rPr lang="en-IN"/>
              <a:t>from sklearn.linear_model import LogisticRegression</a:t>
            </a:r>
          </a:p>
          <a:p>
            <a:pPr marL="0" indent="0">
              <a:buNone/>
              <a:defRPr sz="1600" b="0" i="0">
                <a:latin typeface="Arial"/>
              </a:defRPr>
            </a:pPr>
            <a:r>
              <a:rPr lang="en-IN"/>
              <a:t>from sklearn.model_selection import train_test_split</a:t>
            </a:r>
          </a:p>
          <a:p>
            <a:pPr marL="0" indent="0">
              <a:buNone/>
              <a:defRPr sz="1600" b="0" i="0">
                <a:latin typeface="Arial"/>
              </a:defRPr>
            </a:pPr>
            <a:r>
              <a:rPr lang="en-IN"/>
              <a:t>from sklearn.datasets import load_iris</a:t>
            </a:r>
          </a:p>
          <a:p>
            <a:pPr marL="0" indent="0">
              <a:buNone/>
              <a:defRPr sz="1600" b="0" i="0">
                <a:latin typeface="Arial"/>
              </a:defRPr>
            </a:pPr>
            <a:endParaRPr lang="en-IN"/>
          </a:p>
          <a:p>
            <a:pPr marL="0" indent="0">
              <a:buNone/>
              <a:defRPr sz="1600" b="0" i="0">
                <a:latin typeface="Arial"/>
              </a:defRPr>
            </a:pPr>
            <a:r>
              <a:rPr lang="en-IN"/>
              <a:t># Load Iris dataset</a:t>
            </a:r>
          </a:p>
          <a:p>
            <a:pPr marL="0" indent="0">
              <a:buNone/>
              <a:defRPr sz="1600" b="0" i="0">
                <a:latin typeface="Arial"/>
              </a:defRPr>
            </a:pPr>
            <a:r>
              <a:rPr lang="en-IN"/>
              <a:t>iris = load_iris()</a:t>
            </a:r>
          </a:p>
          <a:p>
            <a:pPr marL="0" indent="0">
              <a:buNone/>
              <a:defRPr sz="1600" b="0" i="0">
                <a:latin typeface="Arial"/>
              </a:defRPr>
            </a:pPr>
            <a:endParaRPr lang="en-IN"/>
          </a:p>
          <a:p>
            <a:pPr marL="0" indent="0">
              <a:buNone/>
              <a:defRPr sz="1600" b="0" i="0">
                <a:latin typeface="Arial"/>
              </a:defRPr>
            </a:pPr>
            <a:r>
              <a:rPr lang="en-IN"/>
              <a:t># Split dataset into training and testing sets</a:t>
            </a:r>
          </a:p>
          <a:p>
            <a:pPr marL="0" indent="0">
              <a:buNone/>
              <a:defRPr sz="1600" b="0" i="0">
                <a:latin typeface="Arial"/>
              </a:defRPr>
            </a:pPr>
            <a:r>
              <a:rPr lang="en-IN"/>
              <a:t>X_train, X_test, y_train, y_test = train_test_split(iris.data, iris.target, test_size=0.2, random_state=42)</a:t>
            </a:r>
          </a:p>
          <a:p>
            <a:pPr marL="0" indent="0">
              <a:buNone/>
              <a:defRPr sz="1600" b="0" i="0">
                <a:latin typeface="Arial"/>
              </a:defRPr>
            </a:pPr>
            <a:endParaRPr lang="en-IN"/>
          </a:p>
          <a:p>
            <a:pPr marL="0" indent="0">
              <a:buNone/>
              <a:defRPr sz="1600" b="0" i="0">
                <a:latin typeface="Arial"/>
              </a:defRPr>
            </a:pPr>
            <a:r>
              <a:rPr lang="en-IN"/>
              <a:t># Create Logistic Regression model</a:t>
            </a:r>
          </a:p>
          <a:p>
            <a:pPr marL="0" indent="0">
              <a:buNone/>
              <a:defRPr sz="1600" b="0" i="0">
                <a:latin typeface="Arial"/>
              </a:defRPr>
            </a:pPr>
            <a:r>
              <a:rPr lang="en-IN"/>
              <a:t>lr = LogisticRegression()</a:t>
            </a:r>
          </a:p>
          <a:p>
            <a:pPr marL="0" indent="0">
              <a:buNone/>
              <a:defRPr sz="1600" b="0" i="0">
                <a:latin typeface="Arial"/>
              </a:defRPr>
            </a:pPr>
            <a:endParaRPr lang="en-IN"/>
          </a:p>
          <a:p>
            <a:pPr marL="0" indent="0">
              <a:buNone/>
              <a:defRPr sz="1600" b="0" i="0">
                <a:latin typeface="Arial"/>
              </a:defRPr>
            </a:pPr>
            <a:r>
              <a:rPr lang="en-IN"/>
              <a:t># Fit model to training data</a:t>
            </a:r>
          </a:p>
          <a:p>
            <a:pPr marL="0" indent="0">
              <a:buNone/>
              <a:defRPr sz="1600" b="0" i="0">
                <a:latin typeface="Arial"/>
              </a:defRPr>
            </a:pPr>
            <a:r>
              <a:rPr lang="en-IN"/>
              <a:t>lr.fit(X_train, y_train)</a:t>
            </a:r>
          </a:p>
          <a:p>
            <a:pPr marL="0" indent="0">
              <a:buNone/>
              <a:defRPr sz="1600" b="0" i="0">
                <a:latin typeface="Arial"/>
              </a:defRPr>
            </a:pPr>
            <a:endParaRPr lang="en-IN"/>
          </a:p>
          <a:p>
            <a:pPr marL="0" indent="0">
              <a:buNone/>
              <a:defRPr sz="1600" b="0" i="0">
                <a:latin typeface="Arial"/>
              </a:defRPr>
            </a:pPr>
            <a:r>
              <a:rPr lang="en-IN"/>
              <a:t># Predict target values for test data</a:t>
            </a:r>
          </a:p>
          <a:p>
            <a:pPr marL="0" indent="0">
              <a:buNone/>
              <a:defRPr sz="1600" b="0" i="0">
                <a:latin typeface="Arial"/>
              </a:defRPr>
            </a:pPr>
            <a:r>
              <a:rPr lang="en-IN"/>
              <a:t>y_pred = lr.predict(X_test)</a:t>
            </a:r>
          </a:p>
          <a:p>
            <a:pPr marL="0" indent="0">
              <a:buNone/>
              <a:defRPr sz="1600" b="0" i="0">
                <a:latin typeface="Arial"/>
              </a:defRPr>
            </a:pPr>
            <a:endParaRPr lang="en-IN"/>
          </a:p>
          <a:p>
            <a:pPr marL="0" indent="0">
              <a:buNone/>
              <a:defRPr sz="1600" b="0" i="0">
                <a:latin typeface="Arial"/>
              </a:defRPr>
            </a:pPr>
            <a:r>
              <a:rPr lang="en-IN"/>
              <a:t># Evaluate model accuracy</a:t>
            </a:r>
          </a:p>
          <a:p>
            <a:pPr marL="0" indent="0">
              <a:buNone/>
              <a:defRPr sz="1600" b="0" i="0">
                <a:latin typeface="Arial"/>
              </a:defRPr>
            </a:pPr>
            <a:r>
              <a:rPr lang="en-IN"/>
              <a:t>accuracy = lr.score(X_test, y_test)</a:t>
            </a:r>
          </a:p>
          <a:p>
            <a:pPr marL="0" indent="0">
              <a:buNone/>
              <a:defRPr sz="1600" b="0" i="0">
                <a:latin typeface="Arial"/>
              </a:defRPr>
            </a:pPr>
            <a:r>
              <a:rPr lang="en-IN"/>
              <a:t>print(f"Model accuracy: {accuracy}")</a:t>
            </a:r>
          </a:p>
          <a:p>
            <a:pPr marL="0" indent="0">
              <a:buNone/>
              <a:defRPr sz="1600" b="0" i="0">
                <a:latin typeface="Arial"/>
              </a:defRPr>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Adding similarity feature in SVM</a:t>
            </a:r>
          </a:p>
        </p:txBody>
      </p:sp>
      <p:sp>
        <p:nvSpPr>
          <p:cNvPr id="3" name="Content Placeholder 2"/>
          <p:cNvSpPr>
            <a:spLocks noGrp="1"/>
          </p:cNvSpPr>
          <p:nvPr>
            <p:ph idx="1"/>
          </p:nvPr>
        </p:nvSpPr>
        <p:spPr>
          <a:xfrm>
            <a:off x="457200" y="1521544"/>
            <a:ext cx="8229600" cy="4869426"/>
          </a:xfrm>
        </p:spPr>
        <p:txBody>
          <a:bodyPr>
            <a:normAutofit fontScale="92500" lnSpcReduction="20000"/>
          </a:bodyPr>
          <a:lstStyle/>
          <a:p>
            <a:pPr>
              <a:defRPr sz="1600" b="0" i="0">
                <a:latin typeface="Arial"/>
              </a:defRPr>
            </a:pPr>
            <a:r>
              <a:rPr dirty="0"/>
              <a:t>Adding similarity features in SVM can greatly enhance its accuracy and performance. By measuring the similarity between data points, similarity-based features can help improve the classification of data points into different classes. Here are some key points to consider when adding similarity features in SVM:</a:t>
            </a:r>
          </a:p>
          <a:p>
            <a:pPr>
              <a:defRPr sz="1600" b="0" i="0">
                <a:latin typeface="Arial"/>
              </a:defRPr>
            </a:pPr>
            <a:r>
              <a:rPr dirty="0"/>
              <a:t>SVM uses a kernel function to transform the original data into a higher-dimensional space. This is done to make the classes linearly separable.</a:t>
            </a:r>
          </a:p>
          <a:p>
            <a:pPr>
              <a:defRPr sz="1600" b="0" i="0">
                <a:latin typeface="Arial"/>
              </a:defRPr>
            </a:pPr>
            <a:r>
              <a:rPr dirty="0"/>
              <a:t>Similarity-based features are useful in classification problems because they measure the similarity between data points.</a:t>
            </a:r>
          </a:p>
          <a:p>
            <a:pPr>
              <a:defRPr sz="1600" b="0" i="0">
                <a:latin typeface="Arial"/>
              </a:defRPr>
            </a:pPr>
            <a:r>
              <a:rPr dirty="0"/>
              <a:t>Adding similarity-based features to the kernel function can account for similarities between data points and make the classifier less sensitive to variations in the data.</a:t>
            </a:r>
          </a:p>
          <a:p>
            <a:pPr>
              <a:defRPr sz="1600" b="0" i="0">
                <a:latin typeface="Arial"/>
              </a:defRPr>
            </a:pPr>
            <a:r>
              <a:rPr dirty="0"/>
              <a:t>Common types of kernel functions include linear, polynomial, and Gaussian (RBF).</a:t>
            </a:r>
          </a:p>
          <a:p>
            <a:pPr>
              <a:defRPr sz="1600" b="0" i="0">
                <a:latin typeface="Arial"/>
              </a:defRPr>
            </a:pPr>
            <a:r>
              <a:rPr dirty="0"/>
              <a:t>In a polynomial kernel function, the degree of the polynomial determines the non-linearity of the decision boundary.</a:t>
            </a:r>
          </a:p>
          <a:p>
            <a:pPr>
              <a:defRPr sz="1600" b="0" i="0">
                <a:latin typeface="Arial"/>
              </a:defRPr>
            </a:pPr>
            <a:r>
              <a:rPr dirty="0"/>
              <a:t>The RBF kernel function is a popular choice since it is able to model non-linear decision boundaries. However, selecting an appropriate value for its hyper-parameters can be challenging.</a:t>
            </a:r>
          </a:p>
          <a:p>
            <a:pPr>
              <a:defRPr sz="1600" b="0" i="0">
                <a:latin typeface="Arial"/>
              </a:defRPr>
            </a:pPr>
            <a:r>
              <a:rPr dirty="0"/>
              <a:t>Adding similarity features in SVM can reduce errors due to noise or outliers.</a:t>
            </a:r>
          </a:p>
          <a:p>
            <a:pPr>
              <a:defRPr sz="1600" b="0" i="0">
                <a:latin typeface="Arial"/>
              </a:defRPr>
            </a:pPr>
            <a:r>
              <a:rPr dirty="0"/>
              <a:t>In real-world problems, incorporating similarity features in SVM can be very useful when data points are complex and diverse.</a:t>
            </a:r>
          </a:p>
          <a:p>
            <a:pPr>
              <a:defRPr sz="1600" b="0" i="0">
                <a:latin typeface="Arial"/>
              </a:defRPr>
            </a:pPr>
            <a:r>
              <a:rPr dirty="0"/>
              <a:t>When adding similarity features in SVM, it is important to understand the underlying data structure and choose the appropriate kernel function.</a:t>
            </a:r>
          </a:p>
          <a:p>
            <a:pPr>
              <a:defRPr sz="1600" b="0" i="0">
                <a:latin typeface="Arial"/>
              </a:defRPr>
            </a:pPr>
            <a:r>
              <a:rPr dirty="0"/>
              <a:t>Experimentation with different kernel types and hyper-parameters is crucial to increase accuracy and performance.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Code Snippet For  Adding similarity feature</a:t>
            </a:r>
          </a:p>
        </p:txBody>
      </p:sp>
      <p:sp>
        <p:nvSpPr>
          <p:cNvPr id="3" name="Content Placeholder 2"/>
          <p:cNvSpPr>
            <a:spLocks noGrp="1"/>
          </p:cNvSpPr>
          <p:nvPr>
            <p:ph idx="1"/>
          </p:nvPr>
        </p:nvSpPr>
        <p:spPr>
          <a:xfrm>
            <a:off x="457200" y="1417638"/>
            <a:ext cx="8229600" cy="5032323"/>
          </a:xfrm>
        </p:spPr>
        <p:txBody>
          <a:bodyPr>
            <a:normAutofit fontScale="92500" lnSpcReduction="20000"/>
          </a:bodyPr>
          <a:lstStyle/>
          <a:p>
            <a:pPr marL="0" indent="0">
              <a:buNone/>
              <a:defRPr sz="1600" b="0" i="0">
                <a:latin typeface="Arial"/>
              </a:defRPr>
            </a:pPr>
            <a:endParaRPr dirty="0"/>
          </a:p>
          <a:p>
            <a:pPr marL="0" indent="0">
              <a:buNone/>
              <a:defRPr sz="1600" b="0" i="0">
                <a:latin typeface="Arial"/>
              </a:defRPr>
            </a:pPr>
            <a:r>
              <a:rPr dirty="0"/>
              <a:t>from </a:t>
            </a:r>
            <a:r>
              <a:rPr dirty="0" err="1"/>
              <a:t>sklearn.svm</a:t>
            </a:r>
            <a:r>
              <a:rPr dirty="0"/>
              <a:t> import SVC</a:t>
            </a:r>
          </a:p>
          <a:p>
            <a:pPr marL="0" indent="0">
              <a:buNone/>
              <a:defRPr sz="1600" b="0" i="0">
                <a:latin typeface="Arial"/>
              </a:defRPr>
            </a:pPr>
            <a:r>
              <a:rPr dirty="0"/>
              <a:t>from </a:t>
            </a:r>
            <a:r>
              <a:rPr dirty="0" err="1"/>
              <a:t>sklearn.metrics.pairwise</a:t>
            </a:r>
            <a:r>
              <a:rPr dirty="0"/>
              <a:t> import </a:t>
            </a:r>
            <a:r>
              <a:rPr dirty="0" err="1"/>
              <a:t>cosine_similarity</a:t>
            </a:r>
            <a:endParaRPr dirty="0"/>
          </a:p>
          <a:p>
            <a:pPr marL="0" indent="0">
              <a:buNone/>
              <a:defRPr sz="1600" b="0" i="0">
                <a:latin typeface="Arial"/>
              </a:defRPr>
            </a:pPr>
            <a:endParaRPr dirty="0"/>
          </a:p>
          <a:p>
            <a:pPr marL="0" indent="0">
              <a:buNone/>
              <a:defRPr sz="1600" b="0" i="0">
                <a:latin typeface="Arial"/>
              </a:defRPr>
            </a:pPr>
            <a:r>
              <a:rPr dirty="0"/>
              <a:t># Define a custom kernel function</a:t>
            </a:r>
          </a:p>
          <a:p>
            <a:pPr marL="0" indent="0">
              <a:buNone/>
              <a:defRPr sz="1600" b="0" i="0">
                <a:latin typeface="Arial"/>
              </a:defRPr>
            </a:pPr>
            <a:r>
              <a:rPr dirty="0"/>
              <a:t>def </a:t>
            </a:r>
            <a:r>
              <a:rPr dirty="0" err="1"/>
              <a:t>similarity_kernel</a:t>
            </a:r>
            <a:r>
              <a:rPr dirty="0"/>
              <a:t>(X1, X2):</a:t>
            </a:r>
          </a:p>
          <a:p>
            <a:pPr marL="0" indent="0">
              <a:buNone/>
              <a:defRPr sz="1600" b="0" i="0">
                <a:latin typeface="Arial"/>
              </a:defRPr>
            </a:pPr>
            <a:r>
              <a:rPr dirty="0"/>
              <a:t>    # Compute the cosine similarity between all pairs of rows in X1 and X2</a:t>
            </a:r>
          </a:p>
          <a:p>
            <a:pPr marL="0" indent="0">
              <a:buNone/>
              <a:defRPr sz="1600" b="0" i="0">
                <a:latin typeface="Arial"/>
              </a:defRPr>
            </a:pPr>
            <a:r>
              <a:rPr dirty="0"/>
              <a:t>    </a:t>
            </a:r>
            <a:r>
              <a:rPr dirty="0" err="1"/>
              <a:t>sim_matrix</a:t>
            </a:r>
            <a:r>
              <a:rPr dirty="0"/>
              <a:t> = </a:t>
            </a:r>
            <a:r>
              <a:rPr dirty="0" err="1"/>
              <a:t>cosine_similarity</a:t>
            </a:r>
            <a:r>
              <a:rPr dirty="0"/>
              <a:t>(X1, X2)</a:t>
            </a:r>
          </a:p>
          <a:p>
            <a:pPr marL="0" indent="0">
              <a:buNone/>
              <a:defRPr sz="1600" b="0" i="0">
                <a:latin typeface="Arial"/>
              </a:defRPr>
            </a:pPr>
            <a:r>
              <a:rPr dirty="0"/>
              <a:t>    # Convert the similarity matrix into a kernel matrix</a:t>
            </a:r>
          </a:p>
          <a:p>
            <a:pPr marL="0" indent="0">
              <a:buNone/>
              <a:defRPr sz="1600" b="0" i="0">
                <a:latin typeface="Arial"/>
              </a:defRPr>
            </a:pPr>
            <a:r>
              <a:rPr dirty="0"/>
              <a:t>    </a:t>
            </a:r>
            <a:r>
              <a:rPr dirty="0" err="1"/>
              <a:t>kernel_matrix</a:t>
            </a:r>
            <a:r>
              <a:rPr dirty="0"/>
              <a:t> = 1 - </a:t>
            </a:r>
            <a:r>
              <a:rPr dirty="0" err="1"/>
              <a:t>sim_matrix</a:t>
            </a:r>
            <a:endParaRPr dirty="0"/>
          </a:p>
          <a:p>
            <a:pPr marL="0" indent="0">
              <a:buNone/>
              <a:defRPr sz="1600" b="0" i="0">
                <a:latin typeface="Arial"/>
              </a:defRPr>
            </a:pPr>
            <a:r>
              <a:rPr dirty="0"/>
              <a:t>    return </a:t>
            </a:r>
            <a:r>
              <a:rPr dirty="0" err="1"/>
              <a:t>kernel_matrix</a:t>
            </a:r>
            <a:endParaRPr dirty="0"/>
          </a:p>
          <a:p>
            <a:pPr marL="0" indent="0">
              <a:buNone/>
              <a:defRPr sz="1600" b="0" i="0">
                <a:latin typeface="Arial"/>
              </a:defRPr>
            </a:pPr>
            <a:endParaRPr dirty="0"/>
          </a:p>
          <a:p>
            <a:pPr marL="0" indent="0">
              <a:buNone/>
              <a:defRPr sz="1600" b="0" i="0">
                <a:latin typeface="Arial"/>
              </a:defRPr>
            </a:pPr>
            <a:r>
              <a:rPr dirty="0"/>
              <a:t># Initialize the SVM classifier with the similarity kernel</a:t>
            </a:r>
          </a:p>
          <a:p>
            <a:pPr marL="0" indent="0">
              <a:buNone/>
              <a:defRPr sz="1600" b="0" i="0">
                <a:latin typeface="Arial"/>
              </a:defRPr>
            </a:pPr>
            <a:r>
              <a:rPr dirty="0" err="1"/>
              <a:t>svm_classifier</a:t>
            </a:r>
            <a:r>
              <a:rPr dirty="0"/>
              <a:t> = SVC(kernel=</a:t>
            </a:r>
            <a:r>
              <a:rPr dirty="0" err="1"/>
              <a:t>similarity_kernel</a:t>
            </a:r>
            <a:r>
              <a:rPr dirty="0"/>
              <a:t>)</a:t>
            </a:r>
          </a:p>
          <a:p>
            <a:pPr marL="0" indent="0">
              <a:buNone/>
              <a:defRPr sz="1600" b="0" i="0">
                <a:latin typeface="Arial"/>
              </a:defRPr>
            </a:pPr>
            <a:endParaRPr dirty="0"/>
          </a:p>
          <a:p>
            <a:pPr marL="0" indent="0">
              <a:buNone/>
              <a:defRPr sz="1600" b="0" i="0">
                <a:latin typeface="Arial"/>
              </a:defRPr>
            </a:pPr>
            <a:r>
              <a:rPr dirty="0"/>
              <a:t># Train the classifier using the training data</a:t>
            </a:r>
          </a:p>
          <a:p>
            <a:pPr marL="0" indent="0">
              <a:buNone/>
              <a:defRPr sz="1600" b="0" i="0">
                <a:latin typeface="Arial"/>
              </a:defRPr>
            </a:pPr>
            <a:r>
              <a:rPr dirty="0" err="1"/>
              <a:t>svm_classifier.fit</a:t>
            </a:r>
            <a:r>
              <a:rPr dirty="0"/>
              <a:t>(</a:t>
            </a:r>
            <a:r>
              <a:rPr dirty="0" err="1"/>
              <a:t>X_train</a:t>
            </a:r>
            <a:r>
              <a:rPr dirty="0"/>
              <a:t>, </a:t>
            </a:r>
            <a:r>
              <a:rPr dirty="0" err="1"/>
              <a:t>y_train</a:t>
            </a:r>
            <a:r>
              <a:rPr dirty="0"/>
              <a:t>)</a:t>
            </a:r>
          </a:p>
          <a:p>
            <a:pPr marL="0" indent="0">
              <a:buNone/>
              <a:defRPr sz="1600" b="0" i="0">
                <a:latin typeface="Arial"/>
              </a:defRPr>
            </a:pPr>
            <a:endParaRPr dirty="0"/>
          </a:p>
          <a:p>
            <a:pPr marL="0" indent="0">
              <a:buNone/>
              <a:defRPr sz="1600" b="0" i="0">
                <a:latin typeface="Arial"/>
              </a:defRPr>
            </a:pPr>
            <a:r>
              <a:rPr dirty="0"/>
              <a:t># Make predictions on the test data</a:t>
            </a:r>
          </a:p>
          <a:p>
            <a:pPr marL="0" indent="0">
              <a:buNone/>
              <a:defRPr sz="1600" b="0" i="0">
                <a:latin typeface="Arial"/>
              </a:defRPr>
            </a:pPr>
            <a:r>
              <a:rPr dirty="0" err="1"/>
              <a:t>y_pred</a:t>
            </a:r>
            <a:r>
              <a:rPr dirty="0"/>
              <a:t> = </a:t>
            </a:r>
            <a:r>
              <a:rPr dirty="0" err="1"/>
              <a:t>svm_classifier.predict</a:t>
            </a:r>
            <a:r>
              <a:rPr dirty="0"/>
              <a:t>(</a:t>
            </a:r>
            <a:r>
              <a:rPr dirty="0" err="1"/>
              <a:t>X_test</a:t>
            </a:r>
            <a:r>
              <a:rPr dirty="0"/>
              <a:t>)</a:t>
            </a:r>
          </a:p>
          <a:p>
            <a:pPr>
              <a:defRPr sz="1600" b="0" i="0">
                <a:latin typeface="Arial"/>
              </a:defRPr>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1598_2022_14434_Fig1_HTML.png"/>
          <p:cNvPicPr>
            <a:picLocks noChangeAspect="1"/>
          </p:cNvPicPr>
          <p:nvPr/>
        </p:nvPicPr>
        <p:blipFill>
          <a:blip r:embed="rId2"/>
          <a:stretch>
            <a:fillRect/>
          </a:stretch>
        </p:blipFill>
        <p:spPr>
          <a:xfrm>
            <a:off x="1005840" y="640080"/>
            <a:ext cx="7315200" cy="5486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Gaussian RBF Kernel in SVM</a:t>
            </a:r>
          </a:p>
        </p:txBody>
      </p:sp>
      <p:sp>
        <p:nvSpPr>
          <p:cNvPr id="3" name="Content Placeholder 2"/>
          <p:cNvSpPr>
            <a:spLocks noGrp="1"/>
          </p:cNvSpPr>
          <p:nvPr>
            <p:ph idx="1"/>
          </p:nvPr>
        </p:nvSpPr>
        <p:spPr/>
        <p:txBody>
          <a:bodyPr>
            <a:normAutofit lnSpcReduction="10000"/>
          </a:bodyPr>
          <a:lstStyle/>
          <a:p>
            <a:pPr>
              <a:defRPr sz="1600" b="0" i="0">
                <a:latin typeface="Arial"/>
              </a:defRPr>
            </a:pPr>
            <a:r>
              <a:t>The Gaussian RBF (Radial Basis Function) kernel in Support Vector Machines (SVM) is a popular kernel function that is used to transform non-linearly separable data into linearly separable data. In this topic, we will discuss the key features of the Gaussian RBF Kernel in SVM.</a:t>
            </a:r>
          </a:p>
          <a:p>
            <a:pPr>
              <a:defRPr sz="1600" b="0" i="0">
                <a:latin typeface="Arial"/>
              </a:defRPr>
            </a:pPr>
            <a:r>
              <a:t>Introduction to SVM: Support Vector Machines(SVM) is a powerful supervised machine learning algorithm that is used for classification and regression analysis. It works by finding the optimal hyperplane that separates the data points into different classes.</a:t>
            </a:r>
          </a:p>
          <a:p>
            <a:pPr>
              <a:defRPr sz="1600" b="0" i="0">
                <a:latin typeface="Arial"/>
              </a:defRPr>
            </a:pPr>
            <a:r>
              <a:t>Linear vs non-linear SVM: Linear SVM works only when the data is linearly separable, but many datasets are not linearly separable. Non-linear SVM solves this problem by mapping the data into higher dimension space so that the non-linear patterns become linearly separable.</a:t>
            </a:r>
          </a:p>
          <a:p>
            <a:pPr>
              <a:defRPr sz="1600" b="0" i="0">
                <a:latin typeface="Arial"/>
              </a:defRPr>
            </a:pPr>
            <a:r>
              <a:t>Kernel methods in non-linear SVM: Kernel methods are used with non-linear SVM to map data into higher dimensional space. The kernel function calculates a dot product between two data points in the higher dimension space without actually computing the transformation.</a:t>
            </a:r>
          </a:p>
          <a:p>
            <a:pPr>
              <a:defRPr sz="1600" b="0" i="0">
                <a:latin typeface="Arial"/>
              </a:defRPr>
            </a:pPr>
            <a:r>
              <a:t>Gaussian RBF kernel: One of the popular kernel functions used in SVM is the Gaussian RBF kernel. The formula for the Gaussian RBF kernel is K(x, x') = exp(-gamma * ||x-x'||^2).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Gaussian RBF Kernel in SVM</a:t>
            </a:r>
          </a:p>
        </p:txBody>
      </p:sp>
      <p:sp>
        <p:nvSpPr>
          <p:cNvPr id="3" name="Content Placeholder 2"/>
          <p:cNvSpPr>
            <a:spLocks noGrp="1"/>
          </p:cNvSpPr>
          <p:nvPr>
            <p:ph idx="1"/>
          </p:nvPr>
        </p:nvSpPr>
        <p:spPr/>
        <p:txBody>
          <a:bodyPr/>
          <a:lstStyle/>
          <a:p>
            <a:pPr>
              <a:defRPr sz="1600" b="0" i="0">
                <a:latin typeface="Arial"/>
              </a:defRPr>
            </a:pPr>
            <a:r>
              <a:t>Parameters of Gaussian RBF kernel: The key parameter in the Gaussian RBF kernel is gamma. It controls the width of the kernel and determines how much influence a single training example has.</a:t>
            </a:r>
          </a:p>
          <a:p>
            <a:pPr>
              <a:defRPr sz="1600" b="0" i="0">
                <a:latin typeface="Arial"/>
              </a:defRPr>
            </a:pPr>
            <a:r>
              <a:t>Pros of Gaussian RBF kernel: The Gaussian RBF kernel is flexible and can capture complex non-linear relationships between variables. It is also computationally efficient and can handle high-dimensional datasets.</a:t>
            </a:r>
          </a:p>
          <a:p>
            <a:pPr>
              <a:defRPr sz="1600" b="0" i="0">
                <a:latin typeface="Arial"/>
              </a:defRPr>
            </a:pPr>
            <a:r>
              <a:t>Cons of Gaussian RBF kernel: The Gaussian RBF kernel is susceptible to overfitting when the gamma parameter is not tuned correctly. It can also be sensitive to the choice of gamma and sometimes requires trial and error.</a:t>
            </a:r>
          </a:p>
          <a:p>
            <a:pPr>
              <a:defRPr sz="1600" b="0" i="0">
                <a:latin typeface="Arial"/>
              </a:defRPr>
            </a:pPr>
            <a:r>
              <a:t>Applications of Gaussian RBF kernel: The Gaussian RBF kernel is used in a variety of applications such as image classification, text classification, and bioinformatics.</a:t>
            </a:r>
          </a:p>
          <a:p>
            <a:pPr>
              <a:defRPr sz="1600" b="0" i="0">
                <a:latin typeface="Arial"/>
              </a:defRPr>
            </a:pPr>
            <a:r>
              <a:t>Tuning Gaussian RBF kernel: The gamma parameter can be tuned by using techniques such as GridSearchCV or RandomizedSearchCV to find the optimal values that minimize the generalization error.</a:t>
            </a:r>
          </a:p>
          <a:p>
            <a:pPr>
              <a:defRPr sz="1600" b="0" i="0">
                <a:latin typeface="Arial"/>
              </a:defRPr>
            </a:pPr>
            <a:r>
              <a:t>Conclusion: In conclusion, the Gaussian RBF kernel in SVM is a powerful tool for solving non-linear classification problems. With the right parameter settings and careful tuning, it can achieve high accuracy and generalize well.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2"/>
            <a:ext cx="8229600" cy="1143000"/>
          </a:xfrm>
        </p:spPr>
        <p:txBody>
          <a:bodyPr/>
          <a:lstStyle/>
          <a:p>
            <a:pPr>
              <a:defRPr sz="3000" b="1" i="0">
                <a:latin typeface="Arial"/>
              </a:defRPr>
            </a:pPr>
            <a:r>
              <a:rPr dirty="0"/>
              <a:t>Code Snippet For  Gaussian RBF Kernel</a:t>
            </a:r>
          </a:p>
        </p:txBody>
      </p:sp>
      <p:sp>
        <p:nvSpPr>
          <p:cNvPr id="3" name="Content Placeholder 2"/>
          <p:cNvSpPr>
            <a:spLocks noGrp="1"/>
          </p:cNvSpPr>
          <p:nvPr>
            <p:ph idx="1"/>
          </p:nvPr>
        </p:nvSpPr>
        <p:spPr>
          <a:xfrm>
            <a:off x="457200" y="1288026"/>
            <a:ext cx="8229600" cy="5152103"/>
          </a:xfrm>
        </p:spPr>
        <p:txBody>
          <a:bodyPr>
            <a:normAutofit fontScale="77500" lnSpcReduction="20000"/>
          </a:bodyPr>
          <a:lstStyle/>
          <a:p>
            <a:pPr marL="0" indent="0">
              <a:buNone/>
              <a:defRPr sz="1600" b="0" i="0">
                <a:latin typeface="Arial"/>
              </a:defRPr>
            </a:pPr>
            <a:endParaRPr dirty="0"/>
          </a:p>
          <a:p>
            <a:pPr marL="0" indent="0">
              <a:buNone/>
              <a:defRPr sz="1600" b="0" i="0">
                <a:latin typeface="Arial"/>
              </a:defRPr>
            </a:pPr>
            <a:r>
              <a:rPr dirty="0"/>
              <a:t>from </a:t>
            </a:r>
            <a:r>
              <a:rPr dirty="0" err="1"/>
              <a:t>sklearn.svm</a:t>
            </a:r>
            <a:r>
              <a:rPr dirty="0"/>
              <a:t> import SVC</a:t>
            </a:r>
          </a:p>
          <a:p>
            <a:pPr marL="0" indent="0">
              <a:buNone/>
              <a:defRPr sz="1600" b="0" i="0">
                <a:latin typeface="Arial"/>
              </a:defRPr>
            </a:pPr>
            <a:r>
              <a:rPr dirty="0"/>
              <a:t>from </a:t>
            </a:r>
            <a:r>
              <a:rPr dirty="0" err="1"/>
              <a:t>sklearn.datasets</a:t>
            </a:r>
            <a:r>
              <a:rPr dirty="0"/>
              <a:t> import </a:t>
            </a:r>
            <a:r>
              <a:rPr dirty="0" err="1"/>
              <a:t>load_iris</a:t>
            </a:r>
            <a:endParaRPr dirty="0"/>
          </a:p>
          <a:p>
            <a:pPr marL="0" indent="0">
              <a:buNone/>
              <a:defRPr sz="1600" b="0" i="0">
                <a:latin typeface="Arial"/>
              </a:defRPr>
            </a:pPr>
            <a:r>
              <a:rPr dirty="0"/>
              <a:t>from </a:t>
            </a:r>
            <a:r>
              <a:rPr dirty="0" err="1"/>
              <a:t>sklearn.model_selection</a:t>
            </a:r>
            <a:r>
              <a:rPr dirty="0"/>
              <a:t> import </a:t>
            </a:r>
            <a:r>
              <a:rPr dirty="0" err="1"/>
              <a:t>train_test_split</a:t>
            </a:r>
            <a:endParaRPr dirty="0"/>
          </a:p>
          <a:p>
            <a:pPr marL="0" indent="0">
              <a:buNone/>
              <a:defRPr sz="1600" b="0" i="0">
                <a:latin typeface="Arial"/>
              </a:defRPr>
            </a:pPr>
            <a:r>
              <a:rPr dirty="0"/>
              <a:t>from </a:t>
            </a:r>
            <a:r>
              <a:rPr dirty="0" err="1"/>
              <a:t>sklearn.metrics</a:t>
            </a:r>
            <a:r>
              <a:rPr dirty="0"/>
              <a:t> import </a:t>
            </a:r>
            <a:r>
              <a:rPr dirty="0" err="1"/>
              <a:t>accuracy_score</a:t>
            </a:r>
            <a:endParaRPr dirty="0"/>
          </a:p>
          <a:p>
            <a:pPr marL="0" indent="0">
              <a:buNone/>
              <a:defRPr sz="1600" b="0" i="0">
                <a:latin typeface="Arial"/>
              </a:defRPr>
            </a:pPr>
            <a:r>
              <a:rPr dirty="0"/>
              <a:t>import </a:t>
            </a:r>
            <a:r>
              <a:rPr dirty="0" err="1"/>
              <a:t>numpy</a:t>
            </a:r>
            <a:r>
              <a:rPr dirty="0"/>
              <a:t> as np</a:t>
            </a:r>
          </a:p>
          <a:p>
            <a:pPr marL="0" indent="0">
              <a:buNone/>
              <a:defRPr sz="1600" b="0" i="0">
                <a:latin typeface="Arial"/>
              </a:defRPr>
            </a:pPr>
            <a:endParaRPr dirty="0"/>
          </a:p>
          <a:p>
            <a:pPr marL="0" indent="0">
              <a:buNone/>
              <a:defRPr sz="1600" b="0" i="0">
                <a:latin typeface="Arial"/>
              </a:defRPr>
            </a:pPr>
            <a:r>
              <a:rPr dirty="0"/>
              <a:t># Load iris dataset</a:t>
            </a:r>
          </a:p>
          <a:p>
            <a:pPr marL="0" indent="0">
              <a:buNone/>
              <a:defRPr sz="1600" b="0" i="0">
                <a:latin typeface="Arial"/>
              </a:defRPr>
            </a:pPr>
            <a:r>
              <a:rPr dirty="0"/>
              <a:t>iris = </a:t>
            </a:r>
            <a:r>
              <a:rPr dirty="0" err="1"/>
              <a:t>load_iris</a:t>
            </a:r>
            <a:r>
              <a:rPr dirty="0"/>
              <a:t>()</a:t>
            </a:r>
          </a:p>
          <a:p>
            <a:pPr marL="0" indent="0">
              <a:buNone/>
              <a:defRPr sz="1600" b="0" i="0">
                <a:latin typeface="Arial"/>
              </a:defRPr>
            </a:pPr>
            <a:r>
              <a:rPr dirty="0"/>
              <a:t>X, y = </a:t>
            </a:r>
            <a:r>
              <a:rPr dirty="0" err="1"/>
              <a:t>iris.data</a:t>
            </a:r>
            <a:r>
              <a:rPr dirty="0"/>
              <a:t>, </a:t>
            </a:r>
            <a:r>
              <a:rPr dirty="0" err="1"/>
              <a:t>iris.target</a:t>
            </a:r>
            <a:endParaRPr dirty="0"/>
          </a:p>
          <a:p>
            <a:pPr marL="0" indent="0">
              <a:buNone/>
              <a:defRPr sz="1600" b="0" i="0">
                <a:latin typeface="Arial"/>
              </a:defRPr>
            </a:pPr>
            <a:endParaRPr dirty="0"/>
          </a:p>
          <a:p>
            <a:pPr marL="0" indent="0">
              <a:buNone/>
              <a:defRPr sz="1600" b="0" i="0">
                <a:latin typeface="Arial"/>
              </a:defRPr>
            </a:pPr>
            <a:r>
              <a:rPr dirty="0"/>
              <a:t># Split dataset into train and test sets</a:t>
            </a:r>
          </a:p>
          <a:p>
            <a:pPr marL="0" indent="0">
              <a:buNone/>
              <a:defRPr sz="1600" b="0" i="0">
                <a:latin typeface="Arial"/>
              </a:defRPr>
            </a:pPr>
            <a:r>
              <a:rPr dirty="0" err="1"/>
              <a:t>X_train</a:t>
            </a:r>
            <a:r>
              <a:rPr dirty="0"/>
              <a:t>, </a:t>
            </a:r>
            <a:r>
              <a:rPr dirty="0" err="1"/>
              <a:t>X_test</a:t>
            </a:r>
            <a:r>
              <a:rPr dirty="0"/>
              <a:t>, </a:t>
            </a:r>
            <a:r>
              <a:rPr dirty="0" err="1"/>
              <a:t>y_train</a:t>
            </a:r>
            <a:r>
              <a:rPr dirty="0"/>
              <a:t>, </a:t>
            </a:r>
            <a:r>
              <a:rPr dirty="0" err="1"/>
              <a:t>y_test</a:t>
            </a:r>
            <a:r>
              <a:rPr dirty="0"/>
              <a:t> = </a:t>
            </a:r>
            <a:r>
              <a:rPr dirty="0" err="1"/>
              <a:t>train_test_split</a:t>
            </a:r>
            <a:r>
              <a:rPr dirty="0"/>
              <a:t>(X, y, </a:t>
            </a:r>
            <a:r>
              <a:rPr dirty="0" err="1"/>
              <a:t>test_size</a:t>
            </a:r>
            <a:r>
              <a:rPr dirty="0"/>
              <a:t>=0.2, </a:t>
            </a:r>
            <a:r>
              <a:rPr dirty="0" err="1"/>
              <a:t>random_state</a:t>
            </a:r>
            <a:r>
              <a:rPr dirty="0"/>
              <a:t>=42)</a:t>
            </a:r>
          </a:p>
          <a:p>
            <a:pPr marL="0" indent="0">
              <a:buNone/>
              <a:defRPr sz="1600" b="0" i="0">
                <a:latin typeface="Arial"/>
              </a:defRPr>
            </a:pPr>
            <a:endParaRPr dirty="0"/>
          </a:p>
          <a:p>
            <a:pPr marL="0" indent="0">
              <a:buNone/>
              <a:defRPr sz="1600" b="0" i="0">
                <a:latin typeface="Arial"/>
              </a:defRPr>
            </a:pPr>
            <a:r>
              <a:rPr dirty="0"/>
              <a:t># Define the SVM classifier with Gaussian RBF Kernel</a:t>
            </a:r>
          </a:p>
          <a:p>
            <a:pPr marL="0" indent="0">
              <a:buNone/>
              <a:defRPr sz="1600" b="0" i="0">
                <a:latin typeface="Arial"/>
              </a:defRPr>
            </a:pPr>
            <a:r>
              <a:rPr dirty="0" err="1"/>
              <a:t>svm_rbf</a:t>
            </a:r>
            <a:r>
              <a:rPr dirty="0"/>
              <a:t> = SVC(kernel='</a:t>
            </a:r>
            <a:r>
              <a:rPr dirty="0" err="1"/>
              <a:t>rbf</a:t>
            </a:r>
            <a:r>
              <a:rPr dirty="0"/>
              <a:t>')</a:t>
            </a:r>
          </a:p>
          <a:p>
            <a:pPr marL="0" indent="0">
              <a:buNone/>
              <a:defRPr sz="1600" b="0" i="0">
                <a:latin typeface="Arial"/>
              </a:defRPr>
            </a:pPr>
            <a:endParaRPr dirty="0"/>
          </a:p>
          <a:p>
            <a:pPr marL="0" indent="0">
              <a:buNone/>
              <a:defRPr sz="1600" b="0" i="0">
                <a:latin typeface="Arial"/>
              </a:defRPr>
            </a:pPr>
            <a:r>
              <a:rPr dirty="0"/>
              <a:t># Train the SVM classifier on the training data</a:t>
            </a:r>
          </a:p>
          <a:p>
            <a:pPr marL="0" indent="0">
              <a:buNone/>
              <a:defRPr sz="1600" b="0" i="0">
                <a:latin typeface="Arial"/>
              </a:defRPr>
            </a:pPr>
            <a:r>
              <a:rPr dirty="0" err="1"/>
              <a:t>svm_rbf.fit</a:t>
            </a:r>
            <a:r>
              <a:rPr dirty="0"/>
              <a:t>(</a:t>
            </a:r>
            <a:r>
              <a:rPr dirty="0" err="1"/>
              <a:t>X_train</a:t>
            </a:r>
            <a:r>
              <a:rPr dirty="0"/>
              <a:t>, </a:t>
            </a:r>
            <a:r>
              <a:rPr dirty="0" err="1"/>
              <a:t>y_train</a:t>
            </a:r>
            <a:r>
              <a:rPr dirty="0"/>
              <a:t>)</a:t>
            </a:r>
          </a:p>
          <a:p>
            <a:pPr marL="0" indent="0">
              <a:buNone/>
              <a:defRPr sz="1600" b="0" i="0">
                <a:latin typeface="Arial"/>
              </a:defRPr>
            </a:pPr>
            <a:endParaRPr dirty="0"/>
          </a:p>
          <a:p>
            <a:pPr marL="0" indent="0">
              <a:buNone/>
              <a:defRPr sz="1600" b="0" i="0">
                <a:latin typeface="Arial"/>
              </a:defRPr>
            </a:pPr>
            <a:r>
              <a:rPr dirty="0"/>
              <a:t># Make predictions on the test data using the trained SVM classifier</a:t>
            </a:r>
          </a:p>
          <a:p>
            <a:pPr marL="0" indent="0">
              <a:buNone/>
              <a:defRPr sz="1600" b="0" i="0">
                <a:latin typeface="Arial"/>
              </a:defRPr>
            </a:pPr>
            <a:r>
              <a:rPr dirty="0" err="1"/>
              <a:t>y_pred</a:t>
            </a:r>
            <a:r>
              <a:rPr dirty="0"/>
              <a:t> = </a:t>
            </a:r>
            <a:r>
              <a:rPr dirty="0" err="1"/>
              <a:t>svm_rbf.predict</a:t>
            </a:r>
            <a:r>
              <a:rPr dirty="0"/>
              <a:t>(</a:t>
            </a:r>
            <a:r>
              <a:rPr dirty="0" err="1"/>
              <a:t>X_test</a:t>
            </a:r>
            <a:r>
              <a:rPr dirty="0"/>
              <a:t>)</a:t>
            </a:r>
          </a:p>
          <a:p>
            <a:pPr marL="0" indent="0">
              <a:buNone/>
              <a:defRPr sz="1600" b="0" i="0">
                <a:latin typeface="Arial"/>
              </a:defRPr>
            </a:pPr>
            <a:endParaRPr dirty="0"/>
          </a:p>
          <a:p>
            <a:pPr marL="0" indent="0">
              <a:buNone/>
              <a:defRPr sz="1600" b="0" i="0">
                <a:latin typeface="Arial"/>
              </a:defRPr>
            </a:pPr>
            <a:r>
              <a:rPr dirty="0"/>
              <a:t># Calculate accuracy score of the SVM classifier on the test data</a:t>
            </a:r>
          </a:p>
          <a:p>
            <a:pPr marL="0" indent="0">
              <a:buNone/>
              <a:defRPr sz="1600" b="0" i="0">
                <a:latin typeface="Arial"/>
              </a:defRPr>
            </a:pPr>
            <a:r>
              <a:rPr dirty="0"/>
              <a:t>accuracy = </a:t>
            </a:r>
            <a:r>
              <a:rPr dirty="0" err="1"/>
              <a:t>accuracy_score</a:t>
            </a:r>
            <a:r>
              <a:rPr dirty="0"/>
              <a:t>(</a:t>
            </a:r>
            <a:r>
              <a:rPr dirty="0" err="1"/>
              <a:t>y_test</a:t>
            </a:r>
            <a:r>
              <a:rPr dirty="0"/>
              <a:t>, </a:t>
            </a:r>
            <a:r>
              <a:rPr dirty="0" err="1"/>
              <a:t>y_pred</a:t>
            </a:r>
            <a:r>
              <a:rPr dirty="0"/>
              <a:t>)</a:t>
            </a:r>
          </a:p>
          <a:p>
            <a:pPr marL="0" indent="0">
              <a:buNone/>
              <a:defRPr sz="1600" b="0" i="0">
                <a:latin typeface="Arial"/>
              </a:defRPr>
            </a:pPr>
            <a:endParaRPr dirty="0"/>
          </a:p>
          <a:p>
            <a:pPr marL="0" indent="0">
              <a:buNone/>
              <a:defRPr sz="1600" b="0" i="0">
                <a:latin typeface="Arial"/>
              </a:defRPr>
            </a:pPr>
            <a:r>
              <a:rPr dirty="0"/>
              <a:t>print('Accuracy:', accuracy)</a:t>
            </a:r>
          </a:p>
          <a:p>
            <a:pPr marL="0" indent="0">
              <a:buNone/>
              <a:defRPr sz="1600" b="0" i="0">
                <a:latin typeface="Arial"/>
              </a:defRPr>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yM2K.png"/>
          <p:cNvPicPr>
            <a:picLocks noChangeAspect="1"/>
          </p:cNvPicPr>
          <p:nvPr/>
        </p:nvPicPr>
        <p:blipFill>
          <a:blip r:embed="rId2"/>
          <a:stretch>
            <a:fillRect/>
          </a:stretch>
        </p:blipFill>
        <p:spPr>
          <a:xfrm>
            <a:off x="1005840" y="640080"/>
            <a:ext cx="7315200" cy="5486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SVM Regression</a:t>
            </a:r>
          </a:p>
        </p:txBody>
      </p:sp>
      <p:sp>
        <p:nvSpPr>
          <p:cNvPr id="3" name="Content Placeholder 2"/>
          <p:cNvSpPr>
            <a:spLocks noGrp="1"/>
          </p:cNvSpPr>
          <p:nvPr>
            <p:ph idx="1"/>
          </p:nvPr>
        </p:nvSpPr>
        <p:spPr/>
        <p:txBody>
          <a:bodyPr>
            <a:normAutofit lnSpcReduction="10000"/>
          </a:bodyPr>
          <a:lstStyle/>
          <a:p>
            <a:pPr>
              <a:defRPr sz="1600" b="0" i="0">
                <a:latin typeface="Arial"/>
              </a:defRPr>
            </a:pPr>
            <a:r>
              <a:rPr dirty="0"/>
              <a:t>SVM regression is a type of machine learning algorithm used for predicting continuous numerical values.</a:t>
            </a:r>
          </a:p>
          <a:p>
            <a:pPr>
              <a:defRPr sz="1600" b="0" i="0">
                <a:latin typeface="Arial"/>
              </a:defRPr>
            </a:pPr>
            <a:r>
              <a:rPr dirty="0"/>
              <a:t>The algorithm works by finding a hyperplane that maximizes the margin between the predicted values and the actual values.</a:t>
            </a:r>
          </a:p>
          <a:p>
            <a:pPr>
              <a:defRPr sz="1600" b="0" i="0">
                <a:latin typeface="Arial"/>
              </a:defRPr>
            </a:pPr>
            <a:r>
              <a:rPr dirty="0"/>
              <a:t>The margin represents the distance between the predicted value and the decision boundary.</a:t>
            </a:r>
          </a:p>
          <a:p>
            <a:pPr>
              <a:defRPr sz="1600" b="0" i="0">
                <a:latin typeface="Arial"/>
              </a:defRPr>
            </a:pPr>
            <a:r>
              <a:rPr dirty="0"/>
              <a:t>The decision boundary is the line that separates the predicted values on one side and the actual values on the other side.</a:t>
            </a:r>
          </a:p>
          <a:p>
            <a:pPr>
              <a:defRPr sz="1600" b="0" i="0">
                <a:latin typeface="Arial"/>
              </a:defRPr>
            </a:pPr>
            <a:r>
              <a:rPr dirty="0"/>
              <a:t>SVM regression can handle both linear and non-linear relationships between the input variables and the predicted values.</a:t>
            </a:r>
          </a:p>
          <a:p>
            <a:pPr>
              <a:defRPr sz="1600" b="0" i="0">
                <a:latin typeface="Arial"/>
              </a:defRPr>
            </a:pPr>
            <a:r>
              <a:rPr dirty="0"/>
              <a:t>Non-linear relationships are handled by mapping the input variables into a higher dimensional space using a kernel function.</a:t>
            </a:r>
          </a:p>
          <a:p>
            <a:pPr>
              <a:defRPr sz="1600" b="0" i="0">
                <a:latin typeface="Arial"/>
              </a:defRPr>
            </a:pPr>
            <a:r>
              <a:rPr dirty="0"/>
              <a:t>The kernel function converts the input variables into a new space where the relationships between the variables are linear.</a:t>
            </a:r>
            <a:endParaRPr lang="en-IN" dirty="0"/>
          </a:p>
          <a:p>
            <a:pPr>
              <a:defRPr sz="1600" b="0" i="0">
                <a:latin typeface="Arial"/>
              </a:defRPr>
            </a:pPr>
            <a:r>
              <a:rPr lang="en-US" dirty="0"/>
              <a:t>The most commonly used kernel functions are the linear, polynomial, Gaussian radial basis function, and sigmoid functions.</a:t>
            </a:r>
          </a:p>
          <a:p>
            <a:pPr>
              <a:defRPr sz="1600" b="0" i="0">
                <a:latin typeface="Arial"/>
              </a:defRPr>
            </a:pPr>
            <a:r>
              <a:rPr lang="en-US" dirty="0"/>
              <a:t>SVM regression has a number of advantages over other regression methods, such as the ability to handle high-dimensional data and small sample sizes.</a:t>
            </a:r>
          </a:p>
          <a:p>
            <a:pPr>
              <a:defRPr sz="1600" b="0" i="0">
                <a:latin typeface="Arial"/>
              </a:defRPr>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SVM Regression</a:t>
            </a:r>
          </a:p>
        </p:txBody>
      </p:sp>
      <p:sp>
        <p:nvSpPr>
          <p:cNvPr id="3" name="Content Placeholder 2"/>
          <p:cNvSpPr>
            <a:spLocks noGrp="1"/>
          </p:cNvSpPr>
          <p:nvPr>
            <p:ph idx="1"/>
          </p:nvPr>
        </p:nvSpPr>
        <p:spPr>
          <a:xfrm>
            <a:off x="457200" y="1600200"/>
            <a:ext cx="8229600" cy="4692445"/>
          </a:xfrm>
        </p:spPr>
        <p:txBody>
          <a:bodyPr>
            <a:normAutofit fontScale="85000" lnSpcReduction="20000"/>
          </a:bodyPr>
          <a:lstStyle/>
          <a:p>
            <a:pPr>
              <a:defRPr sz="1600" b="0" i="0">
                <a:latin typeface="Arial"/>
              </a:defRPr>
            </a:pPr>
            <a:r>
              <a:rPr dirty="0"/>
              <a:t>SVM regression is widely used in various applications, such as finance, biology, and engineering.</a:t>
            </a:r>
          </a:p>
          <a:p>
            <a:pPr>
              <a:defRPr sz="1600" b="0" i="0">
                <a:latin typeface="Arial"/>
              </a:defRPr>
            </a:pPr>
            <a:r>
              <a:rPr dirty="0"/>
              <a:t>SVM regression is a type of machine learning algorithm used for predicting continuous numerical values. The algorithm works by finding a hyperplane that maximizes the margin between the predicted values and the actual values. The margin represents the distance between the predicted value and the decision boundary. The decision boundary is the line that separates the predicted values on one side and the actual values on the other side.</a:t>
            </a:r>
          </a:p>
          <a:p>
            <a:pPr>
              <a:defRPr sz="1600" b="0" i="0">
                <a:latin typeface="Arial"/>
              </a:defRPr>
            </a:pPr>
            <a:r>
              <a:rPr dirty="0"/>
              <a:t>SVM regression can handle both linear and non-linear relationships between the input variables and the predicted values. Non-linear relationships are handled by mapping the input variables into a higher dimensional space using a kernel function. The kernel function converts the input variables into a new space where the relationships between the variables are linear. The most commonly used kernel functions are the linear, polynomial, Gaussian radial basis function, and sigmoid functions.</a:t>
            </a:r>
          </a:p>
          <a:p>
            <a:pPr>
              <a:defRPr sz="1600" b="0" i="0">
                <a:latin typeface="Arial"/>
              </a:defRPr>
            </a:pPr>
            <a:r>
              <a:rPr dirty="0"/>
              <a:t>SVM regression has a number of advantages over other regression methods, such as the ability to handle high-dimensional data and small sample sizes. It also has a robust optimization method that produces a unique and optimal solution. However, it is computationally intensive when dealing with large datasets, which is a disadvantage of the algorithm.</a:t>
            </a:r>
          </a:p>
          <a:p>
            <a:pPr>
              <a:defRPr sz="1600" b="0" i="0">
                <a:latin typeface="Arial"/>
              </a:defRPr>
            </a:pPr>
            <a:r>
              <a:rPr dirty="0"/>
              <a:t>SVM regression is widely used in various applications, such as finance, biology, and engineering. In finance, it is used for stock forecasting and predicting financial markets. In biology, it is used for predicting protein structure and predicting gene expression levels. In engineering, it is used for predicting the strength of materials and predicting machine failure.</a:t>
            </a:r>
          </a:p>
          <a:p>
            <a:pPr>
              <a:defRPr sz="1600" b="0" i="0">
                <a:latin typeface="Arial"/>
              </a:defRPr>
            </a:pPr>
            <a:r>
              <a:rPr dirty="0"/>
              <a:t>Overall, SVM regression is a powerful machine learning algorithm that can handle both linear and non-linear relationships between the input variables and the predicted values. It is widely used in various applications due to its robustness and accuracy.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Code Snippet For  SVM Regression</a:t>
            </a:r>
          </a:p>
        </p:txBody>
      </p:sp>
      <p:sp>
        <p:nvSpPr>
          <p:cNvPr id="3" name="Content Placeholder 2"/>
          <p:cNvSpPr>
            <a:spLocks noGrp="1"/>
          </p:cNvSpPr>
          <p:nvPr>
            <p:ph idx="1"/>
          </p:nvPr>
        </p:nvSpPr>
        <p:spPr/>
        <p:txBody>
          <a:bodyPr/>
          <a:lstStyle/>
          <a:p>
            <a:pPr marL="0" indent="0">
              <a:buNone/>
              <a:defRPr sz="1600" b="0" i="0">
                <a:latin typeface="Arial"/>
              </a:defRPr>
            </a:pPr>
            <a:endParaRPr dirty="0"/>
          </a:p>
          <a:p>
            <a:pPr marL="0" indent="0">
              <a:buNone/>
              <a:defRPr sz="1600" b="0" i="0">
                <a:latin typeface="Arial"/>
              </a:defRPr>
            </a:pPr>
            <a:r>
              <a:rPr dirty="0"/>
              <a:t>from </a:t>
            </a:r>
            <a:r>
              <a:rPr dirty="0" err="1"/>
              <a:t>sklearn.svm</a:t>
            </a:r>
            <a:r>
              <a:rPr dirty="0"/>
              <a:t> import SVR</a:t>
            </a:r>
          </a:p>
          <a:p>
            <a:pPr marL="0" indent="0">
              <a:buNone/>
              <a:defRPr sz="1600" b="0" i="0">
                <a:latin typeface="Arial"/>
              </a:defRPr>
            </a:pPr>
            <a:endParaRPr dirty="0"/>
          </a:p>
          <a:p>
            <a:pPr marL="0" indent="0">
              <a:buNone/>
              <a:defRPr sz="1600" b="0" i="0">
                <a:latin typeface="Arial"/>
              </a:defRPr>
            </a:pPr>
            <a:r>
              <a:rPr dirty="0"/>
              <a:t># Load data</a:t>
            </a:r>
          </a:p>
          <a:p>
            <a:pPr marL="0" indent="0">
              <a:buNone/>
              <a:defRPr sz="1600" b="0" i="0">
                <a:latin typeface="Arial"/>
              </a:defRPr>
            </a:pPr>
            <a:r>
              <a:rPr dirty="0" err="1"/>
              <a:t>X_train</a:t>
            </a:r>
            <a:r>
              <a:rPr dirty="0"/>
              <a:t>, </a:t>
            </a:r>
            <a:r>
              <a:rPr dirty="0" err="1"/>
              <a:t>y_train</a:t>
            </a:r>
            <a:r>
              <a:rPr dirty="0"/>
              <a:t> = </a:t>
            </a:r>
            <a:r>
              <a:rPr dirty="0" err="1"/>
              <a:t>load_data</a:t>
            </a:r>
            <a:r>
              <a:rPr dirty="0"/>
              <a:t>()</a:t>
            </a:r>
          </a:p>
          <a:p>
            <a:pPr marL="0" indent="0">
              <a:buNone/>
              <a:defRPr sz="1600" b="0" i="0">
                <a:latin typeface="Arial"/>
              </a:defRPr>
            </a:pPr>
            <a:endParaRPr dirty="0"/>
          </a:p>
          <a:p>
            <a:pPr marL="0" indent="0">
              <a:buNone/>
              <a:defRPr sz="1600" b="0" i="0">
                <a:latin typeface="Arial"/>
              </a:defRPr>
            </a:pPr>
            <a:r>
              <a:rPr dirty="0"/>
              <a:t># Initialize SVM Regressor with linear kernel</a:t>
            </a:r>
          </a:p>
          <a:p>
            <a:pPr marL="0" indent="0">
              <a:buNone/>
              <a:defRPr sz="1600" b="0" i="0">
                <a:latin typeface="Arial"/>
              </a:defRPr>
            </a:pPr>
            <a:r>
              <a:rPr dirty="0" err="1"/>
              <a:t>svm_reg</a:t>
            </a:r>
            <a:r>
              <a:rPr dirty="0"/>
              <a:t> = SVR(kernel='linear')</a:t>
            </a:r>
          </a:p>
          <a:p>
            <a:pPr marL="0" indent="0">
              <a:buNone/>
              <a:defRPr sz="1600" b="0" i="0">
                <a:latin typeface="Arial"/>
              </a:defRPr>
            </a:pPr>
            <a:endParaRPr dirty="0"/>
          </a:p>
          <a:p>
            <a:pPr marL="0" indent="0">
              <a:buNone/>
              <a:defRPr sz="1600" b="0" i="0">
                <a:latin typeface="Arial"/>
              </a:defRPr>
            </a:pPr>
            <a:r>
              <a:rPr dirty="0"/>
              <a:t># Train SVM Regressor</a:t>
            </a:r>
          </a:p>
          <a:p>
            <a:pPr marL="0" indent="0">
              <a:buNone/>
              <a:defRPr sz="1600" b="0" i="0">
                <a:latin typeface="Arial"/>
              </a:defRPr>
            </a:pPr>
            <a:r>
              <a:rPr dirty="0" err="1"/>
              <a:t>svm_reg.fit</a:t>
            </a:r>
            <a:r>
              <a:rPr dirty="0"/>
              <a:t>(</a:t>
            </a:r>
            <a:r>
              <a:rPr dirty="0" err="1"/>
              <a:t>X_train</a:t>
            </a:r>
            <a:r>
              <a:rPr dirty="0"/>
              <a:t>, </a:t>
            </a:r>
            <a:r>
              <a:rPr dirty="0" err="1"/>
              <a:t>y_train</a:t>
            </a:r>
            <a:r>
              <a:rPr dirty="0"/>
              <a:t>)</a:t>
            </a:r>
          </a:p>
          <a:p>
            <a:pPr marL="0" indent="0">
              <a:buNone/>
              <a:defRPr sz="1600" b="0" i="0">
                <a:latin typeface="Arial"/>
              </a:defRPr>
            </a:pPr>
            <a:endParaRPr dirty="0"/>
          </a:p>
          <a:p>
            <a:pPr marL="0" indent="0">
              <a:buNone/>
              <a:defRPr sz="1600" b="0" i="0">
                <a:latin typeface="Arial"/>
              </a:defRPr>
            </a:pPr>
            <a:r>
              <a:rPr dirty="0"/>
              <a:t># Predict new values</a:t>
            </a:r>
          </a:p>
          <a:p>
            <a:pPr marL="0" indent="0">
              <a:buNone/>
              <a:defRPr sz="1600" b="0" i="0">
                <a:latin typeface="Arial"/>
              </a:defRPr>
            </a:pPr>
            <a:r>
              <a:rPr dirty="0" err="1"/>
              <a:t>y_pred</a:t>
            </a:r>
            <a:r>
              <a:rPr dirty="0"/>
              <a:t> = </a:t>
            </a:r>
            <a:r>
              <a:rPr dirty="0" err="1"/>
              <a:t>svm_reg.predict</a:t>
            </a:r>
            <a:r>
              <a:rPr dirty="0"/>
              <a:t>(</a:t>
            </a:r>
            <a:r>
              <a:rPr dirty="0" err="1"/>
              <a:t>X_test</a:t>
            </a:r>
            <a:r>
              <a:rPr dirty="0"/>
              <a:t>)</a:t>
            </a:r>
          </a:p>
          <a:p>
            <a:pPr>
              <a:defRPr sz="1600" b="0" i="0">
                <a:latin typeface="Arial"/>
              </a:defRP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00px-Exam_pass_logistic_curve.svg.png"/>
          <p:cNvPicPr>
            <a:picLocks noChangeAspect="1"/>
          </p:cNvPicPr>
          <p:nvPr/>
        </p:nvPicPr>
        <p:blipFill>
          <a:blip r:embed="rId2"/>
          <a:stretch>
            <a:fillRect/>
          </a:stretch>
        </p:blipFill>
        <p:spPr>
          <a:xfrm>
            <a:off x="1005840" y="640080"/>
            <a:ext cx="7315200" cy="54864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VR_1.png"/>
          <p:cNvPicPr>
            <a:picLocks noChangeAspect="1"/>
          </p:cNvPicPr>
          <p:nvPr/>
        </p:nvPicPr>
        <p:blipFill>
          <a:blip r:embed="rId2"/>
          <a:stretch>
            <a:fillRect/>
          </a:stretch>
        </p:blipFill>
        <p:spPr>
          <a:xfrm>
            <a:off x="1005840" y="640080"/>
            <a:ext cx="7315200" cy="5486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Estimating Probabilities in ML</a:t>
            </a:r>
          </a:p>
        </p:txBody>
      </p:sp>
      <p:sp>
        <p:nvSpPr>
          <p:cNvPr id="3" name="Content Placeholder 2"/>
          <p:cNvSpPr>
            <a:spLocks noGrp="1"/>
          </p:cNvSpPr>
          <p:nvPr>
            <p:ph idx="1"/>
          </p:nvPr>
        </p:nvSpPr>
        <p:spPr>
          <a:xfrm>
            <a:off x="457200" y="1600199"/>
            <a:ext cx="8229600" cy="4761271"/>
          </a:xfrm>
        </p:spPr>
        <p:txBody>
          <a:bodyPr>
            <a:normAutofit fontScale="92500" lnSpcReduction="10000"/>
          </a:bodyPr>
          <a:lstStyle/>
          <a:p>
            <a:pPr marL="0" indent="0">
              <a:buNone/>
              <a:defRPr sz="1600" b="0" i="0">
                <a:latin typeface="Arial"/>
              </a:defRPr>
            </a:pPr>
            <a:r>
              <a:rPr dirty="0"/>
              <a:t>- Estimating probabilities is a fundamental concept in machine learning.</a:t>
            </a:r>
          </a:p>
          <a:p>
            <a:pPr marL="0" indent="0">
              <a:buNone/>
              <a:defRPr sz="1600" b="0" i="0">
                <a:latin typeface="Arial"/>
              </a:defRPr>
            </a:pPr>
            <a:r>
              <a:rPr dirty="0"/>
              <a:t>- It is used to quantify the likelihood of an event occurring and can be used for various tasks such as classification, regression, and anomaly detection.</a:t>
            </a:r>
          </a:p>
          <a:p>
            <a:pPr marL="0" indent="0">
              <a:buNone/>
              <a:defRPr sz="1600" b="0" i="0">
                <a:latin typeface="Arial"/>
              </a:defRPr>
            </a:pPr>
            <a:r>
              <a:rPr dirty="0"/>
              <a:t>- There are different techniques to estimate probabilities in machine learning.</a:t>
            </a:r>
          </a:p>
          <a:p>
            <a:pPr marL="0" indent="0">
              <a:buNone/>
              <a:defRPr sz="1600" b="0" i="0">
                <a:latin typeface="Arial"/>
              </a:defRPr>
            </a:pPr>
            <a:r>
              <a:rPr dirty="0"/>
              <a:t>- The choice of technique depends on the nature of the problem, the available data, and the desired level of accuracy.</a:t>
            </a:r>
          </a:p>
          <a:p>
            <a:pPr marL="0" indent="0">
              <a:buNone/>
              <a:defRPr sz="1600" b="0" i="0">
                <a:latin typeface="Arial"/>
              </a:defRPr>
            </a:pPr>
            <a:r>
              <a:rPr dirty="0"/>
              <a:t>- In this article, we will explore some of the popular techniques for estimating probabilities in machine learning.</a:t>
            </a:r>
          </a:p>
          <a:p>
            <a:pPr>
              <a:defRPr sz="1600" b="0" i="0">
                <a:latin typeface="Arial"/>
              </a:defRPr>
            </a:pPr>
            <a:r>
              <a:rPr dirty="0"/>
              <a:t>Maximum Likelihood Estimation (MLE)</a:t>
            </a:r>
          </a:p>
          <a:p>
            <a:pPr marL="0" indent="0">
              <a:buNone/>
              <a:defRPr sz="1600" b="0" i="0">
                <a:latin typeface="Arial"/>
              </a:defRPr>
            </a:pPr>
            <a:r>
              <a:rPr dirty="0"/>
              <a:t>MLE is a technique used to estimate the parameters of a probability distribution that maximize the likelihood of observing the data. It assumes that the data is generated from a known probability distribution and aims to find the parameters that best fit the data.</a:t>
            </a:r>
          </a:p>
          <a:p>
            <a:pPr>
              <a:defRPr sz="1600" b="0" i="0">
                <a:latin typeface="Arial"/>
              </a:defRPr>
            </a:pPr>
            <a:r>
              <a:rPr dirty="0"/>
              <a:t>Bayesian Estimation</a:t>
            </a:r>
          </a:p>
          <a:p>
            <a:pPr marL="0" indent="0">
              <a:buNone/>
              <a:defRPr sz="1600" b="0" i="0">
                <a:latin typeface="Arial"/>
              </a:defRPr>
            </a:pPr>
            <a:r>
              <a:rPr dirty="0"/>
              <a:t>Bayesian estimation is a technique that uses Bayes' theorem to estimate probabilities. It takes into account prior knowledge about the parameters and updates the probabilities with new data to obtain the posterior probability distribution.</a:t>
            </a:r>
          </a:p>
          <a:p>
            <a:pPr>
              <a:defRPr sz="1600" b="0" i="0">
                <a:latin typeface="Arial"/>
              </a:defRPr>
            </a:pPr>
            <a:r>
              <a:rPr dirty="0"/>
              <a:t>Kernel Density Estimation (KDE)</a:t>
            </a:r>
          </a:p>
          <a:p>
            <a:pPr marL="0" indent="0">
              <a:buNone/>
              <a:defRPr sz="1600" b="0" i="0">
                <a:latin typeface="Arial"/>
              </a:defRPr>
            </a:pPr>
            <a:r>
              <a:rPr dirty="0"/>
              <a:t>KDE is a non-parametric technique that estimates the probability density function of a random variable. It does not assume any specific probability distribution and instead uses a kernel function to estimate the density.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Estimating Probabilities in ML</a:t>
            </a:r>
          </a:p>
        </p:txBody>
      </p:sp>
      <p:sp>
        <p:nvSpPr>
          <p:cNvPr id="3" name="Content Placeholder 2"/>
          <p:cNvSpPr>
            <a:spLocks noGrp="1"/>
          </p:cNvSpPr>
          <p:nvPr>
            <p:ph idx="1"/>
          </p:nvPr>
        </p:nvSpPr>
        <p:spPr>
          <a:xfrm>
            <a:off x="457200" y="1393723"/>
            <a:ext cx="8229600" cy="4983162"/>
          </a:xfrm>
        </p:spPr>
        <p:txBody>
          <a:bodyPr>
            <a:noAutofit/>
          </a:bodyPr>
          <a:lstStyle/>
          <a:p>
            <a:pPr>
              <a:defRPr sz="1600" b="0" i="0">
                <a:latin typeface="Arial"/>
              </a:defRPr>
            </a:pPr>
            <a:r>
              <a:rPr lang="en-IN" sz="1250" dirty="0"/>
              <a:t>Logistic Regression</a:t>
            </a:r>
          </a:p>
          <a:p>
            <a:pPr marL="0" indent="0">
              <a:buNone/>
              <a:defRPr sz="1600" b="0" i="0">
                <a:latin typeface="Arial"/>
              </a:defRPr>
            </a:pPr>
            <a:r>
              <a:rPr sz="1250" dirty="0"/>
              <a:t>Logistic regression is a popular classification algorithm that estimates the probability of an event occurring. It models the relationship between the input variables and the output variable using a logistic function.</a:t>
            </a:r>
          </a:p>
          <a:p>
            <a:pPr>
              <a:defRPr sz="1600" b="0" i="0">
                <a:latin typeface="Arial"/>
              </a:defRPr>
            </a:pPr>
            <a:r>
              <a:rPr sz="1250" dirty="0"/>
              <a:t>Naive Bayes</a:t>
            </a:r>
          </a:p>
          <a:p>
            <a:pPr marL="0" indent="0">
              <a:buNone/>
              <a:defRPr sz="1600" b="0" i="0">
                <a:latin typeface="Arial"/>
              </a:defRPr>
            </a:pPr>
            <a:r>
              <a:rPr sz="1250" dirty="0"/>
              <a:t>Naive Bayes is a classification algorithm that uses Bayes' theorem to estimate probabilities. It assumes that the input variables are independent of each other and calculates the probability of each class given the input variables.</a:t>
            </a:r>
          </a:p>
          <a:p>
            <a:pPr>
              <a:defRPr sz="1600" b="0" i="0">
                <a:latin typeface="Arial"/>
              </a:defRPr>
            </a:pPr>
            <a:r>
              <a:rPr sz="1250" dirty="0"/>
              <a:t>Random Forest</a:t>
            </a:r>
          </a:p>
          <a:p>
            <a:pPr marL="0" indent="0">
              <a:buNone/>
              <a:defRPr sz="1600" b="0" i="0">
                <a:latin typeface="Arial"/>
              </a:defRPr>
            </a:pPr>
            <a:r>
              <a:rPr sz="1250" dirty="0"/>
              <a:t>Random forest is an ensemble learning algorithm that combines the predictions of multiple decision trees. It can be used for classification and regression tasks and can also estimate probabilities.</a:t>
            </a:r>
          </a:p>
          <a:p>
            <a:pPr>
              <a:defRPr sz="1600" b="0" i="0">
                <a:latin typeface="Arial"/>
              </a:defRPr>
            </a:pPr>
            <a:r>
              <a:rPr sz="1250" dirty="0"/>
              <a:t>Gradient Boosting</a:t>
            </a:r>
          </a:p>
          <a:p>
            <a:pPr marL="0" indent="0">
              <a:buNone/>
              <a:defRPr sz="1600" b="0" i="0">
                <a:latin typeface="Arial"/>
              </a:defRPr>
            </a:pPr>
            <a:r>
              <a:rPr sz="1250" dirty="0"/>
              <a:t>Gradient boosting is another ensemble learning algorithm that combines the predictions of multiple weak learners. It uses a loss function to optimize the predictions and can also estimate probabilities.</a:t>
            </a:r>
          </a:p>
          <a:p>
            <a:pPr>
              <a:defRPr sz="1600" b="0" i="0">
                <a:latin typeface="Arial"/>
              </a:defRPr>
            </a:pPr>
            <a:r>
              <a:rPr sz="1250" dirty="0"/>
              <a:t>Markov Chain Monte Carlo (MCMC)</a:t>
            </a:r>
          </a:p>
          <a:p>
            <a:pPr marL="0" indent="0">
              <a:buNone/>
              <a:defRPr sz="1600" b="0" i="0">
                <a:latin typeface="Arial"/>
              </a:defRPr>
            </a:pPr>
            <a:r>
              <a:rPr sz="1250" dirty="0"/>
              <a:t>MCMC is a simulation technique used to estimate the posterior probability distribution of a complex model. It generates a sequence of samples that converge to the true distribution and can be used for Bayesian inference.</a:t>
            </a:r>
          </a:p>
          <a:p>
            <a:pPr>
              <a:defRPr sz="1600" b="0" i="0">
                <a:latin typeface="Arial"/>
              </a:defRPr>
            </a:pPr>
            <a:r>
              <a:rPr sz="1250" dirty="0"/>
              <a:t>Monte Carlo Simulation</a:t>
            </a:r>
          </a:p>
          <a:p>
            <a:pPr marL="0" indent="0">
              <a:buNone/>
              <a:defRPr sz="1600" b="0" i="0">
                <a:latin typeface="Arial"/>
              </a:defRPr>
            </a:pPr>
            <a:r>
              <a:rPr sz="1250" dirty="0"/>
              <a:t>Monte Carlo simulation is a technique that uses random sampling to estimate probabilities. It simulates the system multiple times and calculates the probability of an event occurring based on the number of times it occurs.</a:t>
            </a:r>
          </a:p>
          <a:p>
            <a:pPr>
              <a:defRPr sz="1600" b="0" i="0">
                <a:latin typeface="Arial"/>
              </a:defRPr>
            </a:pPr>
            <a:r>
              <a:rPr sz="1250" dirty="0"/>
              <a:t>Expectation-Maximization (EM)</a:t>
            </a:r>
          </a:p>
          <a:p>
            <a:pPr marL="0" indent="0">
              <a:buNone/>
              <a:defRPr sz="1600" b="0" i="0">
                <a:latin typeface="Arial"/>
              </a:defRPr>
            </a:pPr>
            <a:r>
              <a:rPr sz="1250" dirty="0"/>
              <a:t>EM is a technique used to estimate the parameters of a probability distribution when the data is incomplete or missing. It iteratively estimates the missing values and updates the parameters to maximize the likelihood of observing the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defRPr sz="3000" b="1" i="0">
                <a:latin typeface="Arial"/>
              </a:defRPr>
            </a:pPr>
            <a:r>
              <a:rPr dirty="0"/>
              <a:t>Code Snippet For  Estimating Probabilities</a:t>
            </a:r>
          </a:p>
        </p:txBody>
      </p:sp>
      <p:sp>
        <p:nvSpPr>
          <p:cNvPr id="3" name="Content Placeholder 2"/>
          <p:cNvSpPr>
            <a:spLocks noGrp="1"/>
          </p:cNvSpPr>
          <p:nvPr>
            <p:ph idx="1"/>
          </p:nvPr>
        </p:nvSpPr>
        <p:spPr>
          <a:xfrm>
            <a:off x="457200" y="1600200"/>
            <a:ext cx="8229600" cy="4603955"/>
          </a:xfrm>
        </p:spPr>
        <p:txBody>
          <a:bodyPr>
            <a:normAutofit fontScale="92500" lnSpcReduction="20000"/>
          </a:bodyPr>
          <a:lstStyle/>
          <a:p>
            <a:pPr marL="0" indent="0">
              <a:buNone/>
              <a:defRPr sz="1600" b="0" i="0">
                <a:latin typeface="Arial"/>
              </a:defRPr>
            </a:pPr>
            <a:r>
              <a:rPr dirty="0"/>
              <a:t>import pandas as pd</a:t>
            </a:r>
          </a:p>
          <a:p>
            <a:pPr marL="0" indent="0">
              <a:buNone/>
              <a:defRPr sz="1600" b="0" i="0">
                <a:latin typeface="Arial"/>
              </a:defRPr>
            </a:pPr>
            <a:r>
              <a:rPr dirty="0"/>
              <a:t>from </a:t>
            </a:r>
            <a:r>
              <a:rPr dirty="0" err="1"/>
              <a:t>sklearn.naive_bayes</a:t>
            </a:r>
            <a:r>
              <a:rPr dirty="0"/>
              <a:t> import </a:t>
            </a:r>
            <a:r>
              <a:rPr dirty="0" err="1"/>
              <a:t>GaussianNB</a:t>
            </a:r>
            <a:endParaRPr dirty="0"/>
          </a:p>
          <a:p>
            <a:pPr marL="0" indent="0">
              <a:buNone/>
              <a:defRPr sz="1600" b="0" i="0">
                <a:latin typeface="Arial"/>
              </a:defRPr>
            </a:pPr>
            <a:endParaRPr dirty="0"/>
          </a:p>
          <a:p>
            <a:pPr marL="0" indent="0">
              <a:buNone/>
              <a:defRPr sz="1600" b="0" i="0">
                <a:latin typeface="Arial"/>
              </a:defRPr>
            </a:pPr>
            <a:r>
              <a:rPr dirty="0"/>
              <a:t># Read data into a pandas </a:t>
            </a:r>
            <a:r>
              <a:rPr dirty="0" err="1"/>
              <a:t>dataframe</a:t>
            </a:r>
            <a:endParaRPr dirty="0"/>
          </a:p>
          <a:p>
            <a:pPr marL="0" indent="0">
              <a:buNone/>
              <a:defRPr sz="1600" b="0" i="0">
                <a:latin typeface="Arial"/>
              </a:defRPr>
            </a:pPr>
            <a:r>
              <a:rPr dirty="0"/>
              <a:t>data = </a:t>
            </a:r>
            <a:r>
              <a:rPr dirty="0" err="1"/>
              <a:t>pd.read_csv</a:t>
            </a:r>
            <a:r>
              <a:rPr dirty="0"/>
              <a:t>('data.csv')</a:t>
            </a:r>
          </a:p>
          <a:p>
            <a:pPr marL="0" indent="0">
              <a:buNone/>
              <a:defRPr sz="1600" b="0" i="0">
                <a:latin typeface="Arial"/>
              </a:defRPr>
            </a:pPr>
            <a:endParaRPr dirty="0"/>
          </a:p>
          <a:p>
            <a:pPr marL="0" indent="0">
              <a:buNone/>
              <a:defRPr sz="1600" b="0" i="0">
                <a:latin typeface="Arial"/>
              </a:defRPr>
            </a:pPr>
            <a:r>
              <a:rPr dirty="0"/>
              <a:t># Split data into features and target</a:t>
            </a:r>
          </a:p>
          <a:p>
            <a:pPr marL="0" indent="0">
              <a:buNone/>
              <a:defRPr sz="1600" b="0" i="0">
                <a:latin typeface="Arial"/>
              </a:defRPr>
            </a:pPr>
            <a:r>
              <a:rPr dirty="0"/>
              <a:t>X = </a:t>
            </a:r>
            <a:r>
              <a:rPr dirty="0" err="1"/>
              <a:t>data.drop</a:t>
            </a:r>
            <a:r>
              <a:rPr dirty="0"/>
              <a:t>(['target'], axis=1)</a:t>
            </a:r>
          </a:p>
          <a:p>
            <a:pPr marL="0" indent="0">
              <a:buNone/>
              <a:defRPr sz="1600" b="0" i="0">
                <a:latin typeface="Arial"/>
              </a:defRPr>
            </a:pPr>
            <a:r>
              <a:rPr dirty="0"/>
              <a:t>y = data['target']</a:t>
            </a:r>
          </a:p>
          <a:p>
            <a:pPr marL="0" indent="0">
              <a:buNone/>
              <a:defRPr sz="1600" b="0" i="0">
                <a:latin typeface="Arial"/>
              </a:defRPr>
            </a:pPr>
            <a:endParaRPr dirty="0"/>
          </a:p>
          <a:p>
            <a:pPr marL="0" indent="0">
              <a:buNone/>
              <a:defRPr sz="1600" b="0" i="0">
                <a:latin typeface="Arial"/>
              </a:defRPr>
            </a:pPr>
            <a:r>
              <a:rPr dirty="0"/>
              <a:t># Train a Gaussian Naive Bayes classifier</a:t>
            </a:r>
          </a:p>
          <a:p>
            <a:pPr marL="0" indent="0">
              <a:buNone/>
              <a:defRPr sz="1600" b="0" i="0">
                <a:latin typeface="Arial"/>
              </a:defRPr>
            </a:pPr>
            <a:r>
              <a:rPr dirty="0" err="1"/>
              <a:t>clf</a:t>
            </a:r>
            <a:r>
              <a:rPr dirty="0"/>
              <a:t> = </a:t>
            </a:r>
            <a:r>
              <a:rPr dirty="0" err="1"/>
              <a:t>GaussianNB</a:t>
            </a:r>
            <a:r>
              <a:rPr dirty="0"/>
              <a:t>()</a:t>
            </a:r>
          </a:p>
          <a:p>
            <a:pPr marL="0" indent="0">
              <a:buNone/>
              <a:defRPr sz="1600" b="0" i="0">
                <a:latin typeface="Arial"/>
              </a:defRPr>
            </a:pPr>
            <a:r>
              <a:rPr dirty="0" err="1"/>
              <a:t>clf.fit</a:t>
            </a:r>
            <a:r>
              <a:rPr dirty="0"/>
              <a:t>(X, y)</a:t>
            </a:r>
          </a:p>
          <a:p>
            <a:pPr marL="0" indent="0">
              <a:buNone/>
              <a:defRPr sz="1600" b="0" i="0">
                <a:latin typeface="Arial"/>
              </a:defRPr>
            </a:pPr>
            <a:endParaRPr dirty="0"/>
          </a:p>
          <a:p>
            <a:pPr marL="0" indent="0">
              <a:buNone/>
              <a:defRPr sz="1600" b="0" i="0">
                <a:latin typeface="Arial"/>
              </a:defRPr>
            </a:pPr>
            <a:r>
              <a:rPr dirty="0"/>
              <a:t># Use the classifier to predict probabilities for a new sample</a:t>
            </a:r>
          </a:p>
          <a:p>
            <a:pPr marL="0" indent="0">
              <a:buNone/>
              <a:defRPr sz="1600" b="0" i="0">
                <a:latin typeface="Arial"/>
              </a:defRPr>
            </a:pPr>
            <a:r>
              <a:rPr dirty="0" err="1"/>
              <a:t>new_sample</a:t>
            </a:r>
            <a:r>
              <a:rPr dirty="0"/>
              <a:t> = [0.3, 0.7, 1.5, 2.1]</a:t>
            </a:r>
          </a:p>
          <a:p>
            <a:pPr marL="0" indent="0">
              <a:buNone/>
              <a:defRPr sz="1600" b="0" i="0">
                <a:latin typeface="Arial"/>
              </a:defRPr>
            </a:pPr>
            <a:r>
              <a:rPr dirty="0"/>
              <a:t>probabilities = </a:t>
            </a:r>
            <a:r>
              <a:rPr dirty="0" err="1"/>
              <a:t>clf.predict_proba</a:t>
            </a:r>
            <a:r>
              <a:rPr dirty="0"/>
              <a:t>([</a:t>
            </a:r>
            <a:r>
              <a:rPr dirty="0" err="1"/>
              <a:t>new_sample</a:t>
            </a:r>
            <a:r>
              <a:rPr dirty="0"/>
              <a:t>])</a:t>
            </a:r>
          </a:p>
          <a:p>
            <a:pPr marL="0" indent="0">
              <a:buNone/>
              <a:defRPr sz="1600" b="0" i="0">
                <a:latin typeface="Arial"/>
              </a:defRPr>
            </a:pPr>
            <a:endParaRPr dirty="0"/>
          </a:p>
          <a:p>
            <a:pPr marL="0" indent="0">
              <a:buNone/>
              <a:defRPr sz="1600" b="0" i="0">
                <a:latin typeface="Arial"/>
              </a:defRPr>
            </a:pPr>
            <a:r>
              <a:rPr dirty="0"/>
              <a:t>print(probabilities) # Output: [[0.7, 0.3]]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s2.0-B9780081000915000071-f07-10-9780081000915.jpg"/>
          <p:cNvPicPr>
            <a:picLocks noChangeAspect="1"/>
          </p:cNvPicPr>
          <p:nvPr/>
        </p:nvPicPr>
        <p:blipFill>
          <a:blip r:embed="rId2"/>
          <a:stretch>
            <a:fillRect/>
          </a:stretch>
        </p:blipFill>
        <p:spPr>
          <a:xfrm>
            <a:off x="1005840" y="640080"/>
            <a:ext cx="7315200" cy="548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000" b="1" i="0">
                <a:latin typeface="Arial"/>
              </a:defRPr>
            </a:pPr>
            <a:r>
              <a:rPr dirty="0"/>
              <a:t> Training and cost function</a:t>
            </a:r>
          </a:p>
        </p:txBody>
      </p:sp>
      <p:sp>
        <p:nvSpPr>
          <p:cNvPr id="3" name="Content Placeholder 2"/>
          <p:cNvSpPr>
            <a:spLocks noGrp="1"/>
          </p:cNvSpPr>
          <p:nvPr>
            <p:ph idx="1"/>
          </p:nvPr>
        </p:nvSpPr>
        <p:spPr/>
        <p:txBody>
          <a:bodyPr/>
          <a:lstStyle/>
          <a:p>
            <a:pPr>
              <a:defRPr sz="1600" b="0" i="0">
                <a:latin typeface="Arial"/>
              </a:defRPr>
            </a:pPr>
            <a:r>
              <a:rPr dirty="0"/>
              <a:t>Machine learning algorithms aim to learn patterns or relationships in data.</a:t>
            </a:r>
          </a:p>
          <a:p>
            <a:pPr>
              <a:defRPr sz="1600" b="0" i="0">
                <a:latin typeface="Arial"/>
              </a:defRPr>
            </a:pPr>
            <a:r>
              <a:rPr dirty="0"/>
              <a:t>Training is the process of teaching the algorithm to recognize patterns in the data.</a:t>
            </a:r>
          </a:p>
          <a:p>
            <a:pPr>
              <a:defRPr sz="1600" b="0" i="0">
                <a:latin typeface="Arial"/>
              </a:defRPr>
            </a:pPr>
            <a:r>
              <a:rPr dirty="0"/>
              <a:t>Cost function determines how effectively the algorithm is learning.</a:t>
            </a:r>
          </a:p>
          <a:p>
            <a:pPr>
              <a:defRPr sz="1600" b="0" i="0">
                <a:latin typeface="Arial"/>
              </a:defRPr>
            </a:pPr>
            <a:r>
              <a:rPr dirty="0"/>
              <a:t>Cost function measures the difference between predicted and actual values.</a:t>
            </a:r>
          </a:p>
          <a:p>
            <a:pPr>
              <a:defRPr sz="1600" b="0" i="0">
                <a:latin typeface="Arial"/>
              </a:defRPr>
            </a:pPr>
            <a:r>
              <a:rPr dirty="0"/>
              <a:t>The goal of training is to minimize the cost function.</a:t>
            </a:r>
          </a:p>
          <a:p>
            <a:pPr>
              <a:defRPr sz="1600" b="0" i="0">
                <a:latin typeface="Arial"/>
              </a:defRPr>
            </a:pPr>
            <a:r>
              <a:rPr dirty="0"/>
              <a:t>Gradient descent is a common algorithm used to minimize the cost function.</a:t>
            </a:r>
          </a:p>
          <a:p>
            <a:pPr>
              <a:defRPr sz="1600" b="0" i="0">
                <a:latin typeface="Arial"/>
              </a:defRPr>
            </a:pPr>
            <a:r>
              <a:rPr dirty="0"/>
              <a:t>Gradient descent iteratively adjusts the parameters of the model to minimize the cost function.</a:t>
            </a:r>
            <a:endParaRPr lang="en-IN" dirty="0"/>
          </a:p>
          <a:p>
            <a:pPr>
              <a:defRPr sz="1600" b="0" i="0">
                <a:latin typeface="Arial"/>
              </a:defRPr>
            </a:pPr>
            <a:r>
              <a:rPr lang="en-US" dirty="0"/>
              <a:t>The learning rate determines the step size taken in each iteration of gradient descent.</a:t>
            </a:r>
          </a:p>
          <a:p>
            <a:pPr>
              <a:defRPr sz="1600" b="0" i="0">
                <a:latin typeface="Arial"/>
              </a:defRPr>
            </a:pPr>
            <a:r>
              <a:rPr lang="en-US" dirty="0"/>
              <a:t>If the learning rate is too high, it might miss the minimum point of the cost function. If it is too low, it might take a long time to converge.</a:t>
            </a:r>
          </a:p>
          <a:p>
            <a:pPr>
              <a:defRPr sz="1600" b="0" i="0">
                <a:latin typeface="Arial"/>
              </a:defRPr>
            </a:pPr>
            <a:r>
              <a:rPr lang="en-US" dirty="0"/>
              <a:t>A cost function that is too complex may lead to overfitting, while a cost function that is too simple may lead to underfitting.</a:t>
            </a:r>
          </a:p>
          <a:p>
            <a:pPr marL="0" indent="0">
              <a:buNone/>
              <a:defRPr sz="1600" b="0" i="0">
                <a:latin typeface="Arial"/>
              </a:defRPr>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20</TotalTime>
  <Words>6102</Words>
  <Application>Microsoft Office PowerPoint</Application>
  <PresentationFormat>On-screen Show (4:3)</PresentationFormat>
  <Paragraphs>410</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 Logistic Regression, </vt:lpstr>
      <vt:lpstr> Logistic Regression, </vt:lpstr>
      <vt:lpstr>Code Snippet For  Logistic Regression, </vt:lpstr>
      <vt:lpstr>PowerPoint Presentation</vt:lpstr>
      <vt:lpstr> Estimating Probabilities in ML</vt:lpstr>
      <vt:lpstr> Estimating Probabilities in ML</vt:lpstr>
      <vt:lpstr>Code Snippet For  Estimating Probabilities</vt:lpstr>
      <vt:lpstr>PowerPoint Presentation</vt:lpstr>
      <vt:lpstr> Training and cost function</vt:lpstr>
      <vt:lpstr> Training and cost function</vt:lpstr>
      <vt:lpstr>Code Snippet For  Training and cost function</vt:lpstr>
      <vt:lpstr>PowerPoint Presentation</vt:lpstr>
      <vt:lpstr> Decision boundaries in Machine Learning</vt:lpstr>
      <vt:lpstr> Decision boundaries in Machine Learning</vt:lpstr>
      <vt:lpstr>Code Snippet For  Decision boundaries in Machine Learning</vt:lpstr>
      <vt:lpstr>PowerPoint Presentation</vt:lpstr>
      <vt:lpstr> SoftMax Regression</vt:lpstr>
      <vt:lpstr> SoftMax Regression</vt:lpstr>
      <vt:lpstr>Code Snippet For  SoftMax Regression</vt:lpstr>
      <vt:lpstr>PowerPoint Presentation</vt:lpstr>
      <vt:lpstr> Non-linear SVM Classification</vt:lpstr>
      <vt:lpstr> Non-linear SVM Classification</vt:lpstr>
      <vt:lpstr>Code Snippet For  Non-linear SVM Classification</vt:lpstr>
      <vt:lpstr>PowerPoint Presentation</vt:lpstr>
      <vt:lpstr> Polynomial kernel in SVM</vt:lpstr>
      <vt:lpstr> Polynomial kernel in SVM</vt:lpstr>
      <vt:lpstr>Code Snippet For  Polynomial kernel in SVM</vt:lpstr>
      <vt:lpstr>PowerPoint Presentation</vt:lpstr>
      <vt:lpstr> Adding similarity feature in SVM</vt:lpstr>
      <vt:lpstr> Adding similarity feature in SVM</vt:lpstr>
      <vt:lpstr>Code Snippet For  Adding similarity feature</vt:lpstr>
      <vt:lpstr>PowerPoint Presentation</vt:lpstr>
      <vt:lpstr> Gaussian RBF Kernel in SVM</vt:lpstr>
      <vt:lpstr> Gaussian RBF Kernel in SVM</vt:lpstr>
      <vt:lpstr>Code Snippet For  Gaussian RBF Kernel</vt:lpstr>
      <vt:lpstr>PowerPoint Presentation</vt:lpstr>
      <vt:lpstr> SVM Regression</vt:lpstr>
      <vt:lpstr> SVM Regression</vt:lpstr>
      <vt:lpstr>Code Snippet For  SVM Regression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Logistic Regression, </dc:title>
  <dc:subject/>
  <dc:creator/>
  <cp:keywords/>
  <dc:description>generated using python-pptx</dc:description>
  <cp:lastModifiedBy>Parth</cp:lastModifiedBy>
  <cp:revision>2</cp:revision>
  <dcterms:created xsi:type="dcterms:W3CDTF">2013-01-27T09:14:16Z</dcterms:created>
  <dcterms:modified xsi:type="dcterms:W3CDTF">2023-05-09T18:24:01Z</dcterms:modified>
  <cp:category/>
</cp:coreProperties>
</file>