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68" r:id="rId2"/>
    <p:sldId id="258" r:id="rId3"/>
    <p:sldId id="267" r:id="rId4"/>
    <p:sldId id="259" r:id="rId5"/>
    <p:sldId id="261" r:id="rId6"/>
    <p:sldId id="262" r:id="rId7"/>
    <p:sldId id="264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8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13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1467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8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28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64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24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8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83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8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5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/>
            </a:gs>
            <a:gs pos="24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9821F-632A-4358-88F2-2DF75A844BEE}"/>
              </a:ext>
            </a:extLst>
          </p:cNvPr>
          <p:cNvSpPr txBox="1"/>
          <p:nvPr/>
        </p:nvSpPr>
        <p:spPr>
          <a:xfrm>
            <a:off x="232612" y="2185256"/>
            <a:ext cx="11201399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AMAZON SALES 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Arial Rounded MT Bold" panose="020F0704030504030204" pitchFamily="34" charset="0"/>
                <a:cs typeface="Segoe UI" panose="020B0502040204020203" pitchFamily="34" charset="0"/>
              </a:rPr>
              <a:t>DATA ANALYSIS REPORT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7B9D66B-AADF-4CF1-876D-9D1F86554CAC}"/>
              </a:ext>
            </a:extLst>
          </p:cNvPr>
          <p:cNvSpPr/>
          <p:nvPr/>
        </p:nvSpPr>
        <p:spPr>
          <a:xfrm>
            <a:off x="6425722" y="4939245"/>
            <a:ext cx="6155871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4800" b="1" i="0" dirty="0" smtClean="0">
                <a:solidFill>
                  <a:schemeClr val="bg1"/>
                </a:solidFill>
                <a:effectLst/>
                <a:latin typeface="Script MT Bold" panose="03040602040607080904" pitchFamily="66" charset="0"/>
              </a:rPr>
              <a:t>Riya </a:t>
            </a:r>
            <a:r>
              <a:rPr lang="en-US" sz="4800" b="1" i="0" dirty="0" err="1" smtClean="0">
                <a:solidFill>
                  <a:schemeClr val="bg1"/>
                </a:solidFill>
                <a:effectLst/>
                <a:latin typeface="Script MT Bold" panose="03040602040607080904" pitchFamily="66" charset="0"/>
              </a:rPr>
              <a:t>Karki</a:t>
            </a:r>
            <a:endParaRPr lang="en-US" sz="4800" b="1" i="0" dirty="0" smtClean="0">
              <a:solidFill>
                <a:schemeClr val="bg1"/>
              </a:solidFill>
              <a:effectLst/>
              <a:latin typeface="Script MT Bold" panose="03040602040607080904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3856" y="-861836"/>
            <a:ext cx="7218947" cy="40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865C4A2A-3BA4-455B-B2F0-EE678D627B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C75AF7-DDFA-4626-94EB-3165891EAEA0}"/>
              </a:ext>
            </a:extLst>
          </p:cNvPr>
          <p:cNvSpPr txBox="1"/>
          <p:nvPr/>
        </p:nvSpPr>
        <p:spPr>
          <a:xfrm>
            <a:off x="291254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74E572-D0E3-4452-B9BD-063AB43EDE88}"/>
              </a:ext>
            </a:extLst>
          </p:cNvPr>
          <p:cNvSpPr/>
          <p:nvPr/>
        </p:nvSpPr>
        <p:spPr>
          <a:xfrm>
            <a:off x="8566830" y="2377118"/>
            <a:ext cx="3508260" cy="24622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Develop a Report by Extracting-Transforming-Loading of data which contains Sales trend with respect to 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Yearl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-wise,</a:t>
            </a:r>
          </a:p>
          <a:p>
            <a:pPr algn="ctr"/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Month-</a:t>
            </a:r>
            <a:r>
              <a:rPr lang="en-US" sz="2000" b="1" dirty="0" err="1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wise,Yearly_month</a:t>
            </a:r>
            <a:r>
              <a:rPr lang="en-US" sz="20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-wise  </a:t>
            </a:r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and find Some relationships through data to understand and Analyze the Facts.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14B7AE-38D2-4881-989B-F66FB7D63764}"/>
              </a:ext>
            </a:extLst>
          </p:cNvPr>
          <p:cNvSpPr txBox="1"/>
          <p:nvPr/>
        </p:nvSpPr>
        <p:spPr>
          <a:xfrm>
            <a:off x="4293117" y="1006417"/>
            <a:ext cx="3411414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5FE45A7-600C-4077-9398-EDD0398C6E77}"/>
              </a:ext>
            </a:extLst>
          </p:cNvPr>
          <p:cNvSpPr txBox="1"/>
          <p:nvPr/>
        </p:nvSpPr>
        <p:spPr>
          <a:xfrm>
            <a:off x="8371263" y="667862"/>
            <a:ext cx="3411414" cy="13542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CD197D-8105-4686-97DD-48184202F8DC}"/>
              </a:ext>
            </a:extLst>
          </p:cNvPr>
          <p:cNvSpPr/>
          <p:nvPr/>
        </p:nvSpPr>
        <p:spPr>
          <a:xfrm>
            <a:off x="4390901" y="2069342"/>
            <a:ext cx="3215846" cy="33855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out to make better business decisions.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 analyze customer trends and satisfaction, which can lead to new and better products and 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Gives better insight of customers 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Helps in easy flow for managing resources.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D2BC151-F881-46C2-A046-46C8BA40B16A}"/>
              </a:ext>
            </a:extLst>
          </p:cNvPr>
          <p:cNvSpPr/>
          <p:nvPr/>
        </p:nvSpPr>
        <p:spPr>
          <a:xfrm>
            <a:off x="227665" y="2223229"/>
            <a:ext cx="3538593" cy="3077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Sales management has gained importance to meet increasing competition and the need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 improved methods of distribution to reduce cost and to increase profits. Sales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management today is the most important function in a commercial and business</a:t>
            </a:r>
          </a:p>
          <a:p>
            <a:pPr algn="ctr"/>
            <a:r>
              <a:rPr lang="en-US" sz="20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enterprise.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46009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Monthly Sales Comparison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41235" y="1116105"/>
            <a:ext cx="11193416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in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February,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May &amp; July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is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high when compared and we can observe for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March, August &amp; December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sales of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units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drops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42" y="1670103"/>
            <a:ext cx="7687538" cy="518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995703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Sales for all </a:t>
            </a:r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years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2012 had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highest Revenue 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31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.89M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, followed by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2013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20.33M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and 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2010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19.18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49" y="1792710"/>
            <a:ext cx="7018751" cy="45781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7" y="1792710"/>
            <a:ext cx="5121512" cy="457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484912"/>
            <a:ext cx="11065824" cy="8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Revenue Categorized By </a:t>
            </a:r>
            <a:r>
              <a:rPr lang="en-US" sz="5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Region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177408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﻿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559" y="2632068"/>
            <a:ext cx="6019799" cy="4033417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13774" y="1454408"/>
            <a:ext cx="11451226" cy="750173"/>
          </a:xfrm>
        </p:spPr>
        <p:txBody>
          <a:bodyPr>
            <a:normAutofit/>
          </a:bodyPr>
          <a:lstStyle/>
          <a:p>
            <a:r>
              <a:rPr lang="en-US" dirty="0" smtClean="0"/>
              <a:t>As we have seen more revenue is generated from the region Sub-Saharan Africa followed by Europe.</a:t>
            </a:r>
            <a:endParaRPr lang="en-IN" dirty="0"/>
          </a:p>
          <a:p>
            <a:r>
              <a:rPr lang="en-US" dirty="0" smtClean="0"/>
              <a:t>As we have seen more revenue is generated from the Country Djibouti  at </a:t>
            </a:r>
            <a:r>
              <a:rPr lang="en-US" dirty="0"/>
              <a:t>6</a:t>
            </a:r>
            <a:r>
              <a:rPr lang="en-US" dirty="0" smtClean="0"/>
              <a:t>M.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0" r="16452" b="6344"/>
          <a:stretch/>
        </p:blipFill>
        <p:spPr>
          <a:xfrm>
            <a:off x="235323" y="3080131"/>
            <a:ext cx="5414987" cy="31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0763411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w.r.t </a:t>
            </a:r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99292" y="1227816"/>
            <a:ext cx="1119341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generated revenue of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36.60</a:t>
            </a: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 followed by </a:t>
            </a:r>
            <a:r>
              <a:rPr lang="en-US" b="1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Office supplies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that’s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30.58</a:t>
            </a:r>
            <a:r>
              <a:rPr lang="en-US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M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23" y="1682511"/>
            <a:ext cx="8470900" cy="517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6" y="285108"/>
            <a:ext cx="1154718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Item type of Products </a:t>
            </a:r>
            <a:r>
              <a:rPr lang="en-US" sz="4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Sold w.r.t </a:t>
            </a:r>
            <a:r>
              <a:rPr lang="en-US" sz="4800" b="1" dirty="0" smtClean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revenue </a:t>
            </a:r>
            <a:endParaRPr lang="en-US" sz="48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5" y="961713"/>
            <a:ext cx="11193416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b="0" i="0" dirty="0" smtClean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Cosmetics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Clothes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 are the products </a:t>
            </a:r>
            <a:r>
              <a:rPr lang="en-US" dirty="0">
                <a:solidFill>
                  <a:srgbClr val="252423"/>
                </a:solidFill>
                <a:latin typeface="Segoe UI" panose="020B0502040204020203" pitchFamily="34" charset="0"/>
              </a:rPr>
              <a:t>with highest sales from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all products followed by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Office Supplies.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The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Meat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and </a:t>
            </a:r>
            <a:r>
              <a:rPr lang="en-US" b="1" dirty="0" smtClean="0">
                <a:solidFill>
                  <a:srgbClr val="252423"/>
                </a:solidFill>
                <a:latin typeface="Segoe UI" panose="020B0502040204020203" pitchFamily="34" charset="0"/>
              </a:rPr>
              <a:t>Snacks </a:t>
            </a:r>
            <a:r>
              <a:rPr lang="en-US" dirty="0" smtClean="0">
                <a:solidFill>
                  <a:srgbClr val="252423"/>
                </a:solidFill>
                <a:latin typeface="Segoe UI" panose="020B0502040204020203" pitchFamily="34" charset="0"/>
              </a:rPr>
              <a:t>are the products with lowest sales.</a:t>
            </a:r>
            <a: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US" b="0" i="0" dirty="0">
                <a:solidFill>
                  <a:srgbClr val="252423"/>
                </a:solidFill>
                <a:effectLst/>
                <a:latin typeface="Segoe UI" panose="020B0502040204020203" pitchFamily="34" charset="0"/>
              </a:rPr>
            </a:b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4" y="2069709"/>
            <a:ext cx="5977394" cy="428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7" y="285108"/>
            <a:ext cx="683004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3857707" y="3320677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235322" y="1116104"/>
            <a:ext cx="12070978" cy="5539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400" dirty="0" smtClean="0"/>
              <a:t>1.2012 </a:t>
            </a:r>
            <a:r>
              <a:rPr lang="en-US" sz="2400" dirty="0"/>
              <a:t>had the highest Revenue at </a:t>
            </a:r>
            <a:r>
              <a:rPr lang="en-US" sz="2400" dirty="0" smtClean="0"/>
              <a:t>31.89.M</a:t>
            </a:r>
            <a:r>
              <a:rPr lang="en-US" sz="2400" dirty="0"/>
              <a:t>, followed by </a:t>
            </a:r>
            <a:r>
              <a:rPr lang="en-US" sz="2400" dirty="0" smtClean="0"/>
              <a:t>2013 </a:t>
            </a:r>
            <a:r>
              <a:rPr lang="en-US" sz="2400" dirty="0"/>
              <a:t>at </a:t>
            </a:r>
            <a:r>
              <a:rPr lang="en-US" sz="2400" dirty="0" smtClean="0"/>
              <a:t>20.33M </a:t>
            </a:r>
          </a:p>
          <a:p>
            <a:r>
              <a:rPr lang="en-US" sz="2400" dirty="0" smtClean="0"/>
              <a:t>and 2010 </a:t>
            </a:r>
            <a:r>
              <a:rPr lang="en-US" sz="2400" dirty="0"/>
              <a:t>at </a:t>
            </a:r>
            <a:r>
              <a:rPr lang="en-US" sz="2400" dirty="0" smtClean="0"/>
              <a:t>19.18M.</a:t>
            </a:r>
            <a:endParaRPr lang="en-US" sz="2400" dirty="0"/>
          </a:p>
          <a:p>
            <a:r>
              <a:rPr lang="en-US" sz="2400" dirty="0" smtClean="0"/>
              <a:t>2</a:t>
            </a:r>
            <a:r>
              <a:rPr lang="en-US" sz="2400" dirty="0"/>
              <a:t>. If we observe the monthly </a:t>
            </a:r>
            <a:r>
              <a:rPr lang="en-US" sz="2400" dirty="0" smtClean="0"/>
              <a:t>insights from 2010 to 2017, </a:t>
            </a:r>
            <a:r>
              <a:rPr lang="en-US" sz="2400" dirty="0"/>
              <a:t>the sales are at their peak in </a:t>
            </a:r>
            <a:r>
              <a:rPr lang="en-US" sz="2400" dirty="0" smtClean="0"/>
              <a:t>February,April,May,July&amp;October </a:t>
            </a:r>
            <a:r>
              <a:rPr lang="en-US" sz="2400" dirty="0"/>
              <a:t>and are low in </a:t>
            </a:r>
            <a:r>
              <a:rPr lang="en-US" sz="2400" dirty="0" smtClean="0"/>
              <a:t>March, August </a:t>
            </a:r>
            <a:r>
              <a:rPr lang="en-US" sz="2400" dirty="0"/>
              <a:t>&amp; </a:t>
            </a:r>
            <a:r>
              <a:rPr lang="en-US" sz="2400" dirty="0" smtClean="0"/>
              <a:t>December</a:t>
            </a:r>
            <a:r>
              <a:rPr lang="en-US" sz="2400" dirty="0"/>
              <a:t>. Amazon can come up with some good discounts and offers to generate high revenue.</a:t>
            </a:r>
          </a:p>
          <a:p>
            <a:r>
              <a:rPr lang="en-US" sz="2400" dirty="0" smtClean="0"/>
              <a:t>3</a:t>
            </a:r>
            <a:r>
              <a:rPr lang="en-US" sz="2400" dirty="0"/>
              <a:t>. The sales for the </a:t>
            </a:r>
            <a:r>
              <a:rPr lang="en-US" sz="2400" dirty="0" smtClean="0"/>
              <a:t>items </a:t>
            </a:r>
            <a:r>
              <a:rPr lang="en-US" sz="2400" dirty="0"/>
              <a:t>are highest among all </a:t>
            </a:r>
            <a:r>
              <a:rPr lang="en-US" sz="2400" dirty="0" smtClean="0"/>
              <a:t>countries in </a:t>
            </a:r>
            <a:r>
              <a:rPr lang="en-US" sz="2400" b="1" dirty="0" err="1" smtClean="0"/>
              <a:t>SaoTome</a:t>
            </a:r>
            <a:r>
              <a:rPr lang="en-US" sz="2400" b="1" dirty="0" smtClean="0"/>
              <a:t> and Principe </a:t>
            </a:r>
            <a:r>
              <a:rPr lang="en-US" sz="2400" dirty="0" smtClean="0"/>
              <a:t>followed by</a:t>
            </a:r>
            <a:r>
              <a:rPr lang="en-US" sz="2400" b="1" dirty="0" smtClean="0"/>
              <a:t> Djibouti </a:t>
            </a:r>
            <a:r>
              <a:rPr lang="en-US" sz="2400" dirty="0" smtClean="0"/>
              <a:t>and </a:t>
            </a:r>
            <a:r>
              <a:rPr lang="en-US" sz="2400" dirty="0"/>
              <a:t>lowest </a:t>
            </a:r>
            <a:r>
              <a:rPr lang="en-US" sz="2400" dirty="0" smtClean="0"/>
              <a:t>in </a:t>
            </a:r>
            <a:r>
              <a:rPr lang="en-US" sz="2400" b="1" dirty="0" smtClean="0"/>
              <a:t>Slovakia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 smtClean="0"/>
              <a:t>4</a:t>
            </a:r>
            <a:r>
              <a:rPr lang="en-US" sz="2400" dirty="0"/>
              <a:t>. The </a:t>
            </a:r>
            <a:r>
              <a:rPr lang="en-US" sz="2400" dirty="0" smtClean="0"/>
              <a:t>Cosmetics&amp; Clothes are </a:t>
            </a:r>
            <a:r>
              <a:rPr lang="en-US" sz="2400" dirty="0"/>
              <a:t>the highest selling </a:t>
            </a:r>
            <a:r>
              <a:rPr lang="en-US" sz="2400" dirty="0" smtClean="0"/>
              <a:t>products followed by Office supplies  </a:t>
            </a:r>
            <a:r>
              <a:rPr lang="en-US" sz="2400" dirty="0"/>
              <a:t>in domestic </a:t>
            </a:r>
            <a:r>
              <a:rPr lang="en-US" sz="2400" dirty="0" smtClean="0"/>
              <a:t>and international markets. </a:t>
            </a:r>
          </a:p>
          <a:p>
            <a:endParaRPr lang="en-US" sz="2400" dirty="0"/>
          </a:p>
          <a:p>
            <a:r>
              <a:rPr lang="en-US" sz="2400" dirty="0" smtClean="0"/>
              <a:t>5. </a:t>
            </a:r>
            <a:r>
              <a:rPr lang="en-US" sz="2400" b="1" dirty="0" err="1" smtClean="0"/>
              <a:t>Cosmetics,Household</a:t>
            </a:r>
            <a:r>
              <a:rPr lang="en-US" sz="2400" b="1" dirty="0" smtClean="0"/>
              <a:t> </a:t>
            </a:r>
            <a:r>
              <a:rPr lang="en-US" sz="2400" dirty="0" smtClean="0"/>
              <a:t>and</a:t>
            </a:r>
            <a:r>
              <a:rPr lang="en-US" sz="2400" b="1" dirty="0" smtClean="0"/>
              <a:t> Office supplies </a:t>
            </a:r>
            <a:r>
              <a:rPr lang="en-US" sz="2400" dirty="0" smtClean="0"/>
              <a:t>are the item types to generate</a:t>
            </a:r>
          </a:p>
          <a:p>
            <a:r>
              <a:rPr lang="en-US" sz="2400" dirty="0" smtClean="0"/>
              <a:t>More Revenue. </a:t>
            </a:r>
          </a:p>
          <a:p>
            <a:r>
              <a:rPr lang="en-US" sz="2400" b="1" dirty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b="1" dirty="0" smtClean="0">
                <a:solidFill>
                  <a:srgbClr val="474747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 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630" y="2262555"/>
            <a:ext cx="7479324" cy="1676400"/>
          </a:xfr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>
            <a:normAutofit/>
          </a:bodyPr>
          <a:lstStyle/>
          <a:p>
            <a:r>
              <a:rPr lang="en-IN" sz="7200" dirty="0" smtClean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Thank you</a:t>
            </a:r>
            <a:endParaRPr lang="en-IN" sz="72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91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2306</TotalTime>
  <Words>376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Algerian</vt:lpstr>
      <vt:lpstr>Arial</vt:lpstr>
      <vt:lpstr>Arial Rounded MT Bold</vt:lpstr>
      <vt:lpstr>Script MT Bold</vt:lpstr>
      <vt:lpstr>Segoe UI</vt:lpstr>
      <vt:lpstr>Segoe UI Light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Lenovo</cp:lastModifiedBy>
  <cp:revision>68</cp:revision>
  <dcterms:created xsi:type="dcterms:W3CDTF">2021-12-23T07:21:38Z</dcterms:created>
  <dcterms:modified xsi:type="dcterms:W3CDTF">2024-05-16T09:47:29Z</dcterms:modified>
</cp:coreProperties>
</file>