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4" r:id="rId3"/>
    <p:sldId id="258" r:id="rId4"/>
    <p:sldId id="260" r:id="rId5"/>
    <p:sldId id="256"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0FE4C5-AAF2-421D-ACE0-268D64F0BA22}" type="datetimeFigureOut">
              <a:rPr lang="en-US" smtClean="0"/>
              <a:pPr/>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E4C5-AAF2-421D-ACE0-268D64F0BA22}" type="datetimeFigureOut">
              <a:rPr lang="en-US" smtClean="0"/>
              <a:pPr/>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E4C5-AAF2-421D-ACE0-268D64F0BA22}" type="datetimeFigureOut">
              <a:rPr lang="en-US" smtClean="0"/>
              <a:pPr/>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0FE4C5-AAF2-421D-ACE0-268D64F0BA22}" type="datetimeFigureOut">
              <a:rPr lang="en-US" smtClean="0"/>
              <a:pPr/>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0FE4C5-AAF2-421D-ACE0-268D64F0BA22}" type="datetimeFigureOut">
              <a:rPr lang="en-US" smtClean="0"/>
              <a:pPr/>
              <a:t>17-Sep-18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0FE4C5-AAF2-421D-ACE0-268D64F0BA22}" type="datetimeFigureOut">
              <a:rPr lang="en-US" smtClean="0"/>
              <a:pPr/>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0FE4C5-AAF2-421D-ACE0-268D64F0BA22}" type="datetimeFigureOut">
              <a:rPr lang="en-US" smtClean="0"/>
              <a:pPr/>
              <a:t>17-Sep-18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0FE4C5-AAF2-421D-ACE0-268D64F0BA22}" type="datetimeFigureOut">
              <a:rPr lang="en-US" smtClean="0"/>
              <a:pPr/>
              <a:t>17-Sep-18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0FE4C5-AAF2-421D-ACE0-268D64F0BA22}" type="datetimeFigureOut">
              <a:rPr lang="en-US" smtClean="0"/>
              <a:pPr/>
              <a:t>17-Sep-18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FE4C5-AAF2-421D-ACE0-268D64F0BA22}" type="datetimeFigureOut">
              <a:rPr lang="en-US" smtClean="0"/>
              <a:pPr/>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0FE4C5-AAF2-421D-ACE0-268D64F0BA22}" type="datetimeFigureOut">
              <a:rPr lang="en-US" smtClean="0"/>
              <a:pPr/>
              <a:t>17-Sep-18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C34F18-9CDD-412B-9CEC-8B27339D336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0FE4C5-AAF2-421D-ACE0-268D64F0BA22}" type="datetimeFigureOut">
              <a:rPr lang="en-US" smtClean="0"/>
              <a:pPr/>
              <a:t>17-Sep-18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34F18-9CDD-412B-9CEC-8B27339D336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Second_derivative" TargetMode="External"/><Relationship Id="rId3" Type="http://schemas.openxmlformats.org/officeDocument/2006/relationships/hyperlink" Target="https://en.wikipedia.org/wiki/Fermat's_theorem_(stationary_points)" TargetMode="External"/><Relationship Id="rId7" Type="http://schemas.openxmlformats.org/officeDocument/2006/relationships/hyperlink" Target="https://en.wikipedia.org/wiki/Higher-order_derivative_test"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en.wikipedia.org/wiki/Derivative_test" TargetMode="External"/><Relationship Id="rId5" Type="http://schemas.openxmlformats.org/officeDocument/2006/relationships/hyperlink" Target="https://en.wikipedia.org/wiki/First_derivative_test" TargetMode="External"/><Relationship Id="rId4" Type="http://schemas.openxmlformats.org/officeDocument/2006/relationships/hyperlink" Target="https://en.wikipedia.org/wiki/Critical_point_(mathematic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Function_(mathematics)" TargetMode="External"/><Relationship Id="rId2" Type="http://schemas.openxmlformats.org/officeDocument/2006/relationships/hyperlink" Target="https://en.wikipedia.org/wiki/Maxima_and_minima"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n.wikipedia.org/wiki/Parameterization" TargetMode="External"/><Relationship Id="rId4" Type="http://schemas.openxmlformats.org/officeDocument/2006/relationships/hyperlink" Target="https://en.wikipedia.org/wiki/Constraint_(mathematic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Partial_derivative"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73bb0d9cde757cdd270eb677e757553.png"/>
          <p:cNvPicPr>
            <a:picLocks noChangeAspect="1"/>
          </p:cNvPicPr>
          <p:nvPr/>
        </p:nvPicPr>
        <p:blipFill>
          <a:blip r:embed="rId2">
            <a:lum bright="40000" contrast="-40000"/>
          </a:blip>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smtClean="0"/>
              <a:t>INTERPRETATION OF MAXIMA AND MINIMA IN HIGHER DIMENSIONS</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smtClean="0"/>
          </a:p>
          <a:p>
            <a:endParaRPr lang="en-US" dirty="0" smtClean="0"/>
          </a:p>
          <a:p>
            <a:endParaRPr lang="en-US" dirty="0" smtClean="0"/>
          </a:p>
          <a:p>
            <a:r>
              <a:rPr lang="en-US" b="1" dirty="0" smtClean="0"/>
              <a:t>One of the most important applications of calculus is its ability to find the maximum or the minimum of a function.</a:t>
            </a:r>
          </a:p>
          <a:p>
            <a:r>
              <a:rPr lang="en-US" b="1" dirty="0" smtClean="0"/>
              <a:t>Explaining with an example , if we are running a company, and we've come up with some function to model how much money we can expect to make, based on a number of parameters, such as employee salaries, cost of raw materials, etc., and we want to find the right combination of resources that will maximize your revenues. In machine learning and artificial intelligence, the way a computer "learns" how to do something is commonly to minimize some "cost function" that the programmer has specified.</a:t>
            </a:r>
          </a:p>
          <a:p>
            <a:endParaRPr lang="en-US" b="1"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ock-vector-background-illustration-of-math-symbols-and-formulas-730379383.jpg"/>
          <p:cNvPicPr>
            <a:picLocks noChangeAspect="1"/>
          </p:cNvPicPr>
          <p:nvPr/>
        </p:nvPicPr>
        <p:blipFill>
          <a:blip r:embed="rId2">
            <a:lum contrast="30000"/>
          </a:blip>
          <a:stretch>
            <a:fillRect/>
          </a:stretch>
        </p:blipFill>
        <p:spPr>
          <a:xfrm>
            <a:off x="0" y="-61569"/>
            <a:ext cx="9144001" cy="7230466"/>
          </a:xfrm>
          <a:prstGeom prst="rect">
            <a:avLst/>
          </a:prstGeom>
        </p:spPr>
      </p:pic>
      <p:sp>
        <p:nvSpPr>
          <p:cNvPr id="3" name="Content Placeholder 2"/>
          <p:cNvSpPr>
            <a:spLocks noGrp="1"/>
          </p:cNvSpPr>
          <p:nvPr>
            <p:ph idx="1"/>
          </p:nvPr>
        </p:nvSpPr>
        <p:spPr>
          <a:xfrm>
            <a:off x="1828800" y="1600200"/>
            <a:ext cx="5410200" cy="6400800"/>
          </a:xfrm>
        </p:spPr>
        <p:txBody>
          <a:bodyPr>
            <a:normAutofit/>
          </a:bodyPr>
          <a:lstStyle/>
          <a:p>
            <a:pPr algn="ctr"/>
            <a:r>
              <a:rPr lang="en-US" sz="1800" b="1" dirty="0" smtClean="0">
                <a:ea typeface="Arial Unicode MS" pitchFamily="34" charset="-128"/>
                <a:cs typeface="Arial Unicode MS" pitchFamily="34" charset="-128"/>
              </a:rPr>
              <a:t>Local extreme of differentiable functions can be found by </a:t>
            </a:r>
            <a:r>
              <a:rPr lang="en-US" sz="1800" b="1" dirty="0" smtClean="0">
                <a:ea typeface="Arial Unicode MS" pitchFamily="34" charset="-128"/>
                <a:cs typeface="Arial Unicode MS" pitchFamily="34" charset="-128"/>
                <a:hlinkClick r:id="rId3" tooltip="Fermat's theorem (stationary points)"/>
              </a:rPr>
              <a:t>Fermat's theorem</a:t>
            </a:r>
            <a:r>
              <a:rPr lang="en-US" sz="1800" b="1" dirty="0" smtClean="0">
                <a:ea typeface="Arial Unicode MS" pitchFamily="34" charset="-128"/>
                <a:cs typeface="Arial Unicode MS" pitchFamily="34" charset="-128"/>
              </a:rPr>
              <a:t>, which states that they must occur at </a:t>
            </a:r>
            <a:r>
              <a:rPr lang="en-US" sz="1800" b="1" dirty="0" smtClean="0">
                <a:ea typeface="Arial Unicode MS" pitchFamily="34" charset="-128"/>
                <a:cs typeface="Arial Unicode MS" pitchFamily="34" charset="-128"/>
                <a:hlinkClick r:id="rId4" tooltip="Critical point (mathematics)"/>
              </a:rPr>
              <a:t>critical points</a:t>
            </a:r>
            <a:r>
              <a:rPr lang="en-US" sz="1800" b="1" dirty="0" smtClean="0">
                <a:ea typeface="Arial Unicode MS" pitchFamily="34" charset="-128"/>
                <a:cs typeface="Arial Unicode MS" pitchFamily="34" charset="-128"/>
              </a:rPr>
              <a:t>. One can distinguish whether a critical point is a local maximum or local minimum by using the </a:t>
            </a:r>
            <a:r>
              <a:rPr lang="en-US" sz="1800" b="1" dirty="0" smtClean="0">
                <a:ea typeface="Arial Unicode MS" pitchFamily="34" charset="-128"/>
                <a:cs typeface="Arial Unicode MS" pitchFamily="34" charset="-128"/>
                <a:hlinkClick r:id="rId5" tooltip="First derivative test"/>
              </a:rPr>
              <a:t>first derivative test</a:t>
            </a:r>
            <a:r>
              <a:rPr lang="en-US" sz="1800" b="1" dirty="0" smtClean="0">
                <a:ea typeface="Arial Unicode MS" pitchFamily="34" charset="-128"/>
                <a:cs typeface="Arial Unicode MS" pitchFamily="34" charset="-128"/>
              </a:rPr>
              <a:t>, </a:t>
            </a:r>
            <a:r>
              <a:rPr lang="en-US" sz="1800" b="1" dirty="0" smtClean="0">
                <a:ea typeface="Arial Unicode MS" pitchFamily="34" charset="-128"/>
                <a:cs typeface="Arial Unicode MS" pitchFamily="34" charset="-128"/>
                <a:hlinkClick r:id="rId6" tooltip="Derivative test"/>
              </a:rPr>
              <a:t>second derivative test</a:t>
            </a:r>
            <a:r>
              <a:rPr lang="en-US" sz="1800" b="1" dirty="0" smtClean="0">
                <a:ea typeface="Arial Unicode MS" pitchFamily="34" charset="-128"/>
                <a:cs typeface="Arial Unicode MS" pitchFamily="34" charset="-128"/>
              </a:rPr>
              <a:t>, or </a:t>
            </a:r>
            <a:r>
              <a:rPr lang="en-US" sz="1800" b="1" dirty="0" smtClean="0">
                <a:ea typeface="Arial Unicode MS" pitchFamily="34" charset="-128"/>
                <a:cs typeface="Arial Unicode MS" pitchFamily="34" charset="-128"/>
                <a:hlinkClick r:id="rId7" tooltip="Higher-order derivative test"/>
              </a:rPr>
              <a:t>higher-order derivative test</a:t>
            </a:r>
            <a:r>
              <a:rPr lang="en-US" sz="1800" b="1" dirty="0" smtClean="0">
                <a:ea typeface="Arial Unicode MS" pitchFamily="34" charset="-128"/>
                <a:cs typeface="Arial Unicode MS" pitchFamily="34" charset="-128"/>
              </a:rPr>
              <a:t>, given sufficient differentiability.</a:t>
            </a:r>
          </a:p>
          <a:p>
            <a:pPr algn="ctr">
              <a:buNone/>
            </a:pPr>
            <a:r>
              <a:rPr lang="en-US" sz="1800" b="1" dirty="0" smtClean="0">
                <a:solidFill>
                  <a:srgbClr val="FF0000"/>
                </a:solidFill>
                <a:ea typeface="Arial Unicode MS" pitchFamily="34" charset="-128"/>
                <a:cs typeface="Arial Unicode MS" pitchFamily="34" charset="-128"/>
              </a:rPr>
              <a:t>EXAMPLES</a:t>
            </a:r>
          </a:p>
          <a:p>
            <a:pPr algn="ctr"/>
            <a:r>
              <a:rPr lang="en-US" sz="1800" b="1" dirty="0" smtClean="0">
                <a:ea typeface="Arial Unicode MS" pitchFamily="34" charset="-128"/>
                <a:cs typeface="Arial Unicode MS" pitchFamily="34" charset="-128"/>
              </a:rPr>
              <a:t>The function x</a:t>
            </a:r>
            <a:r>
              <a:rPr lang="en-US" sz="1800" b="1" baseline="30000" dirty="0" smtClean="0">
                <a:ea typeface="Arial Unicode MS" pitchFamily="34" charset="-128"/>
                <a:cs typeface="Arial Unicode MS" pitchFamily="34" charset="-128"/>
              </a:rPr>
              <a:t>3</a:t>
            </a:r>
            <a:r>
              <a:rPr lang="en-US" sz="1800" b="1" dirty="0" smtClean="0">
                <a:ea typeface="Arial Unicode MS" pitchFamily="34" charset="-128"/>
                <a:cs typeface="Arial Unicode MS" pitchFamily="34" charset="-128"/>
              </a:rPr>
              <a:t>/3 − x has first derivative x</a:t>
            </a:r>
            <a:r>
              <a:rPr lang="en-US" sz="1800" b="1" baseline="30000" dirty="0" smtClean="0">
                <a:ea typeface="Arial Unicode MS" pitchFamily="34" charset="-128"/>
                <a:cs typeface="Arial Unicode MS" pitchFamily="34" charset="-128"/>
              </a:rPr>
              <a:t>2</a:t>
            </a:r>
            <a:r>
              <a:rPr lang="en-US" sz="1800" b="1" dirty="0" smtClean="0">
                <a:ea typeface="Arial Unicode MS" pitchFamily="34" charset="-128"/>
                <a:cs typeface="Arial Unicode MS" pitchFamily="34" charset="-128"/>
              </a:rPr>
              <a:t> − 1 and </a:t>
            </a:r>
            <a:r>
              <a:rPr lang="en-US" sz="1800" b="1" dirty="0" smtClean="0">
                <a:ea typeface="Arial Unicode MS" pitchFamily="34" charset="-128"/>
                <a:cs typeface="Arial Unicode MS" pitchFamily="34" charset="-128"/>
                <a:hlinkClick r:id="rId8" tooltip="Second derivative"/>
              </a:rPr>
              <a:t>second derivative</a:t>
            </a:r>
            <a:r>
              <a:rPr lang="en-US" sz="1800" b="1" dirty="0" smtClean="0">
                <a:ea typeface="Arial Unicode MS" pitchFamily="34" charset="-128"/>
                <a:cs typeface="Arial Unicode MS" pitchFamily="34" charset="-128"/>
              </a:rPr>
              <a:t> 2x.</a:t>
            </a:r>
          </a:p>
          <a:p>
            <a:pPr algn="ctr"/>
            <a:r>
              <a:rPr lang="en-US" sz="1800" b="1" dirty="0" smtClean="0">
                <a:ea typeface="Arial Unicode MS" pitchFamily="34" charset="-128"/>
                <a:cs typeface="Arial Unicode MS" pitchFamily="34" charset="-128"/>
              </a:rPr>
              <a:t>The function x</a:t>
            </a:r>
            <a:r>
              <a:rPr lang="en-US" sz="1800" b="1" baseline="30000" dirty="0" smtClean="0">
                <a:ea typeface="Arial Unicode MS" pitchFamily="34" charset="-128"/>
                <a:cs typeface="Arial Unicode MS" pitchFamily="34" charset="-128"/>
              </a:rPr>
              <a:t>2</a:t>
            </a:r>
            <a:r>
              <a:rPr lang="en-US" sz="1800" b="1" dirty="0" smtClean="0">
                <a:ea typeface="Arial Unicode MS" pitchFamily="34" charset="-128"/>
                <a:cs typeface="Arial Unicode MS" pitchFamily="34" charset="-128"/>
              </a:rPr>
              <a:t> has a unique global minimum at x = 0.</a:t>
            </a:r>
          </a:p>
          <a:p>
            <a:pPr algn="ctr"/>
            <a:endParaRPr lang="en-US" sz="1600" b="1" dirty="0" smtClean="0">
              <a:ea typeface="Arial Unicode MS" pitchFamily="34" charset="-128"/>
              <a:cs typeface="Arial Unicode MS" pitchFamily="34" charset="-128"/>
            </a:endParaRPr>
          </a:p>
          <a:p>
            <a:pPr algn="ctr"/>
            <a:endParaRPr lang="en-US" sz="1600" b="1" dirty="0">
              <a:ea typeface="Arial Unicode MS" pitchFamily="34" charset="-128"/>
              <a:cs typeface="Arial Unicode MS"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905000"/>
          </a:xfrm>
        </p:spPr>
        <p:txBody>
          <a:bodyPr>
            <a:norm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2800" b="1" u="sng"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Lagrange’s method of undetermined multipliers for function of two variables</a:t>
            </a:r>
            <a:endParaRPr lang="en-US" sz="2800" b="1" u="sng"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3" name="Subtitle 2"/>
          <p:cNvSpPr>
            <a:spLocks noGrp="1"/>
          </p:cNvSpPr>
          <p:nvPr>
            <p:ph type="subTitle" idx="1"/>
          </p:nvPr>
        </p:nvSpPr>
        <p:spPr>
          <a:xfrm>
            <a:off x="304800" y="1600200"/>
            <a:ext cx="8610600" cy="4876800"/>
          </a:xfrm>
        </p:spPr>
        <p:txBody>
          <a:bodyPr>
            <a:noAutofit/>
          </a:bodyPr>
          <a:lstStyle/>
          <a:p>
            <a:pPr algn="l"/>
            <a:r>
              <a:rPr lang="en-US" sz="2000" b="1" dirty="0" smtClean="0"/>
              <a:t>The Method of Lagrange Multipliers  is a strategy for finding the local </a:t>
            </a:r>
            <a:r>
              <a:rPr lang="en-US" sz="2000" b="1" dirty="0" smtClean="0">
                <a:hlinkClick r:id="rId2" tooltip="Maxima and minima"/>
              </a:rPr>
              <a:t>maxima and minima</a:t>
            </a:r>
            <a:r>
              <a:rPr lang="en-US" sz="2000" b="1" dirty="0" smtClean="0"/>
              <a:t> of a </a:t>
            </a:r>
            <a:r>
              <a:rPr lang="en-US" sz="2000" b="1" dirty="0" smtClean="0">
                <a:hlinkClick r:id="rId3" tooltip="Function (mathematics)"/>
              </a:rPr>
              <a:t>function</a:t>
            </a:r>
            <a:r>
              <a:rPr lang="en-US" sz="2000" b="1" dirty="0" smtClean="0"/>
              <a:t> subject to </a:t>
            </a:r>
            <a:r>
              <a:rPr lang="en-US" sz="2000" b="1" dirty="0" smtClean="0">
                <a:hlinkClick r:id="rId4" tooltip="Constraint (mathematics)"/>
              </a:rPr>
              <a:t>equality constraints</a:t>
            </a:r>
            <a:r>
              <a:rPr lang="en-US" sz="2000" b="1" dirty="0" smtClean="0"/>
              <a:t> .</a:t>
            </a:r>
          </a:p>
          <a:p>
            <a:pPr algn="l"/>
            <a:r>
              <a:rPr lang="en-US" sz="2000" b="1" dirty="0" smtClean="0"/>
              <a:t> The great advantage of this method is that it allows the optimization to be solved without explicit </a:t>
            </a:r>
            <a:r>
              <a:rPr lang="en-US" sz="2000" b="1" dirty="0" smtClean="0">
                <a:hlinkClick r:id="rId5" tooltip="Parameterization"/>
              </a:rPr>
              <a:t>parameterization</a:t>
            </a:r>
            <a:r>
              <a:rPr lang="en-US" sz="2000" b="1" dirty="0" smtClean="0"/>
              <a:t> in terms of the constraints. As a result, the method of Lagrange multipliers is widely used to solve challenging constrained optimization problems.</a:t>
            </a:r>
          </a:p>
          <a:p>
            <a:pPr algn="l"/>
            <a:r>
              <a:rPr lang="en-US" sz="2000" b="1" dirty="0" smtClean="0"/>
              <a:t>For the case of only two variables and choice of only two variables we,</a:t>
            </a:r>
          </a:p>
          <a:p>
            <a:pPr algn="l"/>
            <a:r>
              <a:rPr lang="en-US" sz="2000" b="1" dirty="0" smtClean="0"/>
              <a:t>maximize </a:t>
            </a:r>
            <a:r>
              <a:rPr lang="en-US" sz="2000" b="1" dirty="0" smtClean="0"/>
              <a:t>f(x ,y ) =0</a:t>
            </a:r>
            <a:endParaRPr lang="en-US" sz="2000" b="1" dirty="0" smtClean="0"/>
          </a:p>
          <a:p>
            <a:pPr algn="l"/>
            <a:r>
              <a:rPr lang="en-US" sz="2000" b="1" dirty="0" smtClean="0"/>
              <a:t>Subject to </a:t>
            </a:r>
            <a:r>
              <a:rPr lang="en-US" sz="2000" b="1" dirty="0" smtClean="0"/>
              <a:t>g(x  ,y) =0</a:t>
            </a:r>
            <a:endParaRPr lang="en-US" sz="2000" b="1" dirty="0" smtClean="0"/>
          </a:p>
          <a:p>
            <a:r>
              <a:rPr lang="en-US" sz="2000" dirty="0"/>
              <a:t> </a:t>
            </a:r>
          </a:p>
        </p:txBody>
      </p:sp>
      <p:pic>
        <p:nvPicPr>
          <p:cNvPr id="6" name="Picture 5" descr="3.png"/>
          <p:cNvPicPr>
            <a:picLocks noChangeAspect="1"/>
          </p:cNvPicPr>
          <p:nvPr/>
        </p:nvPicPr>
        <p:blipFill>
          <a:blip r:embed="rId6"/>
          <a:stretch>
            <a:fillRect/>
          </a:stretch>
        </p:blipFill>
        <p:spPr>
          <a:xfrm>
            <a:off x="4305300" y="3657600"/>
            <a:ext cx="4838700" cy="320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jpg"/>
          <p:cNvPicPr>
            <a:picLocks noChangeAspect="1"/>
          </p:cNvPicPr>
          <p:nvPr/>
        </p:nvPicPr>
        <p:blipFill>
          <a:blip r:embed="rId2">
            <a:lum bright="20000" contrast="10000"/>
          </a:blip>
          <a:stretch>
            <a:fillRect/>
          </a:stretch>
        </p:blipFill>
        <p:spPr>
          <a:xfrm>
            <a:off x="0" y="-152400"/>
            <a:ext cx="9144000" cy="7620000"/>
          </a:xfrm>
          <a:prstGeom prst="rect">
            <a:avLst/>
          </a:prstGeom>
        </p:spPr>
      </p:pic>
      <p:sp>
        <p:nvSpPr>
          <p:cNvPr id="3" name="Content Placeholder 2"/>
          <p:cNvSpPr>
            <a:spLocks noGrp="1"/>
          </p:cNvSpPr>
          <p:nvPr>
            <p:ph idx="1"/>
          </p:nvPr>
        </p:nvSpPr>
        <p:spPr>
          <a:xfrm>
            <a:off x="2209800" y="1676400"/>
            <a:ext cx="6019800" cy="5486400"/>
          </a:xfrm>
        </p:spPr>
        <p:txBody>
          <a:bodyPr>
            <a:normAutofit/>
          </a:bodyPr>
          <a:lstStyle/>
          <a:p>
            <a:endParaRPr lang="en-US" sz="2800" dirty="0"/>
          </a:p>
          <a:p>
            <a:pPr algn="just">
              <a:buNone/>
            </a:pPr>
            <a:r>
              <a:rPr lang="en-US" sz="2800" dirty="0" smtClean="0"/>
              <a:t>We </a:t>
            </a:r>
            <a:r>
              <a:rPr lang="en-US" sz="2800" dirty="0"/>
              <a:t>assume that both f and g have continuous first </a:t>
            </a:r>
            <a:r>
              <a:rPr lang="en-US" sz="2800" dirty="0">
                <a:hlinkClick r:id="rId3" tooltip="Partial derivative"/>
              </a:rPr>
              <a:t>partial derivatives</a:t>
            </a:r>
            <a:r>
              <a:rPr lang="en-US" sz="2800" dirty="0"/>
              <a:t>. We introduce a new variable </a:t>
            </a:r>
            <a:r>
              <a:rPr lang="en-US" sz="2800" dirty="0" smtClean="0"/>
              <a:t>(z) </a:t>
            </a:r>
            <a:r>
              <a:rPr lang="en-US" sz="2800" dirty="0"/>
              <a:t>called a </a:t>
            </a:r>
            <a:r>
              <a:rPr lang="en-US" sz="2800" b="1" dirty="0"/>
              <a:t>Lagrange multiplier</a:t>
            </a:r>
            <a:r>
              <a:rPr lang="en-US" sz="2800" dirty="0"/>
              <a:t> and study </a:t>
            </a:r>
            <a:r>
              <a:rPr lang="en-US" sz="2800" dirty="0" smtClean="0"/>
              <a:t>the </a:t>
            </a:r>
            <a:r>
              <a:rPr lang="en-US" sz="2800" b="1" dirty="0" smtClean="0"/>
              <a:t>Lagrange </a:t>
            </a:r>
            <a:r>
              <a:rPr lang="en-US" sz="2800" b="1" dirty="0"/>
              <a:t>function</a:t>
            </a:r>
            <a:r>
              <a:rPr lang="en-US" sz="2800" dirty="0"/>
              <a:t> (</a:t>
            </a:r>
            <a:r>
              <a:rPr lang="en-US" sz="2800" dirty="0" smtClean="0"/>
              <a:t>or</a:t>
            </a:r>
            <a:r>
              <a:rPr lang="en-US" sz="2800" dirty="0"/>
              <a:t> </a:t>
            </a:r>
            <a:r>
              <a:rPr lang="en-US" sz="2800" b="1" dirty="0" smtClean="0"/>
              <a:t>Lagrangian</a:t>
            </a:r>
            <a:r>
              <a:rPr lang="en-US" sz="2800" dirty="0" smtClean="0"/>
              <a:t> </a:t>
            </a:r>
            <a:r>
              <a:rPr lang="en-US" sz="2800" b="1" dirty="0" smtClean="0"/>
              <a:t>Expression</a:t>
            </a:r>
            <a:r>
              <a:rPr lang="en-US" sz="2800" dirty="0" smtClean="0"/>
              <a:t>) </a:t>
            </a:r>
            <a:r>
              <a:rPr lang="en-US" sz="2800" dirty="0"/>
              <a:t>defined </a:t>
            </a:r>
            <a:r>
              <a:rPr lang="en-US" sz="2800" dirty="0" smtClean="0"/>
              <a:t>by</a:t>
            </a:r>
          </a:p>
          <a:p>
            <a:pPr algn="just">
              <a:buNone/>
            </a:pPr>
            <a:r>
              <a:rPr lang="en-US" sz="2800" dirty="0" smtClean="0"/>
              <a:t>                   </a:t>
            </a:r>
            <a:r>
              <a:rPr lang="en-US" sz="2800" dirty="0" smtClean="0"/>
              <a:t>L(x ,y ,z)= f(x</a:t>
            </a:r>
            <a:r>
              <a:rPr lang="en-US" sz="2800" dirty="0" smtClean="0"/>
              <a:t> </a:t>
            </a:r>
            <a:r>
              <a:rPr lang="en-US" sz="2800" dirty="0" smtClean="0"/>
              <a:t>,y</a:t>
            </a:r>
            <a:r>
              <a:rPr lang="en-US" sz="2800" dirty="0" smtClean="0"/>
              <a:t>)- z .g(x ,y)</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2.jpg"/>
          <p:cNvPicPr>
            <a:picLocks noChangeAspect="1"/>
          </p:cNvPicPr>
          <p:nvPr/>
        </p:nvPicPr>
        <p:blipFill>
          <a:blip r:embed="rId2">
            <a:lum bright="30000" contrast="-40000"/>
          </a:blip>
          <a:stretch>
            <a:fillRect/>
          </a:stretch>
        </p:blipFill>
        <p:spPr>
          <a:xfrm>
            <a:off x="0" y="0"/>
            <a:ext cx="9144000" cy="6858000"/>
          </a:xfrm>
          <a:prstGeom prst="rect">
            <a:avLst/>
          </a:prstGeom>
          <a:ln>
            <a:noFill/>
          </a:ln>
          <a:effectLst>
            <a:softEdge rad="112500"/>
          </a:effectLst>
        </p:spPr>
      </p:pic>
      <p:sp>
        <p:nvSpPr>
          <p:cNvPr id="2" name="Title 1"/>
          <p:cNvSpPr>
            <a:spLocks noGrp="1"/>
          </p:cNvSpPr>
          <p:nvPr>
            <p:ph type="ctrTitle"/>
          </p:nvPr>
        </p:nvSpPr>
        <p:spPr>
          <a:xfrm>
            <a:off x="0" y="0"/>
            <a:ext cx="8763000" cy="1066799"/>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en-US" sz="2000" b="1" i="1" u="sng"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Bright" pitchFamily="18" charset="0"/>
              </a:rPr>
              <a:t>APPLICATIONS OF FUNCTIONS IN PRACTICAL LIFE</a:t>
            </a:r>
            <a:endParaRPr lang="en-US" sz="2000" b="1" i="1" u="sng"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Lucida Bright" pitchFamily="18" charset="0"/>
            </a:endParaRPr>
          </a:p>
        </p:txBody>
      </p:sp>
      <p:sp>
        <p:nvSpPr>
          <p:cNvPr id="3" name="Subtitle 2"/>
          <p:cNvSpPr>
            <a:spLocks noGrp="1"/>
          </p:cNvSpPr>
          <p:nvPr>
            <p:ph type="subTitle" idx="1"/>
          </p:nvPr>
        </p:nvSpPr>
        <p:spPr>
          <a:xfrm>
            <a:off x="457200" y="990600"/>
            <a:ext cx="8305800" cy="5410200"/>
          </a:xfrm>
        </p:spPr>
        <p:txBody>
          <a:bodyPr>
            <a:noAutofit/>
          </a:bodyPr>
          <a:lstStyle/>
          <a:p>
            <a:pPr algn="l"/>
            <a:r>
              <a:rPr lang="en-US" sz="2000" b="1" dirty="0">
                <a:solidFill>
                  <a:schemeClr val="tx1"/>
                </a:solidFill>
                <a:latin typeface="Aharoni" pitchFamily="2" charset="-79"/>
                <a:cs typeface="Aharoni" pitchFamily="2" charset="-79"/>
              </a:rPr>
              <a:t>A mathematical function can be expressed as f(x)=</a:t>
            </a:r>
            <a:r>
              <a:rPr lang="en-US" sz="2000" b="1" dirty="0" smtClean="0">
                <a:solidFill>
                  <a:schemeClr val="tx1"/>
                </a:solidFill>
                <a:latin typeface="Aharoni" pitchFamily="2" charset="-79"/>
                <a:cs typeface="Aharoni" pitchFamily="2" charset="-79"/>
              </a:rPr>
              <a:t>y. </a:t>
            </a:r>
            <a:r>
              <a:rPr lang="en-US" sz="2000" b="1" dirty="0">
                <a:solidFill>
                  <a:schemeClr val="tx1"/>
                </a:solidFill>
                <a:latin typeface="Aharoni" pitchFamily="2" charset="-79"/>
                <a:cs typeface="Aharoni" pitchFamily="2" charset="-79"/>
              </a:rPr>
              <a:t>W</a:t>
            </a:r>
            <a:r>
              <a:rPr lang="en-US" sz="2000" b="1" dirty="0" smtClean="0">
                <a:solidFill>
                  <a:schemeClr val="tx1"/>
                </a:solidFill>
                <a:latin typeface="Aharoni" pitchFamily="2" charset="-79"/>
                <a:cs typeface="Aharoni" pitchFamily="2" charset="-79"/>
              </a:rPr>
              <a:t>e </a:t>
            </a:r>
            <a:r>
              <a:rPr lang="en-US" sz="2000" b="1" dirty="0">
                <a:solidFill>
                  <a:schemeClr val="tx1"/>
                </a:solidFill>
                <a:latin typeface="Aharoni" pitchFamily="2" charset="-79"/>
                <a:cs typeface="Aharoni" pitchFamily="2" charset="-79"/>
              </a:rPr>
              <a:t>say that it is a function if the value of the variable depends on the value of the other variable. In this case we are presenting </a:t>
            </a:r>
            <a:r>
              <a:rPr lang="en-US" sz="2000" b="1" dirty="0" smtClean="0">
                <a:solidFill>
                  <a:schemeClr val="tx1"/>
                </a:solidFill>
                <a:latin typeface="Aharoni" pitchFamily="2" charset="-79"/>
                <a:cs typeface="Aharoni" pitchFamily="2" charset="-79"/>
              </a:rPr>
              <a:t>x</a:t>
            </a:r>
            <a:r>
              <a:rPr lang="en-US" sz="2000" b="1" dirty="0">
                <a:solidFill>
                  <a:schemeClr val="tx1"/>
                </a:solidFill>
                <a:latin typeface="Aharoni" pitchFamily="2" charset="-79"/>
                <a:cs typeface="Aharoni" pitchFamily="2" charset="-79"/>
              </a:rPr>
              <a:t> as the </a:t>
            </a:r>
            <a:r>
              <a:rPr lang="en-US" sz="2000" b="1" dirty="0" smtClean="0">
                <a:solidFill>
                  <a:schemeClr val="tx1"/>
                </a:solidFill>
                <a:latin typeface="Aharoni" pitchFamily="2" charset="-79"/>
                <a:cs typeface="Aharoni" pitchFamily="2" charset="-79"/>
              </a:rPr>
              <a:t>independent </a:t>
            </a:r>
            <a:r>
              <a:rPr lang="en-US" sz="2000" b="1" dirty="0">
                <a:solidFill>
                  <a:schemeClr val="tx1"/>
                </a:solidFill>
                <a:latin typeface="Aharoni" pitchFamily="2" charset="-79"/>
                <a:cs typeface="Aharoni" pitchFamily="2" charset="-79"/>
              </a:rPr>
              <a:t>variable and </a:t>
            </a:r>
            <a:r>
              <a:rPr lang="en-US" sz="2000" b="1" dirty="0" smtClean="0">
                <a:solidFill>
                  <a:schemeClr val="tx1"/>
                </a:solidFill>
                <a:latin typeface="Aharoni" pitchFamily="2" charset="-79"/>
                <a:cs typeface="Aharoni" pitchFamily="2" charset="-79"/>
              </a:rPr>
              <a:t>y</a:t>
            </a:r>
            <a:r>
              <a:rPr lang="en-US" sz="2000" b="1" dirty="0">
                <a:solidFill>
                  <a:schemeClr val="tx1"/>
                </a:solidFill>
                <a:latin typeface="Aharoni" pitchFamily="2" charset="-79"/>
                <a:cs typeface="Aharoni" pitchFamily="2" charset="-79"/>
              </a:rPr>
              <a:t> as the </a:t>
            </a:r>
            <a:r>
              <a:rPr lang="en-US" sz="2000" b="1" dirty="0" smtClean="0">
                <a:solidFill>
                  <a:schemeClr val="tx1"/>
                </a:solidFill>
                <a:latin typeface="Aharoni" pitchFamily="2" charset="-79"/>
                <a:cs typeface="Aharoni" pitchFamily="2" charset="-79"/>
              </a:rPr>
              <a:t>dependent variable.</a:t>
            </a:r>
          </a:p>
          <a:p>
            <a:pPr algn="l"/>
            <a:r>
              <a:rPr lang="en-US" sz="2000" b="1" dirty="0">
                <a:solidFill>
                  <a:schemeClr val="tx1"/>
                </a:solidFill>
                <a:latin typeface="Aharoni" pitchFamily="2" charset="-79"/>
                <a:cs typeface="Aharoni" pitchFamily="2" charset="-79"/>
              </a:rPr>
              <a:t>The applications of functions are everywhere in “real life”. </a:t>
            </a:r>
            <a:r>
              <a:rPr lang="en-US" sz="2000" b="1" dirty="0" smtClean="0">
                <a:solidFill>
                  <a:schemeClr val="tx1"/>
                </a:solidFill>
                <a:latin typeface="Aharoni" pitchFamily="2" charset="-79"/>
                <a:cs typeface="Aharoni" pitchFamily="2" charset="-79"/>
              </a:rPr>
              <a:t>For Example</a:t>
            </a:r>
          </a:p>
          <a:p>
            <a:pPr algn="l"/>
            <a:r>
              <a:rPr lang="en-US" sz="2000" b="1" dirty="0" smtClean="0">
                <a:solidFill>
                  <a:schemeClr val="tx1"/>
                </a:solidFill>
                <a:latin typeface="Aharoni" pitchFamily="2" charset="-79"/>
                <a:cs typeface="Aharoni" pitchFamily="2" charset="-79"/>
                <a:sym typeface="Wingdings" pitchFamily="2" charset="2"/>
              </a:rPr>
              <a:t>(</a:t>
            </a:r>
            <a:r>
              <a:rPr lang="en-US" sz="2000" b="1" dirty="0" err="1" smtClean="0">
                <a:solidFill>
                  <a:schemeClr val="tx1"/>
                </a:solidFill>
                <a:latin typeface="Aharoni" pitchFamily="2" charset="-79"/>
                <a:cs typeface="Aharoni" pitchFamily="2" charset="-79"/>
                <a:sym typeface="Wingdings" pitchFamily="2" charset="2"/>
              </a:rPr>
              <a:t>i</a:t>
            </a:r>
            <a:r>
              <a:rPr lang="en-US" sz="2000" b="1" dirty="0" smtClean="0">
                <a:solidFill>
                  <a:schemeClr val="tx1"/>
                </a:solidFill>
                <a:latin typeface="Aharoni" pitchFamily="2" charset="-79"/>
                <a:cs typeface="Aharoni" pitchFamily="2" charset="-79"/>
                <a:sym typeface="Wingdings" pitchFamily="2" charset="2"/>
              </a:rPr>
              <a:t>)</a:t>
            </a:r>
            <a:r>
              <a:rPr lang="en-US" sz="2000" b="1" dirty="0" smtClean="0">
                <a:solidFill>
                  <a:schemeClr val="tx1"/>
                </a:solidFill>
                <a:latin typeface="Aharoni" pitchFamily="2" charset="-79"/>
                <a:cs typeface="Aharoni" pitchFamily="2" charset="-79"/>
              </a:rPr>
              <a:t> if we consider the </a:t>
            </a:r>
            <a:r>
              <a:rPr lang="en-US" sz="2000" b="1" dirty="0">
                <a:solidFill>
                  <a:schemeClr val="tx1"/>
                </a:solidFill>
                <a:latin typeface="Aharoni" pitchFamily="2" charset="-79"/>
                <a:cs typeface="Aharoni" pitchFamily="2" charset="-79"/>
              </a:rPr>
              <a:t>price of a car</a:t>
            </a:r>
            <a:r>
              <a:rPr lang="en-US" sz="2000" b="1" dirty="0" smtClean="0">
                <a:solidFill>
                  <a:schemeClr val="tx1"/>
                </a:solidFill>
                <a:latin typeface="Aharoni" pitchFamily="2" charset="-79"/>
                <a:cs typeface="Aharoni" pitchFamily="2" charset="-79"/>
              </a:rPr>
              <a:t>,</a:t>
            </a:r>
          </a:p>
          <a:p>
            <a:pPr algn="l"/>
            <a:r>
              <a:rPr lang="en-US" sz="2000" b="1" dirty="0" smtClean="0">
                <a:solidFill>
                  <a:schemeClr val="tx1"/>
                </a:solidFill>
                <a:latin typeface="Aharoni" pitchFamily="2" charset="-79"/>
                <a:cs typeface="Aharoni" pitchFamily="2" charset="-79"/>
              </a:rPr>
              <a:t> </a:t>
            </a:r>
            <a:r>
              <a:rPr lang="en-US" sz="2000" b="1" dirty="0">
                <a:solidFill>
                  <a:schemeClr val="tx1"/>
                </a:solidFill>
                <a:latin typeface="Aharoni" pitchFamily="2" charset="-79"/>
                <a:cs typeface="Aharoni" pitchFamily="2" charset="-79"/>
              </a:rPr>
              <a:t>it depends on the cost </a:t>
            </a:r>
            <a:r>
              <a:rPr lang="en-US" sz="2000" b="1" dirty="0" smtClean="0">
                <a:solidFill>
                  <a:schemeClr val="tx1"/>
                </a:solidFill>
                <a:latin typeface="Aharoni" pitchFamily="2" charset="-79"/>
                <a:cs typeface="Aharoni" pitchFamily="2" charset="-79"/>
              </a:rPr>
              <a:t>of </a:t>
            </a:r>
            <a:r>
              <a:rPr lang="en-US" sz="2000" b="1" dirty="0">
                <a:solidFill>
                  <a:schemeClr val="tx1"/>
                </a:solidFill>
                <a:latin typeface="Aharoni" pitchFamily="2" charset="-79"/>
                <a:cs typeface="Aharoni" pitchFamily="2" charset="-79"/>
              </a:rPr>
              <a:t>raw </a:t>
            </a:r>
            <a:r>
              <a:rPr lang="en-US" sz="2000" b="1" dirty="0" smtClean="0">
                <a:solidFill>
                  <a:schemeClr val="tx1"/>
                </a:solidFill>
                <a:latin typeface="Aharoni" pitchFamily="2" charset="-79"/>
                <a:cs typeface="Aharoni" pitchFamily="2" charset="-79"/>
              </a:rPr>
              <a:t>materials(variables) such as Metals</a:t>
            </a:r>
            <a:r>
              <a:rPr lang="en-US" sz="2000" b="1" dirty="0">
                <a:solidFill>
                  <a:schemeClr val="tx1"/>
                </a:solidFill>
                <a:latin typeface="Aharoni" pitchFamily="2" charset="-79"/>
                <a:cs typeface="Aharoni" pitchFamily="2" charset="-79"/>
              </a:rPr>
              <a:t>, </a:t>
            </a:r>
            <a:r>
              <a:rPr lang="en-US" sz="2000" b="1" dirty="0" smtClean="0">
                <a:solidFill>
                  <a:schemeClr val="tx1"/>
                </a:solidFill>
                <a:latin typeface="Aharoni" pitchFamily="2" charset="-79"/>
                <a:cs typeface="Aharoni" pitchFamily="2" charset="-79"/>
              </a:rPr>
              <a:t>Plastics</a:t>
            </a:r>
            <a:r>
              <a:rPr lang="en-US" sz="2000" b="1" dirty="0">
                <a:solidFill>
                  <a:schemeClr val="tx1"/>
                </a:solidFill>
                <a:latin typeface="Aharoni" pitchFamily="2" charset="-79"/>
                <a:cs typeface="Aharoni" pitchFamily="2" charset="-79"/>
              </a:rPr>
              <a:t>, </a:t>
            </a:r>
            <a:r>
              <a:rPr lang="en-US" sz="2000" b="1" dirty="0" smtClean="0">
                <a:solidFill>
                  <a:schemeClr val="tx1"/>
                </a:solidFill>
                <a:latin typeface="Aharoni" pitchFamily="2" charset="-79"/>
                <a:cs typeface="Aharoni" pitchFamily="2" charset="-79"/>
              </a:rPr>
              <a:t>Glass</a:t>
            </a:r>
            <a:r>
              <a:rPr lang="en-US" sz="2000" b="1" dirty="0">
                <a:solidFill>
                  <a:schemeClr val="tx1"/>
                </a:solidFill>
                <a:latin typeface="Aharoni" pitchFamily="2" charset="-79"/>
                <a:cs typeface="Aharoni" pitchFamily="2" charset="-79"/>
              </a:rPr>
              <a:t>, </a:t>
            </a:r>
            <a:r>
              <a:rPr lang="en-US" sz="2000" b="1" dirty="0" smtClean="0">
                <a:solidFill>
                  <a:schemeClr val="tx1"/>
                </a:solidFill>
                <a:latin typeface="Aharoni" pitchFamily="2" charset="-79"/>
                <a:cs typeface="Aharoni" pitchFamily="2" charset="-79"/>
              </a:rPr>
              <a:t>Salary</a:t>
            </a:r>
            <a:r>
              <a:rPr lang="en-US" sz="2000" b="1" dirty="0">
                <a:solidFill>
                  <a:schemeClr val="tx1"/>
                </a:solidFill>
                <a:latin typeface="Aharoni" pitchFamily="2" charset="-79"/>
                <a:cs typeface="Aharoni" pitchFamily="2" charset="-79"/>
              </a:rPr>
              <a:t>, </a:t>
            </a:r>
            <a:r>
              <a:rPr lang="en-US" sz="2000" b="1" dirty="0" smtClean="0">
                <a:solidFill>
                  <a:schemeClr val="tx1"/>
                </a:solidFill>
                <a:latin typeface="Aharoni" pitchFamily="2" charset="-79"/>
                <a:cs typeface="Aharoni" pitchFamily="2" charset="-79"/>
              </a:rPr>
              <a:t>Location </a:t>
            </a:r>
            <a:r>
              <a:rPr lang="en-US" sz="2000" b="1" dirty="0">
                <a:solidFill>
                  <a:schemeClr val="tx1"/>
                </a:solidFill>
                <a:latin typeface="Aharoni" pitchFamily="2" charset="-79"/>
                <a:cs typeface="Aharoni" pitchFamily="2" charset="-79"/>
              </a:rPr>
              <a:t>of the company, </a:t>
            </a:r>
            <a:r>
              <a:rPr lang="en-US" sz="2000" b="1" dirty="0" smtClean="0">
                <a:solidFill>
                  <a:schemeClr val="tx1"/>
                </a:solidFill>
                <a:latin typeface="Aharoni" pitchFamily="2" charset="-79"/>
                <a:cs typeface="Aharoni" pitchFamily="2" charset="-79"/>
              </a:rPr>
              <a:t>Taxes</a:t>
            </a:r>
            <a:r>
              <a:rPr lang="en-US" sz="2000" b="1" dirty="0">
                <a:solidFill>
                  <a:schemeClr val="tx1"/>
                </a:solidFill>
                <a:latin typeface="Aharoni" pitchFamily="2" charset="-79"/>
                <a:cs typeface="Aharoni" pitchFamily="2" charset="-79"/>
              </a:rPr>
              <a:t>, </a:t>
            </a:r>
            <a:r>
              <a:rPr lang="en-US" sz="2000" b="1" dirty="0" smtClean="0">
                <a:solidFill>
                  <a:schemeClr val="tx1"/>
                </a:solidFill>
                <a:latin typeface="Aharoni" pitchFamily="2" charset="-79"/>
                <a:cs typeface="Aharoni" pitchFamily="2" charset="-79"/>
              </a:rPr>
              <a:t>Quality </a:t>
            </a:r>
            <a:r>
              <a:rPr lang="en-US" sz="2000" b="1" dirty="0">
                <a:solidFill>
                  <a:schemeClr val="tx1"/>
                </a:solidFill>
                <a:latin typeface="Aharoni" pitchFamily="2" charset="-79"/>
                <a:cs typeface="Aharoni" pitchFamily="2" charset="-79"/>
              </a:rPr>
              <a:t>of manufacturing, etc</a:t>
            </a:r>
            <a:r>
              <a:rPr lang="en-US" sz="2000" b="1" dirty="0" smtClean="0">
                <a:solidFill>
                  <a:schemeClr val="tx1"/>
                </a:solidFill>
                <a:latin typeface="Aharoni" pitchFamily="2" charset="-79"/>
                <a:cs typeface="Aharoni" pitchFamily="2" charset="-79"/>
              </a:rPr>
              <a:t>.</a:t>
            </a:r>
          </a:p>
          <a:p>
            <a:pPr algn="l"/>
            <a:r>
              <a:rPr lang="en-US" sz="2000" b="1" dirty="0" smtClean="0">
                <a:solidFill>
                  <a:schemeClr val="tx1"/>
                </a:solidFill>
                <a:latin typeface="Aharoni" pitchFamily="2" charset="-79"/>
                <a:cs typeface="Aharoni" pitchFamily="2" charset="-79"/>
              </a:rPr>
              <a:t>(ii) </a:t>
            </a:r>
            <a:r>
              <a:rPr lang="en-US" sz="2000" b="1" dirty="0">
                <a:solidFill>
                  <a:schemeClr val="tx1"/>
                </a:solidFill>
                <a:latin typeface="Aharoni" pitchFamily="2" charset="-79"/>
                <a:cs typeface="Aharoni" pitchFamily="2" charset="-79"/>
              </a:rPr>
              <a:t>The climate of any region is a function of temperature and air pressure, density, ocean-atmosphere interaction, </a:t>
            </a:r>
            <a:r>
              <a:rPr lang="en-US" sz="2000" b="1" dirty="0" smtClean="0">
                <a:solidFill>
                  <a:schemeClr val="tx1"/>
                </a:solidFill>
                <a:latin typeface="Aharoni" pitchFamily="2" charset="-79"/>
                <a:cs typeface="Aharoni" pitchFamily="2" charset="-79"/>
              </a:rPr>
              <a:t>Carbon dioxide  presence</a:t>
            </a:r>
            <a:r>
              <a:rPr lang="en-US" sz="2000" b="1" dirty="0">
                <a:solidFill>
                  <a:schemeClr val="tx1"/>
                </a:solidFill>
                <a:latin typeface="Aharoni" pitchFamily="2" charset="-79"/>
                <a:cs typeface="Aharoni" pitchFamily="2" charset="-79"/>
              </a:rPr>
              <a:t>, altitude, etc</a:t>
            </a:r>
            <a:r>
              <a:rPr lang="en-US" sz="2000" b="1" dirty="0" smtClean="0">
                <a:solidFill>
                  <a:schemeClr val="tx1"/>
                </a:solidFill>
                <a:latin typeface="Aharoni" pitchFamily="2" charset="-79"/>
                <a:cs typeface="Aharoni" pitchFamily="2" charset="-79"/>
              </a:rPr>
              <a:t>.</a:t>
            </a:r>
          </a:p>
          <a:p>
            <a:pPr algn="l"/>
            <a:endParaRPr lang="en-US" sz="2000" b="1" dirty="0">
              <a:solidFill>
                <a:schemeClr val="tx1"/>
              </a:solidFill>
              <a:latin typeface="Aharoni" pitchFamily="2" charset="-79"/>
              <a:cs typeface="Aharoni"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3-maths-difficult-130312.jpg"/>
          <p:cNvPicPr>
            <a:picLocks noChangeAspect="1"/>
          </p:cNvPicPr>
          <p:nvPr/>
        </p:nvPicPr>
        <p:blipFill>
          <a:blip r:embed="rId2">
            <a:lum bright="40000" contrast="20000"/>
          </a:blip>
          <a:stretch>
            <a:fillRect/>
          </a:stretch>
        </p:blipFill>
        <p:spPr>
          <a:xfrm>
            <a:off x="0" y="742949"/>
            <a:ext cx="9144000" cy="6115051"/>
          </a:xfrm>
          <a:prstGeom prst="rect">
            <a:avLst/>
          </a:prstGeom>
        </p:spPr>
      </p:pic>
      <p:sp>
        <p:nvSpPr>
          <p:cNvPr id="3" name="Content Placeholder 2"/>
          <p:cNvSpPr>
            <a:spLocks noGrp="1"/>
          </p:cNvSpPr>
          <p:nvPr>
            <p:ph idx="1"/>
          </p:nvPr>
        </p:nvSpPr>
        <p:spPr>
          <a:xfrm>
            <a:off x="685800" y="3352800"/>
            <a:ext cx="8229600" cy="4525963"/>
          </a:xfrm>
        </p:spPr>
        <p:txBody>
          <a:bodyPr>
            <a:normAutofit/>
          </a:bodyPr>
          <a:lstStyle/>
          <a:p>
            <a:r>
              <a:rPr lang="en-US" sz="2000" b="1" dirty="0" smtClean="0">
                <a:cs typeface="Aharoni" pitchFamily="2" charset="-79"/>
              </a:rPr>
              <a:t>(iii) The size and health of a new born baby is a function of his/her parents genetics, etc.</a:t>
            </a:r>
          </a:p>
          <a:p>
            <a:r>
              <a:rPr lang="en-US" sz="2000" b="1" dirty="0" smtClean="0"/>
              <a:t>(iv)The total distance covered by any vehicle depends on the time spent by the vehicle.</a:t>
            </a:r>
          </a:p>
          <a:p>
            <a:r>
              <a:rPr lang="en-US" sz="2000" b="1" dirty="0" smtClean="0"/>
              <a:t>(v)Functions </a:t>
            </a:r>
            <a:r>
              <a:rPr lang="en-US" sz="2000" b="1" dirty="0"/>
              <a:t>are re-usable block of code in a program. It helps you keep your code DRY (Don't Repeat Yourself) compliant. </a:t>
            </a:r>
            <a:endParaRPr lang="en-US" sz="2000" b="1" dirty="0" smtClean="0"/>
          </a:p>
          <a:p>
            <a:pPr>
              <a:buNone/>
            </a:pPr>
            <a:endParaRPr lang="en-US" sz="2000" b="1"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229</Words>
  <Application>Microsoft Office PowerPoint</Application>
  <PresentationFormat>On-screen Show (4:3)</PresentationFormat>
  <Paragraphs>29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INTERPRETATION OF MAXIMA AND MINIMA IN HIGHER DIMENSIONS</vt:lpstr>
      <vt:lpstr>Slide 2</vt:lpstr>
      <vt:lpstr>Lagrange’s method of undetermined multipliers for function of two variables</vt:lpstr>
      <vt:lpstr>Slide 4</vt:lpstr>
      <vt:lpstr>APPLICATIONS OF FUNCTIONS IN PRACTICAL LIFE</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FUNCTIONS IN PRACTICAL LIFE</dc:title>
  <dc:creator>abc1</dc:creator>
  <cp:lastModifiedBy>abc1</cp:lastModifiedBy>
  <cp:revision>28</cp:revision>
  <dcterms:created xsi:type="dcterms:W3CDTF">2018-09-16T07:01:44Z</dcterms:created>
  <dcterms:modified xsi:type="dcterms:W3CDTF">2018-09-17T13:46:19Z</dcterms:modified>
</cp:coreProperties>
</file>