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Machine</a:t>
            </a:r>
            <a:r>
              <a:rPr lang="en-IN" b="1" dirty="0">
                <a:solidFill>
                  <a:schemeClr val="accent1"/>
                </a:solidFill>
                <a:latin typeface="Arial" panose="020B0604020202020204" pitchFamily="34" charset="0"/>
                <a:cs typeface="Arial" panose="020B0604020202020204" pitchFamily="34" charset="0"/>
              </a:rPr>
              <a:t> fault diagnosis agent using </a:t>
            </a:r>
            <a:r>
              <a:rPr lang="en-IN" b="1" dirty="0" err="1">
                <a:solidFill>
                  <a:schemeClr val="accent1"/>
                </a:solidFill>
                <a:latin typeface="Arial" panose="020B0604020202020204" pitchFamily="34" charset="0"/>
                <a:cs typeface="Arial" panose="020B0604020202020204" pitchFamily="34" charset="0"/>
              </a:rPr>
              <a:t>ibm</a:t>
            </a:r>
            <a:r>
              <a:rPr lang="en-IN" b="1" dirty="0">
                <a:solidFill>
                  <a:schemeClr val="accent1"/>
                </a:solidFill>
                <a:latin typeface="Arial" panose="020B0604020202020204" pitchFamily="34" charset="0"/>
                <a:cs typeface="Arial" panose="020B0604020202020204" pitchFamily="34" charset="0"/>
              </a:rPr>
              <a:t> watsonx.ai</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2363385" y="452980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t>
            </a:r>
            <a:r>
              <a:rPr lang="en-US" sz="2000" b="1" dirty="0">
                <a:solidFill>
                  <a:schemeClr val="accent1">
                    <a:lumMod val="75000"/>
                  </a:schemeClr>
                </a:solidFill>
                <a:latin typeface="Arial"/>
                <a:cs typeface="Arial"/>
              </a:rPr>
              <a:t>Riya</a:t>
            </a:r>
          </a:p>
          <a:p>
            <a:r>
              <a:rPr lang="en-US" sz="2000" b="1" dirty="0">
                <a:solidFill>
                  <a:schemeClr val="accent1">
                    <a:lumMod val="75000"/>
                  </a:schemeClr>
                </a:solidFill>
                <a:latin typeface="Arial"/>
                <a:cs typeface="Arial"/>
              </a:rPr>
              <a:t>College Name : JIMS Engineering Management Technical 			  Campus</a:t>
            </a:r>
          </a:p>
          <a:p>
            <a:r>
              <a:rPr lang="en-US" sz="2000" b="1" dirty="0">
                <a:solidFill>
                  <a:schemeClr val="accent1">
                    <a:lumMod val="75000"/>
                  </a:schemeClr>
                </a:solidFill>
                <a:latin typeface="Arial"/>
                <a:cs typeface="Arial"/>
              </a:rPr>
              <a:t>Department : 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dirty="0">
                <a:ea typeface="+mn-lt"/>
                <a:cs typeface="+mn-lt"/>
              </a:rPr>
              <a:t>Integrate IoT machine data to provide real-time diagnostics based on sensor readings.</a:t>
            </a:r>
          </a:p>
          <a:p>
            <a:r>
              <a:rPr lang="en-US" sz="2000" dirty="0">
                <a:ea typeface="+mn-lt"/>
                <a:cs typeface="+mn-lt"/>
              </a:rPr>
              <a:t>Broaden the knowledge base to include a wider variety of machine types and fault conditions. </a:t>
            </a:r>
          </a:p>
          <a:p>
            <a:r>
              <a:rPr lang="en-US" sz="2000" dirty="0">
                <a:ea typeface="+mn-lt"/>
                <a:cs typeface="+mn-lt"/>
              </a:rPr>
              <a:t>Utilize historical maintenance data to offer predictive maintenance suggestions.</a:t>
            </a:r>
          </a:p>
          <a:p>
            <a:r>
              <a:rPr lang="en-US" sz="2000" dirty="0">
                <a:ea typeface="+mn-lt"/>
                <a:cs typeface="+mn-lt"/>
              </a:rPr>
              <a:t>Implement voice-activated interfaces for a hands-free experience.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solidFill>
                  <a:srgbClr val="0F0F0F"/>
                </a:solidFill>
                <a:ea typeface="+mn-lt"/>
                <a:cs typeface="+mn-lt"/>
              </a:rPr>
              <a:t>Discover the IBM watsonx.ai documentation and API references, along with the </a:t>
            </a:r>
            <a:r>
              <a:rPr lang="en-US" sz="2400" dirty="0" err="1">
                <a:solidFill>
                  <a:srgbClr val="0F0F0F"/>
                </a:solidFill>
                <a:ea typeface="+mn-lt"/>
                <a:cs typeface="+mn-lt"/>
              </a:rPr>
              <a:t>LangChain</a:t>
            </a:r>
            <a:r>
              <a:rPr lang="en-US" sz="2400" dirty="0">
                <a:solidFill>
                  <a:srgbClr val="0F0F0F"/>
                </a:solidFill>
                <a:ea typeface="+mn-lt"/>
                <a:cs typeface="+mn-lt"/>
              </a:rPr>
              <a:t> and LangGraph libraries. Dive into research focused on using AI for machine fault diagnosis and predictive maintenance.</a:t>
            </a:r>
            <a:endParaRPr lang="en-IN" sz="24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F137310-F70A-D8A7-78AD-856DAA5FF903}"/>
              </a:ext>
            </a:extLst>
          </p:cNvPr>
          <p:cNvPicPr>
            <a:picLocks noGrp="1" noChangeAspect="1"/>
          </p:cNvPicPr>
          <p:nvPr>
            <p:ph idx="1"/>
          </p:nvPr>
        </p:nvPicPr>
        <p:blipFill>
          <a:blip r:embed="rId2"/>
          <a:stretch>
            <a:fillRect/>
          </a:stretch>
        </p:blipFill>
        <p:spPr>
          <a:xfrm>
            <a:off x="2978060" y="1482244"/>
            <a:ext cx="6235879"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A97DF85-FC27-714D-B838-C0A72F60BF42}"/>
              </a:ext>
            </a:extLst>
          </p:cNvPr>
          <p:cNvPicPr>
            <a:picLocks noGrp="1" noChangeAspect="1"/>
          </p:cNvPicPr>
          <p:nvPr>
            <p:ph idx="1"/>
          </p:nvPr>
        </p:nvPicPr>
        <p:blipFill>
          <a:blip r:embed="rId2"/>
          <a:stretch>
            <a:fillRect/>
          </a:stretch>
        </p:blipFill>
        <p:spPr>
          <a:xfrm>
            <a:off x="2989898" y="1482244"/>
            <a:ext cx="6212203"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9E04E00-1966-BF8B-36BB-C0DA7AA182C1}"/>
              </a:ext>
            </a:extLst>
          </p:cNvPr>
          <p:cNvPicPr>
            <a:picLocks noGrp="1" noChangeAspect="1"/>
          </p:cNvPicPr>
          <p:nvPr>
            <p:ph idx="1"/>
          </p:nvPr>
        </p:nvPicPr>
        <p:blipFill>
          <a:blip r:embed="rId2"/>
          <a:stretch>
            <a:fillRect/>
          </a:stretch>
        </p:blipFill>
        <p:spPr>
          <a:xfrm>
            <a:off x="2318746" y="1482244"/>
            <a:ext cx="7554507"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Traditional machine fault diagnosis often depends on manual checks and rule-based systems, which can be quite tedious and error-prone. As machines become more complex, there's an increasing demand for smart, automated solutions that can sift through machine data and recommend appropriate maintenance or safety measures based on signs like unusual vibrations, temperature spikes, or strange noises.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223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dirty="0"/>
              <a:t>Harness the power of IBM watsonx.ai to create a smart agent that engages with users, pinpointing potential faults and recommending maintenance steps for machines. </a:t>
            </a:r>
          </a:p>
          <a:p>
            <a:r>
              <a:rPr lang="en-US" dirty="0"/>
              <a:t>This agent utilizes advanced language models along with tailored tools for efficient search and data retrieval. </a:t>
            </a:r>
          </a:p>
          <a:p>
            <a:r>
              <a:rPr lang="en-US" dirty="0"/>
              <a:t>It effortlessly integrates with user inquiries and taps into external data sources.</a:t>
            </a:r>
          </a:p>
          <a:p>
            <a:pPr marL="324485" lvl="1" indent="0">
              <a:buNone/>
            </a:pP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endParaRPr lang="en-US" dirty="0"/>
          </a:p>
          <a:p>
            <a:pPr marL="305435" indent="-305435"/>
            <a:r>
              <a:rPr lang="en-US" altLang="en-US" sz="1800" b="1" dirty="0">
                <a:solidFill>
                  <a:srgbClr val="0F0F0F"/>
                </a:solidFill>
                <a:ea typeface="+mn-lt"/>
                <a:cs typeface="+mn-lt"/>
              </a:rPr>
              <a:t>Programming Language: </a:t>
            </a:r>
          </a:p>
          <a:p>
            <a:pPr marL="1241435" lvl="3" indent="-305435"/>
            <a:r>
              <a:rPr lang="en-US" altLang="en-US" sz="1200" b="1" dirty="0">
                <a:solidFill>
                  <a:srgbClr val="0F0F0F"/>
                </a:solidFill>
                <a:ea typeface="+mn-lt"/>
                <a:cs typeface="+mn-lt"/>
              </a:rPr>
              <a:t>Python 3.11</a:t>
            </a:r>
          </a:p>
          <a:p>
            <a:pPr marL="305435" indent="-305435"/>
            <a:r>
              <a:rPr lang="en-US" altLang="en-US" sz="1800" b="1" dirty="0">
                <a:solidFill>
                  <a:srgbClr val="0F0F0F"/>
                </a:solidFill>
                <a:ea typeface="+mn-lt"/>
                <a:cs typeface="+mn-lt"/>
              </a:rPr>
              <a:t>Libraries:</a:t>
            </a:r>
          </a:p>
          <a:p>
            <a:pPr marL="629435" lvl="1" indent="-305435"/>
            <a:r>
              <a:rPr lang="en-US" altLang="en-US" sz="1600" b="1" dirty="0">
                <a:solidFill>
                  <a:srgbClr val="0F0F0F"/>
                </a:solidFill>
                <a:ea typeface="+mn-lt"/>
                <a:cs typeface="+mn-lt"/>
              </a:rPr>
              <a:t>IBM watsonx.ai (</a:t>
            </a:r>
            <a:r>
              <a:rPr lang="en-US" altLang="en-US" sz="1600" b="1" dirty="0" err="1">
                <a:solidFill>
                  <a:srgbClr val="0F0F0F"/>
                </a:solidFill>
                <a:ea typeface="+mn-lt"/>
                <a:cs typeface="+mn-lt"/>
              </a:rPr>
              <a:t>ibm_watsonx_ai</a:t>
            </a:r>
            <a:r>
              <a:rPr lang="en-US" altLang="en-US" sz="1600" b="1" dirty="0">
                <a:solidFill>
                  <a:srgbClr val="0F0F0F"/>
                </a:solidFill>
                <a:ea typeface="+mn-lt"/>
                <a:cs typeface="+mn-lt"/>
              </a:rPr>
              <a:t>, </a:t>
            </a:r>
            <a:r>
              <a:rPr lang="en-US" altLang="en-US" sz="1600" b="1" dirty="0" err="1">
                <a:solidFill>
                  <a:srgbClr val="0F0F0F"/>
                </a:solidFill>
                <a:ea typeface="+mn-lt"/>
                <a:cs typeface="+mn-lt"/>
              </a:rPr>
              <a:t>langchain_ibm</a:t>
            </a:r>
            <a:r>
              <a:rPr lang="en-US" altLang="en-US" sz="1600" b="1" dirty="0">
                <a:solidFill>
                  <a:srgbClr val="0F0F0F"/>
                </a:solidFill>
                <a:ea typeface="+mn-lt"/>
                <a:cs typeface="+mn-lt"/>
              </a:rPr>
              <a:t>)</a:t>
            </a:r>
          </a:p>
          <a:p>
            <a:pPr marL="629435" lvl="1" indent="-305435"/>
            <a:r>
              <a:rPr lang="en-US" altLang="en-US" sz="1600" b="1" dirty="0">
                <a:solidFill>
                  <a:srgbClr val="0F0F0F"/>
                </a:solidFill>
                <a:ea typeface="+mn-lt"/>
                <a:cs typeface="+mn-lt"/>
              </a:rPr>
              <a:t>LangGraph, </a:t>
            </a:r>
            <a:r>
              <a:rPr lang="en-US" altLang="en-US" sz="1600" b="1" dirty="0" err="1">
                <a:solidFill>
                  <a:srgbClr val="0F0F0F"/>
                </a:solidFill>
                <a:ea typeface="+mn-lt"/>
                <a:cs typeface="+mn-lt"/>
              </a:rPr>
              <a:t>LangChain</a:t>
            </a:r>
            <a:r>
              <a:rPr lang="en-US" altLang="en-US" sz="1600" b="1" dirty="0">
                <a:solidFill>
                  <a:srgbClr val="0F0F0F"/>
                </a:solidFill>
                <a:ea typeface="+mn-lt"/>
                <a:cs typeface="+mn-lt"/>
              </a:rPr>
              <a:t> Core</a:t>
            </a:r>
          </a:p>
          <a:p>
            <a:pPr marL="629435" lvl="1" indent="-305435"/>
            <a:r>
              <a:rPr lang="en-US" altLang="en-US" sz="1600" b="1" dirty="0">
                <a:solidFill>
                  <a:srgbClr val="0F0F0F"/>
                </a:solidFill>
                <a:ea typeface="+mn-lt"/>
                <a:cs typeface="+mn-lt"/>
              </a:rPr>
              <a:t>Requests, JSON, OS, </a:t>
            </a:r>
            <a:r>
              <a:rPr lang="en-US" altLang="en-US" sz="1600" b="1" dirty="0" err="1">
                <a:solidFill>
                  <a:srgbClr val="0F0F0F"/>
                </a:solidFill>
                <a:ea typeface="+mn-lt"/>
                <a:cs typeface="+mn-lt"/>
              </a:rPr>
              <a:t>getpass</a:t>
            </a:r>
            <a:endParaRPr lang="en-US" altLang="en-US" sz="1500" b="1" dirty="0">
              <a:solidFill>
                <a:srgbClr val="0F0F0F"/>
              </a:solidFill>
              <a:ea typeface="+mn-lt"/>
              <a:cs typeface="+mn-lt"/>
            </a:endParaRPr>
          </a:p>
          <a:p>
            <a:pPr marL="305435" indent="-305435"/>
            <a:r>
              <a:rPr lang="en-US" altLang="en-US" sz="1800" b="1" dirty="0">
                <a:solidFill>
                  <a:srgbClr val="0F0F0F"/>
                </a:solidFill>
                <a:ea typeface="+mn-lt"/>
                <a:cs typeface="+mn-lt"/>
              </a:rPr>
              <a:t>API Usage: </a:t>
            </a:r>
          </a:p>
          <a:p>
            <a:pPr marL="629435" lvl="1" indent="-305435"/>
            <a:r>
              <a:rPr lang="en-US" altLang="en-US" sz="1500" b="1" dirty="0">
                <a:solidFill>
                  <a:srgbClr val="0F0F0F"/>
                </a:solidFill>
                <a:ea typeface="+mn-lt"/>
                <a:cs typeface="+mn-lt"/>
              </a:rPr>
              <a:t>IBM Cloud watsonx.ai Foundation Models API</a:t>
            </a:r>
          </a:p>
          <a:p>
            <a:pPr marL="324000" lvl="1" indent="0">
              <a:buNone/>
            </a:pPr>
            <a:endParaRPr lang="en-US" altLang="en-US" sz="1400" dirty="0">
              <a:solidFill>
                <a:schemeClr val="tx1"/>
              </a:solidFill>
              <a:latin typeface="Arial" panose="020B0604020202020204" pitchFamily="34" charset="0"/>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b="1" dirty="0"/>
              <a:t>Credential Management: </a:t>
            </a:r>
          </a:p>
          <a:p>
            <a:pPr marL="629435" lvl="1" indent="-305435"/>
            <a:r>
              <a:rPr lang="en-US" dirty="0"/>
              <a:t>Discover how to secure your API authentication with IBM Cloud API keys. </a:t>
            </a:r>
          </a:p>
          <a:p>
            <a:pPr marL="305435" indent="-305435"/>
            <a:r>
              <a:rPr lang="en-IN" b="1" dirty="0"/>
              <a:t>Model: </a:t>
            </a:r>
          </a:p>
          <a:p>
            <a:pPr marL="629435" lvl="1" indent="-305435"/>
            <a:r>
              <a:rPr lang="en-US" dirty="0"/>
              <a:t>Meta-Llama-3-70B Instruct, featuring adjustable inference parameters.</a:t>
            </a:r>
          </a:p>
          <a:p>
            <a:pPr marL="305435" indent="-305435"/>
            <a:r>
              <a:rPr lang="en-IN" b="1" dirty="0"/>
              <a:t>Agent Creation:</a:t>
            </a:r>
          </a:p>
          <a:p>
            <a:pPr lvl="1"/>
            <a:r>
              <a:rPr lang="en-US" dirty="0" err="1"/>
              <a:t>create_react_agent</a:t>
            </a:r>
            <a:r>
              <a:rPr lang="en-US" dirty="0"/>
              <a:t> is designed for reasoning and taking action.</a:t>
            </a:r>
          </a:p>
          <a:p>
            <a:pPr lvl="1"/>
            <a:r>
              <a:rPr lang="en-US" dirty="0"/>
              <a:t>The toolbox features search capabilities, web crawling, and access to resources like Wikipedia and DuckDuckGo.</a:t>
            </a:r>
            <a:endParaRPr lang="en-IN" dirty="0"/>
          </a:p>
          <a:p>
            <a:r>
              <a:rPr lang="en-US" b="1" dirty="0"/>
              <a:t>Deployment: </a:t>
            </a:r>
          </a:p>
          <a:p>
            <a:pPr lvl="1"/>
            <a:r>
              <a:rPr lang="en-US" dirty="0"/>
              <a:t>Hosted through the IBM watsonx.ai Python SDK; executed within a specific project or space context. </a:t>
            </a:r>
            <a:endParaRPr lang="en-IN" sz="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sz="2400" dirty="0">
                <a:solidFill>
                  <a:srgbClr val="0F0F0F"/>
                </a:solidFill>
                <a:ea typeface="+mn-lt"/>
                <a:cs typeface="+mn-lt"/>
              </a:rPr>
              <a:t>We successfully got the agent up and running to tackle user questions about machine faults.</a:t>
            </a:r>
          </a:p>
          <a:p>
            <a:r>
              <a:rPr lang="en-US" sz="2400" dirty="0">
                <a:solidFill>
                  <a:srgbClr val="0F0F0F"/>
                </a:solidFill>
                <a:ea typeface="+mn-lt"/>
                <a:cs typeface="+mn-lt"/>
              </a:rPr>
              <a:t>For instance, it can provide diagnosis suggestions for unusual CNC machine vibrations or issues like overheating in hydraulic pumps.</a:t>
            </a:r>
          </a:p>
          <a:p>
            <a:r>
              <a:rPr lang="en-US" sz="2400" dirty="0">
                <a:solidFill>
                  <a:srgbClr val="0F0F0F"/>
                </a:solidFill>
                <a:ea typeface="+mn-lt"/>
                <a:cs typeface="+mn-lt"/>
              </a:rPr>
              <a:t>The agent takes in user input, smartly picks the right tools, and delivers responses in a clear markdown or structured format.</a:t>
            </a:r>
            <a:endParaRPr lang="en-IN" sz="2400" dirty="0">
              <a:solidFill>
                <a:srgbClr val="0F0F0F"/>
              </a:solidFill>
              <a:ea typeface="+mn-lt"/>
              <a:cs typeface="+mn-lt"/>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710F9-8091-5166-170D-B66EDD8932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3E651-4F1E-AAA7-4330-89013E00B53F}"/>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1E86EC3-A2CC-9C7E-275C-34D2AD8231AA}"/>
              </a:ext>
            </a:extLst>
          </p:cNvPr>
          <p:cNvPicPr>
            <a:picLocks noGrp="1" noChangeAspect="1"/>
          </p:cNvPicPr>
          <p:nvPr>
            <p:ph idx="1"/>
          </p:nvPr>
        </p:nvPicPr>
        <p:blipFill>
          <a:blip r:embed="rId2"/>
          <a:stretch>
            <a:fillRect/>
          </a:stretch>
        </p:blipFill>
        <p:spPr>
          <a:xfrm>
            <a:off x="581192" y="1482244"/>
            <a:ext cx="5448619" cy="4673600"/>
          </a:xfrm>
          <a:prstGeom prst="rect">
            <a:avLst/>
          </a:prstGeom>
        </p:spPr>
      </p:pic>
      <p:pic>
        <p:nvPicPr>
          <p:cNvPr id="7" name="Picture 6">
            <a:extLst>
              <a:ext uri="{FF2B5EF4-FFF2-40B4-BE49-F238E27FC236}">
                <a16:creationId xmlns:a16="http://schemas.microsoft.com/office/drawing/2014/main" id="{9E1F0167-70D6-2113-D975-FA2E3D9315E2}"/>
              </a:ext>
            </a:extLst>
          </p:cNvPr>
          <p:cNvPicPr>
            <a:picLocks noChangeAspect="1"/>
          </p:cNvPicPr>
          <p:nvPr/>
        </p:nvPicPr>
        <p:blipFill>
          <a:blip r:embed="rId3"/>
          <a:stretch>
            <a:fillRect/>
          </a:stretch>
        </p:blipFill>
        <p:spPr>
          <a:xfrm>
            <a:off x="6096000" y="1232452"/>
            <a:ext cx="5604459" cy="4246742"/>
          </a:xfrm>
          <a:prstGeom prst="rect">
            <a:avLst/>
          </a:prstGeom>
        </p:spPr>
      </p:pic>
      <p:pic>
        <p:nvPicPr>
          <p:cNvPr id="9" name="Picture 8">
            <a:extLst>
              <a:ext uri="{FF2B5EF4-FFF2-40B4-BE49-F238E27FC236}">
                <a16:creationId xmlns:a16="http://schemas.microsoft.com/office/drawing/2014/main" id="{2B138468-0E5D-5DCC-095B-D22A6CA7EC64}"/>
              </a:ext>
            </a:extLst>
          </p:cNvPr>
          <p:cNvPicPr>
            <a:picLocks noChangeAspect="1"/>
          </p:cNvPicPr>
          <p:nvPr/>
        </p:nvPicPr>
        <p:blipFill>
          <a:blip r:embed="rId4"/>
          <a:stretch>
            <a:fillRect/>
          </a:stretch>
        </p:blipFill>
        <p:spPr>
          <a:xfrm>
            <a:off x="6096001" y="5479194"/>
            <a:ext cx="5670648" cy="716054"/>
          </a:xfrm>
          <a:prstGeom prst="rect">
            <a:avLst/>
          </a:prstGeom>
        </p:spPr>
      </p:pic>
    </p:spTree>
    <p:extLst>
      <p:ext uri="{BB962C8B-B14F-4D97-AF65-F5344CB8AC3E}">
        <p14:creationId xmlns:p14="http://schemas.microsoft.com/office/powerpoint/2010/main" val="338494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solidFill>
                  <a:srgbClr val="0F0F0F"/>
                </a:solidFill>
                <a:ea typeface="+mn-lt"/>
                <a:cs typeface="+mn-lt"/>
              </a:rPr>
              <a:t>The Machine Fault Diagnosis Agent showcases how cutting-edge language models and tool integration can deliver practical insights for industrial equipment.</a:t>
            </a:r>
          </a:p>
          <a:p>
            <a:r>
              <a:rPr lang="en-US" sz="2000" dirty="0">
                <a:solidFill>
                  <a:srgbClr val="0F0F0F"/>
                </a:solidFill>
                <a:ea typeface="+mn-lt"/>
                <a:cs typeface="+mn-lt"/>
              </a:rPr>
              <a:t>Its adaptable architecture makes it easy to expand by adding more diagnostic tools or integrating additional data.</a:t>
            </a:r>
          </a:p>
          <a:p>
            <a:r>
              <a:rPr lang="en-US" sz="2000" dirty="0">
                <a:solidFill>
                  <a:srgbClr val="0F0F0F"/>
                </a:solidFill>
                <a:ea typeface="+mn-lt"/>
                <a:cs typeface="+mn-lt"/>
              </a:rPr>
              <a:t>It also suggests maintenance steps, safety precautions, and provides references for further troubleshooting.</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189</TotalTime>
  <Words>516</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Machine fault diagnosis agent using ibm watsonx.ai</vt:lpstr>
      <vt:lpstr>OUTLINE</vt:lpstr>
      <vt:lpstr>Problem Statement</vt:lpstr>
      <vt:lpstr>Proposed Solution</vt:lpstr>
      <vt:lpstr>System  Approach</vt:lpstr>
      <vt:lpstr>Algorithm &amp; Deployment</vt:lpstr>
      <vt:lpstr>Result</vt:lpstr>
      <vt:lpstr>Results</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Garima Kohli</cp:lastModifiedBy>
  <cp:revision>26</cp:revision>
  <dcterms:created xsi:type="dcterms:W3CDTF">2021-05-26T16:50:10Z</dcterms:created>
  <dcterms:modified xsi:type="dcterms:W3CDTF">2025-08-06T17:13:24Z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