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37"/>
  </p:notesMasterIdLst>
  <p:sldIdLst>
    <p:sldId id="256" r:id="rId3"/>
    <p:sldId id="257" r:id="rId4"/>
    <p:sldId id="258" r:id="rId5"/>
    <p:sldId id="277" r:id="rId6"/>
    <p:sldId id="260" r:id="rId7"/>
    <p:sldId id="259" r:id="rId8"/>
    <p:sldId id="278" r:id="rId9"/>
    <p:sldId id="297" r:id="rId10"/>
    <p:sldId id="296" r:id="rId11"/>
    <p:sldId id="288" r:id="rId12"/>
    <p:sldId id="261" r:id="rId13"/>
    <p:sldId id="279" r:id="rId14"/>
    <p:sldId id="262" r:id="rId15"/>
    <p:sldId id="284" r:id="rId16"/>
    <p:sldId id="289" r:id="rId17"/>
    <p:sldId id="285" r:id="rId18"/>
    <p:sldId id="290" r:id="rId19"/>
    <p:sldId id="291" r:id="rId20"/>
    <p:sldId id="286" r:id="rId21"/>
    <p:sldId id="292" r:id="rId22"/>
    <p:sldId id="293" r:id="rId23"/>
    <p:sldId id="280" r:id="rId24"/>
    <p:sldId id="294" r:id="rId25"/>
    <p:sldId id="295" r:id="rId26"/>
    <p:sldId id="300" r:id="rId27"/>
    <p:sldId id="301" r:id="rId28"/>
    <p:sldId id="302" r:id="rId29"/>
    <p:sldId id="298" r:id="rId30"/>
    <p:sldId id="299" r:id="rId31"/>
    <p:sldId id="263" r:id="rId32"/>
    <p:sldId id="281" r:id="rId33"/>
    <p:sldId id="287" r:id="rId34"/>
    <p:sldId id="282" r:id="rId35"/>
    <p:sldId id="264" r:id="rId36"/>
  </p:sldIdLst>
  <p:sldSz cx="12192000" cy="6858000"/>
  <p:notesSz cx="6858000" cy="9144000"/>
  <p:embeddedFontLst>
    <p:embeddedFont>
      <p:font typeface="Consolas" panose="020B0609020204030204" pitchFamily="49"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24">
          <p15:clr>
            <a:srgbClr val="A4A3A4"/>
          </p15:clr>
        </p15:guide>
        <p15:guide id="2" pos="3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F371E-F54E-C271-58B7-1A6EF0C6DE75}" v="3" dt="2024-09-30T04:41:26.465"/>
  </p1510:revLst>
</p1510:revInfo>
</file>

<file path=ppt/tableStyles.xml><?xml version="1.0" encoding="utf-8"?>
<a:tblStyleLst xmlns:a="http://schemas.openxmlformats.org/drawingml/2006/main" def="{C5506C4D-7EEC-4CB1-95DF-D9B22A299A20}">
  <a:tblStyle styleId="{C5506C4D-7EEC-4CB1-95DF-D9B22A299A2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4"/>
          </a:solidFill>
        </a:fill>
      </a:tcStyle>
    </a:wholeTbl>
    <a:band1H>
      <a:tcTxStyle/>
      <a:tcStyle>
        <a:tcBdr/>
        <a:fill>
          <a:solidFill>
            <a:srgbClr val="CCD8E8"/>
          </a:solidFill>
        </a:fill>
      </a:tcStyle>
    </a:band1H>
    <a:band2H>
      <a:tcTxStyle/>
      <a:tcStyle>
        <a:tcBdr/>
      </a:tcStyle>
    </a:band2H>
    <a:band1V>
      <a:tcTxStyle/>
      <a:tcStyle>
        <a:tcBdr/>
        <a:fill>
          <a:solidFill>
            <a:srgbClr val="CCD8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424"/>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isha  Mistry" userId="S::jenisha.mistry@theblueflamelabs.com::6e8320c8-ab8c-4033-bce2-51505ac2d47f" providerId="AD" clId="Web-{1CAF371E-F54E-C271-58B7-1A6EF0C6DE75}"/>
    <pc:docChg chg="addSld delSld">
      <pc:chgData name="Jenisha  Mistry" userId="S::jenisha.mistry@theblueflamelabs.com::6e8320c8-ab8c-4033-bce2-51505ac2d47f" providerId="AD" clId="Web-{1CAF371E-F54E-C271-58B7-1A6EF0C6DE75}" dt="2024-09-30T04:41:25.527" v="1"/>
      <pc:docMkLst>
        <pc:docMk/>
      </pc:docMkLst>
      <pc:sldChg chg="add del">
        <pc:chgData name="Jenisha  Mistry" userId="S::jenisha.mistry@theblueflamelabs.com::6e8320c8-ab8c-4033-bce2-51505ac2d47f" providerId="AD" clId="Web-{1CAF371E-F54E-C271-58B7-1A6EF0C6DE75}" dt="2024-09-30T04:41:25.527" v="1"/>
        <pc:sldMkLst>
          <pc:docMk/>
          <pc:sldMk cId="3042100864" sldId="285"/>
        </pc:sldMkLst>
      </pc:sldChg>
    </pc:docChg>
  </pc:docChgLst>
  <pc:docChgLst>
    <pc:chgData name="Jenisha  Mistry" userId="S::jenisha.mistry@theblueflamelabs.com::6e8320c8-ab8c-4033-bce2-51505ac2d47f" providerId="AD" clId="Web-{E160DA6E-4CC7-711A-F009-EF4A9EE637B1}"/>
    <pc:docChg chg="sldOrd">
      <pc:chgData name="Jenisha  Mistry" userId="S::jenisha.mistry@theblueflamelabs.com::6e8320c8-ab8c-4033-bce2-51505ac2d47f" providerId="AD" clId="Web-{E160DA6E-4CC7-711A-F009-EF4A9EE637B1}" dt="2024-09-03T08:33:48.695" v="1"/>
      <pc:docMkLst>
        <pc:docMk/>
      </pc:docMkLst>
      <pc:sldChg chg="ord">
        <pc:chgData name="Jenisha  Mistry" userId="S::jenisha.mistry@theblueflamelabs.com::6e8320c8-ab8c-4033-bce2-51505ac2d47f" providerId="AD" clId="Web-{E160DA6E-4CC7-711A-F009-EF4A9EE637B1}" dt="2024-09-03T08:33:48.695" v="1"/>
        <pc:sldMkLst>
          <pc:docMk/>
          <pc:sldMk cId="3625169807" sldId="278"/>
        </pc:sldMkLst>
      </pc:sldChg>
    </pc:docChg>
  </pc:docChgLst>
  <pc:docChgLst>
    <pc:chgData name="Jenisha  Mistry" userId="S::jenisha.mistry@theblueflamelabs.com::6e8320c8-ab8c-4033-bce2-51505ac2d47f" providerId="AD" clId="Web-{8F31E809-08B4-3530-19A2-80F808D49CCD}"/>
    <pc:docChg chg="modSld">
      <pc:chgData name="Jenisha  Mistry" userId="S::jenisha.mistry@theblueflamelabs.com::6e8320c8-ab8c-4033-bce2-51505ac2d47f" providerId="AD" clId="Web-{8F31E809-08B4-3530-19A2-80F808D49CCD}" dt="2024-09-27T01:05:14.284" v="13" actId="1076"/>
      <pc:docMkLst>
        <pc:docMk/>
      </pc:docMkLst>
      <pc:sldChg chg="modSp">
        <pc:chgData name="Jenisha  Mistry" userId="S::jenisha.mistry@theblueflamelabs.com::6e8320c8-ab8c-4033-bce2-51505ac2d47f" providerId="AD" clId="Web-{8F31E809-08B4-3530-19A2-80F808D49CCD}" dt="2024-09-27T01:02:55.951" v="2" actId="20577"/>
        <pc:sldMkLst>
          <pc:docMk/>
          <pc:sldMk cId="2880257182" sldId="287"/>
        </pc:sldMkLst>
        <pc:spChg chg="mod">
          <ac:chgData name="Jenisha  Mistry" userId="S::jenisha.mistry@theblueflamelabs.com::6e8320c8-ab8c-4033-bce2-51505ac2d47f" providerId="AD" clId="Web-{8F31E809-08B4-3530-19A2-80F808D49CCD}" dt="2024-09-27T01:02:55.951" v="2" actId="20577"/>
          <ac:spMkLst>
            <pc:docMk/>
            <pc:sldMk cId="2880257182" sldId="287"/>
            <ac:spMk id="228" creationId="{00000000-0000-0000-0000-000000000000}"/>
          </ac:spMkLst>
        </pc:spChg>
      </pc:sldChg>
      <pc:sldChg chg="addSp delSp modSp">
        <pc:chgData name="Jenisha  Mistry" userId="S::jenisha.mistry@theblueflamelabs.com::6e8320c8-ab8c-4033-bce2-51505ac2d47f" providerId="AD" clId="Web-{8F31E809-08B4-3530-19A2-80F808D49CCD}" dt="2024-09-27T01:04:31.612" v="10" actId="1076"/>
        <pc:sldMkLst>
          <pc:docMk/>
          <pc:sldMk cId="3325870490" sldId="292"/>
        </pc:sldMkLst>
        <pc:spChg chg="mod">
          <ac:chgData name="Jenisha  Mistry" userId="S::jenisha.mistry@theblueflamelabs.com::6e8320c8-ab8c-4033-bce2-51505ac2d47f" providerId="AD" clId="Web-{8F31E809-08B4-3530-19A2-80F808D49CCD}" dt="2024-09-27T01:04:11.986" v="4" actId="20577"/>
          <ac:spMkLst>
            <pc:docMk/>
            <pc:sldMk cId="3325870490" sldId="292"/>
            <ac:spMk id="228" creationId="{00000000-0000-0000-0000-000000000000}"/>
          </ac:spMkLst>
        </pc:spChg>
        <pc:picChg chg="add del mod">
          <ac:chgData name="Jenisha  Mistry" userId="S::jenisha.mistry@theblueflamelabs.com::6e8320c8-ab8c-4033-bce2-51505ac2d47f" providerId="AD" clId="Web-{8F31E809-08B4-3530-19A2-80F808D49CCD}" dt="2024-09-27T01:04:16.221" v="6"/>
          <ac:picMkLst>
            <pc:docMk/>
            <pc:sldMk cId="3325870490" sldId="292"/>
            <ac:picMk id="2" creationId="{8F30E021-D01E-AF1F-7CD1-42FF32A5CF96}"/>
          </ac:picMkLst>
        </pc:picChg>
        <pc:picChg chg="add mod">
          <ac:chgData name="Jenisha  Mistry" userId="S::jenisha.mistry@theblueflamelabs.com::6e8320c8-ab8c-4033-bce2-51505ac2d47f" providerId="AD" clId="Web-{8F31E809-08B4-3530-19A2-80F808D49CCD}" dt="2024-09-27T01:04:31.612" v="10" actId="1076"/>
          <ac:picMkLst>
            <pc:docMk/>
            <pc:sldMk cId="3325870490" sldId="292"/>
            <ac:picMk id="3" creationId="{21E4CB0B-D863-BA96-0BA1-E4116D03099F}"/>
          </ac:picMkLst>
        </pc:picChg>
        <pc:picChg chg="del">
          <ac:chgData name="Jenisha  Mistry" userId="S::jenisha.mistry@theblueflamelabs.com::6e8320c8-ab8c-4033-bce2-51505ac2d47f" providerId="AD" clId="Web-{8F31E809-08B4-3530-19A2-80F808D49CCD}" dt="2024-09-27T01:04:24.221" v="7"/>
          <ac:picMkLst>
            <pc:docMk/>
            <pc:sldMk cId="3325870490" sldId="292"/>
            <ac:picMk id="5" creationId="{E7315D3B-366E-4977-B82C-73A91CDD8878}"/>
          </ac:picMkLst>
        </pc:picChg>
      </pc:sldChg>
      <pc:sldChg chg="addSp delSp modSp">
        <pc:chgData name="Jenisha  Mistry" userId="S::jenisha.mistry@theblueflamelabs.com::6e8320c8-ab8c-4033-bce2-51505ac2d47f" providerId="AD" clId="Web-{8F31E809-08B4-3530-19A2-80F808D49CCD}" dt="2024-09-27T01:05:14.284" v="13" actId="1076"/>
        <pc:sldMkLst>
          <pc:docMk/>
          <pc:sldMk cId="339643906" sldId="293"/>
        </pc:sldMkLst>
        <pc:picChg chg="del">
          <ac:chgData name="Jenisha  Mistry" userId="S::jenisha.mistry@theblueflamelabs.com::6e8320c8-ab8c-4033-bce2-51505ac2d47f" providerId="AD" clId="Web-{8F31E809-08B4-3530-19A2-80F808D49CCD}" dt="2024-09-27T01:04:40.940" v="11"/>
          <ac:picMkLst>
            <pc:docMk/>
            <pc:sldMk cId="339643906" sldId="293"/>
            <ac:picMk id="2" creationId="{3A710973-DBE7-4C51-AC2E-BCAB2351AF5C}"/>
          </ac:picMkLst>
        </pc:picChg>
        <pc:picChg chg="add mod">
          <ac:chgData name="Jenisha  Mistry" userId="S::jenisha.mistry@theblueflamelabs.com::6e8320c8-ab8c-4033-bce2-51505ac2d47f" providerId="AD" clId="Web-{8F31E809-08B4-3530-19A2-80F808D49CCD}" dt="2024-09-27T01:05:14.284" v="13" actId="1076"/>
          <ac:picMkLst>
            <pc:docMk/>
            <pc:sldMk cId="339643906" sldId="293"/>
            <ac:picMk id="3" creationId="{72BE5E9B-A245-B0CC-EA52-F39E9CB0B15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53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9285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754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548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39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810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584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61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717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23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53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50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134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969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275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4349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9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222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3d82300a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73d82300a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907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67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1466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3d82300a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73d82300a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244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3d82300a4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73d82300a4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57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069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538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6"/>
        <p:cNvGrpSpPr/>
        <p:nvPr/>
      </p:nvGrpSpPr>
      <p:grpSpPr>
        <a:xfrm>
          <a:off x="0" y="0"/>
          <a:ext cx="0" cy="0"/>
          <a:chOff x="0" y="0"/>
          <a:chExt cx="0" cy="0"/>
        </a:xfrm>
      </p:grpSpPr>
      <p:sp>
        <p:nvSpPr>
          <p:cNvPr id="7" name="Google Shape;7;p2"/>
          <p:cNvSpPr txBox="1">
            <a:spLocks noGrp="1"/>
          </p:cNvSpPr>
          <p:nvPr>
            <p:ph type="body" idx="1"/>
          </p:nvPr>
        </p:nvSpPr>
        <p:spPr>
          <a:xfrm>
            <a:off x="365760" y="2749145"/>
            <a:ext cx="6194935" cy="6602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3F3F3F"/>
              </a:buClr>
              <a:buSzPts val="4400"/>
              <a:buFont typeface="Arial"/>
              <a:buNone/>
              <a:defRPr sz="44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8" name="Google Shape;8;p2"/>
          <p:cNvGrpSpPr/>
          <p:nvPr/>
        </p:nvGrpSpPr>
        <p:grpSpPr>
          <a:xfrm>
            <a:off x="365760" y="3429000"/>
            <a:ext cx="6194935" cy="201821"/>
            <a:chOff x="4379494" y="697832"/>
            <a:chExt cx="2586787" cy="168442"/>
          </a:xfrm>
        </p:grpSpPr>
        <p:sp>
          <p:nvSpPr>
            <p:cNvPr id="9" name="Google Shape;9;p2"/>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0;p2"/>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2"/>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2"/>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4" name="Google Shape;14;p2"/>
          <p:cNvPicPr preferRelativeResize="0"/>
          <p:nvPr/>
        </p:nvPicPr>
        <p:blipFill rotWithShape="1">
          <a:blip r:embed="rId2">
            <a:alphaModFix/>
          </a:blip>
          <a:srcRect l="43393" t="1161"/>
          <a:stretch/>
        </p:blipFill>
        <p:spPr>
          <a:xfrm>
            <a:off x="6560695" y="1332412"/>
            <a:ext cx="5631305" cy="5551714"/>
          </a:xfrm>
          <a:prstGeom prst="rect">
            <a:avLst/>
          </a:prstGeom>
          <a:noFill/>
          <a:ln>
            <a:noFill/>
          </a:ln>
        </p:spPr>
      </p:pic>
      <p:sp>
        <p:nvSpPr>
          <p:cNvPr id="15" name="Google Shape;15;p2"/>
          <p:cNvSpPr/>
          <p:nvPr/>
        </p:nvSpPr>
        <p:spPr>
          <a:xfrm>
            <a:off x="7929155" y="3630821"/>
            <a:ext cx="4023360" cy="115018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6" name="Google Shape;16;p2"/>
          <p:cNvPicPr preferRelativeResize="0"/>
          <p:nvPr/>
        </p:nvPicPr>
        <p:blipFill rotWithShape="1">
          <a:blip r:embed="rId3">
            <a:alphaModFix/>
          </a:blip>
          <a:srcRect/>
          <a:stretch/>
        </p:blipFill>
        <p:spPr>
          <a:xfrm>
            <a:off x="8168640" y="4016039"/>
            <a:ext cx="4023360" cy="764967"/>
          </a:xfrm>
          <a:prstGeom prst="rect">
            <a:avLst/>
          </a:prstGeom>
          <a:noFill/>
          <a:ln>
            <a:noFill/>
          </a:ln>
        </p:spPr>
      </p:pic>
      <p:pic>
        <p:nvPicPr>
          <p:cNvPr id="17" name="Google Shape;17;p2" descr="A picture containing drawing&#10;&#10;Description automatically generated"/>
          <p:cNvPicPr preferRelativeResize="0"/>
          <p:nvPr/>
        </p:nvPicPr>
        <p:blipFill rotWithShape="1">
          <a:blip r:embed="rId4">
            <a:alphaModFix/>
          </a:blip>
          <a:srcRect/>
          <a:stretch/>
        </p:blipFill>
        <p:spPr>
          <a:xfrm>
            <a:off x="9808836" y="2865853"/>
            <a:ext cx="742967" cy="1150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2_Images &amp; Contents Layout">
  <p:cSld name="52_Images &amp; Contents Layout">
    <p:spTree>
      <p:nvGrpSpPr>
        <p:cNvPr id="1" name="Shape 117"/>
        <p:cNvGrpSpPr/>
        <p:nvPr/>
      </p:nvGrpSpPr>
      <p:grpSpPr>
        <a:xfrm>
          <a:off x="0" y="0"/>
          <a:ext cx="0" cy="0"/>
          <a:chOff x="0" y="0"/>
          <a:chExt cx="0" cy="0"/>
        </a:xfrm>
      </p:grpSpPr>
      <p:sp>
        <p:nvSpPr>
          <p:cNvPr id="118" name="Google Shape;118;p12"/>
          <p:cNvSpPr txBox="1">
            <a:spLocks noGrp="1"/>
          </p:cNvSpPr>
          <p:nvPr>
            <p:ph type="body" idx="1"/>
          </p:nvPr>
        </p:nvSpPr>
        <p:spPr>
          <a:xfrm>
            <a:off x="377859" y="1449977"/>
            <a:ext cx="11444739" cy="48788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2pPr>
            <a:lvl3pPr marL="1371600" marR="0" lvl="2"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3pPr>
            <a:lvl4pPr marL="1828800" marR="0" lvl="3"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4pPr>
            <a:lvl5pPr marL="2286000" marR="0" lvl="4"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12"/>
          <p:cNvSpPr txBox="1">
            <a:spLocks noGrp="1"/>
          </p:cNvSpPr>
          <p:nvPr>
            <p:ph type="body" idx="2"/>
          </p:nvPr>
        </p:nvSpPr>
        <p:spPr>
          <a:xfrm>
            <a:off x="377824" y="208824"/>
            <a:ext cx="11444061"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0" name="Google Shape;120;p12"/>
          <p:cNvGrpSpPr/>
          <p:nvPr/>
        </p:nvGrpSpPr>
        <p:grpSpPr>
          <a:xfrm>
            <a:off x="-4946" y="6547470"/>
            <a:ext cx="12027129" cy="383311"/>
            <a:chOff x="-4946" y="6547470"/>
            <a:chExt cx="12027129" cy="383311"/>
          </a:xfrm>
        </p:grpSpPr>
        <p:grpSp>
          <p:nvGrpSpPr>
            <p:cNvPr id="121" name="Google Shape;121;p12"/>
            <p:cNvGrpSpPr/>
            <p:nvPr/>
          </p:nvGrpSpPr>
          <p:grpSpPr>
            <a:xfrm>
              <a:off x="-4946" y="6548165"/>
              <a:ext cx="9753598" cy="335375"/>
              <a:chOff x="4896852" y="697832"/>
              <a:chExt cx="2069429" cy="168442"/>
            </a:xfrm>
          </p:grpSpPr>
          <p:sp>
            <p:nvSpPr>
              <p:cNvPr id="122" name="Google Shape;122;p12"/>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2"/>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2"/>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2"/>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26" name="Google Shape;126;p12"/>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27"/>
        <p:cNvGrpSpPr/>
        <p:nvPr/>
      </p:nvGrpSpPr>
      <p:grpSpPr>
        <a:xfrm>
          <a:off x="0" y="0"/>
          <a:ext cx="0" cy="0"/>
          <a:chOff x="0" y="0"/>
          <a:chExt cx="0" cy="0"/>
        </a:xfrm>
      </p:grpSpPr>
      <p:sp>
        <p:nvSpPr>
          <p:cNvPr id="128" name="Google Shape;128;p13"/>
          <p:cNvSpPr txBox="1">
            <a:spLocks noGrp="1"/>
          </p:cNvSpPr>
          <p:nvPr>
            <p:ph type="body" idx="1"/>
          </p:nvPr>
        </p:nvSpPr>
        <p:spPr>
          <a:xfrm>
            <a:off x="377859" y="1449977"/>
            <a:ext cx="11405548" cy="48788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2pPr>
            <a:lvl3pPr marL="1371600" marR="0" lvl="2"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3pPr>
            <a:lvl4pPr marL="1828800" marR="0" lvl="3"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4pPr>
            <a:lvl5pPr marL="2286000" marR="0" lvl="4"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9" name="Google Shape;129;p13"/>
          <p:cNvSpPr txBox="1">
            <a:spLocks noGrp="1"/>
          </p:cNvSpPr>
          <p:nvPr>
            <p:ph type="body" idx="2"/>
          </p:nvPr>
        </p:nvSpPr>
        <p:spPr>
          <a:xfrm>
            <a:off x="377825" y="313509"/>
            <a:ext cx="11404872" cy="59611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30" name="Google Shape;130;p13"/>
          <p:cNvGrpSpPr/>
          <p:nvPr/>
        </p:nvGrpSpPr>
        <p:grpSpPr>
          <a:xfrm>
            <a:off x="3907972" y="1063755"/>
            <a:ext cx="4376057" cy="77068"/>
            <a:chOff x="4379494" y="697832"/>
            <a:chExt cx="2586787" cy="168442"/>
          </a:xfrm>
        </p:grpSpPr>
        <p:sp>
          <p:nvSpPr>
            <p:cNvPr id="131" name="Google Shape;131;p13"/>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13"/>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13"/>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3"/>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3"/>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6" name="Google Shape;136;p13"/>
          <p:cNvGrpSpPr/>
          <p:nvPr/>
        </p:nvGrpSpPr>
        <p:grpSpPr>
          <a:xfrm>
            <a:off x="-4946" y="6547470"/>
            <a:ext cx="12027129" cy="383311"/>
            <a:chOff x="-4946" y="6547470"/>
            <a:chExt cx="12027129" cy="383311"/>
          </a:xfrm>
        </p:grpSpPr>
        <p:grpSp>
          <p:nvGrpSpPr>
            <p:cNvPr id="137" name="Google Shape;137;p13"/>
            <p:cNvGrpSpPr/>
            <p:nvPr/>
          </p:nvGrpSpPr>
          <p:grpSpPr>
            <a:xfrm>
              <a:off x="-4946" y="6548165"/>
              <a:ext cx="9753598" cy="335375"/>
              <a:chOff x="4896852" y="697832"/>
              <a:chExt cx="2069429" cy="168442"/>
            </a:xfrm>
          </p:grpSpPr>
          <p:sp>
            <p:nvSpPr>
              <p:cNvPr id="138" name="Google Shape;138;p13"/>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3"/>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3"/>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13"/>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42" name="Google Shape;142;p13"/>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3_Images &amp; Contents Layout">
  <p:cSld name="53_Images &amp; Contents Layout">
    <p:spTree>
      <p:nvGrpSpPr>
        <p:cNvPr id="1" name="Shape 143"/>
        <p:cNvGrpSpPr/>
        <p:nvPr/>
      </p:nvGrpSpPr>
      <p:grpSpPr>
        <a:xfrm>
          <a:off x="0" y="0"/>
          <a:ext cx="0" cy="0"/>
          <a:chOff x="0" y="0"/>
          <a:chExt cx="0" cy="0"/>
        </a:xfrm>
      </p:grpSpPr>
      <p:pic>
        <p:nvPicPr>
          <p:cNvPr id="144" name="Google Shape;144;p14"/>
          <p:cNvPicPr preferRelativeResize="0"/>
          <p:nvPr/>
        </p:nvPicPr>
        <p:blipFill rotWithShape="1">
          <a:blip r:embed="rId2">
            <a:alphaModFix/>
          </a:blip>
          <a:srcRect l="45214"/>
          <a:stretch/>
        </p:blipFill>
        <p:spPr>
          <a:xfrm>
            <a:off x="5512526" y="-11971"/>
            <a:ext cx="6679474" cy="6881942"/>
          </a:xfrm>
          <a:prstGeom prst="rect">
            <a:avLst/>
          </a:prstGeom>
          <a:noFill/>
          <a:ln>
            <a:noFill/>
          </a:ln>
        </p:spPr>
      </p:pic>
      <p:pic>
        <p:nvPicPr>
          <p:cNvPr id="145" name="Google Shape;145;p14"/>
          <p:cNvPicPr preferRelativeResize="0"/>
          <p:nvPr/>
        </p:nvPicPr>
        <p:blipFill rotWithShape="1">
          <a:blip r:embed="rId2">
            <a:alphaModFix/>
          </a:blip>
          <a:srcRect l="1314" t="2223" r="55447" b="44342"/>
          <a:stretch/>
        </p:blipFill>
        <p:spPr>
          <a:xfrm>
            <a:off x="7889966" y="2416629"/>
            <a:ext cx="3801292" cy="2651760"/>
          </a:xfrm>
          <a:prstGeom prst="rect">
            <a:avLst/>
          </a:prstGeom>
          <a:noFill/>
          <a:ln>
            <a:noFill/>
          </a:ln>
        </p:spPr>
      </p:pic>
      <p:sp>
        <p:nvSpPr>
          <p:cNvPr id="146" name="Google Shape;146;p14"/>
          <p:cNvSpPr txBox="1">
            <a:spLocks noGrp="1"/>
          </p:cNvSpPr>
          <p:nvPr>
            <p:ph type="body" idx="1"/>
          </p:nvPr>
        </p:nvSpPr>
        <p:spPr>
          <a:xfrm>
            <a:off x="353060" y="378823"/>
            <a:ext cx="5329238" cy="615260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4"/>
          <p:cNvSpPr>
            <a:spLocks noGrp="1"/>
          </p:cNvSpPr>
          <p:nvPr>
            <p:ph type="pic" idx="2"/>
          </p:nvPr>
        </p:nvSpPr>
        <p:spPr>
          <a:xfrm>
            <a:off x="7707313" y="1893887"/>
            <a:ext cx="4131627" cy="394520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48" name="Google Shape;148;p14"/>
          <p:cNvGrpSpPr/>
          <p:nvPr/>
        </p:nvGrpSpPr>
        <p:grpSpPr>
          <a:xfrm>
            <a:off x="-4946" y="6547470"/>
            <a:ext cx="12027129" cy="383311"/>
            <a:chOff x="-4946" y="6547470"/>
            <a:chExt cx="12027129" cy="383311"/>
          </a:xfrm>
        </p:grpSpPr>
        <p:grpSp>
          <p:nvGrpSpPr>
            <p:cNvPr id="149" name="Google Shape;149;p14"/>
            <p:cNvGrpSpPr/>
            <p:nvPr/>
          </p:nvGrpSpPr>
          <p:grpSpPr>
            <a:xfrm>
              <a:off x="-4946" y="6548165"/>
              <a:ext cx="9753598" cy="335375"/>
              <a:chOff x="4896852" y="697832"/>
              <a:chExt cx="2069429" cy="168442"/>
            </a:xfrm>
          </p:grpSpPr>
          <p:sp>
            <p:nvSpPr>
              <p:cNvPr id="150" name="Google Shape;150;p14"/>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 name="Google Shape;151;p14"/>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 name="Google Shape;152;p14"/>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14"/>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54" name="Google Shape;154;p14"/>
            <p:cNvPicPr preferRelativeResize="0"/>
            <p:nvPr/>
          </p:nvPicPr>
          <p:blipFill rotWithShape="1">
            <a:blip r:embed="rId3">
              <a:alphaModFix/>
            </a:blip>
            <a:srcRect/>
            <a:stretch/>
          </p:blipFill>
          <p:spPr>
            <a:xfrm>
              <a:off x="10006149" y="6547470"/>
              <a:ext cx="2016034" cy="383311"/>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55"/>
        <p:cNvGrpSpPr/>
        <p:nvPr/>
      </p:nvGrpSpPr>
      <p:grpSpPr>
        <a:xfrm>
          <a:off x="0" y="0"/>
          <a:ext cx="0" cy="0"/>
          <a:chOff x="0" y="0"/>
          <a:chExt cx="0" cy="0"/>
        </a:xfrm>
      </p:grpSpPr>
      <p:sp>
        <p:nvSpPr>
          <p:cNvPr id="156" name="Google Shape;156;p15"/>
          <p:cNvSpPr>
            <a:spLocks noGrp="1"/>
          </p:cNvSpPr>
          <p:nvPr>
            <p:ph type="pic" idx="2"/>
          </p:nvPr>
        </p:nvSpPr>
        <p:spPr>
          <a:xfrm>
            <a:off x="0" y="3"/>
            <a:ext cx="12192002" cy="376034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7" name="Google Shape;157;p15"/>
          <p:cNvSpPr txBox="1">
            <a:spLocks noGrp="1"/>
          </p:cNvSpPr>
          <p:nvPr>
            <p:ph type="body" idx="1"/>
          </p:nvPr>
        </p:nvSpPr>
        <p:spPr>
          <a:xfrm>
            <a:off x="323528" y="3944983"/>
            <a:ext cx="11573196" cy="25995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58" name="Google Shape;158;p15"/>
          <p:cNvGrpSpPr/>
          <p:nvPr/>
        </p:nvGrpSpPr>
        <p:grpSpPr>
          <a:xfrm>
            <a:off x="-4946" y="6547470"/>
            <a:ext cx="12027129" cy="383311"/>
            <a:chOff x="-4946" y="6547470"/>
            <a:chExt cx="12027129" cy="383311"/>
          </a:xfrm>
        </p:grpSpPr>
        <p:grpSp>
          <p:nvGrpSpPr>
            <p:cNvPr id="159" name="Google Shape;159;p15"/>
            <p:cNvGrpSpPr/>
            <p:nvPr/>
          </p:nvGrpSpPr>
          <p:grpSpPr>
            <a:xfrm>
              <a:off x="-4946" y="6548165"/>
              <a:ext cx="9753598" cy="335375"/>
              <a:chOff x="4896852" y="697832"/>
              <a:chExt cx="2069429" cy="168442"/>
            </a:xfrm>
          </p:grpSpPr>
          <p:sp>
            <p:nvSpPr>
              <p:cNvPr id="160" name="Google Shape;160;p15"/>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15"/>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15"/>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1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64" name="Google Shape;164;p15"/>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Image slide layout">
  <p:cSld name="10_Image slide layout">
    <p:spTree>
      <p:nvGrpSpPr>
        <p:cNvPr id="1" name="Shape 165"/>
        <p:cNvGrpSpPr/>
        <p:nvPr/>
      </p:nvGrpSpPr>
      <p:grpSpPr>
        <a:xfrm>
          <a:off x="0" y="0"/>
          <a:ext cx="0" cy="0"/>
          <a:chOff x="0" y="0"/>
          <a:chExt cx="0" cy="0"/>
        </a:xfrm>
      </p:grpSpPr>
      <p:sp>
        <p:nvSpPr>
          <p:cNvPr id="166" name="Google Shape;166;p16"/>
          <p:cNvSpPr>
            <a:spLocks noGrp="1"/>
          </p:cNvSpPr>
          <p:nvPr>
            <p:ph type="pic" idx="2"/>
          </p:nvPr>
        </p:nvSpPr>
        <p:spPr>
          <a:xfrm>
            <a:off x="815007" y="564046"/>
            <a:ext cx="6624018" cy="572990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7" name="Google Shape;167;p16"/>
          <p:cNvSpPr txBox="1">
            <a:spLocks noGrp="1"/>
          </p:cNvSpPr>
          <p:nvPr>
            <p:ph type="body" idx="1"/>
          </p:nvPr>
        </p:nvSpPr>
        <p:spPr>
          <a:xfrm>
            <a:off x="7628708" y="489555"/>
            <a:ext cx="4268015" cy="57299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68" name="Google Shape;168;p16"/>
          <p:cNvGrpSpPr/>
          <p:nvPr/>
        </p:nvGrpSpPr>
        <p:grpSpPr>
          <a:xfrm>
            <a:off x="-4946" y="6547470"/>
            <a:ext cx="12027129" cy="383311"/>
            <a:chOff x="-4946" y="6547470"/>
            <a:chExt cx="12027129" cy="383311"/>
          </a:xfrm>
        </p:grpSpPr>
        <p:grpSp>
          <p:nvGrpSpPr>
            <p:cNvPr id="169" name="Google Shape;169;p16"/>
            <p:cNvGrpSpPr/>
            <p:nvPr/>
          </p:nvGrpSpPr>
          <p:grpSpPr>
            <a:xfrm>
              <a:off x="-4946" y="6548165"/>
              <a:ext cx="9753598" cy="335375"/>
              <a:chOff x="4896852" y="697832"/>
              <a:chExt cx="2069429" cy="168442"/>
            </a:xfrm>
          </p:grpSpPr>
          <p:sp>
            <p:nvSpPr>
              <p:cNvPr id="170" name="Google Shape;170;p16"/>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16"/>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16"/>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 name="Google Shape;173;p16"/>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74" name="Google Shape;174;p16"/>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t="549" r="567"/>
          <a:stretch/>
        </p:blipFill>
        <p:spPr>
          <a:xfrm>
            <a:off x="0" y="-10141"/>
            <a:ext cx="12192000" cy="6877402"/>
          </a:xfrm>
          <a:prstGeom prst="rect">
            <a:avLst/>
          </a:prstGeom>
          <a:noFill/>
          <a:ln>
            <a:noFill/>
          </a:ln>
        </p:spPr>
      </p:pic>
      <p:pic>
        <p:nvPicPr>
          <p:cNvPr id="20" name="Google Shape;20;p3"/>
          <p:cNvPicPr preferRelativeResize="0"/>
          <p:nvPr/>
        </p:nvPicPr>
        <p:blipFill rotWithShape="1">
          <a:blip r:embed="rId2">
            <a:alphaModFix/>
          </a:blip>
          <a:srcRect t="31406" r="51735" b="50000"/>
          <a:stretch/>
        </p:blipFill>
        <p:spPr>
          <a:xfrm>
            <a:off x="803637" y="1003145"/>
            <a:ext cx="4238625" cy="920932"/>
          </a:xfrm>
          <a:prstGeom prst="rect">
            <a:avLst/>
          </a:prstGeom>
          <a:noFill/>
          <a:ln>
            <a:noFill/>
          </a:ln>
        </p:spPr>
      </p:pic>
      <p:sp>
        <p:nvSpPr>
          <p:cNvPr id="21" name="Google Shape;21;p3"/>
          <p:cNvSpPr txBox="1">
            <a:spLocks noGrp="1"/>
          </p:cNvSpPr>
          <p:nvPr>
            <p:ph type="body" idx="1"/>
          </p:nvPr>
        </p:nvSpPr>
        <p:spPr>
          <a:xfrm>
            <a:off x="803275" y="1175107"/>
            <a:ext cx="4852942"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3F3F3F"/>
              </a:buClr>
              <a:buSzPts val="7200"/>
              <a:buFont typeface="Arial"/>
              <a:buNone/>
              <a:defRPr sz="72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2" name="Google Shape;22;p3" descr="A close up of a sign&#10;&#10;Description automatically generated"/>
          <p:cNvPicPr preferRelativeResize="0"/>
          <p:nvPr/>
        </p:nvPicPr>
        <p:blipFill rotWithShape="1">
          <a:blip r:embed="rId3">
            <a:alphaModFix/>
          </a:blip>
          <a:srcRect/>
          <a:stretch/>
        </p:blipFill>
        <p:spPr>
          <a:xfrm>
            <a:off x="894715" y="3448591"/>
            <a:ext cx="3746622" cy="10972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4"/>
        <p:cNvGrpSpPr/>
        <p:nvPr/>
      </p:nvGrpSpPr>
      <p:grpSpPr>
        <a:xfrm>
          <a:off x="0" y="0"/>
          <a:ext cx="0" cy="0"/>
          <a:chOff x="0" y="0"/>
          <a:chExt cx="0" cy="0"/>
        </a:xfrm>
      </p:grpSpPr>
      <p:grpSp>
        <p:nvGrpSpPr>
          <p:cNvPr id="25" name="Google Shape;25;p5"/>
          <p:cNvGrpSpPr/>
          <p:nvPr/>
        </p:nvGrpSpPr>
        <p:grpSpPr>
          <a:xfrm>
            <a:off x="3907972" y="1063755"/>
            <a:ext cx="4376057" cy="77068"/>
            <a:chOff x="4379494" y="697832"/>
            <a:chExt cx="2586787" cy="168442"/>
          </a:xfrm>
        </p:grpSpPr>
        <p:sp>
          <p:nvSpPr>
            <p:cNvPr id="26" name="Google Shape;26;p5"/>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5"/>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5"/>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5"/>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1" name="Google Shape;31;p5"/>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373969" y="1383937"/>
            <a:ext cx="11522754" cy="48355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3" name="Google Shape;33;p5"/>
          <p:cNvGrpSpPr/>
          <p:nvPr/>
        </p:nvGrpSpPr>
        <p:grpSpPr>
          <a:xfrm>
            <a:off x="-4946" y="6547470"/>
            <a:ext cx="12027129" cy="383311"/>
            <a:chOff x="-4946" y="6547470"/>
            <a:chExt cx="12027129" cy="383311"/>
          </a:xfrm>
        </p:grpSpPr>
        <p:grpSp>
          <p:nvGrpSpPr>
            <p:cNvPr id="34" name="Google Shape;34;p5"/>
            <p:cNvGrpSpPr/>
            <p:nvPr/>
          </p:nvGrpSpPr>
          <p:grpSpPr>
            <a:xfrm>
              <a:off x="-4946" y="6548165"/>
              <a:ext cx="9753598" cy="335375"/>
              <a:chOff x="4896852" y="697832"/>
              <a:chExt cx="2069429" cy="168442"/>
            </a:xfrm>
          </p:grpSpPr>
          <p:sp>
            <p:nvSpPr>
              <p:cNvPr id="35" name="Google Shape;35;p5"/>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5"/>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5"/>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39" name="Google Shape;39;p5"/>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40"/>
        <p:cNvGrpSpPr/>
        <p:nvPr/>
      </p:nvGrpSpPr>
      <p:grpSpPr>
        <a:xfrm>
          <a:off x="0" y="0"/>
          <a:ext cx="0" cy="0"/>
          <a:chOff x="0" y="0"/>
          <a:chExt cx="0" cy="0"/>
        </a:xfrm>
      </p:grpSpPr>
      <p:sp>
        <p:nvSpPr>
          <p:cNvPr id="41" name="Google Shape;41;p6"/>
          <p:cNvSpPr txBox="1">
            <a:spLocks noGrp="1"/>
          </p:cNvSpPr>
          <p:nvPr>
            <p:ph type="body" idx="1"/>
          </p:nvPr>
        </p:nvSpPr>
        <p:spPr>
          <a:xfrm>
            <a:off x="373969" y="1383937"/>
            <a:ext cx="11522754" cy="48355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2"/>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43" name="Google Shape;43;p6"/>
          <p:cNvGrpSpPr/>
          <p:nvPr/>
        </p:nvGrpSpPr>
        <p:grpSpPr>
          <a:xfrm>
            <a:off x="-4946" y="6547470"/>
            <a:ext cx="12027129" cy="383311"/>
            <a:chOff x="-4946" y="6547470"/>
            <a:chExt cx="12027129" cy="383311"/>
          </a:xfrm>
        </p:grpSpPr>
        <p:grpSp>
          <p:nvGrpSpPr>
            <p:cNvPr id="44" name="Google Shape;44;p6"/>
            <p:cNvGrpSpPr/>
            <p:nvPr/>
          </p:nvGrpSpPr>
          <p:grpSpPr>
            <a:xfrm>
              <a:off x="-4946" y="6548165"/>
              <a:ext cx="9753598" cy="335375"/>
              <a:chOff x="4896852" y="697832"/>
              <a:chExt cx="2069429" cy="168442"/>
            </a:xfrm>
          </p:grpSpPr>
          <p:sp>
            <p:nvSpPr>
              <p:cNvPr id="45" name="Google Shape;45;p6"/>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6"/>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 name="Google Shape;47;p6"/>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6"/>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49" name="Google Shape;49;p6"/>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spTree>
      <p:nvGrpSpPr>
        <p:cNvPr id="1" name="Shape 50"/>
        <p:cNvGrpSpPr/>
        <p:nvPr/>
      </p:nvGrpSpPr>
      <p:grpSpPr>
        <a:xfrm>
          <a:off x="0" y="0"/>
          <a:ext cx="0" cy="0"/>
          <a:chOff x="0" y="0"/>
          <a:chExt cx="0" cy="0"/>
        </a:xfrm>
      </p:grpSpPr>
      <p:sp>
        <p:nvSpPr>
          <p:cNvPr id="51" name="Google Shape;51;p7"/>
          <p:cNvSpPr/>
          <p:nvPr/>
        </p:nvSpPr>
        <p:spPr>
          <a:xfrm rot="5400000">
            <a:off x="5869923" y="213026"/>
            <a:ext cx="6548153" cy="6096000"/>
          </a:xfrm>
          <a:prstGeom prst="rect">
            <a:avLst/>
          </a:prstGeom>
          <a:gradFill>
            <a:gsLst>
              <a:gs pos="0">
                <a:schemeClr val="accent1"/>
              </a:gs>
              <a:gs pos="33000">
                <a:schemeClr val="accent2"/>
              </a:gs>
              <a:gs pos="66000">
                <a:schemeClr val="accent3"/>
              </a:gs>
              <a:gs pos="96000">
                <a:schemeClr val="accent4"/>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7"/>
          <p:cNvSpPr txBox="1">
            <a:spLocks noGrp="1"/>
          </p:cNvSpPr>
          <p:nvPr>
            <p:ph type="body" idx="1"/>
          </p:nvPr>
        </p:nvSpPr>
        <p:spPr>
          <a:xfrm>
            <a:off x="6257110" y="1449976"/>
            <a:ext cx="5760720" cy="48788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3pPr>
            <a:lvl4pPr marL="1828800" marR="0" lvl="3"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4pPr>
            <a:lvl5pPr marL="2286000" marR="0" lvl="4"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2"/>
          </p:nvPr>
        </p:nvSpPr>
        <p:spPr>
          <a:xfrm>
            <a:off x="174171" y="1476104"/>
            <a:ext cx="5747657" cy="485273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3pPr>
            <a:lvl4pPr marL="1828800" marR="0" lvl="3"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4pPr>
            <a:lvl5pPr marL="2286000" marR="0" lvl="4"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body" idx="3"/>
          </p:nvPr>
        </p:nvSpPr>
        <p:spPr>
          <a:xfrm>
            <a:off x="174171" y="195762"/>
            <a:ext cx="5747623"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2"/>
              </a:buClr>
              <a:buSzPts val="3600"/>
              <a:buFont typeface="Arial"/>
              <a:buNone/>
              <a:defRPr sz="36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body" idx="4"/>
          </p:nvPr>
        </p:nvSpPr>
        <p:spPr>
          <a:xfrm>
            <a:off x="6257110" y="182699"/>
            <a:ext cx="5747623"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3600"/>
              <a:buFont typeface="Arial"/>
              <a:buNone/>
              <a:defRPr sz="36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56" name="Google Shape;56;p7"/>
          <p:cNvGrpSpPr/>
          <p:nvPr/>
        </p:nvGrpSpPr>
        <p:grpSpPr>
          <a:xfrm>
            <a:off x="-4946" y="6547470"/>
            <a:ext cx="12027129" cy="383311"/>
            <a:chOff x="-4946" y="6547470"/>
            <a:chExt cx="12027129" cy="383311"/>
          </a:xfrm>
        </p:grpSpPr>
        <p:grpSp>
          <p:nvGrpSpPr>
            <p:cNvPr id="57" name="Google Shape;57;p7"/>
            <p:cNvGrpSpPr/>
            <p:nvPr/>
          </p:nvGrpSpPr>
          <p:grpSpPr>
            <a:xfrm>
              <a:off x="-4946" y="6548165"/>
              <a:ext cx="9753598" cy="335375"/>
              <a:chOff x="4896852" y="697832"/>
              <a:chExt cx="2069429" cy="168442"/>
            </a:xfrm>
          </p:grpSpPr>
          <p:sp>
            <p:nvSpPr>
              <p:cNvPr id="58" name="Google Shape;58;p7"/>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62" name="Google Shape;62;p7"/>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63"/>
        <p:cNvGrpSpPr/>
        <p:nvPr/>
      </p:nvGrpSpPr>
      <p:grpSpPr>
        <a:xfrm>
          <a:off x="0" y="0"/>
          <a:ext cx="0" cy="0"/>
          <a:chOff x="0" y="0"/>
          <a:chExt cx="0" cy="0"/>
        </a:xfrm>
      </p:grpSpPr>
      <p:graphicFrame>
        <p:nvGraphicFramePr>
          <p:cNvPr id="64" name="Google Shape;64;p8"/>
          <p:cNvGraphicFramePr/>
          <p:nvPr/>
        </p:nvGraphicFramePr>
        <p:xfrm>
          <a:off x="373969" y="1332411"/>
          <a:ext cx="11444025" cy="2873850"/>
        </p:xfrm>
        <a:graphic>
          <a:graphicData uri="http://schemas.openxmlformats.org/drawingml/2006/table">
            <a:tbl>
              <a:tblPr firstRow="1" bandRow="1">
                <a:noFill/>
                <a:tableStyleId>{C5506C4D-7EEC-4CB1-95DF-D9B22A299A20}</a:tableStyleId>
              </a:tblPr>
              <a:tblGrid>
                <a:gridCol w="3814675">
                  <a:extLst>
                    <a:ext uri="{9D8B030D-6E8A-4147-A177-3AD203B41FA5}">
                      <a16:colId xmlns:a16="http://schemas.microsoft.com/office/drawing/2014/main" val="20000"/>
                    </a:ext>
                  </a:extLst>
                </a:gridCol>
                <a:gridCol w="3814675">
                  <a:extLst>
                    <a:ext uri="{9D8B030D-6E8A-4147-A177-3AD203B41FA5}">
                      <a16:colId xmlns:a16="http://schemas.microsoft.com/office/drawing/2014/main" val="20001"/>
                    </a:ext>
                  </a:extLst>
                </a:gridCol>
                <a:gridCol w="3814675">
                  <a:extLst>
                    <a:ext uri="{9D8B030D-6E8A-4147-A177-3AD203B41FA5}">
                      <a16:colId xmlns:a16="http://schemas.microsoft.com/office/drawing/2014/main" val="20002"/>
                    </a:ext>
                  </a:extLst>
                </a:gridCol>
              </a:tblGrid>
              <a:tr h="4105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Point 1</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Point 2</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Point 3</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6"/>
                  </a:ext>
                </a:extLst>
              </a:tr>
            </a:tbl>
          </a:graphicData>
        </a:graphic>
      </p:graphicFrame>
      <p:sp>
        <p:nvSpPr>
          <p:cNvPr id="65" name="Google Shape;65;p8"/>
          <p:cNvSpPr txBox="1">
            <a:spLocks noGrp="1"/>
          </p:cNvSpPr>
          <p:nvPr>
            <p:ph type="body" idx="1"/>
          </p:nvPr>
        </p:nvSpPr>
        <p:spPr>
          <a:xfrm>
            <a:off x="373969" y="323593"/>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66" name="Google Shape;66;p8"/>
          <p:cNvGrpSpPr/>
          <p:nvPr/>
        </p:nvGrpSpPr>
        <p:grpSpPr>
          <a:xfrm>
            <a:off x="3907972" y="1063755"/>
            <a:ext cx="4376057" cy="77068"/>
            <a:chOff x="4379494" y="697832"/>
            <a:chExt cx="2586787" cy="168442"/>
          </a:xfrm>
        </p:grpSpPr>
        <p:sp>
          <p:nvSpPr>
            <p:cNvPr id="67" name="Google Shape;67;p8"/>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 name="Google Shape;68;p8"/>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8"/>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 name="Google Shape;70;p8"/>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 name="Google Shape;71;p8"/>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72" name="Google Shape;72;p8"/>
          <p:cNvGrpSpPr/>
          <p:nvPr/>
        </p:nvGrpSpPr>
        <p:grpSpPr>
          <a:xfrm>
            <a:off x="-4946" y="6547470"/>
            <a:ext cx="12027129" cy="383311"/>
            <a:chOff x="-4946" y="6547470"/>
            <a:chExt cx="12027129" cy="383311"/>
          </a:xfrm>
        </p:grpSpPr>
        <p:grpSp>
          <p:nvGrpSpPr>
            <p:cNvPr id="73" name="Google Shape;73;p8"/>
            <p:cNvGrpSpPr/>
            <p:nvPr/>
          </p:nvGrpSpPr>
          <p:grpSpPr>
            <a:xfrm>
              <a:off x="-4946" y="6548165"/>
              <a:ext cx="9753598" cy="335375"/>
              <a:chOff x="4896852" y="697832"/>
              <a:chExt cx="2069429" cy="168442"/>
            </a:xfrm>
          </p:grpSpPr>
          <p:sp>
            <p:nvSpPr>
              <p:cNvPr id="74" name="Google Shape;74;p8"/>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 name="Google Shape;75;p8"/>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 name="Google Shape;76;p8"/>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 name="Google Shape;77;p8"/>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78" name="Google Shape;78;p8"/>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spTree>
      <p:nvGrpSpPr>
        <p:cNvPr id="1" name="Shape 79"/>
        <p:cNvGrpSpPr/>
        <p:nvPr/>
      </p:nvGrpSpPr>
      <p:grpSpPr>
        <a:xfrm>
          <a:off x="0" y="0"/>
          <a:ext cx="0" cy="0"/>
          <a:chOff x="0" y="0"/>
          <a:chExt cx="0" cy="0"/>
        </a:xfrm>
      </p:grpSpPr>
      <p:sp>
        <p:nvSpPr>
          <p:cNvPr id="80" name="Google Shape;80;p9"/>
          <p:cNvSpPr/>
          <p:nvPr/>
        </p:nvSpPr>
        <p:spPr>
          <a:xfrm rot="5400000">
            <a:off x="6644503" y="987606"/>
            <a:ext cx="6561221" cy="4533772"/>
          </a:xfrm>
          <a:prstGeom prst="rect">
            <a:avLst/>
          </a:prstGeom>
          <a:gradFill>
            <a:gsLst>
              <a:gs pos="0">
                <a:schemeClr val="accent1"/>
              </a:gs>
              <a:gs pos="33000">
                <a:schemeClr val="accent2"/>
              </a:gs>
              <a:gs pos="66000">
                <a:schemeClr val="accent3"/>
              </a:gs>
              <a:gs pos="96000">
                <a:schemeClr val="accent4"/>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 name="Google Shape;81;p9"/>
          <p:cNvSpPr txBox="1">
            <a:spLocks noGrp="1"/>
          </p:cNvSpPr>
          <p:nvPr>
            <p:ph type="body" idx="1"/>
          </p:nvPr>
        </p:nvSpPr>
        <p:spPr>
          <a:xfrm>
            <a:off x="7824650" y="470489"/>
            <a:ext cx="4193179" cy="579968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2"/>
          </p:nvPr>
        </p:nvSpPr>
        <p:spPr>
          <a:xfrm>
            <a:off x="377859" y="1463039"/>
            <a:ext cx="7067969" cy="4807131"/>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2pPr>
            <a:lvl3pPr marL="1371600" marR="0" lvl="2"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3pPr>
            <a:lvl4pPr marL="1828800" marR="0" lvl="3"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4pPr>
            <a:lvl5pPr marL="2286000" marR="0" lvl="4"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body" idx="3"/>
          </p:nvPr>
        </p:nvSpPr>
        <p:spPr>
          <a:xfrm>
            <a:off x="377825" y="221887"/>
            <a:ext cx="7067550"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84" name="Google Shape;84;p9"/>
          <p:cNvGrpSpPr/>
          <p:nvPr/>
        </p:nvGrpSpPr>
        <p:grpSpPr>
          <a:xfrm>
            <a:off x="-4946" y="6547470"/>
            <a:ext cx="12027129" cy="383311"/>
            <a:chOff x="-4946" y="6547470"/>
            <a:chExt cx="12027129" cy="383311"/>
          </a:xfrm>
        </p:grpSpPr>
        <p:grpSp>
          <p:nvGrpSpPr>
            <p:cNvPr id="85" name="Google Shape;85;p9"/>
            <p:cNvGrpSpPr/>
            <p:nvPr/>
          </p:nvGrpSpPr>
          <p:grpSpPr>
            <a:xfrm>
              <a:off x="-4946" y="6548165"/>
              <a:ext cx="9753598" cy="335375"/>
              <a:chOff x="4896852" y="697832"/>
              <a:chExt cx="2069429" cy="168442"/>
            </a:xfrm>
          </p:grpSpPr>
          <p:sp>
            <p:nvSpPr>
              <p:cNvPr id="86" name="Google Shape;86;p9"/>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9"/>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9"/>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9"/>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90" name="Google Shape;90;p9"/>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91"/>
        <p:cNvGrpSpPr/>
        <p:nvPr/>
      </p:nvGrpSpPr>
      <p:grpSpPr>
        <a:xfrm>
          <a:off x="0" y="0"/>
          <a:ext cx="0" cy="0"/>
          <a:chOff x="0" y="0"/>
          <a:chExt cx="0" cy="0"/>
        </a:xfrm>
      </p:grpSpPr>
      <p:grpSp>
        <p:nvGrpSpPr>
          <p:cNvPr id="92" name="Google Shape;92;p10"/>
          <p:cNvGrpSpPr/>
          <p:nvPr/>
        </p:nvGrpSpPr>
        <p:grpSpPr>
          <a:xfrm>
            <a:off x="3907972" y="1063755"/>
            <a:ext cx="4376057" cy="77068"/>
            <a:chOff x="4379494" y="697832"/>
            <a:chExt cx="2586787" cy="168442"/>
          </a:xfrm>
        </p:grpSpPr>
        <p:sp>
          <p:nvSpPr>
            <p:cNvPr id="93" name="Google Shape;93;p10"/>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0"/>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0"/>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0"/>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0"/>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8" name="Google Shape;98;p10"/>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9" name="Google Shape;99;p10"/>
          <p:cNvPicPr preferRelativeResize="0"/>
          <p:nvPr/>
        </p:nvPicPr>
        <p:blipFill rotWithShape="1">
          <a:blip r:embed="rId2">
            <a:alphaModFix/>
          </a:blip>
          <a:srcRect/>
          <a:stretch/>
        </p:blipFill>
        <p:spPr>
          <a:xfrm>
            <a:off x="373970" y="1371600"/>
            <a:ext cx="11444060" cy="5175870"/>
          </a:xfrm>
          <a:prstGeom prst="rect">
            <a:avLst/>
          </a:prstGeom>
          <a:noFill/>
          <a:ln>
            <a:noFill/>
          </a:ln>
        </p:spPr>
      </p:pic>
      <p:grpSp>
        <p:nvGrpSpPr>
          <p:cNvPr id="100" name="Google Shape;100;p10"/>
          <p:cNvGrpSpPr/>
          <p:nvPr/>
        </p:nvGrpSpPr>
        <p:grpSpPr>
          <a:xfrm>
            <a:off x="-4946" y="6547470"/>
            <a:ext cx="12027129" cy="383311"/>
            <a:chOff x="-4946" y="6547470"/>
            <a:chExt cx="12027129" cy="383311"/>
          </a:xfrm>
        </p:grpSpPr>
        <p:grpSp>
          <p:nvGrpSpPr>
            <p:cNvPr id="101" name="Google Shape;101;p10"/>
            <p:cNvGrpSpPr/>
            <p:nvPr/>
          </p:nvGrpSpPr>
          <p:grpSpPr>
            <a:xfrm>
              <a:off x="-4946" y="6548165"/>
              <a:ext cx="9753598" cy="335375"/>
              <a:chOff x="4896852" y="697832"/>
              <a:chExt cx="2069429" cy="168442"/>
            </a:xfrm>
          </p:grpSpPr>
          <p:sp>
            <p:nvSpPr>
              <p:cNvPr id="102" name="Google Shape;102;p10"/>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0"/>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0"/>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0"/>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06" name="Google Shape;106;p10"/>
            <p:cNvPicPr preferRelativeResize="0"/>
            <p:nvPr/>
          </p:nvPicPr>
          <p:blipFill rotWithShape="1">
            <a:blip r:embed="rId3">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1_Images &amp; Contents Layout">
  <p:cSld name="51_Images &amp; Contents Layout">
    <p:spTree>
      <p:nvGrpSpPr>
        <p:cNvPr id="1" name="Shape 107"/>
        <p:cNvGrpSpPr/>
        <p:nvPr/>
      </p:nvGrpSpPr>
      <p:grpSpPr>
        <a:xfrm>
          <a:off x="0" y="0"/>
          <a:ext cx="0" cy="0"/>
          <a:chOff x="0" y="0"/>
          <a:chExt cx="0" cy="0"/>
        </a:xfrm>
      </p:grpSpPr>
      <p:sp>
        <p:nvSpPr>
          <p:cNvPr id="108" name="Google Shape;108;p11"/>
          <p:cNvSpPr>
            <a:spLocks noGrp="1"/>
          </p:cNvSpPr>
          <p:nvPr>
            <p:ph type="pic" idx="2"/>
          </p:nvPr>
        </p:nvSpPr>
        <p:spPr>
          <a:xfrm>
            <a:off x="143693" y="555623"/>
            <a:ext cx="5808616" cy="566383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11"/>
          <p:cNvSpPr txBox="1">
            <a:spLocks noGrp="1"/>
          </p:cNvSpPr>
          <p:nvPr>
            <p:ph type="body" idx="1"/>
          </p:nvPr>
        </p:nvSpPr>
        <p:spPr>
          <a:xfrm>
            <a:off x="6095999" y="542560"/>
            <a:ext cx="5952307" cy="566383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10" name="Google Shape;110;p11"/>
          <p:cNvGrpSpPr/>
          <p:nvPr/>
        </p:nvGrpSpPr>
        <p:grpSpPr>
          <a:xfrm>
            <a:off x="-4946" y="6547470"/>
            <a:ext cx="12027129" cy="383311"/>
            <a:chOff x="-4946" y="6547470"/>
            <a:chExt cx="12027129" cy="383311"/>
          </a:xfrm>
        </p:grpSpPr>
        <p:grpSp>
          <p:nvGrpSpPr>
            <p:cNvPr id="111" name="Google Shape;111;p11"/>
            <p:cNvGrpSpPr/>
            <p:nvPr/>
          </p:nvGrpSpPr>
          <p:grpSpPr>
            <a:xfrm>
              <a:off x="-4946" y="6548165"/>
              <a:ext cx="9753598" cy="335375"/>
              <a:chOff x="4896852" y="697832"/>
              <a:chExt cx="2069429" cy="168442"/>
            </a:xfrm>
          </p:grpSpPr>
          <p:sp>
            <p:nvSpPr>
              <p:cNvPr id="112" name="Google Shape;112;p11"/>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11"/>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1"/>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1"/>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16" name="Google Shape;116;p11"/>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salesforce.com/docs/atlas.en-us.pages.meta/pages/pages_intro.htm"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hyperlink" Target="https://trailhead.salesforce.com/en/content/learn/modules/visualforce_fundamental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body" idx="1"/>
          </p:nvPr>
        </p:nvSpPr>
        <p:spPr>
          <a:xfrm>
            <a:off x="398800" y="2220351"/>
            <a:ext cx="6195000" cy="10020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Salesforce Programmatic Model - 4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Visualforce Example</a:t>
            </a:r>
          </a:p>
        </p:txBody>
      </p:sp>
      <p:sp>
        <p:nvSpPr>
          <p:cNvPr id="228" name="Google Shape;228;p25"/>
          <p:cNvSpPr txBox="1">
            <a:spLocks noGrp="1"/>
          </p:cNvSpPr>
          <p:nvPr>
            <p:ph type="body" idx="2"/>
          </p:nvPr>
        </p:nvSpPr>
        <p:spPr>
          <a:xfrm>
            <a:off x="334650" y="1038115"/>
            <a:ext cx="11522700" cy="2982647"/>
          </a:xfrm>
          <a:prstGeom prst="rect">
            <a:avLst/>
          </a:prstGeom>
          <a:noFill/>
          <a:ln>
            <a:noFill/>
          </a:ln>
        </p:spPr>
        <p:txBody>
          <a:bodyPr spcFirstLastPara="1" wrap="square" lIns="91425" tIns="45700" rIns="91425" bIns="45700" anchor="t" anchorCtr="0">
            <a:noAutofit/>
          </a:bodyPr>
          <a:lstStyle/>
          <a:p>
            <a:pPr marL="50800" indent="0" algn="just">
              <a:buNone/>
            </a:pPr>
            <a:r>
              <a:rPr lang="en-US" sz="2000" dirty="0">
                <a:solidFill>
                  <a:srgbClr val="3C4043"/>
                </a:solidFill>
                <a:latin typeface="Roboto"/>
                <a:ea typeface="Roboto"/>
                <a:sym typeface="Roboto"/>
              </a:rPr>
              <a:t>Let's create a simple </a:t>
            </a:r>
            <a:r>
              <a:rPr lang="en-US" sz="2000" dirty="0" err="1">
                <a:solidFill>
                  <a:srgbClr val="3C4043"/>
                </a:solidFill>
                <a:latin typeface="Roboto"/>
                <a:ea typeface="Roboto"/>
                <a:sym typeface="Roboto"/>
              </a:rPr>
              <a:t>visualforce</a:t>
            </a:r>
            <a:r>
              <a:rPr lang="en-US" sz="2000" dirty="0">
                <a:solidFill>
                  <a:srgbClr val="3C4043"/>
                </a:solidFill>
                <a:latin typeface="Roboto"/>
                <a:ea typeface="Roboto"/>
                <a:sym typeface="Roboto"/>
              </a:rPr>
              <a:t> page. Go to the </a:t>
            </a:r>
            <a:r>
              <a:rPr lang="en-US" sz="2000" b="1" dirty="0">
                <a:solidFill>
                  <a:srgbClr val="3C4043"/>
                </a:solidFill>
                <a:latin typeface="Roboto"/>
                <a:ea typeface="Roboto"/>
                <a:sym typeface="Roboto"/>
              </a:rPr>
              <a:t>developer console → File → New → Visualforce page</a:t>
            </a:r>
            <a:r>
              <a:rPr lang="en-US" sz="2000" dirty="0">
                <a:solidFill>
                  <a:srgbClr val="3C4043"/>
                </a:solidFill>
                <a:latin typeface="Roboto"/>
                <a:ea typeface="Roboto"/>
                <a:sym typeface="Roboto"/>
              </a:rPr>
              <a:t>. The new window opens asking for a page name. Let us now call it </a:t>
            </a:r>
            <a:r>
              <a:rPr lang="en-US" sz="2000" dirty="0" err="1">
                <a:solidFill>
                  <a:srgbClr val="3C4043"/>
                </a:solidFill>
                <a:latin typeface="Roboto"/>
                <a:ea typeface="Roboto"/>
                <a:sym typeface="Roboto"/>
              </a:rPr>
              <a:t>MyFirstVFPage</a:t>
            </a:r>
            <a:r>
              <a:rPr lang="en-US" sz="2000" dirty="0">
                <a:solidFill>
                  <a:srgbClr val="3C4043"/>
                </a:solidFill>
                <a:latin typeface="Roboto"/>
                <a:ea typeface="Roboto"/>
                <a:sym typeface="Roboto"/>
              </a:rPr>
              <a:t>. </a:t>
            </a:r>
            <a:endParaRPr lang="en-US" sz="2000" dirty="0">
              <a:solidFill>
                <a:srgbClr val="3C4043"/>
              </a:solidFill>
              <a:latin typeface="Roboto"/>
              <a:ea typeface="Roboto"/>
            </a:endParaRPr>
          </a:p>
          <a:p>
            <a:pPr marL="393700" indent="-342900" algn="just"/>
            <a:r>
              <a:rPr lang="en-US" sz="2000" dirty="0">
                <a:solidFill>
                  <a:srgbClr val="3C4043"/>
                </a:solidFill>
                <a:latin typeface="Roboto"/>
                <a:ea typeface="Roboto"/>
              </a:rPr>
              <a:t>Code:</a:t>
            </a:r>
          </a:p>
          <a:p>
            <a:pPr marL="50800" indent="0" algn="just">
              <a:buNone/>
            </a:pPr>
            <a:r>
              <a:rPr lang="en-US" sz="2000" dirty="0">
                <a:latin typeface="Roboto"/>
                <a:ea typeface="Roboto"/>
              </a:rPr>
              <a:t>     &lt;</a:t>
            </a:r>
            <a:r>
              <a:rPr lang="en-US" sz="2000" dirty="0" err="1">
                <a:latin typeface="Roboto"/>
                <a:ea typeface="Roboto"/>
              </a:rPr>
              <a:t>apex:page</a:t>
            </a:r>
            <a:r>
              <a:rPr lang="en-US" sz="2000" dirty="0">
                <a:latin typeface="Roboto"/>
                <a:ea typeface="Roboto"/>
              </a:rPr>
              <a:t>&gt;</a:t>
            </a:r>
          </a:p>
          <a:p>
            <a:pPr marL="50800" indent="0" algn="just">
              <a:buNone/>
            </a:pPr>
            <a:r>
              <a:rPr lang="en-US" sz="2000" dirty="0">
                <a:latin typeface="Roboto"/>
                <a:ea typeface="Roboto"/>
              </a:rPr>
              <a:t>         &lt;h1&gt;This is my first VF Page&lt;/h1&gt;
     &lt;/</a:t>
            </a:r>
            <a:r>
              <a:rPr lang="en-US" sz="2000" dirty="0" err="1">
                <a:latin typeface="Roboto"/>
                <a:ea typeface="Roboto"/>
              </a:rPr>
              <a:t>apex:page</a:t>
            </a:r>
            <a:r>
              <a:rPr lang="en-US" sz="2000" dirty="0">
                <a:latin typeface="Roboto"/>
                <a:ea typeface="Roboto"/>
              </a:rPr>
              <a:t>&gt;</a:t>
            </a:r>
            <a:endParaRPr lang="en-US" sz="2000" dirty="0">
              <a:latin typeface="Roboto"/>
            </a:endParaRPr>
          </a:p>
          <a:p>
            <a:pPr marL="50800" indent="0" algn="just">
              <a:buNone/>
            </a:pPr>
            <a:r>
              <a:rPr lang="en-US" sz="2000" dirty="0">
                <a:solidFill>
                  <a:srgbClr val="3C4043"/>
                </a:solidFill>
                <a:latin typeface="Roboto"/>
                <a:ea typeface="Roboto"/>
              </a:rPr>
              <a:t>Now, Click Save. Then, click on Preview button. This will open a new browser tab showing the result as shown in the following screenshot.</a:t>
            </a:r>
          </a:p>
        </p:txBody>
      </p:sp>
      <p:pic>
        <p:nvPicPr>
          <p:cNvPr id="4" name="Picture 4" descr="A picture containing graphical user interface&#10;&#10;Description automatically generated">
            <a:extLst>
              <a:ext uri="{FF2B5EF4-FFF2-40B4-BE49-F238E27FC236}">
                <a16:creationId xmlns:a16="http://schemas.microsoft.com/office/drawing/2014/main" id="{3CDD4C23-5AAD-4C0F-9B5F-F67ADF9A1165}"/>
              </a:ext>
            </a:extLst>
          </p:cNvPr>
          <p:cNvPicPr>
            <a:picLocks noChangeAspect="1"/>
          </p:cNvPicPr>
          <p:nvPr/>
        </p:nvPicPr>
        <p:blipFill>
          <a:blip r:embed="rId3"/>
          <a:stretch>
            <a:fillRect/>
          </a:stretch>
        </p:blipFill>
        <p:spPr>
          <a:xfrm>
            <a:off x="454325" y="4089557"/>
            <a:ext cx="8911085" cy="2388244"/>
          </a:xfrm>
          <a:prstGeom prst="rect">
            <a:avLst/>
          </a:prstGeom>
        </p:spPr>
      </p:pic>
    </p:spTree>
    <p:extLst>
      <p:ext uri="{BB962C8B-B14F-4D97-AF65-F5344CB8AC3E}">
        <p14:creationId xmlns:p14="http://schemas.microsoft.com/office/powerpoint/2010/main" val="146504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Visualforce Markup </a:t>
            </a:r>
          </a:p>
        </p:txBody>
      </p:sp>
      <p:sp>
        <p:nvSpPr>
          <p:cNvPr id="222" name="Google Shape;222;p24"/>
          <p:cNvSpPr txBox="1">
            <a:spLocks noGrp="1"/>
          </p:cNvSpPr>
          <p:nvPr>
            <p:ph type="body" idx="2"/>
          </p:nvPr>
        </p:nvSpPr>
        <p:spPr>
          <a:xfrm>
            <a:off x="334650" y="1222875"/>
            <a:ext cx="11522700" cy="5313900"/>
          </a:xfrm>
          <a:prstGeom prst="rect">
            <a:avLst/>
          </a:prstGeom>
          <a:noFill/>
          <a:ln>
            <a:noFill/>
          </a:ln>
        </p:spPr>
        <p:txBody>
          <a:bodyPr spcFirstLastPara="1" wrap="square" lIns="91425" tIns="45700" rIns="91425" bIns="45700" anchor="t" anchorCtr="0">
            <a:noAutofit/>
          </a:bodyPr>
          <a:lstStyle/>
          <a:p>
            <a:pPr marL="342900" indent="-342900">
              <a:lnSpc>
                <a:spcPct val="114999"/>
              </a:lnSpc>
              <a:spcBef>
                <a:spcPts val="1100"/>
              </a:spcBef>
            </a:pPr>
            <a:r>
              <a:rPr lang="en-US" sz="2400" dirty="0">
                <a:solidFill>
                  <a:srgbClr val="3C4043"/>
                </a:solidFill>
                <a:latin typeface="Roboto"/>
                <a:ea typeface="Roboto"/>
                <a:sym typeface="Roboto"/>
              </a:rPr>
              <a:t>Visualforce markup consists of Visualforce tags, HTML, JavaScript, jQuery, CSS or any other Web-enabled code embedded within a single &lt;</a:t>
            </a:r>
            <a:r>
              <a:rPr lang="en-US" sz="2400" dirty="0" err="1">
                <a:solidFill>
                  <a:srgbClr val="3C4043"/>
                </a:solidFill>
                <a:latin typeface="Roboto"/>
                <a:ea typeface="Roboto"/>
                <a:sym typeface="Roboto"/>
              </a:rPr>
              <a:t>apex:page</a:t>
            </a:r>
            <a:r>
              <a:rPr lang="en-US" sz="2400" dirty="0">
                <a:solidFill>
                  <a:srgbClr val="3C4043"/>
                </a:solidFill>
                <a:latin typeface="Roboto"/>
                <a:ea typeface="Roboto"/>
                <a:sym typeface="Roboto"/>
              </a:rPr>
              <a:t>&gt; tag. </a:t>
            </a:r>
            <a:endParaRPr lang="en-US" dirty="0"/>
          </a:p>
          <a:p>
            <a:pPr marL="342900" indent="-342900">
              <a:lnSpc>
                <a:spcPct val="114999"/>
              </a:lnSpc>
              <a:spcBef>
                <a:spcPts val="1100"/>
              </a:spcBef>
            </a:pPr>
            <a:r>
              <a:rPr lang="en-US" sz="2400" dirty="0">
                <a:solidFill>
                  <a:srgbClr val="3C4043"/>
                </a:solidFill>
                <a:latin typeface="Roboto"/>
                <a:ea typeface="Roboto"/>
                <a:sym typeface="Roboto"/>
              </a:rPr>
              <a:t>Visualforce is salesforce custom markup language and represents the view in a Model-View-Controller software design pattern. </a:t>
            </a:r>
            <a:endParaRPr lang="en-US" sz="2400" dirty="0">
              <a:solidFill>
                <a:srgbClr val="3C4043"/>
              </a:solidFill>
              <a:latin typeface="Roboto"/>
              <a:ea typeface="Roboto"/>
            </a:endParaRPr>
          </a:p>
          <a:p>
            <a:pPr marL="342900" indent="-342900">
              <a:lnSpc>
                <a:spcPct val="114999"/>
              </a:lnSpc>
              <a:spcBef>
                <a:spcPts val="1100"/>
              </a:spcBef>
            </a:pPr>
            <a:r>
              <a:rPr lang="en-US" sz="2400" dirty="0">
                <a:solidFill>
                  <a:srgbClr val="3C4043"/>
                </a:solidFill>
                <a:latin typeface="Roboto"/>
                <a:ea typeface="Roboto"/>
                <a:sym typeface="Roboto"/>
              </a:rPr>
              <a:t>The markup defines the user interface components that should be included on the page, and the way they should appear.</a:t>
            </a:r>
            <a:endParaRPr lang="en-US" sz="2400" dirty="0">
              <a:solidFill>
                <a:srgbClr val="3C4043"/>
              </a:solidFill>
              <a:latin typeface="Roboto"/>
              <a:ea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Visualforce Markup Cont. </a:t>
            </a:r>
          </a:p>
        </p:txBody>
      </p:sp>
      <p:pic>
        <p:nvPicPr>
          <p:cNvPr id="4" name="Picture 4" descr="Graphical user interface, text, application&#10;&#10;Description automatically generated">
            <a:extLst>
              <a:ext uri="{FF2B5EF4-FFF2-40B4-BE49-F238E27FC236}">
                <a16:creationId xmlns:a16="http://schemas.microsoft.com/office/drawing/2014/main" id="{756E4543-199B-4132-8231-F010D31032AE}"/>
              </a:ext>
            </a:extLst>
          </p:cNvPr>
          <p:cNvPicPr>
            <a:picLocks noChangeAspect="1"/>
          </p:cNvPicPr>
          <p:nvPr/>
        </p:nvPicPr>
        <p:blipFill>
          <a:blip r:embed="rId3"/>
          <a:stretch>
            <a:fillRect/>
          </a:stretch>
        </p:blipFill>
        <p:spPr>
          <a:xfrm>
            <a:off x="511835" y="1140303"/>
            <a:ext cx="10765765" cy="5267506"/>
          </a:xfrm>
          <a:prstGeom prst="rect">
            <a:avLst/>
          </a:prstGeom>
        </p:spPr>
      </p:pic>
    </p:spTree>
    <p:extLst>
      <p:ext uri="{BB962C8B-B14F-4D97-AF65-F5344CB8AC3E}">
        <p14:creationId xmlns:p14="http://schemas.microsoft.com/office/powerpoint/2010/main" val="32370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Visualforce Controllers </a:t>
            </a:r>
          </a:p>
        </p:txBody>
      </p:sp>
      <p:sp>
        <p:nvSpPr>
          <p:cNvPr id="228" name="Google Shape;228;p25"/>
          <p:cNvSpPr txBox="1">
            <a:spLocks noGrp="1"/>
          </p:cNvSpPr>
          <p:nvPr>
            <p:ph type="body" idx="2"/>
          </p:nvPr>
        </p:nvSpPr>
        <p:spPr>
          <a:xfrm>
            <a:off x="377782" y="1440682"/>
            <a:ext cx="11522700" cy="4822948"/>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pPr>
            <a:r>
              <a:rPr lang="en-US" sz="2400" dirty="0">
                <a:solidFill>
                  <a:srgbClr val="3C4043"/>
                </a:solidFill>
                <a:latin typeface="Roboto"/>
                <a:ea typeface="Roboto"/>
                <a:sym typeface="Roboto"/>
              </a:rPr>
              <a:t>A Visualforce controller is a set of instructions that specify what happens when a user interacts with the components specified in associated Visualforce markup, such as when a user clicks a button or link. </a:t>
            </a:r>
            <a:endParaRPr lang="en-US" sz="2400" dirty="0">
              <a:solidFill>
                <a:srgbClr val="3C4043"/>
              </a:solidFill>
              <a:latin typeface="Roboto"/>
              <a:ea typeface="Roboto"/>
            </a:endParaRPr>
          </a:p>
          <a:p>
            <a:pPr marL="285750" indent="-285750">
              <a:lnSpc>
                <a:spcPct val="150000"/>
              </a:lnSpc>
              <a:spcBef>
                <a:spcPts val="0"/>
              </a:spcBef>
              <a:buFont typeface="Arial,Sans-Serif"/>
              <a:buChar char="•"/>
            </a:pPr>
            <a:r>
              <a:rPr lang="en-US" sz="2400" dirty="0">
                <a:solidFill>
                  <a:srgbClr val="3C4043"/>
                </a:solidFill>
                <a:latin typeface="Roboto"/>
                <a:ea typeface="Roboto"/>
                <a:sym typeface="Roboto"/>
              </a:rPr>
              <a:t>Controllers also provide access to the data that should be displayed in a page, and can modify component behavior.</a:t>
            </a:r>
            <a:endParaRPr lang="en-US" sz="2400" dirty="0">
              <a:solidFill>
                <a:srgbClr val="3C4043"/>
              </a:solidFill>
              <a:latin typeface="Roboto"/>
              <a:ea typeface="Roboto"/>
            </a:endParaRPr>
          </a:p>
          <a:p>
            <a:pPr algn="just">
              <a:buFont typeface="Arial"/>
              <a:buChar char="•"/>
            </a:pPr>
            <a:r>
              <a:rPr lang="en-US" sz="2400" dirty="0">
                <a:solidFill>
                  <a:srgbClr val="3C4043"/>
                </a:solidFill>
                <a:latin typeface="Roboto"/>
                <a:ea typeface="Roboto"/>
              </a:rPr>
              <a:t>Visualforce controllers are of three types they are</a:t>
            </a:r>
          </a:p>
          <a:p>
            <a:pPr lvl="1" indent="-406400">
              <a:buSzPts val="2800"/>
              <a:buFont typeface="Arial"/>
              <a:buChar char="•"/>
            </a:pPr>
            <a:r>
              <a:rPr lang="en-US" dirty="0">
                <a:solidFill>
                  <a:srgbClr val="3C4043"/>
                </a:solidFill>
                <a:latin typeface="Roboto"/>
                <a:ea typeface="Roboto"/>
              </a:rPr>
              <a:t>Standard controllers.</a:t>
            </a:r>
          </a:p>
          <a:p>
            <a:pPr lvl="1" indent="-406400">
              <a:buSzPts val="2800"/>
              <a:buFont typeface="Arial"/>
              <a:buChar char="•"/>
            </a:pPr>
            <a:r>
              <a:rPr lang="en-US" dirty="0">
                <a:solidFill>
                  <a:srgbClr val="3C4043"/>
                </a:solidFill>
                <a:latin typeface="Roboto"/>
                <a:ea typeface="Roboto"/>
              </a:rPr>
              <a:t>Custom Controllers.</a:t>
            </a:r>
          </a:p>
          <a:p>
            <a:pPr lvl="1" indent="-406400">
              <a:buSzPts val="2800"/>
              <a:buFont typeface="Arial"/>
              <a:buChar char="•"/>
            </a:pPr>
            <a:r>
              <a:rPr lang="en-US" dirty="0">
                <a:solidFill>
                  <a:srgbClr val="3C4043"/>
                </a:solidFill>
                <a:latin typeface="Roboto"/>
                <a:ea typeface="Roboto"/>
              </a:rPr>
              <a:t>Extension controllers.</a:t>
            </a:r>
          </a:p>
          <a:p>
            <a:pPr marL="0" indent="0">
              <a:lnSpc>
                <a:spcPct val="114999"/>
              </a:lnSpc>
              <a:spcBef>
                <a:spcPts val="1100"/>
              </a:spcBef>
              <a:buNone/>
            </a:pPr>
            <a:endParaRPr lang="en-US" sz="1800" dirty="0">
              <a:solidFill>
                <a:srgbClr val="3C4043"/>
              </a:solidFill>
              <a:latin typeface="Roboto"/>
              <a:ea typeface="Roboto"/>
              <a:cs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Standard Controller</a:t>
            </a:r>
          </a:p>
        </p:txBody>
      </p:sp>
      <p:sp>
        <p:nvSpPr>
          <p:cNvPr id="228" name="Google Shape;228;p25"/>
          <p:cNvSpPr txBox="1">
            <a:spLocks noGrp="1"/>
          </p:cNvSpPr>
          <p:nvPr>
            <p:ph type="body" idx="2"/>
          </p:nvPr>
        </p:nvSpPr>
        <p:spPr>
          <a:xfrm>
            <a:off x="377782" y="1009361"/>
            <a:ext cx="11522700" cy="5283023"/>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pPr>
            <a:r>
              <a:rPr lang="en-US" sz="2200" dirty="0">
                <a:solidFill>
                  <a:srgbClr val="3C4043"/>
                </a:solidFill>
                <a:latin typeface="Roboto"/>
                <a:ea typeface="Roboto"/>
                <a:sym typeface="Roboto"/>
              </a:rPr>
              <a:t>A standard controller exists for every Salesforce object that can be queried.</a:t>
            </a:r>
            <a:endParaRPr lang="en-US" sz="2200" dirty="0">
              <a:latin typeface="Roboto"/>
            </a:endParaRPr>
          </a:p>
          <a:p>
            <a:pPr marL="342900" indent="-342900">
              <a:lnSpc>
                <a:spcPct val="150000"/>
              </a:lnSpc>
              <a:spcBef>
                <a:spcPts val="0"/>
              </a:spcBef>
            </a:pPr>
            <a:r>
              <a:rPr lang="en-US" sz="2200" dirty="0">
                <a:solidFill>
                  <a:srgbClr val="3C4043"/>
                </a:solidFill>
                <a:latin typeface="Roboto"/>
                <a:ea typeface="Roboto"/>
                <a:sym typeface="Roboto"/>
              </a:rPr>
              <a:t>The</a:t>
            </a:r>
            <a:r>
              <a:rPr lang="en-US" sz="2200" dirty="0">
                <a:solidFill>
                  <a:srgbClr val="3C4043"/>
                </a:solidFill>
                <a:latin typeface="Roboto"/>
                <a:ea typeface="Roboto"/>
              </a:rPr>
              <a:t> standard </a:t>
            </a:r>
            <a:r>
              <a:rPr lang="en-US" sz="2200" dirty="0">
                <a:solidFill>
                  <a:srgbClr val="3C4043"/>
                </a:solidFill>
                <a:latin typeface="Roboto"/>
                <a:ea typeface="Roboto"/>
                <a:sym typeface="Roboto"/>
              </a:rPr>
              <a:t>controller is a pre-built</a:t>
            </a:r>
            <a:r>
              <a:rPr lang="en-US" sz="2200" dirty="0">
                <a:solidFill>
                  <a:srgbClr val="3C4043"/>
                </a:solidFill>
                <a:latin typeface="Roboto"/>
                <a:ea typeface="Roboto"/>
              </a:rPr>
              <a:t> </a:t>
            </a:r>
            <a:r>
              <a:rPr lang="en-US" sz="2200" dirty="0" err="1">
                <a:solidFill>
                  <a:srgbClr val="3C4043"/>
                </a:solidFill>
                <a:latin typeface="Roboto"/>
                <a:ea typeface="Roboto"/>
              </a:rPr>
              <a:t>visualforce</a:t>
            </a:r>
            <a:r>
              <a:rPr lang="en-US" sz="2200" dirty="0">
                <a:solidFill>
                  <a:srgbClr val="3C4043"/>
                </a:solidFill>
                <a:latin typeface="Roboto"/>
                <a:ea typeface="Roboto"/>
              </a:rPr>
              <a:t> controller by salesforce</a:t>
            </a:r>
            <a:r>
              <a:rPr lang="en-US" sz="2200" dirty="0">
                <a:solidFill>
                  <a:srgbClr val="3C4043"/>
                </a:solidFill>
                <a:latin typeface="Roboto"/>
                <a:ea typeface="Roboto"/>
                <a:sym typeface="Roboto"/>
              </a:rPr>
              <a:t>.com.</a:t>
            </a:r>
            <a:r>
              <a:rPr lang="en-US" sz="2200" dirty="0">
                <a:solidFill>
                  <a:srgbClr val="3C4043"/>
                </a:solidFill>
                <a:latin typeface="Roboto"/>
                <a:ea typeface="Roboto"/>
              </a:rPr>
              <a:t> </a:t>
            </a:r>
          </a:p>
          <a:p>
            <a:pPr marL="342900" indent="-342900">
              <a:lnSpc>
                <a:spcPct val="150000"/>
              </a:lnSpc>
              <a:spcBef>
                <a:spcPts val="0"/>
              </a:spcBef>
            </a:pPr>
            <a:r>
              <a:rPr lang="en-US" sz="2200" dirty="0">
                <a:solidFill>
                  <a:srgbClr val="3C4043"/>
                </a:solidFill>
                <a:latin typeface="Roboto"/>
                <a:ea typeface="Roboto"/>
              </a:rPr>
              <a:t>Standard controllers consists of same functionality and logic that are used for standard Salesforce pages. For example: </a:t>
            </a:r>
            <a:r>
              <a:rPr lang="en-US" sz="2200" b="1" dirty="0">
                <a:solidFill>
                  <a:srgbClr val="3C4043"/>
                </a:solidFill>
                <a:latin typeface="Roboto"/>
                <a:ea typeface="Roboto"/>
              </a:rPr>
              <a:t>Save, Edit, Delete</a:t>
            </a:r>
            <a:endParaRPr lang="en-US" b="1" dirty="0"/>
          </a:p>
          <a:p>
            <a:pPr marL="342900" indent="-342900">
              <a:lnSpc>
                <a:spcPct val="150000"/>
              </a:lnSpc>
              <a:spcBef>
                <a:spcPts val="0"/>
              </a:spcBef>
            </a:pPr>
            <a:r>
              <a:rPr lang="en-US" sz="2200" dirty="0">
                <a:solidFill>
                  <a:srgbClr val="3C4043"/>
                </a:solidFill>
                <a:latin typeface="Roboto"/>
                <a:ea typeface="Roboto"/>
              </a:rPr>
              <a:t>If you use the standard Accounts controller, clicking a Save button in Visualforce page results in the same functionality as clicking Save on a standard Account edit page.</a:t>
            </a:r>
          </a:p>
          <a:p>
            <a:pPr marL="342900" indent="-342900">
              <a:lnSpc>
                <a:spcPct val="150000"/>
              </a:lnSpc>
              <a:spcBef>
                <a:spcPts val="0"/>
              </a:spcBef>
            </a:pPr>
            <a:r>
              <a:rPr lang="en-US" sz="2200" b="1" dirty="0">
                <a:solidFill>
                  <a:srgbClr val="3C4043"/>
                </a:solidFill>
                <a:latin typeface="Roboto"/>
                <a:ea typeface="Roboto"/>
              </a:rPr>
              <a:t>Syntax:</a:t>
            </a:r>
          </a:p>
          <a:p>
            <a:pPr marL="0" indent="0">
              <a:lnSpc>
                <a:spcPct val="150000"/>
              </a:lnSpc>
              <a:spcBef>
                <a:spcPts val="0"/>
              </a:spcBef>
              <a:buNone/>
            </a:pPr>
            <a:r>
              <a:rPr lang="en-US" sz="2000" dirty="0">
                <a:solidFill>
                  <a:srgbClr val="3C4043"/>
                </a:solidFill>
                <a:latin typeface="Roboto"/>
                <a:ea typeface="Roboto"/>
              </a:rPr>
              <a:t>     &lt;</a:t>
            </a:r>
            <a:r>
              <a:rPr lang="en-US" sz="2000" dirty="0" err="1">
                <a:solidFill>
                  <a:srgbClr val="3C4043"/>
                </a:solidFill>
                <a:latin typeface="Roboto"/>
                <a:ea typeface="Roboto"/>
              </a:rPr>
              <a:t>apex:page</a:t>
            </a:r>
            <a:r>
              <a:rPr lang="en-US" sz="2000" dirty="0">
                <a:solidFill>
                  <a:srgbClr val="3C4043"/>
                </a:solidFill>
                <a:latin typeface="Roboto"/>
                <a:ea typeface="Roboto"/>
              </a:rPr>
              <a:t> </a:t>
            </a:r>
            <a:r>
              <a:rPr lang="en-US" sz="2000" dirty="0" err="1">
                <a:solidFill>
                  <a:srgbClr val="3C4043"/>
                </a:solidFill>
                <a:latin typeface="Roboto"/>
                <a:ea typeface="Roboto"/>
              </a:rPr>
              <a:t>standardController</a:t>
            </a:r>
            <a:r>
              <a:rPr lang="en-US" sz="2000" dirty="0">
                <a:solidFill>
                  <a:srgbClr val="3C4043"/>
                </a:solidFill>
                <a:latin typeface="Roboto"/>
                <a:ea typeface="Roboto"/>
              </a:rPr>
              <a:t>="Account"&gt;</a:t>
            </a:r>
          </a:p>
          <a:p>
            <a:pPr marL="0" indent="0">
              <a:lnSpc>
                <a:spcPct val="150000"/>
              </a:lnSpc>
              <a:spcBef>
                <a:spcPts val="0"/>
              </a:spcBef>
              <a:buNone/>
            </a:pPr>
            <a:r>
              <a:rPr lang="en-US" sz="2000" dirty="0">
                <a:solidFill>
                  <a:srgbClr val="3C4043"/>
                </a:solidFill>
                <a:latin typeface="Roboto"/>
                <a:ea typeface="Roboto"/>
              </a:rPr>
              <a:t>         // </a:t>
            </a:r>
            <a:r>
              <a:rPr lang="en-US" sz="2000" dirty="0" err="1">
                <a:solidFill>
                  <a:srgbClr val="3C4043"/>
                </a:solidFill>
                <a:latin typeface="Roboto"/>
                <a:ea typeface="Roboto"/>
              </a:rPr>
              <a:t>Vf</a:t>
            </a:r>
            <a:r>
              <a:rPr lang="en-US" sz="2000" dirty="0">
                <a:solidFill>
                  <a:srgbClr val="3C4043"/>
                </a:solidFill>
                <a:latin typeface="Roboto"/>
                <a:ea typeface="Roboto"/>
              </a:rPr>
              <a:t> page code</a:t>
            </a:r>
          </a:p>
          <a:p>
            <a:pPr marL="0" indent="0">
              <a:lnSpc>
                <a:spcPct val="150000"/>
              </a:lnSpc>
              <a:spcBef>
                <a:spcPts val="0"/>
              </a:spcBef>
              <a:buNone/>
            </a:pPr>
            <a:r>
              <a:rPr lang="en-US" sz="2000" dirty="0">
                <a:solidFill>
                  <a:srgbClr val="3C4043"/>
                </a:solidFill>
                <a:latin typeface="Roboto"/>
                <a:ea typeface="Roboto"/>
              </a:rPr>
              <a:t>     &lt;/</a:t>
            </a:r>
            <a:r>
              <a:rPr lang="en-US" sz="2000" dirty="0" err="1">
                <a:solidFill>
                  <a:srgbClr val="3C4043"/>
                </a:solidFill>
                <a:latin typeface="Roboto"/>
                <a:ea typeface="Roboto"/>
              </a:rPr>
              <a:t>apex:page</a:t>
            </a:r>
            <a:r>
              <a:rPr lang="en-US" sz="2000" dirty="0">
                <a:solidFill>
                  <a:srgbClr val="3C4043"/>
                </a:solidFill>
                <a:latin typeface="Roboto"/>
                <a:ea typeface="Roboto"/>
              </a:rPr>
              <a:t>&gt;</a:t>
            </a:r>
          </a:p>
          <a:p>
            <a:pPr marL="342900" indent="-342900">
              <a:lnSpc>
                <a:spcPct val="150000"/>
              </a:lnSpc>
              <a:spcBef>
                <a:spcPts val="0"/>
              </a:spcBef>
            </a:pPr>
            <a:endParaRPr lang="en-US" sz="2400" dirty="0">
              <a:ea typeface="Roboto"/>
            </a:endParaRPr>
          </a:p>
          <a:p>
            <a:pPr marL="0" indent="0">
              <a:lnSpc>
                <a:spcPct val="114999"/>
              </a:lnSpc>
              <a:spcBef>
                <a:spcPts val="1100"/>
              </a:spcBef>
              <a:buNone/>
            </a:pPr>
            <a:endParaRPr lang="en-US" sz="1800" dirty="0">
              <a:solidFill>
                <a:srgbClr val="3C4043"/>
              </a:solidFill>
              <a:latin typeface="Roboto"/>
              <a:ea typeface="Roboto"/>
              <a:cs typeface="Roboto"/>
            </a:endParaRPr>
          </a:p>
        </p:txBody>
      </p:sp>
    </p:spTree>
    <p:extLst>
      <p:ext uri="{BB962C8B-B14F-4D97-AF65-F5344CB8AC3E}">
        <p14:creationId xmlns:p14="http://schemas.microsoft.com/office/powerpoint/2010/main" val="156560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Standard Controller Cont.</a:t>
            </a:r>
          </a:p>
        </p:txBody>
      </p:sp>
      <p:sp>
        <p:nvSpPr>
          <p:cNvPr id="228" name="Google Shape;228;p25"/>
          <p:cNvSpPr txBox="1">
            <a:spLocks noGrp="1"/>
          </p:cNvSpPr>
          <p:nvPr>
            <p:ph type="body" idx="2"/>
          </p:nvPr>
        </p:nvSpPr>
        <p:spPr>
          <a:xfrm>
            <a:off x="377782" y="1009361"/>
            <a:ext cx="11522700" cy="5283023"/>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pPr>
            <a:r>
              <a:rPr lang="en-US" sz="2000" dirty="0">
                <a:latin typeface="Roboto"/>
                <a:ea typeface="Roboto"/>
                <a:sym typeface="Roboto"/>
              </a:rPr>
              <a:t>Example:</a:t>
            </a:r>
            <a:endParaRPr lang="en-US" sz="2000" dirty="0">
              <a:latin typeface="Roboto"/>
            </a:endParaRPr>
          </a:p>
          <a:p>
            <a:pPr marL="0" indent="0">
              <a:lnSpc>
                <a:spcPct val="150000"/>
              </a:lnSpc>
              <a:spcBef>
                <a:spcPts val="0"/>
              </a:spcBef>
              <a:buNone/>
            </a:pPr>
            <a:r>
              <a:rPr lang="en-US" sz="2000" dirty="0">
                <a:latin typeface="Roboto"/>
                <a:ea typeface="Roboto"/>
                <a:sym typeface="Roboto"/>
              </a:rPr>
              <a:t>Let</a:t>
            </a:r>
            <a:r>
              <a:rPr lang="en-US" sz="2000" dirty="0">
                <a:latin typeface="Roboto"/>
                <a:ea typeface="Roboto"/>
              </a:rPr>
              <a:t> us create </a:t>
            </a:r>
            <a:r>
              <a:rPr lang="en-US" sz="2000" dirty="0">
                <a:latin typeface="Roboto"/>
                <a:ea typeface="Roboto"/>
                <a:sym typeface="Roboto"/>
              </a:rPr>
              <a:t>a Visualforce page to get the information of</a:t>
            </a:r>
            <a:r>
              <a:rPr lang="en-US" sz="2000" dirty="0">
                <a:latin typeface="Roboto"/>
                <a:ea typeface="Roboto"/>
              </a:rPr>
              <a:t> a record in the Contact object. </a:t>
            </a:r>
          </a:p>
        </p:txBody>
      </p:sp>
      <p:pic>
        <p:nvPicPr>
          <p:cNvPr id="2" name="Picture 3" descr="Graphical user interface, text&#10;&#10;Description automatically generated">
            <a:extLst>
              <a:ext uri="{FF2B5EF4-FFF2-40B4-BE49-F238E27FC236}">
                <a16:creationId xmlns:a16="http://schemas.microsoft.com/office/drawing/2014/main" id="{E8470B11-0952-488E-8F5C-8E9D6451B76C}"/>
              </a:ext>
            </a:extLst>
          </p:cNvPr>
          <p:cNvPicPr>
            <a:picLocks noChangeAspect="1"/>
          </p:cNvPicPr>
          <p:nvPr/>
        </p:nvPicPr>
        <p:blipFill>
          <a:blip r:embed="rId3"/>
          <a:stretch>
            <a:fillRect/>
          </a:stretch>
        </p:blipFill>
        <p:spPr>
          <a:xfrm>
            <a:off x="569343" y="2296619"/>
            <a:ext cx="10808898" cy="3918159"/>
          </a:xfrm>
          <a:prstGeom prst="rect">
            <a:avLst/>
          </a:prstGeom>
        </p:spPr>
      </p:pic>
    </p:spTree>
    <p:extLst>
      <p:ext uri="{BB962C8B-B14F-4D97-AF65-F5344CB8AC3E}">
        <p14:creationId xmlns:p14="http://schemas.microsoft.com/office/powerpoint/2010/main" val="144558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Custom Controller</a:t>
            </a:r>
          </a:p>
        </p:txBody>
      </p:sp>
      <p:sp>
        <p:nvSpPr>
          <p:cNvPr id="228" name="Google Shape;228;p25"/>
          <p:cNvSpPr txBox="1">
            <a:spLocks noGrp="1"/>
          </p:cNvSpPr>
          <p:nvPr>
            <p:ph type="body" idx="2"/>
          </p:nvPr>
        </p:nvSpPr>
        <p:spPr>
          <a:xfrm>
            <a:off x="334650" y="1296908"/>
            <a:ext cx="11522700" cy="4822948"/>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pPr>
            <a:r>
              <a:rPr lang="en-US" sz="2400" dirty="0">
                <a:solidFill>
                  <a:srgbClr val="3C4043"/>
                </a:solidFill>
                <a:latin typeface="Roboto"/>
                <a:ea typeface="Roboto"/>
                <a:sym typeface="Roboto"/>
              </a:rPr>
              <a:t>When</a:t>
            </a:r>
            <a:r>
              <a:rPr lang="en-US" sz="2400" dirty="0">
                <a:solidFill>
                  <a:srgbClr val="3C4043"/>
                </a:solidFill>
                <a:latin typeface="Roboto"/>
                <a:ea typeface="Roboto"/>
              </a:rPr>
              <a:t> </a:t>
            </a:r>
            <a:r>
              <a:rPr lang="en-US" sz="2400" dirty="0">
                <a:solidFill>
                  <a:srgbClr val="3C4043"/>
                </a:solidFill>
                <a:latin typeface="Roboto"/>
                <a:ea typeface="Roboto"/>
                <a:sym typeface="Roboto"/>
              </a:rPr>
              <a:t>a developer needs more customize </a:t>
            </a:r>
            <a:r>
              <a:rPr lang="en-US" sz="2400" dirty="0">
                <a:solidFill>
                  <a:srgbClr val="3C4043"/>
                </a:solidFill>
                <a:latin typeface="Roboto"/>
                <a:ea typeface="Roboto"/>
              </a:rPr>
              <a:t>functionality then the custom apex controller classes are used.</a:t>
            </a:r>
          </a:p>
          <a:p>
            <a:pPr marL="342900" indent="-342900">
              <a:lnSpc>
                <a:spcPct val="150000"/>
              </a:lnSpc>
              <a:spcBef>
                <a:spcPts val="0"/>
              </a:spcBef>
            </a:pPr>
            <a:r>
              <a:rPr lang="en-US" sz="2400" dirty="0">
                <a:solidFill>
                  <a:srgbClr val="3C4043"/>
                </a:solidFill>
                <a:latin typeface="Roboto"/>
                <a:ea typeface="Roboto"/>
              </a:rPr>
              <a:t>A custom controller is a class written in Apex that implements all of a page's logic, without leveraging a standard controller.</a:t>
            </a:r>
          </a:p>
          <a:p>
            <a:pPr marL="342900" indent="-342900">
              <a:lnSpc>
                <a:spcPct val="150000"/>
              </a:lnSpc>
              <a:spcBef>
                <a:spcPts val="0"/>
              </a:spcBef>
            </a:pPr>
            <a:r>
              <a:rPr lang="en-US" sz="2400" dirty="0">
                <a:solidFill>
                  <a:srgbClr val="3C4043"/>
                </a:solidFill>
                <a:latin typeface="Roboto"/>
                <a:ea typeface="Roboto"/>
              </a:rPr>
              <a:t>Only one custom controller can be used for one VF page.</a:t>
            </a:r>
          </a:p>
          <a:p>
            <a:pPr marL="342900" indent="-342900">
              <a:lnSpc>
                <a:spcPct val="150000"/>
              </a:lnSpc>
              <a:spcBef>
                <a:spcPts val="0"/>
              </a:spcBef>
            </a:pPr>
            <a:r>
              <a:rPr lang="en-US" sz="2400" b="1" dirty="0">
                <a:solidFill>
                  <a:srgbClr val="3C4043"/>
                </a:solidFill>
                <a:latin typeface="Roboto"/>
                <a:ea typeface="Roboto"/>
              </a:rPr>
              <a:t>Syntax:</a:t>
            </a:r>
          </a:p>
          <a:p>
            <a:pPr marL="0" indent="0">
              <a:lnSpc>
                <a:spcPct val="150000"/>
              </a:lnSpc>
              <a:spcBef>
                <a:spcPts val="0"/>
              </a:spcBef>
              <a:buNone/>
            </a:pPr>
            <a:r>
              <a:rPr lang="en-US" sz="2000" dirty="0">
                <a:solidFill>
                  <a:srgbClr val="3C4043"/>
                </a:solidFill>
                <a:latin typeface="Roboto"/>
                <a:ea typeface="Roboto"/>
              </a:rPr>
              <a:t>     &lt;</a:t>
            </a:r>
            <a:r>
              <a:rPr lang="en-US" sz="2000" dirty="0" err="1">
                <a:solidFill>
                  <a:srgbClr val="3C4043"/>
                </a:solidFill>
                <a:latin typeface="Roboto"/>
                <a:ea typeface="Roboto"/>
              </a:rPr>
              <a:t>apex:page</a:t>
            </a:r>
            <a:r>
              <a:rPr lang="en-US" sz="2000" dirty="0">
                <a:solidFill>
                  <a:srgbClr val="3C4043"/>
                </a:solidFill>
                <a:latin typeface="Roboto"/>
                <a:ea typeface="Roboto"/>
              </a:rPr>
              <a:t> controller="</a:t>
            </a:r>
            <a:r>
              <a:rPr lang="en-US" sz="2000" dirty="0" err="1">
                <a:solidFill>
                  <a:srgbClr val="3C4043"/>
                </a:solidFill>
                <a:latin typeface="Roboto"/>
                <a:ea typeface="Roboto"/>
              </a:rPr>
              <a:t>MyCustomController</a:t>
            </a:r>
            <a:r>
              <a:rPr lang="en-US" sz="2000" dirty="0">
                <a:solidFill>
                  <a:srgbClr val="3C4043"/>
                </a:solidFill>
                <a:latin typeface="Roboto"/>
                <a:ea typeface="Roboto"/>
              </a:rPr>
              <a:t>"&gt;</a:t>
            </a:r>
          </a:p>
          <a:p>
            <a:pPr marL="0" indent="0">
              <a:lnSpc>
                <a:spcPct val="150000"/>
              </a:lnSpc>
              <a:spcBef>
                <a:spcPts val="0"/>
              </a:spcBef>
              <a:buNone/>
            </a:pPr>
            <a:r>
              <a:rPr lang="en-US" sz="2000" dirty="0">
                <a:solidFill>
                  <a:srgbClr val="3C4043"/>
                </a:solidFill>
                <a:latin typeface="Roboto"/>
                <a:ea typeface="Roboto"/>
              </a:rPr>
              <a:t>         // </a:t>
            </a:r>
            <a:r>
              <a:rPr lang="en-US" sz="2000" dirty="0" err="1">
                <a:solidFill>
                  <a:srgbClr val="3C4043"/>
                </a:solidFill>
                <a:latin typeface="Roboto"/>
                <a:ea typeface="Roboto"/>
              </a:rPr>
              <a:t>Vf</a:t>
            </a:r>
            <a:r>
              <a:rPr lang="en-US" sz="2000" dirty="0">
                <a:solidFill>
                  <a:srgbClr val="3C4043"/>
                </a:solidFill>
                <a:latin typeface="Roboto"/>
                <a:ea typeface="Roboto"/>
              </a:rPr>
              <a:t> page code</a:t>
            </a:r>
          </a:p>
          <a:p>
            <a:pPr marL="0" indent="0">
              <a:lnSpc>
                <a:spcPct val="150000"/>
              </a:lnSpc>
              <a:spcBef>
                <a:spcPts val="0"/>
              </a:spcBef>
              <a:buNone/>
            </a:pPr>
            <a:r>
              <a:rPr lang="en-US" sz="2000" dirty="0">
                <a:solidFill>
                  <a:srgbClr val="3C4043"/>
                </a:solidFill>
                <a:latin typeface="Roboto"/>
                <a:ea typeface="Roboto"/>
              </a:rPr>
              <a:t>     &lt;/</a:t>
            </a:r>
            <a:r>
              <a:rPr lang="en-US" sz="2000" dirty="0" err="1">
                <a:solidFill>
                  <a:srgbClr val="3C4043"/>
                </a:solidFill>
                <a:latin typeface="Roboto"/>
                <a:ea typeface="Roboto"/>
              </a:rPr>
              <a:t>apex:page</a:t>
            </a:r>
            <a:r>
              <a:rPr lang="en-US" sz="2000" dirty="0">
                <a:solidFill>
                  <a:srgbClr val="3C4043"/>
                </a:solidFill>
                <a:latin typeface="Roboto"/>
                <a:ea typeface="Roboto"/>
              </a:rPr>
              <a:t>&gt;</a:t>
            </a:r>
          </a:p>
          <a:p>
            <a:pPr marL="342900" indent="-342900">
              <a:lnSpc>
                <a:spcPct val="150000"/>
              </a:lnSpc>
              <a:spcBef>
                <a:spcPts val="0"/>
              </a:spcBef>
            </a:pPr>
            <a:endParaRPr lang="en-US" sz="2400" dirty="0">
              <a:ea typeface="Roboto"/>
            </a:endParaRPr>
          </a:p>
          <a:p>
            <a:pPr marL="0" indent="0">
              <a:lnSpc>
                <a:spcPct val="114999"/>
              </a:lnSpc>
              <a:spcBef>
                <a:spcPts val="1100"/>
              </a:spcBef>
              <a:buNone/>
            </a:pPr>
            <a:endParaRPr lang="en-US" sz="1800" dirty="0">
              <a:solidFill>
                <a:srgbClr val="3C4043"/>
              </a:solidFill>
              <a:latin typeface="Roboto"/>
              <a:ea typeface="Roboto"/>
              <a:cs typeface="Roboto"/>
            </a:endParaRPr>
          </a:p>
        </p:txBody>
      </p:sp>
    </p:spTree>
    <p:extLst>
      <p:ext uri="{BB962C8B-B14F-4D97-AF65-F5344CB8AC3E}">
        <p14:creationId xmlns:p14="http://schemas.microsoft.com/office/powerpoint/2010/main" val="304210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Custom Controller Cont.</a:t>
            </a:r>
          </a:p>
        </p:txBody>
      </p:sp>
      <p:sp>
        <p:nvSpPr>
          <p:cNvPr id="228" name="Google Shape;228;p25"/>
          <p:cNvSpPr txBox="1">
            <a:spLocks noGrp="1"/>
          </p:cNvSpPr>
          <p:nvPr>
            <p:ph type="body" idx="2"/>
          </p:nvPr>
        </p:nvSpPr>
        <p:spPr>
          <a:xfrm>
            <a:off x="334650" y="1296908"/>
            <a:ext cx="11522700" cy="4822948"/>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pPr>
            <a:r>
              <a:rPr lang="en-US" sz="2400" dirty="0">
                <a:ea typeface="Roboto"/>
                <a:sym typeface="Roboto"/>
              </a:rPr>
              <a:t>Example</a:t>
            </a:r>
            <a:r>
              <a:rPr lang="en-US" sz="2400" dirty="0">
                <a:ea typeface="Roboto"/>
              </a:rPr>
              <a:t>:</a:t>
            </a:r>
          </a:p>
          <a:p>
            <a:pPr>
              <a:lnSpc>
                <a:spcPct val="150000"/>
              </a:lnSpc>
              <a:spcBef>
                <a:spcPts val="0"/>
              </a:spcBef>
            </a:pPr>
            <a:r>
              <a:rPr lang="en-US" sz="2400" dirty="0">
                <a:ea typeface="Roboto"/>
              </a:rPr>
              <a:t>Let us create </a:t>
            </a:r>
            <a:r>
              <a:rPr lang="en-US" sz="2400" dirty="0">
                <a:ea typeface="Roboto"/>
                <a:sym typeface="Roboto"/>
              </a:rPr>
              <a:t>a </a:t>
            </a:r>
            <a:r>
              <a:rPr lang="en-US" sz="2400" dirty="0">
                <a:ea typeface="Roboto"/>
              </a:rPr>
              <a:t>Visualforce page to fetch the Account record from apex class, display its name and update the name from VF page.</a:t>
            </a:r>
          </a:p>
          <a:p>
            <a:pPr>
              <a:lnSpc>
                <a:spcPct val="150000"/>
              </a:lnSpc>
              <a:spcBef>
                <a:spcPts val="0"/>
              </a:spcBef>
            </a:pPr>
            <a:endParaRPr lang="en-US" sz="2400" dirty="0">
              <a:ea typeface="Roboto"/>
            </a:endParaRPr>
          </a:p>
          <a:p>
            <a:pPr marL="342900" indent="-342900">
              <a:lnSpc>
                <a:spcPct val="150000"/>
              </a:lnSpc>
              <a:spcBef>
                <a:spcPts val="0"/>
              </a:spcBef>
            </a:pPr>
            <a:endParaRPr lang="en-US" sz="2400" dirty="0">
              <a:solidFill>
                <a:srgbClr val="3C4043"/>
              </a:solidFill>
              <a:latin typeface="Roboto"/>
              <a:ea typeface="Roboto"/>
            </a:endParaRPr>
          </a:p>
          <a:p>
            <a:pPr marL="342900" indent="-342900">
              <a:lnSpc>
                <a:spcPct val="150000"/>
              </a:lnSpc>
              <a:spcBef>
                <a:spcPts val="0"/>
              </a:spcBef>
            </a:pPr>
            <a:endParaRPr lang="en-US" sz="2400" dirty="0">
              <a:ea typeface="Roboto"/>
            </a:endParaRPr>
          </a:p>
          <a:p>
            <a:pPr marL="0" indent="0">
              <a:lnSpc>
                <a:spcPct val="114999"/>
              </a:lnSpc>
              <a:spcBef>
                <a:spcPts val="1100"/>
              </a:spcBef>
              <a:buNone/>
            </a:pPr>
            <a:endParaRPr lang="en-US" sz="1800" dirty="0">
              <a:solidFill>
                <a:srgbClr val="3C4043"/>
              </a:solidFill>
              <a:latin typeface="Roboto"/>
              <a:ea typeface="Roboto"/>
              <a:cs typeface="Roboto"/>
            </a:endParaRPr>
          </a:p>
        </p:txBody>
      </p:sp>
      <p:pic>
        <p:nvPicPr>
          <p:cNvPr id="2" name="Picture 2" descr="Text&#10;&#10;Description automatically generated">
            <a:extLst>
              <a:ext uri="{FF2B5EF4-FFF2-40B4-BE49-F238E27FC236}">
                <a16:creationId xmlns:a16="http://schemas.microsoft.com/office/drawing/2014/main" id="{67288D06-D0E9-4273-A819-B85F285F9EFA}"/>
              </a:ext>
            </a:extLst>
          </p:cNvPr>
          <p:cNvPicPr>
            <a:picLocks noChangeAspect="1"/>
          </p:cNvPicPr>
          <p:nvPr/>
        </p:nvPicPr>
        <p:blipFill>
          <a:blip r:embed="rId3"/>
          <a:stretch>
            <a:fillRect/>
          </a:stretch>
        </p:blipFill>
        <p:spPr>
          <a:xfrm>
            <a:off x="871268" y="3081106"/>
            <a:ext cx="9155502" cy="3168691"/>
          </a:xfrm>
          <a:prstGeom prst="rect">
            <a:avLst/>
          </a:prstGeom>
        </p:spPr>
      </p:pic>
    </p:spTree>
    <p:extLst>
      <p:ext uri="{BB962C8B-B14F-4D97-AF65-F5344CB8AC3E}">
        <p14:creationId xmlns:p14="http://schemas.microsoft.com/office/powerpoint/2010/main" val="197215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Custom Controller Cont.</a:t>
            </a:r>
          </a:p>
        </p:txBody>
      </p:sp>
      <p:sp>
        <p:nvSpPr>
          <p:cNvPr id="228" name="Google Shape;228;p25"/>
          <p:cNvSpPr txBox="1">
            <a:spLocks noGrp="1"/>
          </p:cNvSpPr>
          <p:nvPr>
            <p:ph type="body" idx="2"/>
          </p:nvPr>
        </p:nvSpPr>
        <p:spPr>
          <a:xfrm>
            <a:off x="334650" y="1296908"/>
            <a:ext cx="11522700" cy="4822948"/>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pPr>
            <a:r>
              <a:rPr lang="en-US" sz="2400">
                <a:ea typeface="Roboto"/>
              </a:rPr>
              <a:t>Custom Controller Code:</a:t>
            </a:r>
          </a:p>
          <a:p>
            <a:pPr marL="342900" indent="-342900">
              <a:lnSpc>
                <a:spcPct val="150000"/>
              </a:lnSpc>
              <a:spcBef>
                <a:spcPts val="0"/>
              </a:spcBef>
            </a:pPr>
            <a:endParaRPr lang="en-US" sz="2400">
              <a:ea typeface="Roboto"/>
            </a:endParaRPr>
          </a:p>
          <a:p>
            <a:pPr>
              <a:lnSpc>
                <a:spcPct val="150000"/>
              </a:lnSpc>
              <a:spcBef>
                <a:spcPts val="0"/>
              </a:spcBef>
            </a:pPr>
            <a:endParaRPr lang="en-US" sz="2400">
              <a:ea typeface="Roboto"/>
            </a:endParaRPr>
          </a:p>
          <a:p>
            <a:pPr marL="342900" indent="-342900">
              <a:lnSpc>
                <a:spcPct val="150000"/>
              </a:lnSpc>
              <a:spcBef>
                <a:spcPts val="0"/>
              </a:spcBef>
            </a:pPr>
            <a:endParaRPr lang="en-US" sz="2400">
              <a:solidFill>
                <a:srgbClr val="3C4043"/>
              </a:solidFill>
              <a:latin typeface="Roboto"/>
              <a:ea typeface="Roboto"/>
            </a:endParaRPr>
          </a:p>
          <a:p>
            <a:pPr marL="342900" indent="-342900">
              <a:lnSpc>
                <a:spcPct val="150000"/>
              </a:lnSpc>
              <a:spcBef>
                <a:spcPts val="0"/>
              </a:spcBef>
            </a:pPr>
            <a:endParaRPr lang="en-US" sz="2400">
              <a:ea typeface="Roboto"/>
            </a:endParaRPr>
          </a:p>
          <a:p>
            <a:pPr marL="0" indent="0">
              <a:lnSpc>
                <a:spcPct val="114999"/>
              </a:lnSpc>
              <a:spcBef>
                <a:spcPts val="1100"/>
              </a:spcBef>
              <a:buNone/>
            </a:pPr>
            <a:endParaRPr lang="en-US" sz="1800">
              <a:solidFill>
                <a:srgbClr val="3C4043"/>
              </a:solidFill>
              <a:latin typeface="Roboto"/>
              <a:ea typeface="Roboto"/>
              <a:cs typeface="Roboto"/>
            </a:endParaRPr>
          </a:p>
        </p:txBody>
      </p:sp>
      <p:pic>
        <p:nvPicPr>
          <p:cNvPr id="3" name="Picture 3" descr="Graphical user interface, text, application, email&#10;&#10;Description automatically generated">
            <a:extLst>
              <a:ext uri="{FF2B5EF4-FFF2-40B4-BE49-F238E27FC236}">
                <a16:creationId xmlns:a16="http://schemas.microsoft.com/office/drawing/2014/main" id="{D6B55FEE-133E-430A-A126-9275A103E9DB}"/>
              </a:ext>
            </a:extLst>
          </p:cNvPr>
          <p:cNvPicPr>
            <a:picLocks noChangeAspect="1"/>
          </p:cNvPicPr>
          <p:nvPr/>
        </p:nvPicPr>
        <p:blipFill>
          <a:blip r:embed="rId3"/>
          <a:stretch>
            <a:fillRect/>
          </a:stretch>
        </p:blipFill>
        <p:spPr>
          <a:xfrm>
            <a:off x="612476" y="1955735"/>
            <a:ext cx="10363198" cy="4254871"/>
          </a:xfrm>
          <a:prstGeom prst="rect">
            <a:avLst/>
          </a:prstGeom>
        </p:spPr>
      </p:pic>
    </p:spTree>
    <p:extLst>
      <p:ext uri="{BB962C8B-B14F-4D97-AF65-F5344CB8AC3E}">
        <p14:creationId xmlns:p14="http://schemas.microsoft.com/office/powerpoint/2010/main" val="945289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Extension Controller</a:t>
            </a:r>
          </a:p>
        </p:txBody>
      </p:sp>
      <p:sp>
        <p:nvSpPr>
          <p:cNvPr id="228" name="Google Shape;228;p25"/>
          <p:cNvSpPr txBox="1">
            <a:spLocks noGrp="1"/>
          </p:cNvSpPr>
          <p:nvPr>
            <p:ph type="body" idx="2"/>
          </p:nvPr>
        </p:nvSpPr>
        <p:spPr>
          <a:xfrm>
            <a:off x="420914" y="1124380"/>
            <a:ext cx="11522700" cy="5412419"/>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pPr>
            <a:r>
              <a:rPr lang="en-US" sz="2200">
                <a:latin typeface="Roboto"/>
                <a:ea typeface="Roboto"/>
                <a:sym typeface="Roboto"/>
              </a:rPr>
              <a:t>A controller extension is an Apex class that</a:t>
            </a:r>
            <a:r>
              <a:rPr lang="en-US" sz="2200">
                <a:latin typeface="Roboto"/>
                <a:ea typeface="Roboto"/>
              </a:rPr>
              <a:t> extends the functionality of a standard or custom controller. </a:t>
            </a:r>
            <a:endParaRPr lang="en-US" sz="2200">
              <a:solidFill>
                <a:srgbClr val="3C4043"/>
              </a:solidFill>
              <a:latin typeface="Roboto"/>
              <a:ea typeface="Roboto"/>
            </a:endParaRPr>
          </a:p>
          <a:p>
            <a:pPr marL="342900" indent="-342900">
              <a:lnSpc>
                <a:spcPct val="150000"/>
              </a:lnSpc>
              <a:spcBef>
                <a:spcPts val="0"/>
              </a:spcBef>
            </a:pPr>
            <a:r>
              <a:rPr lang="en-US" sz="2200">
                <a:latin typeface="Roboto"/>
                <a:ea typeface="Roboto"/>
              </a:rPr>
              <a:t>Extension controllers give additional functionality to a standard controller and controller. </a:t>
            </a:r>
            <a:endParaRPr lang="en-US" sz="2200">
              <a:solidFill>
                <a:srgbClr val="3C4043"/>
              </a:solidFill>
              <a:latin typeface="Roboto"/>
              <a:ea typeface="Roboto"/>
            </a:endParaRPr>
          </a:p>
          <a:p>
            <a:pPr marL="342900" indent="-342900">
              <a:lnSpc>
                <a:spcPct val="150000"/>
              </a:lnSpc>
              <a:spcBef>
                <a:spcPts val="0"/>
              </a:spcBef>
            </a:pPr>
            <a:r>
              <a:rPr lang="en-US" sz="2200">
                <a:latin typeface="Roboto"/>
                <a:ea typeface="Roboto"/>
              </a:rPr>
              <a:t>When we need both standard controller and Controller functionality we use</a:t>
            </a:r>
            <a:r>
              <a:rPr lang="en-US" sz="2200" b="1" dirty="0">
                <a:latin typeface="Roboto"/>
                <a:ea typeface="Roboto"/>
              </a:rPr>
              <a:t> </a:t>
            </a:r>
            <a:r>
              <a:rPr lang="en-US" sz="2200">
                <a:latin typeface="Roboto"/>
                <a:ea typeface="Roboto"/>
              </a:rPr>
              <a:t>extension controllers to call Controller in visual force page.</a:t>
            </a:r>
          </a:p>
          <a:p>
            <a:pPr marL="342900" indent="-342900">
              <a:lnSpc>
                <a:spcPct val="150000"/>
              </a:lnSpc>
              <a:spcBef>
                <a:spcPts val="0"/>
              </a:spcBef>
            </a:pPr>
            <a:r>
              <a:rPr lang="en-US" sz="2200">
                <a:latin typeface="Roboto"/>
                <a:ea typeface="Roboto"/>
              </a:rPr>
              <a:t>More than one extension can be used on one page.  If there is more than one extension it will execute from left to right.  </a:t>
            </a:r>
          </a:p>
          <a:p>
            <a:pPr marL="342900" indent="-342900">
              <a:lnSpc>
                <a:spcPct val="150000"/>
              </a:lnSpc>
              <a:spcBef>
                <a:spcPts val="0"/>
              </a:spcBef>
            </a:pPr>
            <a:r>
              <a:rPr lang="en-US" sz="2200" b="1">
                <a:solidFill>
                  <a:srgbClr val="3C4043"/>
                </a:solidFill>
                <a:latin typeface="Roboto"/>
                <a:ea typeface="Roboto"/>
              </a:rPr>
              <a:t>Syntax:</a:t>
            </a:r>
          </a:p>
          <a:p>
            <a:pPr marL="0" indent="0">
              <a:lnSpc>
                <a:spcPct val="150000"/>
              </a:lnSpc>
              <a:spcBef>
                <a:spcPts val="0"/>
              </a:spcBef>
              <a:buNone/>
            </a:pPr>
            <a:r>
              <a:rPr lang="en-US" sz="2000" dirty="0">
                <a:solidFill>
                  <a:srgbClr val="3C4043"/>
                </a:solidFill>
                <a:latin typeface="Roboto"/>
                <a:ea typeface="Roboto"/>
              </a:rPr>
              <a:t>     &lt;</a:t>
            </a:r>
            <a:r>
              <a:rPr lang="en-US" sz="2000" dirty="0" err="1">
                <a:solidFill>
                  <a:srgbClr val="3C4043"/>
                </a:solidFill>
                <a:latin typeface="Roboto"/>
                <a:ea typeface="Roboto"/>
              </a:rPr>
              <a:t>apex:page</a:t>
            </a:r>
            <a:r>
              <a:rPr lang="en-US" sz="2000" dirty="0">
                <a:solidFill>
                  <a:srgbClr val="3C4043"/>
                </a:solidFill>
                <a:latin typeface="Roboto"/>
                <a:ea typeface="Roboto"/>
              </a:rPr>
              <a:t> </a:t>
            </a:r>
            <a:r>
              <a:rPr lang="en-US" sz="2000" dirty="0" err="1">
                <a:solidFill>
                  <a:srgbClr val="3C4043"/>
                </a:solidFill>
                <a:latin typeface="Roboto"/>
                <a:ea typeface="Roboto"/>
              </a:rPr>
              <a:t>standardcontroller</a:t>
            </a:r>
            <a:r>
              <a:rPr lang="en-US" sz="2000">
                <a:solidFill>
                  <a:srgbClr val="3C4043"/>
                </a:solidFill>
                <a:latin typeface="Roboto"/>
                <a:ea typeface="Roboto"/>
              </a:rPr>
              <a:t>= “Account” extensions=“CustomExtension1, CustomExtension2”&gt;</a:t>
            </a:r>
          </a:p>
          <a:p>
            <a:pPr marL="0" indent="0">
              <a:lnSpc>
                <a:spcPct val="150000"/>
              </a:lnSpc>
              <a:spcBef>
                <a:spcPts val="0"/>
              </a:spcBef>
              <a:buNone/>
            </a:pPr>
            <a:r>
              <a:rPr lang="en-US" sz="2000">
                <a:solidFill>
                  <a:srgbClr val="3C4043"/>
                </a:solidFill>
                <a:latin typeface="Roboto"/>
                <a:ea typeface="Roboto"/>
              </a:rPr>
              <a:t>         // </a:t>
            </a:r>
            <a:r>
              <a:rPr lang="en-US" sz="2000" err="1">
                <a:solidFill>
                  <a:srgbClr val="3C4043"/>
                </a:solidFill>
                <a:latin typeface="Roboto"/>
                <a:ea typeface="Roboto"/>
              </a:rPr>
              <a:t>Vf</a:t>
            </a:r>
            <a:r>
              <a:rPr lang="en-US" sz="2000">
                <a:solidFill>
                  <a:srgbClr val="3C4043"/>
                </a:solidFill>
                <a:latin typeface="Roboto"/>
                <a:ea typeface="Roboto"/>
              </a:rPr>
              <a:t> page code</a:t>
            </a:r>
          </a:p>
          <a:p>
            <a:pPr marL="0" indent="0">
              <a:lnSpc>
                <a:spcPct val="150000"/>
              </a:lnSpc>
              <a:spcBef>
                <a:spcPts val="0"/>
              </a:spcBef>
              <a:buNone/>
            </a:pPr>
            <a:r>
              <a:rPr lang="en-US" sz="2000">
                <a:solidFill>
                  <a:srgbClr val="3C4043"/>
                </a:solidFill>
                <a:latin typeface="Roboto"/>
                <a:ea typeface="Roboto"/>
              </a:rPr>
              <a:t>     &lt;/</a:t>
            </a:r>
            <a:r>
              <a:rPr lang="en-US" sz="2000" err="1">
                <a:solidFill>
                  <a:srgbClr val="3C4043"/>
                </a:solidFill>
                <a:latin typeface="Roboto"/>
                <a:ea typeface="Roboto"/>
              </a:rPr>
              <a:t>apex:page</a:t>
            </a:r>
            <a:r>
              <a:rPr lang="en-US" sz="2000">
                <a:solidFill>
                  <a:srgbClr val="3C4043"/>
                </a:solidFill>
                <a:latin typeface="Roboto"/>
                <a:ea typeface="Roboto"/>
              </a:rPr>
              <a:t>&gt;</a:t>
            </a:r>
          </a:p>
          <a:p>
            <a:pPr marL="342900" indent="-342900">
              <a:lnSpc>
                <a:spcPct val="150000"/>
              </a:lnSpc>
              <a:spcBef>
                <a:spcPts val="0"/>
              </a:spcBef>
            </a:pPr>
            <a:endParaRPr lang="en-US" sz="2400">
              <a:ea typeface="Roboto"/>
            </a:endParaRPr>
          </a:p>
          <a:p>
            <a:pPr marL="0" indent="0">
              <a:lnSpc>
                <a:spcPct val="114999"/>
              </a:lnSpc>
              <a:spcBef>
                <a:spcPts val="1100"/>
              </a:spcBef>
              <a:buNone/>
            </a:pPr>
            <a:endParaRPr lang="en-US" sz="1800">
              <a:solidFill>
                <a:srgbClr val="3C4043"/>
              </a:solidFill>
              <a:latin typeface="Roboto"/>
              <a:ea typeface="Roboto"/>
              <a:cs typeface="Roboto"/>
            </a:endParaRPr>
          </a:p>
        </p:txBody>
      </p:sp>
    </p:spTree>
    <p:extLst>
      <p:ext uri="{BB962C8B-B14F-4D97-AF65-F5344CB8AC3E}">
        <p14:creationId xmlns:p14="http://schemas.microsoft.com/office/powerpoint/2010/main" val="374414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p>
            <a:pPr marL="0" lvl="0" indent="0" algn="ctr">
              <a:lnSpc>
                <a:spcPct val="90000"/>
              </a:lnSpc>
              <a:spcBef>
                <a:spcPts val="0"/>
              </a:spcBef>
              <a:spcAft>
                <a:spcPts val="0"/>
              </a:spcAft>
              <a:buNone/>
            </a:pPr>
            <a:r>
              <a:rPr lang="en-US" dirty="0"/>
              <a:t>Agenda</a:t>
            </a:r>
          </a:p>
        </p:txBody>
      </p:sp>
      <p:sp>
        <p:nvSpPr>
          <p:cNvPr id="198" name="Google Shape;198;p20"/>
          <p:cNvSpPr txBox="1">
            <a:spLocks noGrp="1"/>
          </p:cNvSpPr>
          <p:nvPr>
            <p:ph type="body" idx="2"/>
          </p:nvPr>
        </p:nvSpPr>
        <p:spPr>
          <a:xfrm>
            <a:off x="373969" y="1197031"/>
            <a:ext cx="11522700" cy="4964796"/>
          </a:xfrm>
          <a:prstGeom prst="rect">
            <a:avLst/>
          </a:prstGeom>
          <a:noFill/>
          <a:ln>
            <a:noFill/>
          </a:ln>
        </p:spPr>
        <p:txBody>
          <a:bodyPr spcFirstLastPara="1" wrap="square" lIns="91425" tIns="45700" rIns="91425" bIns="45700" anchor="t" anchorCtr="0">
            <a:noAutofit/>
          </a:bodyPr>
          <a:lstStyle/>
          <a:p>
            <a:pPr marL="914400" indent="-342900">
              <a:lnSpc>
                <a:spcPct val="150000"/>
              </a:lnSpc>
              <a:spcBef>
                <a:spcPts val="0"/>
              </a:spcBef>
              <a:buClr>
                <a:srgbClr val="3C4043"/>
              </a:buClr>
              <a:buSzPts val="1800"/>
            </a:pPr>
            <a:r>
              <a:rPr lang="en-US" sz="2400" dirty="0">
                <a:solidFill>
                  <a:srgbClr val="3C4043"/>
                </a:solidFill>
                <a:highlight>
                  <a:schemeClr val="lt1"/>
                </a:highlight>
                <a:latin typeface="Roboto"/>
                <a:ea typeface="Roboto"/>
              </a:rPr>
              <a:t>Model – View – Controller (MVC)​</a:t>
            </a:r>
          </a:p>
          <a:p>
            <a:pPr marL="914400" indent="-342900">
              <a:lnSpc>
                <a:spcPct val="150000"/>
              </a:lnSpc>
              <a:spcBef>
                <a:spcPts val="0"/>
              </a:spcBef>
              <a:buClr>
                <a:srgbClr val="3C4043"/>
              </a:buClr>
              <a:buSzPts val="1800"/>
            </a:pPr>
            <a:r>
              <a:rPr lang="en-US" sz="2400" dirty="0">
                <a:solidFill>
                  <a:srgbClr val="3C4043"/>
                </a:solidFill>
                <a:highlight>
                  <a:schemeClr val="lt1"/>
                </a:highlight>
                <a:latin typeface="Roboto"/>
                <a:ea typeface="Roboto"/>
              </a:rPr>
              <a:t>What is a Visualforce Page?</a:t>
            </a:r>
          </a:p>
          <a:p>
            <a:pPr marL="914400" indent="-342900">
              <a:lnSpc>
                <a:spcPct val="150000"/>
              </a:lnSpc>
              <a:spcBef>
                <a:spcPts val="0"/>
              </a:spcBef>
              <a:buClr>
                <a:srgbClr val="3C4043"/>
              </a:buClr>
              <a:buSzPts val="1800"/>
            </a:pPr>
            <a:r>
              <a:rPr lang="en-US" sz="2400" dirty="0">
                <a:solidFill>
                  <a:srgbClr val="3C4043"/>
                </a:solidFill>
                <a:highlight>
                  <a:schemeClr val="lt1"/>
                </a:highlight>
                <a:latin typeface="Roboto"/>
                <a:ea typeface="Roboto"/>
              </a:rPr>
              <a:t>Visualforce Overview &amp; Architecture​</a:t>
            </a:r>
          </a:p>
          <a:p>
            <a:pPr marL="914400" indent="-342900">
              <a:lnSpc>
                <a:spcPct val="150000"/>
              </a:lnSpc>
              <a:spcBef>
                <a:spcPts val="0"/>
              </a:spcBef>
              <a:buClr>
                <a:srgbClr val="3C4043"/>
              </a:buClr>
              <a:buSzPts val="1800"/>
            </a:pPr>
            <a:r>
              <a:rPr lang="en-US" sz="2400" dirty="0">
                <a:solidFill>
                  <a:srgbClr val="3C4043"/>
                </a:solidFill>
                <a:highlight>
                  <a:schemeClr val="lt1"/>
                </a:highlight>
                <a:latin typeface="Roboto"/>
                <a:ea typeface="Roboto"/>
              </a:rPr>
              <a:t>Visualforce Example</a:t>
            </a:r>
          </a:p>
          <a:p>
            <a:pPr marL="914400" indent="-342900">
              <a:lnSpc>
                <a:spcPct val="150000"/>
              </a:lnSpc>
              <a:spcBef>
                <a:spcPts val="0"/>
              </a:spcBef>
              <a:buClr>
                <a:srgbClr val="3C4043"/>
              </a:buClr>
              <a:buSzPts val="1800"/>
            </a:pPr>
            <a:r>
              <a:rPr lang="en-US" sz="2400" dirty="0">
                <a:solidFill>
                  <a:srgbClr val="3C4043"/>
                </a:solidFill>
                <a:highlight>
                  <a:schemeClr val="lt1"/>
                </a:highlight>
                <a:latin typeface="Roboto"/>
                <a:ea typeface="Roboto"/>
              </a:rPr>
              <a:t>Visualforce Markup​</a:t>
            </a:r>
          </a:p>
          <a:p>
            <a:pPr marL="914400" indent="-342900">
              <a:lnSpc>
                <a:spcPct val="150000"/>
              </a:lnSpc>
              <a:spcBef>
                <a:spcPts val="0"/>
              </a:spcBef>
              <a:buClr>
                <a:srgbClr val="3C4043"/>
              </a:buClr>
              <a:buSzPts val="1800"/>
            </a:pPr>
            <a:r>
              <a:rPr lang="en-US" sz="2400" dirty="0">
                <a:solidFill>
                  <a:srgbClr val="3C4043"/>
                </a:solidFill>
                <a:highlight>
                  <a:schemeClr val="lt1"/>
                </a:highlight>
                <a:latin typeface="Roboto"/>
                <a:ea typeface="Roboto"/>
              </a:rPr>
              <a:t>Visualforce Controllers – Standard, Custom and Extensions</a:t>
            </a:r>
          </a:p>
          <a:p>
            <a:pPr marL="914400" indent="-342900">
              <a:lnSpc>
                <a:spcPct val="150000"/>
              </a:lnSpc>
              <a:spcBef>
                <a:spcPts val="0"/>
              </a:spcBef>
              <a:buClr>
                <a:srgbClr val="3C4043"/>
              </a:buClr>
              <a:buSzPts val="1800"/>
            </a:pPr>
            <a:r>
              <a:rPr lang="en-US" sz="2400" dirty="0">
                <a:solidFill>
                  <a:srgbClr val="3C4043"/>
                </a:solidFill>
                <a:highlight>
                  <a:srgbClr val="FFFFFF"/>
                </a:highlight>
                <a:latin typeface="Roboto"/>
                <a:ea typeface="Roboto"/>
              </a:rPr>
              <a:t>Display Fields and Tables in Visualforce</a:t>
            </a:r>
            <a:endParaRPr lang="en-US" sz="2400" dirty="0">
              <a:solidFill>
                <a:srgbClr val="3C4043"/>
              </a:solidFill>
              <a:highlight>
                <a:schemeClr val="lt1"/>
              </a:highlight>
              <a:latin typeface="Roboto"/>
              <a:ea typeface="Roboto"/>
            </a:endParaRPr>
          </a:p>
          <a:p>
            <a:pPr marL="914400" indent="-342900">
              <a:lnSpc>
                <a:spcPct val="150000"/>
              </a:lnSpc>
              <a:spcBef>
                <a:spcPts val="0"/>
              </a:spcBef>
              <a:buClr>
                <a:srgbClr val="3C4043"/>
              </a:buClr>
              <a:buSzPts val="1800"/>
            </a:pPr>
            <a:r>
              <a:rPr lang="en-US" sz="2400" dirty="0">
                <a:solidFill>
                  <a:srgbClr val="3C4043"/>
                </a:solidFill>
                <a:highlight>
                  <a:schemeClr val="lt1"/>
                </a:highlight>
                <a:latin typeface="Roboto"/>
                <a:ea typeface="Roboto"/>
              </a:rPr>
              <a:t>Variables and Global Variables​</a:t>
            </a:r>
          </a:p>
          <a:p>
            <a:pPr marL="914400" indent="-342900">
              <a:lnSpc>
                <a:spcPct val="150000"/>
              </a:lnSpc>
              <a:spcBef>
                <a:spcPts val="0"/>
              </a:spcBef>
              <a:buClr>
                <a:srgbClr val="3C4043"/>
              </a:buClr>
              <a:buSzPts val="1800"/>
            </a:pPr>
            <a:r>
              <a:rPr lang="en-US" sz="2400" dirty="0">
                <a:solidFill>
                  <a:srgbClr val="3C4043"/>
                </a:solidFill>
                <a:highlight>
                  <a:schemeClr val="lt1"/>
                </a:highlight>
                <a:latin typeface="Roboto"/>
                <a:ea typeface="Roboto"/>
              </a:rPr>
              <a:t>Where can Visualforce pages be used?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Extension Controller Cont.</a:t>
            </a:r>
          </a:p>
        </p:txBody>
      </p:sp>
      <p:sp>
        <p:nvSpPr>
          <p:cNvPr id="228" name="Google Shape;228;p25"/>
          <p:cNvSpPr txBox="1">
            <a:spLocks noGrp="1"/>
          </p:cNvSpPr>
          <p:nvPr>
            <p:ph type="body" idx="2"/>
          </p:nvPr>
        </p:nvSpPr>
        <p:spPr>
          <a:xfrm>
            <a:off x="377782" y="1009361"/>
            <a:ext cx="11522700" cy="4822948"/>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pPr>
            <a:r>
              <a:rPr lang="en-US" sz="2200" dirty="0">
                <a:latin typeface="Roboto"/>
                <a:ea typeface="Roboto"/>
                <a:sym typeface="Roboto"/>
              </a:rPr>
              <a:t>Example</a:t>
            </a:r>
            <a:r>
              <a:rPr lang="en-US" sz="2200" dirty="0">
                <a:latin typeface="Roboto"/>
                <a:ea typeface="Roboto"/>
              </a:rPr>
              <a:t>:</a:t>
            </a:r>
          </a:p>
          <a:p>
            <a:pPr>
              <a:lnSpc>
                <a:spcPct val="150000"/>
              </a:lnSpc>
              <a:spcBef>
                <a:spcPts val="0"/>
              </a:spcBef>
            </a:pPr>
            <a:r>
              <a:rPr lang="en-US" sz="2200" dirty="0">
                <a:latin typeface="Roboto"/>
                <a:ea typeface="Roboto"/>
              </a:rPr>
              <a:t>Let us create a Visualforce page to get a message as: Hello </a:t>
            </a:r>
            <a:r>
              <a:rPr lang="en-US" sz="2200" dirty="0" err="1">
                <a:latin typeface="Roboto"/>
                <a:ea typeface="Roboto"/>
              </a:rPr>
              <a:t>AccountName</a:t>
            </a:r>
            <a:r>
              <a:rPr lang="en-US" sz="2200" dirty="0">
                <a:latin typeface="Roboto"/>
                <a:ea typeface="Roboto"/>
              </a:rPr>
              <a:t> using extension and which also uses the standard save action of standard controller Account.</a:t>
            </a:r>
            <a:br>
              <a:rPr lang="en-US" dirty="0"/>
            </a:br>
            <a:endParaRPr lang="en-US" sz="2200" dirty="0">
              <a:latin typeface="Roboto"/>
              <a:ea typeface="Roboto"/>
            </a:endParaRPr>
          </a:p>
          <a:p>
            <a:pPr marL="342900" indent="-342900">
              <a:lnSpc>
                <a:spcPct val="150000"/>
              </a:lnSpc>
              <a:spcBef>
                <a:spcPts val="0"/>
              </a:spcBef>
            </a:pPr>
            <a:endParaRPr lang="en-US" sz="2200">
              <a:latin typeface="Roboto"/>
              <a:ea typeface="Roboto"/>
            </a:endParaRPr>
          </a:p>
          <a:p>
            <a:pPr marL="342900" indent="-342900">
              <a:lnSpc>
                <a:spcPct val="150000"/>
              </a:lnSpc>
              <a:spcBef>
                <a:spcPts val="0"/>
              </a:spcBef>
            </a:pPr>
            <a:endParaRPr lang="en-US" sz="2400">
              <a:ea typeface="Roboto"/>
            </a:endParaRPr>
          </a:p>
          <a:p>
            <a:pPr marL="0" indent="0">
              <a:lnSpc>
                <a:spcPct val="114999"/>
              </a:lnSpc>
              <a:spcBef>
                <a:spcPts val="1100"/>
              </a:spcBef>
              <a:buNone/>
            </a:pPr>
            <a:endParaRPr lang="en-US" sz="1800">
              <a:solidFill>
                <a:srgbClr val="3C4043"/>
              </a:solidFill>
              <a:latin typeface="Roboto"/>
              <a:ea typeface="Roboto"/>
              <a:cs typeface="Roboto"/>
            </a:endParaRPr>
          </a:p>
          <a:p>
            <a:pPr marL="0" indent="0">
              <a:lnSpc>
                <a:spcPct val="114999"/>
              </a:lnSpc>
              <a:spcBef>
                <a:spcPts val="1100"/>
              </a:spcBef>
              <a:buNone/>
            </a:pPr>
            <a:endParaRPr lang="en-US" sz="1800">
              <a:solidFill>
                <a:srgbClr val="3C4043"/>
              </a:solidFill>
              <a:latin typeface="Roboto"/>
              <a:ea typeface="Roboto"/>
              <a:cs typeface="Roboto"/>
            </a:endParaRPr>
          </a:p>
          <a:p>
            <a:pPr marL="0" indent="0">
              <a:lnSpc>
                <a:spcPct val="114999"/>
              </a:lnSpc>
              <a:spcBef>
                <a:spcPts val="1100"/>
              </a:spcBef>
              <a:buNone/>
            </a:pPr>
            <a:endParaRPr lang="en-US" sz="1800">
              <a:solidFill>
                <a:srgbClr val="3C4043"/>
              </a:solidFill>
              <a:latin typeface="Roboto"/>
              <a:ea typeface="Roboto"/>
              <a:cs typeface="Roboto"/>
            </a:endParaRPr>
          </a:p>
        </p:txBody>
      </p:sp>
      <p:pic>
        <p:nvPicPr>
          <p:cNvPr id="3" name="Picture 2" descr="A screenshot of a computer program&#10;&#10;Description automatically generated">
            <a:extLst>
              <a:ext uri="{FF2B5EF4-FFF2-40B4-BE49-F238E27FC236}">
                <a16:creationId xmlns:a16="http://schemas.microsoft.com/office/drawing/2014/main" id="{21E4CB0B-D863-BA96-0BA1-E4116D03099F}"/>
              </a:ext>
            </a:extLst>
          </p:cNvPr>
          <p:cNvPicPr>
            <a:picLocks noChangeAspect="1"/>
          </p:cNvPicPr>
          <p:nvPr/>
        </p:nvPicPr>
        <p:blipFill>
          <a:blip r:embed="rId3"/>
          <a:stretch>
            <a:fillRect/>
          </a:stretch>
        </p:blipFill>
        <p:spPr>
          <a:xfrm>
            <a:off x="618435" y="2719944"/>
            <a:ext cx="11198087" cy="3350718"/>
          </a:xfrm>
          <a:prstGeom prst="rect">
            <a:avLst/>
          </a:prstGeom>
        </p:spPr>
      </p:pic>
    </p:spTree>
    <p:extLst>
      <p:ext uri="{BB962C8B-B14F-4D97-AF65-F5344CB8AC3E}">
        <p14:creationId xmlns:p14="http://schemas.microsoft.com/office/powerpoint/2010/main" val="3325870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Extension Controller Cont.</a:t>
            </a:r>
          </a:p>
        </p:txBody>
      </p:sp>
      <p:sp>
        <p:nvSpPr>
          <p:cNvPr id="228" name="Google Shape;228;p25"/>
          <p:cNvSpPr txBox="1">
            <a:spLocks noGrp="1"/>
          </p:cNvSpPr>
          <p:nvPr>
            <p:ph type="body" idx="2"/>
          </p:nvPr>
        </p:nvSpPr>
        <p:spPr>
          <a:xfrm>
            <a:off x="377782" y="1009361"/>
            <a:ext cx="11522700" cy="4822948"/>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pPr>
            <a:r>
              <a:rPr lang="en-US" sz="2200">
                <a:latin typeface="Roboto"/>
                <a:ea typeface="Roboto"/>
                <a:sym typeface="Roboto"/>
              </a:rPr>
              <a:t>Extension Code:</a:t>
            </a:r>
            <a:endParaRPr lang="en-US"/>
          </a:p>
          <a:p>
            <a:pPr marL="0" indent="0">
              <a:lnSpc>
                <a:spcPct val="114999"/>
              </a:lnSpc>
              <a:spcBef>
                <a:spcPts val="1100"/>
              </a:spcBef>
              <a:buNone/>
            </a:pPr>
            <a:endParaRPr lang="en-US" sz="1800">
              <a:solidFill>
                <a:srgbClr val="3C4043"/>
              </a:solidFill>
              <a:latin typeface="Roboto"/>
              <a:ea typeface="Roboto"/>
              <a:cs typeface="Roboto"/>
            </a:endParaRPr>
          </a:p>
          <a:p>
            <a:pPr marL="0" indent="0">
              <a:lnSpc>
                <a:spcPct val="114999"/>
              </a:lnSpc>
              <a:spcBef>
                <a:spcPts val="1100"/>
              </a:spcBef>
              <a:buNone/>
            </a:pPr>
            <a:endParaRPr lang="en-US" sz="1800">
              <a:solidFill>
                <a:srgbClr val="3C4043"/>
              </a:solidFill>
              <a:latin typeface="Roboto"/>
              <a:ea typeface="Roboto"/>
              <a:cs typeface="Roboto"/>
            </a:endParaRPr>
          </a:p>
          <a:p>
            <a:pPr marL="0" indent="0">
              <a:lnSpc>
                <a:spcPct val="114999"/>
              </a:lnSpc>
              <a:spcBef>
                <a:spcPts val="1100"/>
              </a:spcBef>
              <a:buNone/>
            </a:pPr>
            <a:endParaRPr lang="en-US" sz="1800">
              <a:solidFill>
                <a:srgbClr val="3C4043"/>
              </a:solidFill>
              <a:latin typeface="Roboto"/>
              <a:ea typeface="Roboto"/>
              <a:cs typeface="Roboto"/>
            </a:endParaRPr>
          </a:p>
        </p:txBody>
      </p:sp>
      <p:pic>
        <p:nvPicPr>
          <p:cNvPr id="3" name="Picture 2" descr="A screen shot of a computer code&#10;&#10;Description automatically generated">
            <a:extLst>
              <a:ext uri="{FF2B5EF4-FFF2-40B4-BE49-F238E27FC236}">
                <a16:creationId xmlns:a16="http://schemas.microsoft.com/office/drawing/2014/main" id="{72BE5E9B-A245-B0CC-EA52-F39E9CB0B15F}"/>
              </a:ext>
            </a:extLst>
          </p:cNvPr>
          <p:cNvPicPr>
            <a:picLocks noChangeAspect="1"/>
          </p:cNvPicPr>
          <p:nvPr/>
        </p:nvPicPr>
        <p:blipFill>
          <a:blip r:embed="rId3"/>
          <a:stretch>
            <a:fillRect/>
          </a:stretch>
        </p:blipFill>
        <p:spPr>
          <a:xfrm>
            <a:off x="461963" y="1759848"/>
            <a:ext cx="11268075" cy="4067175"/>
          </a:xfrm>
          <a:prstGeom prst="rect">
            <a:avLst/>
          </a:prstGeom>
        </p:spPr>
      </p:pic>
    </p:spTree>
    <p:extLst>
      <p:ext uri="{BB962C8B-B14F-4D97-AF65-F5344CB8AC3E}">
        <p14:creationId xmlns:p14="http://schemas.microsoft.com/office/powerpoint/2010/main" val="33964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Extension VS Controller</a:t>
            </a:r>
          </a:p>
        </p:txBody>
      </p:sp>
      <p:graphicFrame>
        <p:nvGraphicFramePr>
          <p:cNvPr id="4" name="Table 4">
            <a:extLst>
              <a:ext uri="{FF2B5EF4-FFF2-40B4-BE49-F238E27FC236}">
                <a16:creationId xmlns:a16="http://schemas.microsoft.com/office/drawing/2014/main" id="{20AB5DC7-C04C-4EAD-8AB9-C2556AA466CF}"/>
              </a:ext>
            </a:extLst>
          </p:cNvPr>
          <p:cNvGraphicFramePr>
            <a:graphicFrameLocks noGrp="1"/>
          </p:cNvGraphicFramePr>
          <p:nvPr>
            <p:extLst>
              <p:ext uri="{D42A27DB-BD31-4B8C-83A1-F6EECF244321}">
                <p14:modId xmlns:p14="http://schemas.microsoft.com/office/powerpoint/2010/main" val="1270945814"/>
              </p:ext>
            </p:extLst>
          </p:nvPr>
        </p:nvGraphicFramePr>
        <p:xfrm>
          <a:off x="503207" y="1250830"/>
          <a:ext cx="11090514" cy="5140864"/>
        </p:xfrm>
        <a:graphic>
          <a:graphicData uri="http://schemas.openxmlformats.org/drawingml/2006/table">
            <a:tbl>
              <a:tblPr firstRow="1" bandRow="1">
                <a:tableStyleId>{C5506C4D-7EEC-4CB1-95DF-D9B22A299A20}</a:tableStyleId>
              </a:tblPr>
              <a:tblGrid>
                <a:gridCol w="5545257">
                  <a:extLst>
                    <a:ext uri="{9D8B030D-6E8A-4147-A177-3AD203B41FA5}">
                      <a16:colId xmlns:a16="http://schemas.microsoft.com/office/drawing/2014/main" val="3235122545"/>
                    </a:ext>
                  </a:extLst>
                </a:gridCol>
                <a:gridCol w="5545257">
                  <a:extLst>
                    <a:ext uri="{9D8B030D-6E8A-4147-A177-3AD203B41FA5}">
                      <a16:colId xmlns:a16="http://schemas.microsoft.com/office/drawing/2014/main" val="2388562393"/>
                    </a:ext>
                  </a:extLst>
                </a:gridCol>
              </a:tblGrid>
              <a:tr h="632357">
                <a:tc>
                  <a:txBody>
                    <a:bodyPr/>
                    <a:lstStyle/>
                    <a:p>
                      <a:pPr algn="ctr"/>
                      <a:r>
                        <a:rPr lang="en-US" sz="2000" b="1">
                          <a:latin typeface="Roboto"/>
                        </a:rPr>
                        <a:t>Extension</a:t>
                      </a:r>
                    </a:p>
                  </a:txBody>
                  <a:tcPr anchor="ctr"/>
                </a:tc>
                <a:tc>
                  <a:txBody>
                    <a:bodyPr/>
                    <a:lstStyle/>
                    <a:p>
                      <a:pPr algn="ctr"/>
                      <a:r>
                        <a:rPr lang="en-US" sz="2000" b="1">
                          <a:latin typeface="Roboto"/>
                        </a:rPr>
                        <a:t>Controller</a:t>
                      </a:r>
                    </a:p>
                  </a:txBody>
                  <a:tcPr anchor="ctr"/>
                </a:tc>
                <a:extLst>
                  <a:ext uri="{0D108BD9-81ED-4DB2-BD59-A6C34878D82A}">
                    <a16:rowId xmlns:a16="http://schemas.microsoft.com/office/drawing/2014/main" val="73134923"/>
                  </a:ext>
                </a:extLst>
              </a:tr>
              <a:tr h="1366708">
                <a:tc>
                  <a:txBody>
                    <a:bodyPr/>
                    <a:lstStyle/>
                    <a:p>
                      <a:pPr lvl="0" algn="just">
                        <a:buNone/>
                      </a:pPr>
                      <a:r>
                        <a:rPr lang="en-US" sz="1600" b="0" i="0" u="none" strike="noStrike" noProof="0" dirty="0">
                          <a:solidFill>
                            <a:srgbClr val="000000"/>
                          </a:solidFill>
                          <a:latin typeface="Roboto"/>
                        </a:rPr>
                        <a:t>A controller extension is any Apex class containing a constructor that takes a single argument of type </a:t>
                      </a:r>
                      <a:r>
                        <a:rPr lang="en-US" sz="1600" b="0" i="0" u="none" strike="noStrike" noProof="0" dirty="0" err="1">
                          <a:solidFill>
                            <a:srgbClr val="000000"/>
                          </a:solidFill>
                          <a:latin typeface="Roboto"/>
                        </a:rPr>
                        <a:t>ApexPages</a:t>
                      </a:r>
                      <a:r>
                        <a:rPr lang="en-US" sz="1600" b="0" i="0" u="none" strike="noStrike" noProof="0" dirty="0">
                          <a:solidFill>
                            <a:srgbClr val="000000"/>
                          </a:solidFill>
                          <a:latin typeface="Roboto"/>
                        </a:rPr>
                        <a:t>.</a:t>
                      </a:r>
                      <a:endParaRPr lang="en-US" sz="1600" b="0" i="0" u="none" strike="noStrike" noProof="0" dirty="0">
                        <a:latin typeface="Roboto"/>
                      </a:endParaRPr>
                    </a:p>
                    <a:p>
                      <a:pPr lvl="0" algn="just">
                        <a:buNone/>
                      </a:pPr>
                      <a:r>
                        <a:rPr lang="en-US" sz="1600" b="0" i="0" u="none" strike="noStrike" noProof="0" dirty="0">
                          <a:solidFill>
                            <a:srgbClr val="000000"/>
                          </a:solidFill>
                          <a:latin typeface="Roboto"/>
                        </a:rPr>
                        <a:t>It provides additional functionality to a controller – either a standard controller or a custom controller.</a:t>
                      </a:r>
                      <a:endParaRPr lang="en-US" sz="1600" b="0" i="0" u="none" strike="noStrike" noProof="0" dirty="0">
                        <a:latin typeface="Roboto"/>
                      </a:endParaRPr>
                    </a:p>
                  </a:txBody>
                  <a:tcPr/>
                </a:tc>
                <a:tc>
                  <a:txBody>
                    <a:bodyPr/>
                    <a:lstStyle/>
                    <a:p>
                      <a:pPr lvl="0" algn="just">
                        <a:lnSpc>
                          <a:spcPct val="100000"/>
                        </a:lnSpc>
                        <a:spcBef>
                          <a:spcPts val="0"/>
                        </a:spcBef>
                        <a:spcAft>
                          <a:spcPts val="0"/>
                        </a:spcAft>
                        <a:buNone/>
                      </a:pPr>
                      <a:r>
                        <a:rPr lang="en-US" sz="1600" b="0" i="0" u="none" strike="noStrike" noProof="0" dirty="0">
                          <a:solidFill>
                            <a:srgbClr val="000000"/>
                          </a:solidFill>
                          <a:latin typeface="Roboto"/>
                        </a:rPr>
                        <a:t>It is an Apex class that implements all of the logic for a page without leveraging a standard controller.</a:t>
                      </a:r>
                      <a:endParaRPr lang="en-US" sz="1600" b="0" i="0" u="none" strike="noStrike" noProof="0" dirty="0">
                        <a:latin typeface="Roboto"/>
                      </a:endParaRPr>
                    </a:p>
                  </a:txBody>
                  <a:tcPr/>
                </a:tc>
                <a:extLst>
                  <a:ext uri="{0D108BD9-81ED-4DB2-BD59-A6C34878D82A}">
                    <a16:rowId xmlns:a16="http://schemas.microsoft.com/office/drawing/2014/main" val="2187841225"/>
                  </a:ext>
                </a:extLst>
              </a:tr>
              <a:tr h="611959">
                <a:tc>
                  <a:txBody>
                    <a:bodyPr/>
                    <a:lstStyle/>
                    <a:p>
                      <a:pPr lvl="0" algn="just">
                        <a:lnSpc>
                          <a:spcPct val="100000"/>
                        </a:lnSpc>
                        <a:spcBef>
                          <a:spcPts val="0"/>
                        </a:spcBef>
                        <a:spcAft>
                          <a:spcPts val="0"/>
                        </a:spcAft>
                        <a:buNone/>
                      </a:pPr>
                      <a:r>
                        <a:rPr lang="en-US" sz="1600" b="0" i="0" u="none" strike="noStrike" noProof="0" dirty="0">
                          <a:solidFill>
                            <a:srgbClr val="000000"/>
                          </a:solidFill>
                          <a:latin typeface="Roboto"/>
                        </a:rPr>
                        <a:t>You can use multiple Apex classes separated by comma.</a:t>
                      </a:r>
                      <a:endParaRPr lang="en-US" sz="1600" b="0" i="0" u="none" strike="noStrike" noProof="0" dirty="0">
                        <a:latin typeface="Roboto"/>
                      </a:endParaRPr>
                    </a:p>
                  </a:txBody>
                  <a:tcPr/>
                </a:tc>
                <a:tc>
                  <a:txBody>
                    <a:bodyPr/>
                    <a:lstStyle/>
                    <a:p>
                      <a:pPr lvl="0" algn="just">
                        <a:lnSpc>
                          <a:spcPct val="100000"/>
                        </a:lnSpc>
                        <a:spcBef>
                          <a:spcPts val="0"/>
                        </a:spcBef>
                        <a:spcAft>
                          <a:spcPts val="0"/>
                        </a:spcAft>
                        <a:buNone/>
                      </a:pPr>
                      <a:r>
                        <a:rPr lang="en-US" sz="1600" b="0" i="0" u="none" strike="noStrike" noProof="0" dirty="0">
                          <a:solidFill>
                            <a:srgbClr val="000000"/>
                          </a:solidFill>
                          <a:latin typeface="Roboto"/>
                        </a:rPr>
                        <a:t>You can use only one Apex class.</a:t>
                      </a:r>
                      <a:endParaRPr lang="en-US" sz="1600" b="0" i="0" u="none" strike="noStrike" noProof="0" dirty="0">
                        <a:latin typeface="Roboto"/>
                      </a:endParaRPr>
                    </a:p>
                  </a:txBody>
                  <a:tcPr/>
                </a:tc>
                <a:extLst>
                  <a:ext uri="{0D108BD9-81ED-4DB2-BD59-A6C34878D82A}">
                    <a16:rowId xmlns:a16="http://schemas.microsoft.com/office/drawing/2014/main" val="565053387"/>
                  </a:ext>
                </a:extLst>
              </a:tr>
              <a:tr h="2162254">
                <a:tc>
                  <a:txBody>
                    <a:bodyPr/>
                    <a:lstStyle/>
                    <a:p>
                      <a:pPr marL="0" marR="0" lvl="0" indent="0" algn="just">
                        <a:lnSpc>
                          <a:spcPct val="100000"/>
                        </a:lnSpc>
                        <a:spcBef>
                          <a:spcPts val="0"/>
                        </a:spcBef>
                        <a:spcAft>
                          <a:spcPts val="0"/>
                        </a:spcAft>
                        <a:buNone/>
                      </a:pPr>
                      <a:r>
                        <a:rPr lang="en-US" sz="1600" b="1" i="0" u="none" strike="noStrike" noProof="0" dirty="0">
                          <a:solidFill>
                            <a:srgbClr val="000000"/>
                          </a:solidFill>
                          <a:latin typeface="Roboto"/>
                        </a:rPr>
                        <a:t>Use controller extensions when </a:t>
                      </a:r>
                      <a:endParaRPr lang="en-US" sz="1600" b="0" i="0" u="none" strike="noStrike" noProof="0" dirty="0">
                        <a:latin typeface="Roboto"/>
                      </a:endParaRPr>
                    </a:p>
                    <a:p>
                      <a:pPr marL="171450" marR="0" lvl="0" indent="-171450" algn="just">
                        <a:lnSpc>
                          <a:spcPct val="100000"/>
                        </a:lnSpc>
                        <a:spcBef>
                          <a:spcPts val="0"/>
                        </a:spcBef>
                        <a:spcAft>
                          <a:spcPts val="0"/>
                        </a:spcAft>
                        <a:buClr>
                          <a:srgbClr val="000000"/>
                        </a:buClr>
                        <a:buFont typeface="Arial,Sans-Serif"/>
                        <a:buChar char="•"/>
                      </a:pPr>
                      <a:r>
                        <a:rPr lang="en-US" sz="1600" b="0" i="0" u="none" strike="noStrike" noProof="0" dirty="0">
                          <a:solidFill>
                            <a:srgbClr val="000000"/>
                          </a:solidFill>
                          <a:latin typeface="Roboto"/>
                        </a:rPr>
                        <a:t>Leverage the built-in functionality of a standard controller but override one or more actions, such as edit, view, save, or delete.</a:t>
                      </a:r>
                      <a:endParaRPr lang="en-US" sz="1600" b="0" i="0" u="none" strike="noStrike" noProof="0" dirty="0">
                        <a:latin typeface="Roboto"/>
                      </a:endParaRPr>
                    </a:p>
                    <a:p>
                      <a:pPr marL="171450" marR="0" lvl="0" indent="-171450" algn="just">
                        <a:lnSpc>
                          <a:spcPct val="100000"/>
                        </a:lnSpc>
                        <a:spcBef>
                          <a:spcPts val="0"/>
                        </a:spcBef>
                        <a:spcAft>
                          <a:spcPts val="0"/>
                        </a:spcAft>
                        <a:buClr>
                          <a:srgbClr val="000000"/>
                        </a:buClr>
                        <a:buFont typeface="Arial,Sans-Serif"/>
                        <a:buChar char="•"/>
                      </a:pPr>
                      <a:r>
                        <a:rPr lang="en-US" sz="1600" b="0" i="0" u="none" strike="noStrike" noProof="0" dirty="0">
                          <a:solidFill>
                            <a:srgbClr val="000000"/>
                          </a:solidFill>
                          <a:latin typeface="Roboto"/>
                        </a:rPr>
                        <a:t>Add new actions. </a:t>
                      </a:r>
                      <a:endParaRPr lang="en-US" sz="1600" b="0" i="0" u="none" strike="noStrike" noProof="0" dirty="0">
                        <a:latin typeface="Roboto"/>
                      </a:endParaRPr>
                    </a:p>
                    <a:p>
                      <a:pPr marL="171450" marR="0" lvl="0" indent="-171450" algn="just">
                        <a:lnSpc>
                          <a:spcPct val="100000"/>
                        </a:lnSpc>
                        <a:spcBef>
                          <a:spcPts val="0"/>
                        </a:spcBef>
                        <a:spcAft>
                          <a:spcPts val="0"/>
                        </a:spcAft>
                        <a:buClr>
                          <a:srgbClr val="000000"/>
                        </a:buClr>
                        <a:buFont typeface="Arial,Sans-Serif"/>
                        <a:buChar char="•"/>
                      </a:pPr>
                      <a:r>
                        <a:rPr lang="en-US" sz="1600" b="0" i="0" u="none" strike="noStrike" noProof="0" dirty="0">
                          <a:solidFill>
                            <a:srgbClr val="000000"/>
                          </a:solidFill>
                          <a:latin typeface="Roboto"/>
                        </a:rPr>
                        <a:t>Build a Visualforce page that respects user permissions. Although a controller extension class executes in system mode, if a controller extension extends a standard controller, the logic from the standard controller does not execute in system mode.</a:t>
                      </a:r>
                      <a:endParaRPr lang="en-US" sz="1600" dirty="0">
                        <a:latin typeface="Roboto"/>
                      </a:endParaRPr>
                    </a:p>
                  </a:txBody>
                  <a:tcPr/>
                </a:tc>
                <a:tc>
                  <a:txBody>
                    <a:bodyPr/>
                    <a:lstStyle/>
                    <a:p>
                      <a:pPr lvl="0" algn="just">
                        <a:lnSpc>
                          <a:spcPct val="100000"/>
                        </a:lnSpc>
                        <a:spcBef>
                          <a:spcPts val="0"/>
                        </a:spcBef>
                        <a:spcAft>
                          <a:spcPts val="0"/>
                        </a:spcAft>
                        <a:buNone/>
                      </a:pPr>
                      <a:r>
                        <a:rPr lang="en-US" sz="1600" b="0" i="0" u="none" strike="noStrike" noProof="0" dirty="0">
                          <a:solidFill>
                            <a:srgbClr val="000000"/>
                          </a:solidFill>
                          <a:latin typeface="Roboto"/>
                        </a:rPr>
                        <a:t>Use custom controllers when you want your Visualforce page to run entirely in system mode, which does not enforce the permissions and field-level security of the current user.</a:t>
                      </a:r>
                      <a:endParaRPr lang="en-US" sz="1600" b="0" i="0" u="none" strike="noStrike" noProof="0" dirty="0">
                        <a:latin typeface="Roboto"/>
                      </a:endParaRPr>
                    </a:p>
                    <a:p>
                      <a:pPr lvl="0">
                        <a:buNone/>
                      </a:pPr>
                      <a:endParaRPr lang="en-US" sz="1600" dirty="0">
                        <a:latin typeface="Roboto"/>
                      </a:endParaRPr>
                    </a:p>
                  </a:txBody>
                  <a:tcPr/>
                </a:tc>
                <a:extLst>
                  <a:ext uri="{0D108BD9-81ED-4DB2-BD59-A6C34878D82A}">
                    <a16:rowId xmlns:a16="http://schemas.microsoft.com/office/drawing/2014/main" val="3229002939"/>
                  </a:ext>
                </a:extLst>
              </a:tr>
            </a:tbl>
          </a:graphicData>
        </a:graphic>
      </p:graphicFrame>
    </p:spTree>
    <p:extLst>
      <p:ext uri="{BB962C8B-B14F-4D97-AF65-F5344CB8AC3E}">
        <p14:creationId xmlns:p14="http://schemas.microsoft.com/office/powerpoint/2010/main" val="1832549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Display Fields</a:t>
            </a:r>
          </a:p>
        </p:txBody>
      </p:sp>
      <p:sp>
        <p:nvSpPr>
          <p:cNvPr id="2" name="TextBox 1">
            <a:extLst>
              <a:ext uri="{FF2B5EF4-FFF2-40B4-BE49-F238E27FC236}">
                <a16:creationId xmlns:a16="http://schemas.microsoft.com/office/drawing/2014/main" id="{CCE358A1-F256-41A8-94DE-997CF6EAA699}"/>
              </a:ext>
            </a:extLst>
          </p:cNvPr>
          <p:cNvSpPr txBox="1"/>
          <p:nvPr/>
        </p:nvSpPr>
        <p:spPr>
          <a:xfrm>
            <a:off x="813758" y="1230701"/>
            <a:ext cx="1024818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Roboto"/>
              </a:rPr>
              <a:t>When we want to display the fields of a record in a formatted manner with column headers, rather than just the labels and values, we can use the </a:t>
            </a:r>
            <a:r>
              <a:rPr lang="en-US" sz="2000" b="1" dirty="0" err="1">
                <a:latin typeface="Roboto"/>
              </a:rPr>
              <a:t>OutputField</a:t>
            </a:r>
            <a:r>
              <a:rPr lang="en-US" sz="2000" dirty="0">
                <a:latin typeface="Roboto"/>
              </a:rPr>
              <a:t> option. The code given below shows the apex program to display the filled data from Contact. As you can see, we do not need the labels to be in place to indicate the field values.</a:t>
            </a:r>
          </a:p>
        </p:txBody>
      </p:sp>
      <p:pic>
        <p:nvPicPr>
          <p:cNvPr id="6" name="Picture 6" descr="Graphical user interface, text, application&#10;&#10;Description automatically generated">
            <a:extLst>
              <a:ext uri="{FF2B5EF4-FFF2-40B4-BE49-F238E27FC236}">
                <a16:creationId xmlns:a16="http://schemas.microsoft.com/office/drawing/2014/main" id="{4AD78036-36C3-4743-B566-7D5855281275}"/>
              </a:ext>
            </a:extLst>
          </p:cNvPr>
          <p:cNvPicPr>
            <a:picLocks noChangeAspect="1"/>
          </p:cNvPicPr>
          <p:nvPr/>
        </p:nvPicPr>
        <p:blipFill>
          <a:blip r:embed="rId3"/>
          <a:stretch>
            <a:fillRect/>
          </a:stretch>
        </p:blipFill>
        <p:spPr>
          <a:xfrm>
            <a:off x="928777" y="2662297"/>
            <a:ext cx="10550106" cy="3445595"/>
          </a:xfrm>
          <a:prstGeom prst="rect">
            <a:avLst/>
          </a:prstGeom>
        </p:spPr>
      </p:pic>
    </p:spTree>
    <p:extLst>
      <p:ext uri="{BB962C8B-B14F-4D97-AF65-F5344CB8AC3E}">
        <p14:creationId xmlns:p14="http://schemas.microsoft.com/office/powerpoint/2010/main" val="1463011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Display Tables</a:t>
            </a:r>
          </a:p>
        </p:txBody>
      </p:sp>
      <p:sp>
        <p:nvSpPr>
          <p:cNvPr id="2" name="TextBox 1">
            <a:extLst>
              <a:ext uri="{FF2B5EF4-FFF2-40B4-BE49-F238E27FC236}">
                <a16:creationId xmlns:a16="http://schemas.microsoft.com/office/drawing/2014/main" id="{CCE358A1-F256-41A8-94DE-997CF6EAA699}"/>
              </a:ext>
            </a:extLst>
          </p:cNvPr>
          <p:cNvSpPr txBox="1"/>
          <p:nvPr/>
        </p:nvSpPr>
        <p:spPr>
          <a:xfrm>
            <a:off x="813758" y="1101305"/>
            <a:ext cx="1024818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Roboto"/>
              </a:rPr>
              <a:t>We can display all the records of a details table by taking a value from a master table. For example, we can display all the contacts associated with an account. In such case, we use the </a:t>
            </a:r>
            <a:r>
              <a:rPr lang="en-US" sz="2000" b="1">
                <a:latin typeface="Roboto"/>
              </a:rPr>
              <a:t>iteration component</a:t>
            </a:r>
            <a:r>
              <a:rPr lang="en-US" sz="2000">
                <a:latin typeface="Roboto"/>
              </a:rPr>
              <a:t> which in our case is the contacts table linked to account. Below is the code to display all the contacts associated with the Account table.</a:t>
            </a:r>
          </a:p>
        </p:txBody>
      </p:sp>
      <p:pic>
        <p:nvPicPr>
          <p:cNvPr id="4" name="Picture 5" descr="Text&#10;&#10;Description automatically generated">
            <a:extLst>
              <a:ext uri="{FF2B5EF4-FFF2-40B4-BE49-F238E27FC236}">
                <a16:creationId xmlns:a16="http://schemas.microsoft.com/office/drawing/2014/main" id="{4F100850-6A81-489B-842C-8BF64CE32100}"/>
              </a:ext>
            </a:extLst>
          </p:cNvPr>
          <p:cNvPicPr>
            <a:picLocks noChangeAspect="1"/>
          </p:cNvPicPr>
          <p:nvPr/>
        </p:nvPicPr>
        <p:blipFill>
          <a:blip r:embed="rId3"/>
          <a:stretch>
            <a:fillRect/>
          </a:stretch>
        </p:blipFill>
        <p:spPr>
          <a:xfrm>
            <a:off x="900023" y="2606970"/>
            <a:ext cx="10550105" cy="3685646"/>
          </a:xfrm>
          <a:prstGeom prst="rect">
            <a:avLst/>
          </a:prstGeom>
        </p:spPr>
      </p:pic>
    </p:spTree>
    <p:extLst>
      <p:ext uri="{BB962C8B-B14F-4D97-AF65-F5344CB8AC3E}">
        <p14:creationId xmlns:p14="http://schemas.microsoft.com/office/powerpoint/2010/main" val="195460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Include CSS in VF</a:t>
            </a:r>
          </a:p>
        </p:txBody>
      </p:sp>
      <p:sp>
        <p:nvSpPr>
          <p:cNvPr id="2" name="TextBox 1">
            <a:extLst>
              <a:ext uri="{FF2B5EF4-FFF2-40B4-BE49-F238E27FC236}">
                <a16:creationId xmlns:a16="http://schemas.microsoft.com/office/drawing/2014/main" id="{CCE358A1-F256-41A8-94DE-997CF6EAA699}"/>
              </a:ext>
            </a:extLst>
          </p:cNvPr>
          <p:cNvSpPr txBox="1"/>
          <p:nvPr/>
        </p:nvSpPr>
        <p:spPr>
          <a:xfrm>
            <a:off x="813758" y="1101305"/>
            <a:ext cx="102481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rgbClr val="181818"/>
                </a:solidFill>
              </a:rPr>
              <a:t>Use the </a:t>
            </a:r>
            <a:r>
              <a:rPr lang="en-US" sz="2400" dirty="0">
                <a:solidFill>
                  <a:srgbClr val="181818"/>
                </a:solidFill>
                <a:latin typeface="Consolas"/>
              </a:rPr>
              <a:t>&lt;</a:t>
            </a:r>
            <a:r>
              <a:rPr lang="en-US" sz="2400" dirty="0" err="1">
                <a:solidFill>
                  <a:srgbClr val="181818"/>
                </a:solidFill>
                <a:latin typeface="Consolas"/>
              </a:rPr>
              <a:t>apex:stylesheet</a:t>
            </a:r>
            <a:r>
              <a:rPr lang="en-US" sz="2400" dirty="0">
                <a:solidFill>
                  <a:srgbClr val="181818"/>
                </a:solidFill>
                <a:latin typeface="Consolas"/>
              </a:rPr>
              <a:t>&gt;</a:t>
            </a:r>
            <a:r>
              <a:rPr lang="en-US" dirty="0">
                <a:solidFill>
                  <a:srgbClr val="181818"/>
                </a:solidFill>
              </a:rPr>
              <a:t> </a:t>
            </a:r>
            <a:r>
              <a:rPr lang="en-US" sz="1800" dirty="0">
                <a:solidFill>
                  <a:srgbClr val="181818"/>
                </a:solidFill>
              </a:rPr>
              <a:t>tag or static HTML to include your own style sheet or styles.</a:t>
            </a:r>
            <a:endParaRPr lang="en-US" dirty="0"/>
          </a:p>
        </p:txBody>
      </p:sp>
      <p:pic>
        <p:nvPicPr>
          <p:cNvPr id="3" name="Picture 4" descr="Text&#10;&#10;Description automatically generated">
            <a:extLst>
              <a:ext uri="{FF2B5EF4-FFF2-40B4-BE49-F238E27FC236}">
                <a16:creationId xmlns:a16="http://schemas.microsoft.com/office/drawing/2014/main" id="{8BDF8FA2-FD06-8571-1E0F-D1BFC4DC83BB}"/>
              </a:ext>
            </a:extLst>
          </p:cNvPr>
          <p:cNvPicPr>
            <a:picLocks noChangeAspect="1"/>
          </p:cNvPicPr>
          <p:nvPr/>
        </p:nvPicPr>
        <p:blipFill>
          <a:blip r:embed="rId3"/>
          <a:stretch>
            <a:fillRect/>
          </a:stretch>
        </p:blipFill>
        <p:spPr>
          <a:xfrm>
            <a:off x="1308539" y="1779224"/>
            <a:ext cx="9207061" cy="2222242"/>
          </a:xfrm>
          <a:prstGeom prst="rect">
            <a:avLst/>
          </a:prstGeom>
        </p:spPr>
      </p:pic>
      <p:pic>
        <p:nvPicPr>
          <p:cNvPr id="5" name="Picture 5">
            <a:extLst>
              <a:ext uri="{FF2B5EF4-FFF2-40B4-BE49-F238E27FC236}">
                <a16:creationId xmlns:a16="http://schemas.microsoft.com/office/drawing/2014/main" id="{E0C68BB8-E355-022F-CFC3-F98EF78E4932}"/>
              </a:ext>
            </a:extLst>
          </p:cNvPr>
          <p:cNvPicPr>
            <a:picLocks noChangeAspect="1"/>
          </p:cNvPicPr>
          <p:nvPr/>
        </p:nvPicPr>
        <p:blipFill>
          <a:blip r:embed="rId4"/>
          <a:stretch>
            <a:fillRect/>
          </a:stretch>
        </p:blipFill>
        <p:spPr>
          <a:xfrm>
            <a:off x="1308539" y="4229522"/>
            <a:ext cx="9207061" cy="737510"/>
          </a:xfrm>
          <a:prstGeom prst="rect">
            <a:avLst/>
          </a:prstGeom>
        </p:spPr>
      </p:pic>
    </p:spTree>
    <p:extLst>
      <p:ext uri="{BB962C8B-B14F-4D97-AF65-F5344CB8AC3E}">
        <p14:creationId xmlns:p14="http://schemas.microsoft.com/office/powerpoint/2010/main" val="3992602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Include CSS in VF</a:t>
            </a:r>
          </a:p>
        </p:txBody>
      </p:sp>
      <p:sp>
        <p:nvSpPr>
          <p:cNvPr id="2" name="TextBox 1">
            <a:extLst>
              <a:ext uri="{FF2B5EF4-FFF2-40B4-BE49-F238E27FC236}">
                <a16:creationId xmlns:a16="http://schemas.microsoft.com/office/drawing/2014/main" id="{CCE358A1-F256-41A8-94DE-997CF6EAA699}"/>
              </a:ext>
            </a:extLst>
          </p:cNvPr>
          <p:cNvSpPr txBox="1"/>
          <p:nvPr/>
        </p:nvSpPr>
        <p:spPr>
          <a:xfrm>
            <a:off x="761206" y="1390339"/>
            <a:ext cx="102744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181818"/>
                </a:solidFill>
              </a:rPr>
              <a:t> </a:t>
            </a:r>
            <a:r>
              <a:rPr lang="en-US" sz="2400" dirty="0">
                <a:solidFill>
                  <a:srgbClr val="181818"/>
                </a:solidFill>
              </a:rPr>
              <a:t>you can define inline CSS code, just like in a regular HTML page.</a:t>
            </a:r>
            <a:endParaRPr lang="en-US" sz="1800" dirty="0"/>
          </a:p>
        </p:txBody>
      </p:sp>
      <p:pic>
        <p:nvPicPr>
          <p:cNvPr id="4" name="Picture 5" descr="Text&#10;&#10;Description automatically generated">
            <a:extLst>
              <a:ext uri="{FF2B5EF4-FFF2-40B4-BE49-F238E27FC236}">
                <a16:creationId xmlns:a16="http://schemas.microsoft.com/office/drawing/2014/main" id="{F1BB22F4-6495-2B3C-AC02-EBE43D0015BE}"/>
              </a:ext>
            </a:extLst>
          </p:cNvPr>
          <p:cNvPicPr>
            <a:picLocks noChangeAspect="1"/>
          </p:cNvPicPr>
          <p:nvPr/>
        </p:nvPicPr>
        <p:blipFill>
          <a:blip r:embed="rId3"/>
          <a:stretch>
            <a:fillRect/>
          </a:stretch>
        </p:blipFill>
        <p:spPr>
          <a:xfrm>
            <a:off x="809297" y="2592913"/>
            <a:ext cx="9850820" cy="1120381"/>
          </a:xfrm>
          <a:prstGeom prst="rect">
            <a:avLst/>
          </a:prstGeom>
        </p:spPr>
      </p:pic>
    </p:spTree>
    <p:extLst>
      <p:ext uri="{BB962C8B-B14F-4D97-AF65-F5344CB8AC3E}">
        <p14:creationId xmlns:p14="http://schemas.microsoft.com/office/powerpoint/2010/main" val="223707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Include JS in VF</a:t>
            </a:r>
          </a:p>
        </p:txBody>
      </p:sp>
      <p:pic>
        <p:nvPicPr>
          <p:cNvPr id="3" name="Picture 4">
            <a:extLst>
              <a:ext uri="{FF2B5EF4-FFF2-40B4-BE49-F238E27FC236}">
                <a16:creationId xmlns:a16="http://schemas.microsoft.com/office/drawing/2014/main" id="{FA6ECDCB-723A-8AB7-2765-F5C76636508E}"/>
              </a:ext>
            </a:extLst>
          </p:cNvPr>
          <p:cNvPicPr>
            <a:picLocks noChangeAspect="1"/>
          </p:cNvPicPr>
          <p:nvPr/>
        </p:nvPicPr>
        <p:blipFill>
          <a:blip r:embed="rId3"/>
          <a:stretch>
            <a:fillRect/>
          </a:stretch>
        </p:blipFill>
        <p:spPr>
          <a:xfrm>
            <a:off x="756745" y="2406257"/>
            <a:ext cx="9942787" cy="876212"/>
          </a:xfrm>
          <a:prstGeom prst="rect">
            <a:avLst/>
          </a:prstGeom>
        </p:spPr>
      </p:pic>
      <p:sp>
        <p:nvSpPr>
          <p:cNvPr id="5" name="TextBox 4">
            <a:extLst>
              <a:ext uri="{FF2B5EF4-FFF2-40B4-BE49-F238E27FC236}">
                <a16:creationId xmlns:a16="http://schemas.microsoft.com/office/drawing/2014/main" id="{002FE2D2-1CDA-4498-6276-441EFCC87EFB}"/>
              </a:ext>
            </a:extLst>
          </p:cNvPr>
          <p:cNvSpPr txBox="1"/>
          <p:nvPr/>
        </p:nvSpPr>
        <p:spPr>
          <a:xfrm>
            <a:off x="717331" y="1242848"/>
            <a:ext cx="103500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181818"/>
                </a:solidFill>
                <a:latin typeface="Salesforce Sans"/>
              </a:rPr>
              <a:t>including JavaScript in a Visualforce page is placing the JavaScript in a static resource, then calling it from there. For example,</a:t>
            </a:r>
            <a:endParaRPr lang="en-US" sz="1800" dirty="0"/>
          </a:p>
        </p:txBody>
      </p:sp>
    </p:spTree>
    <p:extLst>
      <p:ext uri="{BB962C8B-B14F-4D97-AF65-F5344CB8AC3E}">
        <p14:creationId xmlns:p14="http://schemas.microsoft.com/office/powerpoint/2010/main" val="3679240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Generate PDF</a:t>
            </a:r>
          </a:p>
        </p:txBody>
      </p:sp>
      <p:sp>
        <p:nvSpPr>
          <p:cNvPr id="2" name="TextBox 1">
            <a:extLst>
              <a:ext uri="{FF2B5EF4-FFF2-40B4-BE49-F238E27FC236}">
                <a16:creationId xmlns:a16="http://schemas.microsoft.com/office/drawing/2014/main" id="{CCE358A1-F256-41A8-94DE-997CF6EAA699}"/>
              </a:ext>
            </a:extLst>
          </p:cNvPr>
          <p:cNvSpPr txBox="1"/>
          <p:nvPr/>
        </p:nvSpPr>
        <p:spPr>
          <a:xfrm>
            <a:off x="813758" y="1230701"/>
            <a:ext cx="102481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Roboto"/>
            </a:endParaRPr>
          </a:p>
        </p:txBody>
      </p:sp>
      <p:pic>
        <p:nvPicPr>
          <p:cNvPr id="5" name="Picture 6" descr="Text&#10;&#10;Description automatically generated">
            <a:extLst>
              <a:ext uri="{FF2B5EF4-FFF2-40B4-BE49-F238E27FC236}">
                <a16:creationId xmlns:a16="http://schemas.microsoft.com/office/drawing/2014/main" id="{09DE161D-FCBC-B1AB-F175-93804671AE77}"/>
              </a:ext>
            </a:extLst>
          </p:cNvPr>
          <p:cNvPicPr>
            <a:picLocks noChangeAspect="1"/>
          </p:cNvPicPr>
          <p:nvPr/>
        </p:nvPicPr>
        <p:blipFill>
          <a:blip r:embed="rId3"/>
          <a:stretch>
            <a:fillRect/>
          </a:stretch>
        </p:blipFill>
        <p:spPr>
          <a:xfrm>
            <a:off x="717332" y="1867576"/>
            <a:ext cx="10507715" cy="4226434"/>
          </a:xfrm>
          <a:prstGeom prst="rect">
            <a:avLst/>
          </a:prstGeom>
        </p:spPr>
      </p:pic>
    </p:spTree>
    <p:extLst>
      <p:ext uri="{BB962C8B-B14F-4D97-AF65-F5344CB8AC3E}">
        <p14:creationId xmlns:p14="http://schemas.microsoft.com/office/powerpoint/2010/main" val="1251675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err="1"/>
              <a:t>apex:variable</a:t>
            </a:r>
            <a:r>
              <a:rPr lang="en-US" dirty="0"/>
              <a:t> &amp; </a:t>
            </a:r>
            <a:r>
              <a:rPr lang="en-US" dirty="0" err="1"/>
              <a:t>apex:repeat</a:t>
            </a:r>
          </a:p>
        </p:txBody>
      </p:sp>
      <p:sp>
        <p:nvSpPr>
          <p:cNvPr id="2" name="TextBox 1">
            <a:extLst>
              <a:ext uri="{FF2B5EF4-FFF2-40B4-BE49-F238E27FC236}">
                <a16:creationId xmlns:a16="http://schemas.microsoft.com/office/drawing/2014/main" id="{CCE358A1-F256-41A8-94DE-997CF6EAA699}"/>
              </a:ext>
            </a:extLst>
          </p:cNvPr>
          <p:cNvSpPr txBox="1"/>
          <p:nvPr/>
        </p:nvSpPr>
        <p:spPr>
          <a:xfrm>
            <a:off x="813758" y="1230701"/>
            <a:ext cx="102481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181818"/>
                </a:solidFill>
              </a:rPr>
              <a:t>An iteration component that allows you to output the contents of a collection according to a structure that you specify. The collection can include up to 1,000 items.</a:t>
            </a:r>
            <a:endParaRPr lang="en-US" dirty="0"/>
          </a:p>
        </p:txBody>
      </p:sp>
      <p:pic>
        <p:nvPicPr>
          <p:cNvPr id="3" name="Picture 3" descr="Graphical user interface, text, application&#10;&#10;Description automatically generated">
            <a:extLst>
              <a:ext uri="{FF2B5EF4-FFF2-40B4-BE49-F238E27FC236}">
                <a16:creationId xmlns:a16="http://schemas.microsoft.com/office/drawing/2014/main" id="{D1863EBB-F1C4-A00B-7625-D003A7D26CB7}"/>
              </a:ext>
            </a:extLst>
          </p:cNvPr>
          <p:cNvPicPr>
            <a:picLocks noChangeAspect="1"/>
          </p:cNvPicPr>
          <p:nvPr/>
        </p:nvPicPr>
        <p:blipFill>
          <a:blip r:embed="rId3"/>
          <a:stretch>
            <a:fillRect/>
          </a:stretch>
        </p:blipFill>
        <p:spPr>
          <a:xfrm>
            <a:off x="1282263" y="2320602"/>
            <a:ext cx="9101957" cy="3845900"/>
          </a:xfrm>
          <a:prstGeom prst="rect">
            <a:avLst/>
          </a:prstGeom>
        </p:spPr>
      </p:pic>
    </p:spTree>
    <p:extLst>
      <p:ext uri="{BB962C8B-B14F-4D97-AF65-F5344CB8AC3E}">
        <p14:creationId xmlns:p14="http://schemas.microsoft.com/office/powerpoint/2010/main" val="240033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Model – View – Controller (MVC) </a:t>
            </a:r>
          </a:p>
        </p:txBody>
      </p:sp>
      <p:sp>
        <p:nvSpPr>
          <p:cNvPr id="204" name="Google Shape;204;p21"/>
          <p:cNvSpPr txBox="1">
            <a:spLocks noGrp="1"/>
          </p:cNvSpPr>
          <p:nvPr>
            <p:ph type="body" idx="2"/>
          </p:nvPr>
        </p:nvSpPr>
        <p:spPr>
          <a:xfrm>
            <a:off x="373969" y="1383937"/>
            <a:ext cx="11522700" cy="48354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rgbClr val="3C4043"/>
              </a:buClr>
              <a:buSzPts val="1800"/>
              <a:buFont typeface="Roboto"/>
              <a:buChar char="•"/>
            </a:pPr>
            <a:endParaRPr lang="en-US" sz="1800">
              <a:solidFill>
                <a:srgbClr val="3C4043"/>
              </a:solidFill>
              <a:highlight>
                <a:srgbClr val="FFFFFF"/>
              </a:highlight>
              <a:latin typeface="Roboto"/>
              <a:ea typeface="Roboto"/>
              <a:cs typeface="Roboto"/>
            </a:endParaRPr>
          </a:p>
          <a:p>
            <a:pPr marL="457200" marR="0" lvl="0" indent="-342900" algn="l" rtl="0">
              <a:lnSpc>
                <a:spcPct val="150000"/>
              </a:lnSpc>
              <a:spcBef>
                <a:spcPts val="0"/>
              </a:spcBef>
              <a:spcAft>
                <a:spcPts val="0"/>
              </a:spcAft>
              <a:buClr>
                <a:srgbClr val="3C4043"/>
              </a:buClr>
              <a:buSzPts val="1800"/>
              <a:buFont typeface="Roboto"/>
              <a:buChar char="•"/>
            </a:pPr>
            <a:endParaRPr sz="1800">
              <a:solidFill>
                <a:srgbClr val="3C4043"/>
              </a:solidFill>
              <a:highlight>
                <a:srgbClr val="FFFFFF"/>
              </a:highlight>
              <a:latin typeface="Roboto"/>
              <a:ea typeface="Roboto"/>
              <a:cs typeface="Roboto"/>
              <a:sym typeface="Roboto"/>
            </a:endParaRPr>
          </a:p>
        </p:txBody>
      </p:sp>
      <p:pic>
        <p:nvPicPr>
          <p:cNvPr id="2" name="Picture 2" descr="A picture containing letter&#10;&#10;Description automatically generated">
            <a:extLst>
              <a:ext uri="{FF2B5EF4-FFF2-40B4-BE49-F238E27FC236}">
                <a16:creationId xmlns:a16="http://schemas.microsoft.com/office/drawing/2014/main" id="{7F67F9D9-A467-4041-90F6-E8BBB67437E3}"/>
              </a:ext>
            </a:extLst>
          </p:cNvPr>
          <p:cNvPicPr>
            <a:picLocks noChangeAspect="1"/>
          </p:cNvPicPr>
          <p:nvPr/>
        </p:nvPicPr>
        <p:blipFill>
          <a:blip r:embed="rId3"/>
          <a:stretch>
            <a:fillRect/>
          </a:stretch>
        </p:blipFill>
        <p:spPr>
          <a:xfrm>
            <a:off x="1130062" y="1251803"/>
            <a:ext cx="9701841" cy="51163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Variables and Global Variables </a:t>
            </a:r>
          </a:p>
          <a:p>
            <a:pPr marL="0" lvl="0" indent="0" algn="ctr" rtl="0">
              <a:lnSpc>
                <a:spcPct val="90000"/>
              </a:lnSpc>
              <a:spcBef>
                <a:spcPts val="0"/>
              </a:spcBef>
              <a:spcAft>
                <a:spcPts val="0"/>
              </a:spcAft>
              <a:buClr>
                <a:schemeClr val="accent2"/>
              </a:buClr>
              <a:buSzPts val="4000"/>
              <a:buNone/>
            </a:pPr>
            <a:endParaRPr/>
          </a:p>
        </p:txBody>
      </p:sp>
      <p:sp>
        <p:nvSpPr>
          <p:cNvPr id="234" name="Google Shape;234;p26"/>
          <p:cNvSpPr txBox="1">
            <a:spLocks noGrp="1"/>
          </p:cNvSpPr>
          <p:nvPr>
            <p:ph type="body" idx="2"/>
          </p:nvPr>
        </p:nvSpPr>
        <p:spPr>
          <a:xfrm>
            <a:off x="334650" y="998624"/>
            <a:ext cx="11522700" cy="5231400"/>
          </a:xfrm>
          <a:prstGeom prst="rect">
            <a:avLst/>
          </a:prstGeom>
          <a:noFill/>
          <a:ln>
            <a:noFill/>
          </a:ln>
        </p:spPr>
        <p:txBody>
          <a:bodyPr spcFirstLastPara="1" wrap="square" lIns="91425" tIns="45700" rIns="91425" bIns="45700" anchor="t" anchorCtr="0">
            <a:noAutofit/>
          </a:bodyPr>
          <a:lstStyle/>
          <a:p>
            <a:pPr marL="285750" indent="-285750">
              <a:lnSpc>
                <a:spcPct val="150000"/>
              </a:lnSpc>
              <a:spcBef>
                <a:spcPct val="0"/>
              </a:spcBef>
              <a:spcAft>
                <a:spcPct val="0"/>
              </a:spcAft>
              <a:buFont typeface="Arial,Sans-Serif"/>
              <a:buChar char="•"/>
            </a:pPr>
            <a:r>
              <a:rPr lang="en-US" sz="2400" dirty="0">
                <a:solidFill>
                  <a:srgbClr val="3C4043"/>
                </a:solidFill>
                <a:latin typeface="Roboto"/>
                <a:ea typeface="Roboto"/>
              </a:rPr>
              <a:t>From the Custom Controller and extensions, you can refer the Apex variables(class variables) using the expressions. For example: </a:t>
            </a:r>
          </a:p>
          <a:p>
            <a:pPr marL="0" indent="0">
              <a:lnSpc>
                <a:spcPct val="150000"/>
              </a:lnSpc>
              <a:spcBef>
                <a:spcPct val="0"/>
              </a:spcBef>
              <a:spcAft>
                <a:spcPct val="0"/>
              </a:spcAft>
              <a:buNone/>
            </a:pPr>
            <a:r>
              <a:rPr lang="en-US" sz="2400" dirty="0">
                <a:solidFill>
                  <a:srgbClr val="3C4043"/>
                </a:solidFill>
                <a:latin typeface="Roboto"/>
                <a:ea typeface="Roboto"/>
              </a:rPr>
              <a:t>    For custom: </a:t>
            </a:r>
            <a:r>
              <a:rPr lang="en-US" sz="2400" b="1" dirty="0">
                <a:solidFill>
                  <a:srgbClr val="3C4043"/>
                </a:solidFill>
                <a:latin typeface="Roboto"/>
                <a:ea typeface="Roboto"/>
              </a:rPr>
              <a:t>{!</a:t>
            </a:r>
            <a:r>
              <a:rPr lang="en-US" sz="2400" b="1" dirty="0" err="1">
                <a:solidFill>
                  <a:srgbClr val="3C4043"/>
                </a:solidFill>
                <a:latin typeface="Roboto"/>
                <a:ea typeface="Roboto"/>
              </a:rPr>
              <a:t>firstName</a:t>
            </a:r>
            <a:r>
              <a:rPr lang="en-US" sz="2400" b="1" dirty="0">
                <a:solidFill>
                  <a:srgbClr val="3C4043"/>
                </a:solidFill>
                <a:latin typeface="Roboto"/>
                <a:ea typeface="Roboto"/>
              </a:rPr>
              <a:t>} </a:t>
            </a:r>
            <a:r>
              <a:rPr lang="en-US" sz="2400" dirty="0">
                <a:solidFill>
                  <a:srgbClr val="3C4043"/>
                </a:solidFill>
                <a:latin typeface="Roboto"/>
                <a:ea typeface="Roboto"/>
              </a:rPr>
              <a:t>or For Standard: </a:t>
            </a:r>
            <a:r>
              <a:rPr lang="en-US" sz="2400" b="1" dirty="0">
                <a:solidFill>
                  <a:srgbClr val="3C4043"/>
                </a:solidFill>
                <a:latin typeface="Roboto"/>
                <a:ea typeface="Roboto"/>
              </a:rPr>
              <a:t>{!</a:t>
            </a:r>
            <a:r>
              <a:rPr lang="en-US" sz="2400" b="1" dirty="0" err="1">
                <a:solidFill>
                  <a:srgbClr val="3C4043"/>
                </a:solidFill>
                <a:latin typeface="Roboto"/>
                <a:ea typeface="Roboto"/>
              </a:rPr>
              <a:t>Account.Phone</a:t>
            </a:r>
            <a:r>
              <a:rPr lang="en-US" sz="2400" b="1" dirty="0">
                <a:solidFill>
                  <a:srgbClr val="3C4043"/>
                </a:solidFill>
                <a:latin typeface="Roboto"/>
                <a:ea typeface="Roboto"/>
              </a:rPr>
              <a:t>}</a:t>
            </a:r>
          </a:p>
          <a:p>
            <a:pPr marL="285750" indent="-285750">
              <a:lnSpc>
                <a:spcPct val="150000"/>
              </a:lnSpc>
              <a:spcBef>
                <a:spcPct val="0"/>
              </a:spcBef>
              <a:spcAft>
                <a:spcPct val="0"/>
              </a:spcAft>
              <a:buFont typeface="Arial,Sans-Serif"/>
              <a:buChar char="•"/>
            </a:pPr>
            <a:r>
              <a:rPr lang="en-US" sz="2400" dirty="0">
                <a:solidFill>
                  <a:srgbClr val="3C4043"/>
                </a:solidFill>
                <a:latin typeface="Roboto"/>
                <a:ea typeface="Roboto"/>
                <a:sym typeface="Roboto"/>
              </a:rPr>
              <a:t>Global variables contains the reference of general information about the current user and your organization on a page.</a:t>
            </a:r>
            <a:endParaRPr lang="en-US" sz="2400" dirty="0">
              <a:solidFill>
                <a:srgbClr val="3C4043"/>
              </a:solidFill>
              <a:latin typeface="Roboto"/>
              <a:ea typeface="Roboto"/>
            </a:endParaRPr>
          </a:p>
          <a:p>
            <a:pPr marL="285750" indent="-285750">
              <a:lnSpc>
                <a:spcPct val="150000"/>
              </a:lnSpc>
              <a:spcBef>
                <a:spcPct val="0"/>
              </a:spcBef>
              <a:spcAft>
                <a:spcPct val="0"/>
              </a:spcAft>
              <a:buFont typeface="Arial,Sans-Serif"/>
              <a:buChar char="•"/>
            </a:pPr>
            <a:r>
              <a:rPr lang="en-US" sz="2400" dirty="0">
                <a:solidFill>
                  <a:srgbClr val="3C4043"/>
                </a:solidFill>
                <a:latin typeface="Roboto"/>
                <a:ea typeface="Roboto"/>
                <a:sym typeface="Roboto"/>
              </a:rPr>
              <a:t>Global variables must be referenced using Visualforce expression syntax to be evaluated, for example, </a:t>
            </a:r>
          </a:p>
          <a:p>
            <a:pPr marL="742950" lvl="1" indent="-285750">
              <a:lnSpc>
                <a:spcPct val="150000"/>
              </a:lnSpc>
              <a:spcBef>
                <a:spcPct val="0"/>
              </a:spcBef>
              <a:spcAft>
                <a:spcPct val="0"/>
              </a:spcAft>
              <a:buFont typeface="Arial,Sans-Serif"/>
              <a:buChar char="•"/>
            </a:pPr>
            <a:r>
              <a:rPr lang="en-US" dirty="0">
                <a:solidFill>
                  <a:srgbClr val="3C4043"/>
                </a:solidFill>
                <a:latin typeface="Roboto"/>
                <a:ea typeface="Roboto"/>
                <a:sym typeface="Roboto"/>
              </a:rPr>
              <a:t>{!$</a:t>
            </a:r>
            <a:r>
              <a:rPr lang="en-US" dirty="0" err="1">
                <a:solidFill>
                  <a:srgbClr val="3C4043"/>
                </a:solidFill>
                <a:latin typeface="Roboto"/>
                <a:ea typeface="Roboto"/>
                <a:sym typeface="Roboto"/>
              </a:rPr>
              <a:t>User.</a:t>
            </a:r>
            <a:r>
              <a:rPr lang="en-US" dirty="0" err="1">
                <a:solidFill>
                  <a:srgbClr val="3C4043"/>
                </a:solidFill>
                <a:latin typeface="Roboto"/>
                <a:ea typeface="Roboto"/>
              </a:rPr>
              <a:t>FirstName</a:t>
            </a:r>
            <a:r>
              <a:rPr lang="en-US" dirty="0">
                <a:solidFill>
                  <a:srgbClr val="3C4043"/>
                </a:solidFill>
                <a:latin typeface="Roboto"/>
                <a:ea typeface="Roboto"/>
              </a:rPr>
              <a:t>}</a:t>
            </a:r>
          </a:p>
          <a:p>
            <a:pPr marL="742950" lvl="1" indent="-285750" algn="l">
              <a:lnSpc>
                <a:spcPct val="150000"/>
              </a:lnSpc>
              <a:spcBef>
                <a:spcPct val="0"/>
              </a:spcBef>
              <a:spcAft>
                <a:spcPct val="0"/>
              </a:spcAft>
              <a:buFont typeface="Arial,Sans-Serif"/>
              <a:buChar char="•"/>
            </a:pPr>
            <a:r>
              <a:rPr lang="en-US" dirty="0">
                <a:solidFill>
                  <a:srgbClr val="3C4043"/>
                </a:solidFill>
                <a:latin typeface="Roboto"/>
                <a:ea typeface="Roboto"/>
              </a:rPr>
              <a:t>{!$</a:t>
            </a:r>
            <a:r>
              <a:rPr lang="en-US" dirty="0" err="1">
                <a:solidFill>
                  <a:srgbClr val="3C4043"/>
                </a:solidFill>
                <a:latin typeface="Roboto"/>
                <a:ea typeface="Roboto"/>
              </a:rPr>
              <a:t>Label.customCurrency_label</a:t>
            </a:r>
            <a:r>
              <a:rPr lang="en-US" dirty="0">
                <a:solidFill>
                  <a:srgbClr val="3C4043"/>
                </a:solidFill>
                <a:latin typeface="Roboto"/>
                <a:ea typeface="Roboto"/>
              </a:rPr>
              <a:t>}</a:t>
            </a:r>
          </a:p>
          <a:p>
            <a:pPr marL="742950" lvl="1" indent="-285750">
              <a:lnSpc>
                <a:spcPct val="150000"/>
              </a:lnSpc>
              <a:spcBef>
                <a:spcPct val="0"/>
              </a:spcBef>
              <a:spcAft>
                <a:spcPct val="0"/>
              </a:spcAft>
              <a:buFont typeface="Arial,Sans-Serif"/>
              <a:buChar char="•"/>
            </a:pPr>
            <a:r>
              <a:rPr lang="en-US" dirty="0">
                <a:ea typeface="Roboto"/>
              </a:rPr>
              <a:t>{!$CurrentPage.parameters.id}</a:t>
            </a:r>
          </a:p>
          <a:p>
            <a:pPr marL="0" indent="0">
              <a:lnSpc>
                <a:spcPct val="150000"/>
              </a:lnSpc>
              <a:spcBef>
                <a:spcPct val="0"/>
              </a:spcBef>
              <a:spcAft>
                <a:spcPct val="0"/>
              </a:spcAft>
              <a:buNone/>
            </a:pPr>
            <a:endParaRPr lang="en-US" sz="2400" dirty="0">
              <a:solidFill>
                <a:srgbClr val="3C4043"/>
              </a:solidFill>
              <a:latin typeface="Roboto"/>
              <a:ea typeface="Roboto"/>
            </a:endParaRPr>
          </a:p>
          <a:p>
            <a:pPr marL="0" indent="0">
              <a:lnSpc>
                <a:spcPct val="114999"/>
              </a:lnSpc>
              <a:spcBef>
                <a:spcPts val="1100"/>
              </a:spcBef>
              <a:buNone/>
            </a:pPr>
            <a:endParaRPr lang="en-US" sz="1800" dirty="0">
              <a:solidFill>
                <a:srgbClr val="3C4043"/>
              </a:solidFill>
              <a:latin typeface="Roboto"/>
              <a:ea typeface="Roboto"/>
              <a:cs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Global Variables Cont. </a:t>
            </a:r>
          </a:p>
          <a:p>
            <a:pPr marL="0" lvl="0" indent="0" algn="ctr" rtl="0">
              <a:lnSpc>
                <a:spcPct val="90000"/>
              </a:lnSpc>
              <a:spcBef>
                <a:spcPts val="0"/>
              </a:spcBef>
              <a:spcAft>
                <a:spcPts val="0"/>
              </a:spcAft>
              <a:buClr>
                <a:schemeClr val="accent2"/>
              </a:buClr>
              <a:buSzPts val="4000"/>
              <a:buNone/>
            </a:pPr>
            <a:endParaRPr/>
          </a:p>
        </p:txBody>
      </p:sp>
      <p:sp>
        <p:nvSpPr>
          <p:cNvPr id="234" name="Google Shape;234;p26"/>
          <p:cNvSpPr txBox="1">
            <a:spLocks noGrp="1"/>
          </p:cNvSpPr>
          <p:nvPr>
            <p:ph type="body" idx="2"/>
          </p:nvPr>
        </p:nvSpPr>
        <p:spPr>
          <a:xfrm>
            <a:off x="377782" y="1214285"/>
            <a:ext cx="11522700" cy="5332041"/>
          </a:xfrm>
          <a:prstGeom prst="rect">
            <a:avLst/>
          </a:prstGeom>
          <a:noFill/>
          <a:ln>
            <a:noFill/>
          </a:ln>
        </p:spPr>
        <p:txBody>
          <a:bodyPr spcFirstLastPara="1" wrap="square" lIns="91425" tIns="45700" rIns="91425" bIns="45700" anchor="t" anchorCtr="0">
            <a:noAutofit/>
          </a:bodyPr>
          <a:lstStyle/>
          <a:p>
            <a:pPr marL="50800" indent="0">
              <a:lnSpc>
                <a:spcPct val="100000"/>
              </a:lnSpc>
              <a:spcBef>
                <a:spcPct val="0"/>
              </a:spcBef>
              <a:spcAft>
                <a:spcPct val="0"/>
              </a:spcAft>
              <a:buNone/>
            </a:pPr>
            <a:r>
              <a:rPr lang="en-US" sz="2000" dirty="0">
                <a:solidFill>
                  <a:schemeClr val="tx1"/>
                </a:solidFill>
                <a:latin typeface="Roboto"/>
                <a:ea typeface="Roboto"/>
                <a:cs typeface="Times New Roman"/>
                <a:sym typeface="Roboto"/>
              </a:rPr>
              <a:t>Some Commonly used Global Variables:</a:t>
            </a:r>
            <a:endParaRPr lang="en-US" sz="2000" dirty="0">
              <a:solidFill>
                <a:schemeClr val="tx1"/>
              </a:solidFill>
              <a:latin typeface="Roboto"/>
              <a:ea typeface="Roboto"/>
            </a:endParaRPr>
          </a:p>
          <a:p>
            <a:pPr>
              <a:lnSpc>
                <a:spcPct val="100000"/>
              </a:lnSpc>
              <a:spcBef>
                <a:spcPct val="0"/>
              </a:spcBef>
              <a:spcAft>
                <a:spcPct val="0"/>
              </a:spcAft>
              <a:buFont typeface="Arial"/>
              <a:buChar char="•"/>
            </a:pPr>
            <a:endParaRPr lang="en-US" sz="2000" dirty="0">
              <a:latin typeface="Roboto"/>
              <a:ea typeface="Roboto"/>
            </a:endParaRPr>
          </a:p>
          <a:p>
            <a:pPr marL="285750" indent="-285750">
              <a:lnSpc>
                <a:spcPct val="100000"/>
              </a:lnSpc>
              <a:spcBef>
                <a:spcPts val="0"/>
              </a:spcBef>
              <a:buFont typeface="Arial,Sans-Serif"/>
              <a:buChar char="•"/>
            </a:pPr>
            <a:r>
              <a:rPr lang="en-US" sz="2000" dirty="0">
                <a:latin typeface="Roboto"/>
                <a:ea typeface="Roboto"/>
                <a:cs typeface="Times New Roman"/>
                <a:sym typeface="Roboto"/>
              </a:rPr>
              <a:t>$Label</a:t>
            </a:r>
            <a:br>
              <a:rPr lang="en-US" sz="2000" dirty="0">
                <a:latin typeface="Roboto"/>
                <a:ea typeface="Roboto"/>
                <a:cs typeface="Times New Roman"/>
              </a:rPr>
            </a:br>
            <a:r>
              <a:rPr lang="en-US" sz="2000" dirty="0">
                <a:latin typeface="Roboto"/>
                <a:ea typeface="Roboto"/>
                <a:cs typeface="Times New Roman"/>
                <a:sym typeface="Roboto"/>
              </a:rPr>
              <a:t>A global merge field type to use when referencing a custom label. {!$</a:t>
            </a:r>
            <a:r>
              <a:rPr lang="en-US" sz="2000" dirty="0" err="1">
                <a:latin typeface="Roboto"/>
                <a:ea typeface="Roboto"/>
                <a:cs typeface="Times New Roman"/>
                <a:sym typeface="Roboto"/>
              </a:rPr>
              <a:t>Label.firstrun_helptext</a:t>
            </a:r>
            <a:r>
              <a:rPr lang="en-US" sz="2000" dirty="0">
                <a:latin typeface="Roboto"/>
                <a:ea typeface="Roboto"/>
                <a:cs typeface="Times New Roman"/>
                <a:sym typeface="Roboto"/>
              </a:rPr>
              <a:t>}</a:t>
            </a:r>
            <a:endParaRPr lang="en-US" sz="2000" dirty="0">
              <a:latin typeface="Roboto"/>
              <a:ea typeface="Roboto"/>
            </a:endParaRPr>
          </a:p>
          <a:p>
            <a:pPr marL="285750" indent="-285750">
              <a:lnSpc>
                <a:spcPct val="100000"/>
              </a:lnSpc>
              <a:spcBef>
                <a:spcPct val="0"/>
              </a:spcBef>
              <a:spcAft>
                <a:spcPct val="0"/>
              </a:spcAft>
              <a:buFont typeface="Arial,Sans-Serif"/>
              <a:buChar char="•"/>
            </a:pPr>
            <a:r>
              <a:rPr lang="en-US" sz="2000" dirty="0">
                <a:solidFill>
                  <a:schemeClr val="tx1"/>
                </a:solidFill>
                <a:latin typeface="Roboto"/>
                <a:ea typeface="Roboto"/>
                <a:cs typeface="Times New Roman"/>
                <a:sym typeface="Roboto"/>
              </a:rPr>
              <a:t>$</a:t>
            </a:r>
            <a:r>
              <a:rPr lang="en-US" sz="2000" dirty="0" err="1">
                <a:solidFill>
                  <a:schemeClr val="tx1"/>
                </a:solidFill>
                <a:latin typeface="Roboto"/>
                <a:ea typeface="Roboto"/>
                <a:cs typeface="Times New Roman"/>
                <a:sym typeface="Roboto"/>
              </a:rPr>
              <a:t>ObjectType</a:t>
            </a:r>
            <a:br>
              <a:rPr lang="en-US" sz="2000" dirty="0">
                <a:latin typeface="Roboto"/>
                <a:ea typeface="Roboto"/>
                <a:cs typeface="Times New Roman"/>
              </a:rPr>
            </a:br>
            <a:r>
              <a:rPr lang="en-US" sz="2000" dirty="0">
                <a:solidFill>
                  <a:schemeClr val="tx1"/>
                </a:solidFill>
                <a:latin typeface="Roboto"/>
                <a:ea typeface="Roboto"/>
                <a:cs typeface="Times New Roman"/>
                <a:sym typeface="Roboto"/>
              </a:rPr>
              <a:t>A global merge field type to use when referencing standard or custom objects (such as Accounts, Cases, or Opportunities) and the values of their fields. </a:t>
            </a:r>
            <a:r>
              <a:rPr lang="en-US" sz="2000" dirty="0">
                <a:latin typeface="Roboto"/>
                <a:ea typeface="Roboto"/>
                <a:cs typeface="Times New Roman"/>
                <a:sym typeface="Roboto"/>
              </a:rPr>
              <a:t>{!$</a:t>
            </a:r>
            <a:r>
              <a:rPr lang="en-US" sz="2000" dirty="0" err="1">
                <a:latin typeface="Roboto"/>
                <a:ea typeface="Roboto"/>
                <a:cs typeface="Times New Roman"/>
                <a:sym typeface="Roboto"/>
              </a:rPr>
              <a:t>ObjectType.Account.Fields.Name.Label</a:t>
            </a:r>
            <a:r>
              <a:rPr lang="en-US" sz="2000" dirty="0">
                <a:latin typeface="Roboto"/>
                <a:ea typeface="Roboto"/>
                <a:cs typeface="Times New Roman"/>
                <a:sym typeface="Roboto"/>
              </a:rPr>
              <a:t>}</a:t>
            </a:r>
            <a:endParaRPr lang="en-US" sz="2000" dirty="0">
              <a:latin typeface="Roboto"/>
              <a:ea typeface="Roboto"/>
            </a:endParaRPr>
          </a:p>
          <a:p>
            <a:pPr marL="285750" indent="-285750">
              <a:lnSpc>
                <a:spcPct val="100000"/>
              </a:lnSpc>
              <a:spcBef>
                <a:spcPct val="0"/>
              </a:spcBef>
              <a:spcAft>
                <a:spcPct val="0"/>
              </a:spcAft>
              <a:buFont typeface="Arial,Sans-Serif"/>
              <a:buChar char="•"/>
            </a:pPr>
            <a:r>
              <a:rPr lang="en-US" sz="2000" dirty="0">
                <a:solidFill>
                  <a:schemeClr val="tx1"/>
                </a:solidFill>
                <a:latin typeface="Roboto"/>
                <a:ea typeface="Roboto"/>
                <a:cs typeface="Times New Roman"/>
                <a:sym typeface="Roboto"/>
              </a:rPr>
              <a:t>$</a:t>
            </a:r>
            <a:r>
              <a:rPr lang="en-US" sz="2000" dirty="0" err="1">
                <a:solidFill>
                  <a:schemeClr val="tx1"/>
                </a:solidFill>
                <a:latin typeface="Roboto"/>
                <a:ea typeface="Roboto"/>
                <a:cs typeface="Times New Roman"/>
                <a:sym typeface="Roboto"/>
              </a:rPr>
              <a:t>FieldSet</a:t>
            </a:r>
            <a:br>
              <a:rPr lang="en-US" sz="2000" dirty="0">
                <a:latin typeface="Roboto"/>
                <a:ea typeface="Roboto"/>
                <a:cs typeface="Times New Roman"/>
              </a:rPr>
            </a:br>
            <a:r>
              <a:rPr lang="en-US" sz="2000" dirty="0">
                <a:solidFill>
                  <a:schemeClr val="tx1"/>
                </a:solidFill>
                <a:latin typeface="Roboto"/>
                <a:ea typeface="Roboto"/>
                <a:cs typeface="Times New Roman"/>
                <a:sym typeface="Roboto"/>
              </a:rPr>
              <a:t>Provides access to a field set defined in your organization. </a:t>
            </a:r>
            <a:r>
              <a:rPr lang="en-US" sz="2000" dirty="0">
                <a:latin typeface="Roboto"/>
                <a:ea typeface="Roboto"/>
                <a:cs typeface="Times New Roman"/>
                <a:sym typeface="Roboto"/>
              </a:rPr>
              <a:t>{!$</a:t>
            </a:r>
            <a:r>
              <a:rPr lang="en-US" sz="2000" dirty="0" err="1">
                <a:latin typeface="Roboto"/>
                <a:ea typeface="Roboto"/>
                <a:cs typeface="Times New Roman"/>
                <a:sym typeface="Roboto"/>
              </a:rPr>
              <a:t>ObjectType.Account.FieldSets.myFieldSetName</a:t>
            </a:r>
            <a:r>
              <a:rPr lang="en-US" sz="2000" dirty="0">
                <a:latin typeface="Roboto"/>
                <a:ea typeface="Roboto"/>
                <a:cs typeface="Times New Roman"/>
                <a:sym typeface="Roboto"/>
              </a:rPr>
              <a:t>}</a:t>
            </a:r>
            <a:endParaRPr lang="en-US" sz="2000" dirty="0">
              <a:latin typeface="Roboto"/>
              <a:ea typeface="Roboto"/>
            </a:endParaRPr>
          </a:p>
          <a:p>
            <a:pPr marL="285750" indent="-285750">
              <a:lnSpc>
                <a:spcPct val="100000"/>
              </a:lnSpc>
              <a:spcBef>
                <a:spcPct val="0"/>
              </a:spcBef>
              <a:spcAft>
                <a:spcPct val="0"/>
              </a:spcAft>
              <a:buFont typeface="Arial,Sans-Serif"/>
              <a:buChar char="•"/>
            </a:pPr>
            <a:r>
              <a:rPr lang="en-US" sz="2000" dirty="0">
                <a:solidFill>
                  <a:schemeClr val="tx1"/>
                </a:solidFill>
                <a:latin typeface="Roboto"/>
                <a:ea typeface="Roboto"/>
                <a:cs typeface="Times New Roman"/>
                <a:sym typeface="Roboto"/>
              </a:rPr>
              <a:t>$Profile</a:t>
            </a:r>
            <a:br>
              <a:rPr lang="en-US" sz="2000" dirty="0">
                <a:latin typeface="Roboto"/>
                <a:ea typeface="Roboto"/>
                <a:cs typeface="Times New Roman"/>
              </a:rPr>
            </a:br>
            <a:r>
              <a:rPr lang="en-US" sz="2000" dirty="0">
                <a:solidFill>
                  <a:schemeClr val="tx1"/>
                </a:solidFill>
                <a:latin typeface="Roboto"/>
                <a:ea typeface="Roboto"/>
                <a:cs typeface="Times New Roman"/>
                <a:sym typeface="Roboto"/>
              </a:rPr>
              <a:t>A global merge field type to use when referencing information about the current user’s profile. Use profile merge fields to reference information about the user’s profile such as license type or name.</a:t>
            </a:r>
            <a:r>
              <a:rPr lang="en-US" sz="2000" dirty="0">
                <a:latin typeface="Roboto"/>
                <a:ea typeface="Roboto"/>
                <a:cs typeface="Times New Roman"/>
                <a:sym typeface="Roboto"/>
              </a:rPr>
              <a:t> {!$</a:t>
            </a:r>
            <a:r>
              <a:rPr lang="en-US" sz="2000" dirty="0" err="1">
                <a:latin typeface="Roboto"/>
                <a:ea typeface="Roboto"/>
                <a:cs typeface="Times New Roman"/>
                <a:sym typeface="Roboto"/>
              </a:rPr>
              <a:t>Profile.Name</a:t>
            </a:r>
            <a:r>
              <a:rPr lang="en-US" sz="2000" dirty="0">
                <a:latin typeface="Roboto"/>
                <a:ea typeface="Roboto"/>
                <a:cs typeface="Times New Roman"/>
                <a:sym typeface="Roboto"/>
              </a:rPr>
              <a:t>}</a:t>
            </a:r>
            <a:endParaRPr lang="en-US" sz="2000" dirty="0">
              <a:latin typeface="Roboto"/>
              <a:ea typeface="Roboto"/>
            </a:endParaRPr>
          </a:p>
          <a:p>
            <a:pPr marL="285750" indent="-285750">
              <a:lnSpc>
                <a:spcPct val="100000"/>
              </a:lnSpc>
              <a:spcBef>
                <a:spcPct val="0"/>
              </a:spcBef>
              <a:spcAft>
                <a:spcPct val="0"/>
              </a:spcAft>
              <a:buFont typeface="Arial,Sans-Serif"/>
              <a:buChar char="•"/>
            </a:pPr>
            <a:r>
              <a:rPr lang="en-US" sz="2000" dirty="0">
                <a:solidFill>
                  <a:schemeClr val="tx1"/>
                </a:solidFill>
                <a:latin typeface="Roboto"/>
                <a:ea typeface="Roboto"/>
                <a:cs typeface="Times New Roman"/>
                <a:sym typeface="Roboto"/>
              </a:rPr>
              <a:t>$User</a:t>
            </a:r>
            <a:br>
              <a:rPr lang="en-US" sz="2000" dirty="0">
                <a:latin typeface="Roboto"/>
                <a:ea typeface="Roboto"/>
                <a:cs typeface="Times New Roman"/>
              </a:rPr>
            </a:br>
            <a:r>
              <a:rPr lang="en-US" sz="2000" dirty="0">
                <a:solidFill>
                  <a:schemeClr val="tx1"/>
                </a:solidFill>
                <a:latin typeface="Roboto"/>
                <a:ea typeface="Roboto"/>
                <a:cs typeface="Times New Roman"/>
                <a:sym typeface="Roboto"/>
              </a:rPr>
              <a:t>A global merge field type to use when referencing information about the current user. </a:t>
            </a:r>
            <a:r>
              <a:rPr lang="en-US" sz="2000" dirty="0">
                <a:latin typeface="Roboto"/>
                <a:ea typeface="Roboto"/>
                <a:cs typeface="Times New Roman"/>
                <a:sym typeface="Roboto"/>
              </a:rPr>
              <a:t>{!$</a:t>
            </a:r>
            <a:r>
              <a:rPr lang="en-US" sz="2000" dirty="0" err="1">
                <a:latin typeface="Roboto"/>
                <a:ea typeface="Roboto"/>
                <a:cs typeface="Times New Roman"/>
                <a:sym typeface="Roboto"/>
              </a:rPr>
              <a:t>User.</a:t>
            </a:r>
            <a:r>
              <a:rPr lang="en-US" sz="2000" dirty="0" err="1">
                <a:latin typeface="Roboto"/>
                <a:ea typeface="Roboto"/>
                <a:cs typeface="Times New Roman"/>
              </a:rPr>
              <a:t>FirstName</a:t>
            </a:r>
            <a:r>
              <a:rPr lang="en-US" sz="2000" dirty="0">
                <a:latin typeface="Roboto"/>
                <a:ea typeface="Roboto"/>
                <a:cs typeface="Times New Roman"/>
              </a:rPr>
              <a:t>}</a:t>
            </a:r>
            <a:endParaRPr lang="en-US" sz="2000" dirty="0">
              <a:latin typeface="Roboto"/>
              <a:ea typeface="Roboto"/>
            </a:endParaRPr>
          </a:p>
          <a:p>
            <a:pPr marL="285750" lvl="0" indent="-285750" algn="l">
              <a:lnSpc>
                <a:spcPct val="150000"/>
              </a:lnSpc>
              <a:spcBef>
                <a:spcPct val="0"/>
              </a:spcBef>
              <a:spcAft>
                <a:spcPct val="0"/>
              </a:spcAft>
              <a:buSzPts val="2800"/>
              <a:buFont typeface="Arial,Sans-Serif"/>
              <a:buChar char="•"/>
            </a:pPr>
            <a:endParaRPr lang="en-US" sz="1900" dirty="0">
              <a:solidFill>
                <a:srgbClr val="3C4043"/>
              </a:solidFill>
              <a:latin typeface="Roboto"/>
              <a:ea typeface="Roboto"/>
            </a:endParaRPr>
          </a:p>
        </p:txBody>
      </p:sp>
    </p:spTree>
    <p:extLst>
      <p:ext uri="{BB962C8B-B14F-4D97-AF65-F5344CB8AC3E}">
        <p14:creationId xmlns:p14="http://schemas.microsoft.com/office/powerpoint/2010/main" val="2327097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Where can Visualforce Pages be used?</a:t>
            </a:r>
          </a:p>
        </p:txBody>
      </p:sp>
      <p:sp>
        <p:nvSpPr>
          <p:cNvPr id="228" name="Google Shape;228;p25"/>
          <p:cNvSpPr txBox="1">
            <a:spLocks noGrp="1"/>
          </p:cNvSpPr>
          <p:nvPr>
            <p:ph type="body" idx="2"/>
          </p:nvPr>
        </p:nvSpPr>
        <p:spPr>
          <a:xfrm>
            <a:off x="291518" y="1598832"/>
            <a:ext cx="11522700" cy="4822948"/>
          </a:xfrm>
          <a:prstGeom prst="rect">
            <a:avLst/>
          </a:prstGeom>
          <a:noFill/>
          <a:ln>
            <a:noFill/>
          </a:ln>
        </p:spPr>
        <p:txBody>
          <a:bodyPr spcFirstLastPara="1" wrap="square" lIns="91425" tIns="45700" rIns="91425" bIns="45700" anchor="t" anchorCtr="0">
            <a:noAutofit/>
          </a:bodyPr>
          <a:lstStyle/>
          <a:p>
            <a:pPr marL="50800" indent="0" algn="just">
              <a:buNone/>
            </a:pPr>
            <a:r>
              <a:rPr lang="en-US" sz="2400" dirty="0">
                <a:solidFill>
                  <a:srgbClr val="3C4043"/>
                </a:solidFill>
                <a:latin typeface="Roboto"/>
                <a:ea typeface="Roboto"/>
                <a:sym typeface="Roboto"/>
              </a:rPr>
              <a:t>Developers</a:t>
            </a:r>
            <a:r>
              <a:rPr lang="en-US" sz="2400" dirty="0">
                <a:solidFill>
                  <a:srgbClr val="3C4043"/>
                </a:solidFill>
                <a:latin typeface="Roboto"/>
                <a:ea typeface="Roboto"/>
              </a:rPr>
              <a:t> can use Visualforce pages to :</a:t>
            </a:r>
            <a:endParaRPr lang="en-US" dirty="0"/>
          </a:p>
          <a:p>
            <a:r>
              <a:rPr lang="en-US" sz="2400" dirty="0">
                <a:solidFill>
                  <a:srgbClr val="3C4043"/>
                </a:solidFill>
                <a:latin typeface="Roboto"/>
                <a:ea typeface="Roboto"/>
              </a:rPr>
              <a:t>Override standard functionality, such as the New, Edit.</a:t>
            </a:r>
          </a:p>
          <a:p>
            <a:r>
              <a:rPr lang="en-US" sz="2400" dirty="0">
                <a:solidFill>
                  <a:srgbClr val="3C4043"/>
                </a:solidFill>
                <a:latin typeface="Roboto"/>
                <a:ea typeface="Roboto"/>
              </a:rPr>
              <a:t>Override tab overview pages, such as the Accounts tab home page.</a:t>
            </a:r>
          </a:p>
          <a:p>
            <a:r>
              <a:rPr lang="en-US" sz="2400" dirty="0">
                <a:solidFill>
                  <a:srgbClr val="3C4043"/>
                </a:solidFill>
                <a:latin typeface="Roboto"/>
                <a:ea typeface="Roboto"/>
              </a:rPr>
              <a:t>Define custom tabs.</a:t>
            </a:r>
          </a:p>
          <a:p>
            <a:r>
              <a:rPr lang="en-US" sz="2400" dirty="0">
                <a:solidFill>
                  <a:srgbClr val="3C4043"/>
                </a:solidFill>
                <a:latin typeface="Roboto"/>
                <a:ea typeface="Roboto"/>
              </a:rPr>
              <a:t>Can be integrated with HTML, CSS, Ajax, jQuery.</a:t>
            </a:r>
          </a:p>
          <a:p>
            <a:r>
              <a:rPr lang="en-US" sz="2400" dirty="0">
                <a:solidFill>
                  <a:srgbClr val="3C4043"/>
                </a:solidFill>
                <a:latin typeface="Roboto"/>
                <a:ea typeface="Roboto"/>
              </a:rPr>
              <a:t>Embed components in detail page layouts.</a:t>
            </a:r>
          </a:p>
          <a:p>
            <a:r>
              <a:rPr lang="en-US" sz="2400" dirty="0">
                <a:solidFill>
                  <a:srgbClr val="3C4043"/>
                </a:solidFill>
                <a:latin typeface="Roboto"/>
                <a:ea typeface="Roboto"/>
              </a:rPr>
              <a:t>Create dashboard components or custom help pages.</a:t>
            </a:r>
          </a:p>
          <a:p>
            <a:r>
              <a:rPr lang="en-US" sz="2400" dirty="0">
                <a:solidFill>
                  <a:srgbClr val="3C4043"/>
                </a:solidFill>
                <a:latin typeface="Roboto"/>
                <a:ea typeface="Roboto"/>
              </a:rPr>
              <a:t>Customize, extend, or integrate the sidebars in the Salesforce console</a:t>
            </a:r>
          </a:p>
          <a:p>
            <a:r>
              <a:rPr lang="en-US" sz="2400" dirty="0">
                <a:solidFill>
                  <a:srgbClr val="3C4043"/>
                </a:solidFill>
                <a:latin typeface="Roboto"/>
                <a:ea typeface="Roboto"/>
              </a:rPr>
              <a:t>Add navigation menu items and actions in the Salesforce mobile app</a:t>
            </a:r>
          </a:p>
          <a:p>
            <a:endParaRPr lang="en-US" sz="2400" dirty="0">
              <a:solidFill>
                <a:srgbClr val="3C4043"/>
              </a:solidFill>
              <a:latin typeface="Roboto"/>
              <a:ea typeface="Roboto"/>
            </a:endParaRPr>
          </a:p>
          <a:p>
            <a:pPr marL="342900" indent="-342900">
              <a:lnSpc>
                <a:spcPct val="150000"/>
              </a:lnSpc>
              <a:spcBef>
                <a:spcPts val="0"/>
              </a:spcBef>
            </a:pPr>
            <a:endParaRPr lang="en-US" sz="2400" dirty="0">
              <a:solidFill>
                <a:srgbClr val="3C4043"/>
              </a:solidFill>
              <a:latin typeface="Roboto"/>
              <a:ea typeface="Roboto"/>
            </a:endParaRPr>
          </a:p>
        </p:txBody>
      </p:sp>
    </p:spTree>
    <p:extLst>
      <p:ext uri="{BB962C8B-B14F-4D97-AF65-F5344CB8AC3E}">
        <p14:creationId xmlns:p14="http://schemas.microsoft.com/office/powerpoint/2010/main" val="2880257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References</a:t>
            </a:r>
          </a:p>
        </p:txBody>
      </p:sp>
      <p:sp>
        <p:nvSpPr>
          <p:cNvPr id="234" name="Google Shape;234;p26"/>
          <p:cNvSpPr txBox="1">
            <a:spLocks noGrp="1"/>
          </p:cNvSpPr>
          <p:nvPr>
            <p:ph type="body" idx="2"/>
          </p:nvPr>
        </p:nvSpPr>
        <p:spPr>
          <a:xfrm>
            <a:off x="234008" y="1286172"/>
            <a:ext cx="11522700" cy="5015740"/>
          </a:xfrm>
          <a:prstGeom prst="rect">
            <a:avLst/>
          </a:prstGeom>
          <a:noFill/>
          <a:ln>
            <a:noFill/>
          </a:ln>
        </p:spPr>
        <p:txBody>
          <a:bodyPr spcFirstLastPara="1" wrap="square" lIns="91425" tIns="45700" rIns="91425" bIns="45700" anchor="t" anchorCtr="0">
            <a:noAutofit/>
          </a:bodyPr>
          <a:lstStyle/>
          <a:p>
            <a:pPr marL="342900" indent="-342900">
              <a:lnSpc>
                <a:spcPct val="100000"/>
              </a:lnSpc>
              <a:spcBef>
                <a:spcPts val="0"/>
              </a:spcBef>
              <a:buFont typeface="Arial"/>
              <a:buChar char="•"/>
            </a:pPr>
            <a:r>
              <a:rPr lang="en-US" sz="2400" b="1" dirty="0">
                <a:solidFill>
                  <a:schemeClr val="tx1"/>
                </a:solidFill>
                <a:latin typeface="Roboto"/>
                <a:ea typeface="Roboto"/>
                <a:cs typeface="Times New Roman"/>
              </a:rPr>
              <a:t>Visualforce Developer Guide</a:t>
            </a:r>
            <a:endParaRPr lang="en-US" sz="2400" dirty="0">
              <a:solidFill>
                <a:schemeClr val="tx1"/>
              </a:solidFill>
              <a:latin typeface="Roboto"/>
              <a:ea typeface="Roboto"/>
            </a:endParaRPr>
          </a:p>
          <a:p>
            <a:pPr marL="742950" lvl="1">
              <a:lnSpc>
                <a:spcPct val="100000"/>
              </a:lnSpc>
              <a:spcBef>
                <a:spcPts val="0"/>
              </a:spcBef>
              <a:buFont typeface="Arial,Sans-Serif"/>
              <a:buChar char="•"/>
            </a:pPr>
            <a:r>
              <a:rPr lang="en-US" sz="2000" dirty="0">
                <a:solidFill>
                  <a:srgbClr val="0070C0"/>
                </a:solidFill>
                <a:latin typeface="Roboto"/>
                <a:ea typeface="Roboto"/>
                <a:hlinkClick r:id="rId3">
                  <a:extLst>
                    <a:ext uri="{A12FA001-AC4F-418D-AE19-62706E023703}">
                      <ahyp:hlinkClr xmlns:ahyp="http://schemas.microsoft.com/office/drawing/2018/hyperlinkcolor" val="tx"/>
                    </a:ext>
                  </a:extLst>
                </a:hlinkClick>
              </a:rPr>
              <a:t>https://developer.salesforce.com/docs/atlas.en-us.pages.meta/pages/pages_intro.htm</a:t>
            </a:r>
            <a:endParaRPr lang="en-US" sz="2000" dirty="0">
              <a:solidFill>
                <a:srgbClr val="0070C0"/>
              </a:solidFill>
              <a:latin typeface="Roboto"/>
              <a:ea typeface="Roboto"/>
            </a:endParaRPr>
          </a:p>
          <a:p>
            <a:pPr marL="742950" lvl="1">
              <a:lnSpc>
                <a:spcPct val="100000"/>
              </a:lnSpc>
              <a:spcBef>
                <a:spcPts val="0"/>
              </a:spcBef>
              <a:buFont typeface="Arial,Sans-Serif"/>
              <a:buChar char="•"/>
            </a:pPr>
            <a:endParaRPr lang="en-US" sz="1500" dirty="0">
              <a:solidFill>
                <a:srgbClr val="0070C0"/>
              </a:solidFill>
              <a:ea typeface="Roboto"/>
            </a:endParaRPr>
          </a:p>
          <a:p>
            <a:pPr marL="342900" indent="-342900">
              <a:lnSpc>
                <a:spcPct val="100000"/>
              </a:lnSpc>
              <a:spcBef>
                <a:spcPts val="0"/>
              </a:spcBef>
            </a:pPr>
            <a:r>
              <a:rPr lang="en-US" sz="2400" b="1" dirty="0">
                <a:solidFill>
                  <a:schemeClr val="tx1"/>
                </a:solidFill>
                <a:latin typeface="Roboto"/>
                <a:ea typeface="Roboto"/>
                <a:cs typeface="Times New Roman"/>
              </a:rPr>
              <a:t>Trailhead</a:t>
            </a:r>
          </a:p>
          <a:p>
            <a:pPr marL="742950" lvl="1">
              <a:lnSpc>
                <a:spcPct val="100000"/>
              </a:lnSpc>
              <a:spcBef>
                <a:spcPts val="0"/>
              </a:spcBef>
              <a:buFont typeface="Arial,Sans-Serif"/>
              <a:buChar char="•"/>
            </a:pPr>
            <a:r>
              <a:rPr lang="en-US" sz="2000" dirty="0">
                <a:solidFill>
                  <a:srgbClr val="0070C0"/>
                </a:solidFill>
                <a:latin typeface="Roboto"/>
                <a:ea typeface="Roboto"/>
                <a:hlinkClick r:id="rId4">
                  <a:extLst>
                    <a:ext uri="{A12FA001-AC4F-418D-AE19-62706E023703}">
                      <ahyp:hlinkClr xmlns:ahyp="http://schemas.microsoft.com/office/drawing/2018/hyperlinkcolor" val="tx"/>
                    </a:ext>
                  </a:extLst>
                </a:hlinkClick>
              </a:rPr>
              <a:t>https://trailhead.salesforce.com/en/content/learn/modules/visualforce_fundamentals</a:t>
            </a:r>
            <a:endParaRPr lang="en-US" sz="2000" dirty="0">
              <a:solidFill>
                <a:srgbClr val="0070C0"/>
              </a:solidFill>
              <a:latin typeface="Roboto"/>
              <a:ea typeface="Roboto"/>
            </a:endParaRPr>
          </a:p>
          <a:p>
            <a:pPr marL="285750">
              <a:lnSpc>
                <a:spcPct val="100000"/>
              </a:lnSpc>
              <a:spcBef>
                <a:spcPts val="0"/>
              </a:spcBef>
              <a:buFont typeface="Arial,Sans-Serif"/>
              <a:buChar char="•"/>
            </a:pPr>
            <a:r>
              <a:rPr lang="en-US" sz="2400" b="1" dirty="0">
                <a:solidFill>
                  <a:schemeClr val="tx1"/>
                </a:solidFill>
                <a:latin typeface="Roboto"/>
                <a:ea typeface="Roboto"/>
              </a:rPr>
              <a:t>Lightning Vs Visualforce</a:t>
            </a:r>
          </a:p>
          <a:p>
            <a:pPr marL="742950" lvl="1">
              <a:lnSpc>
                <a:spcPct val="100000"/>
              </a:lnSpc>
              <a:spcBef>
                <a:spcPts val="0"/>
              </a:spcBef>
              <a:buFont typeface="Arial,Sans-Serif"/>
              <a:buChar char="•"/>
            </a:pPr>
            <a:r>
              <a:rPr lang="en-US" sz="2000" dirty="0">
                <a:solidFill>
                  <a:srgbClr val="0070C0"/>
                </a:solidFill>
                <a:latin typeface="Roboto"/>
                <a:ea typeface="Roboto"/>
              </a:rPr>
              <a:t>https://www.grazitti.com/blog/visualforce-vs-lightning-which-one-should-you-go-for/</a:t>
            </a:r>
          </a:p>
          <a:p>
            <a:pPr marL="285750">
              <a:lnSpc>
                <a:spcPct val="100000"/>
              </a:lnSpc>
              <a:spcBef>
                <a:spcPts val="0"/>
              </a:spcBef>
              <a:buFont typeface="Arial,Sans-Serif"/>
              <a:buChar char="•"/>
            </a:pPr>
            <a:r>
              <a:rPr lang="en-US" sz="2400" b="1" dirty="0">
                <a:solidFill>
                  <a:schemeClr val="tx1"/>
                </a:solidFill>
                <a:latin typeface="Roboto"/>
                <a:ea typeface="Roboto"/>
              </a:rPr>
              <a:t>Use Visualforce in Lightning Experience</a:t>
            </a:r>
          </a:p>
          <a:p>
            <a:pPr marL="742950" lvl="1">
              <a:lnSpc>
                <a:spcPct val="100000"/>
              </a:lnSpc>
              <a:spcBef>
                <a:spcPts val="0"/>
              </a:spcBef>
              <a:buFont typeface="Arial,Sans-Serif"/>
              <a:buChar char="•"/>
            </a:pPr>
            <a:r>
              <a:rPr lang="en-US" sz="2000" dirty="0">
                <a:solidFill>
                  <a:srgbClr val="0070C0"/>
                </a:solidFill>
                <a:latin typeface="Roboto"/>
                <a:ea typeface="Roboto"/>
              </a:rPr>
              <a:t>https://trailhead.salesforce.com/en/content/learn/modules/lex_dev_visualforce/lex_dev_visualforce_intro</a:t>
            </a:r>
          </a:p>
        </p:txBody>
      </p:sp>
    </p:spTree>
    <p:extLst>
      <p:ext uri="{BB962C8B-B14F-4D97-AF65-F5344CB8AC3E}">
        <p14:creationId xmlns:p14="http://schemas.microsoft.com/office/powerpoint/2010/main" val="83438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body" idx="1"/>
          </p:nvPr>
        </p:nvSpPr>
        <p:spPr>
          <a:xfrm>
            <a:off x="201441" y="823220"/>
            <a:ext cx="11522754" cy="4835525"/>
          </a:xfrm>
          <a:prstGeom prst="rect">
            <a:avLst/>
          </a:prstGeom>
          <a:noFill/>
          <a:ln>
            <a:noFill/>
          </a:ln>
        </p:spPr>
        <p:txBody>
          <a:bodyPr spcFirstLastPara="1" wrap="square" lIns="91425" tIns="45700" rIns="91425" bIns="45700" anchor="ctr" anchorCtr="0">
            <a:noAutofit/>
          </a:bodyPr>
          <a:lstStyle/>
          <a:p>
            <a:pPr marL="228600" lvl="0" indent="-50800" algn="ctr" rtl="0">
              <a:lnSpc>
                <a:spcPct val="90000"/>
              </a:lnSpc>
              <a:spcBef>
                <a:spcPts val="0"/>
              </a:spcBef>
              <a:spcAft>
                <a:spcPts val="0"/>
              </a:spcAft>
              <a:buClr>
                <a:srgbClr val="3F3F3F"/>
              </a:buClr>
              <a:buSzPts val="2800"/>
              <a:buNone/>
            </a:pPr>
            <a:r>
              <a:rPr lang="en-US" sz="6000" dirty="0">
                <a:solidFill>
                  <a:schemeClr val="accent2"/>
                </a:solidFill>
              </a:rPr>
              <a:t>THANK YOU</a:t>
            </a:r>
          </a:p>
          <a:p>
            <a:pPr marL="228600" indent="-50800" algn="ctr">
              <a:spcBef>
                <a:spcPts val="0"/>
              </a:spcBef>
              <a:buNone/>
            </a:pPr>
            <a:r>
              <a:rPr lang="en-US" sz="4400" dirty="0">
                <a:solidFill>
                  <a:schemeClr val="accent2"/>
                </a:solidFill>
              </a:rPr>
              <a:t>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Model – View – Controller (MVC) Cont.</a:t>
            </a:r>
          </a:p>
        </p:txBody>
      </p:sp>
      <p:sp>
        <p:nvSpPr>
          <p:cNvPr id="204" name="Google Shape;204;p21"/>
          <p:cNvSpPr txBox="1">
            <a:spLocks noGrp="1"/>
          </p:cNvSpPr>
          <p:nvPr>
            <p:ph type="body" idx="2"/>
          </p:nvPr>
        </p:nvSpPr>
        <p:spPr>
          <a:xfrm>
            <a:off x="373969" y="1383937"/>
            <a:ext cx="11522700" cy="48354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rgbClr val="3C4043"/>
              </a:buClr>
              <a:buSzPts val="1800"/>
              <a:buFont typeface="Roboto"/>
              <a:buChar char="•"/>
            </a:pPr>
            <a:endParaRPr lang="en-US" sz="1800">
              <a:solidFill>
                <a:srgbClr val="3C4043"/>
              </a:solidFill>
              <a:highlight>
                <a:srgbClr val="FFFFFF"/>
              </a:highlight>
              <a:latin typeface="Roboto"/>
              <a:ea typeface="Roboto"/>
              <a:cs typeface="Roboto"/>
            </a:endParaRPr>
          </a:p>
          <a:p>
            <a:pPr marL="457200" marR="0" lvl="0" indent="-342900" algn="l" rtl="0">
              <a:lnSpc>
                <a:spcPct val="150000"/>
              </a:lnSpc>
              <a:spcBef>
                <a:spcPts val="0"/>
              </a:spcBef>
              <a:spcAft>
                <a:spcPts val="0"/>
              </a:spcAft>
              <a:buClr>
                <a:srgbClr val="3C4043"/>
              </a:buClr>
              <a:buSzPts val="1800"/>
              <a:buFont typeface="Roboto"/>
              <a:buChar char="•"/>
            </a:pPr>
            <a:endParaRPr sz="1800">
              <a:solidFill>
                <a:srgbClr val="3C4043"/>
              </a:solidFill>
              <a:highlight>
                <a:srgbClr val="FFFFFF"/>
              </a:highlight>
              <a:latin typeface="Roboto"/>
              <a:ea typeface="Roboto"/>
              <a:cs typeface="Roboto"/>
              <a:sym typeface="Roboto"/>
            </a:endParaRPr>
          </a:p>
        </p:txBody>
      </p:sp>
      <p:pic>
        <p:nvPicPr>
          <p:cNvPr id="3" name="Picture 3" descr="Diagram&#10;&#10;Description automatically generated">
            <a:extLst>
              <a:ext uri="{FF2B5EF4-FFF2-40B4-BE49-F238E27FC236}">
                <a16:creationId xmlns:a16="http://schemas.microsoft.com/office/drawing/2014/main" id="{65AC94BF-4BD9-4F24-8680-987F90313C0B}"/>
              </a:ext>
            </a:extLst>
          </p:cNvPr>
          <p:cNvPicPr>
            <a:picLocks noChangeAspect="1"/>
          </p:cNvPicPr>
          <p:nvPr/>
        </p:nvPicPr>
        <p:blipFill>
          <a:blip r:embed="rId3"/>
          <a:stretch>
            <a:fillRect/>
          </a:stretch>
        </p:blipFill>
        <p:spPr>
          <a:xfrm>
            <a:off x="1216325" y="1310496"/>
            <a:ext cx="9328029" cy="4912742"/>
          </a:xfrm>
          <a:prstGeom prst="rect">
            <a:avLst/>
          </a:prstGeom>
        </p:spPr>
      </p:pic>
    </p:spTree>
    <p:extLst>
      <p:ext uri="{BB962C8B-B14F-4D97-AF65-F5344CB8AC3E}">
        <p14:creationId xmlns:p14="http://schemas.microsoft.com/office/powerpoint/2010/main" val="401275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What is a Visualforce Page? </a:t>
            </a:r>
          </a:p>
        </p:txBody>
      </p:sp>
      <p:sp>
        <p:nvSpPr>
          <p:cNvPr id="216" name="Google Shape;216;p23"/>
          <p:cNvSpPr txBox="1">
            <a:spLocks noGrp="1"/>
          </p:cNvSpPr>
          <p:nvPr>
            <p:ph type="body" idx="2"/>
          </p:nvPr>
        </p:nvSpPr>
        <p:spPr>
          <a:xfrm>
            <a:off x="334650" y="1395403"/>
            <a:ext cx="11522700" cy="4968844"/>
          </a:xfrm>
          <a:prstGeom prst="rect">
            <a:avLst/>
          </a:prstGeom>
          <a:noFill/>
          <a:ln>
            <a:noFill/>
          </a:ln>
        </p:spPr>
        <p:txBody>
          <a:bodyPr spcFirstLastPara="1" wrap="square" lIns="91425" tIns="45700" rIns="91425" bIns="45700" anchor="t" anchorCtr="0">
            <a:noAutofit/>
          </a:bodyPr>
          <a:lstStyle/>
          <a:p>
            <a:pPr marL="342900" indent="-342900">
              <a:lnSpc>
                <a:spcPct val="100000"/>
              </a:lnSpc>
              <a:spcBef>
                <a:spcPts val="0"/>
              </a:spcBef>
            </a:pPr>
            <a:r>
              <a:rPr lang="en-US" sz="2400" dirty="0">
                <a:solidFill>
                  <a:srgbClr val="3C4043"/>
                </a:solidFill>
                <a:latin typeface="Roboto"/>
                <a:ea typeface="Roboto"/>
              </a:rPr>
              <a:t>Visualforce is a salesforce markup language which allows user to create interface component in salesforce.</a:t>
            </a:r>
            <a:endParaRPr lang="en-US" sz="2400" dirty="0">
              <a:solidFill>
                <a:srgbClr val="3C4043"/>
              </a:solidFill>
              <a:latin typeface="Roboto"/>
              <a:ea typeface="Roboto"/>
              <a:sym typeface="Roboto"/>
            </a:endParaRPr>
          </a:p>
          <a:p>
            <a:pPr marL="342900" indent="-342900">
              <a:lnSpc>
                <a:spcPct val="100000"/>
              </a:lnSpc>
              <a:spcBef>
                <a:spcPts val="0"/>
              </a:spcBef>
            </a:pPr>
            <a:r>
              <a:rPr lang="en-US" sz="2400" dirty="0">
                <a:solidFill>
                  <a:srgbClr val="3C4043"/>
                </a:solidFill>
                <a:latin typeface="Roboto"/>
                <a:ea typeface="Roboto"/>
                <a:sym typeface="Roboto"/>
              </a:rPr>
              <a:t>Developers can use Visualforce to create a Visualforce page definition. A page definition consists of two primary elements:</a:t>
            </a:r>
            <a:endParaRPr lang="en-US" sz="2400" dirty="0">
              <a:solidFill>
                <a:srgbClr val="3C4043"/>
              </a:solidFill>
              <a:latin typeface="Roboto"/>
              <a:ea typeface="Roboto"/>
            </a:endParaRPr>
          </a:p>
          <a:p>
            <a:pPr marL="800100" lvl="4">
              <a:lnSpc>
                <a:spcPct val="100000"/>
              </a:lnSpc>
              <a:spcBef>
                <a:spcPts val="0"/>
              </a:spcBef>
            </a:pPr>
            <a:r>
              <a:rPr lang="en-US" sz="2400" dirty="0">
                <a:solidFill>
                  <a:srgbClr val="3C4043"/>
                </a:solidFill>
                <a:latin typeface="Roboto"/>
                <a:ea typeface="Roboto"/>
                <a:sym typeface="Roboto"/>
              </a:rPr>
              <a:t>Visualforce markup</a:t>
            </a:r>
            <a:endParaRPr lang="en-US" sz="2400" dirty="0">
              <a:solidFill>
                <a:srgbClr val="3C4043"/>
              </a:solidFill>
              <a:latin typeface="Roboto"/>
              <a:ea typeface="Roboto"/>
            </a:endParaRPr>
          </a:p>
          <a:p>
            <a:pPr marL="800100" lvl="4">
              <a:lnSpc>
                <a:spcPct val="100000"/>
              </a:lnSpc>
              <a:spcBef>
                <a:spcPts val="0"/>
              </a:spcBef>
            </a:pPr>
            <a:r>
              <a:rPr lang="en-US" sz="2400" dirty="0">
                <a:solidFill>
                  <a:srgbClr val="3C4043"/>
                </a:solidFill>
                <a:latin typeface="Roboto"/>
                <a:ea typeface="Roboto"/>
                <a:sym typeface="Roboto"/>
              </a:rPr>
              <a:t>Visualforce controller</a:t>
            </a:r>
            <a:endParaRPr lang="en-US" sz="2400" dirty="0">
              <a:solidFill>
                <a:srgbClr val="3C4043"/>
              </a:solidFill>
              <a:latin typeface="Roboto"/>
              <a:ea typeface="Roboto"/>
            </a:endParaRPr>
          </a:p>
          <a:p>
            <a:pPr marL="342900" indent="-342900">
              <a:lnSpc>
                <a:spcPct val="100000"/>
              </a:lnSpc>
              <a:spcBef>
                <a:spcPts val="0"/>
              </a:spcBef>
            </a:pPr>
            <a:r>
              <a:rPr lang="en-US" sz="2400" dirty="0">
                <a:solidFill>
                  <a:srgbClr val="3C4043"/>
                </a:solidFill>
                <a:latin typeface="Roboto"/>
                <a:ea typeface="Roboto"/>
                <a:sym typeface="Roboto"/>
              </a:rPr>
              <a:t>Design definition of the application's user interface.</a:t>
            </a:r>
            <a:endParaRPr lang="en-US" sz="2400" dirty="0">
              <a:solidFill>
                <a:srgbClr val="3C4043"/>
              </a:solidFill>
              <a:latin typeface="Roboto"/>
              <a:ea typeface="Roboto"/>
            </a:endParaRPr>
          </a:p>
          <a:p>
            <a:pPr marL="342900" indent="-342900">
              <a:lnSpc>
                <a:spcPct val="100000"/>
              </a:lnSpc>
              <a:spcBef>
                <a:spcPts val="0"/>
              </a:spcBef>
            </a:pPr>
            <a:r>
              <a:rPr lang="en-US" sz="2400" dirty="0">
                <a:solidFill>
                  <a:srgbClr val="3C4043"/>
                </a:solidFill>
                <a:latin typeface="Roboto"/>
                <a:ea typeface="Roboto"/>
                <a:sym typeface="Roboto"/>
              </a:rPr>
              <a:t>Ability to reference CSS, AJAX, Flex and other web technologies.</a:t>
            </a:r>
            <a:endParaRPr lang="en-US" sz="2400" dirty="0">
              <a:solidFill>
                <a:srgbClr val="3C4043"/>
              </a:solidFill>
              <a:latin typeface="Roboto"/>
              <a:ea typeface="Roboto"/>
            </a:endParaRPr>
          </a:p>
          <a:p>
            <a:pPr marL="342900" indent="-342900">
              <a:lnSpc>
                <a:spcPct val="100000"/>
              </a:lnSpc>
              <a:spcBef>
                <a:spcPts val="0"/>
              </a:spcBef>
            </a:pPr>
            <a:r>
              <a:rPr lang="en-US" sz="2400" dirty="0">
                <a:solidFill>
                  <a:srgbClr val="3C4043"/>
                </a:solidFill>
                <a:latin typeface="Roboto"/>
                <a:ea typeface="Roboto"/>
                <a:sym typeface="Roboto"/>
              </a:rPr>
              <a:t>Supports standard query strings for parameters, referenced by apex/page URL syntax.</a:t>
            </a:r>
            <a:endParaRPr lang="en-US" sz="2400" dirty="0">
              <a:solidFill>
                <a:srgbClr val="3C4043"/>
              </a:solidFill>
              <a:latin typeface="Roboto"/>
              <a:ea typeface="Roboto"/>
            </a:endParaRPr>
          </a:p>
          <a:p>
            <a:pPr marL="342900" indent="-342900">
              <a:lnSpc>
                <a:spcPct val="100000"/>
              </a:lnSpc>
              <a:spcBef>
                <a:spcPts val="0"/>
              </a:spcBef>
            </a:pPr>
            <a:r>
              <a:rPr lang="en-US" sz="2400" b="1" dirty="0">
                <a:solidFill>
                  <a:srgbClr val="3C4043"/>
                </a:solidFill>
                <a:latin typeface="Roboto"/>
                <a:ea typeface="Roboto"/>
              </a:rPr>
              <a:t>Composed on the server, not the client</a:t>
            </a:r>
            <a:r>
              <a:rPr lang="en-US" sz="2400" dirty="0">
                <a:solidFill>
                  <a:srgbClr val="3C4043"/>
                </a:solidFill>
                <a:latin typeface="Roboto"/>
                <a:ea typeface="Roboto"/>
              </a:rPr>
              <a:t>.</a:t>
            </a:r>
          </a:p>
          <a:p>
            <a:pPr marL="342900" indent="-342900">
              <a:lnSpc>
                <a:spcPct val="100000"/>
              </a:lnSpc>
              <a:spcBef>
                <a:spcPts val="0"/>
              </a:spcBef>
            </a:pPr>
            <a:r>
              <a:rPr lang="en-US" sz="2400" dirty="0">
                <a:solidFill>
                  <a:srgbClr val="3C4043"/>
                </a:solidFill>
                <a:latin typeface="Roboto"/>
                <a:ea typeface="Roboto"/>
              </a:rPr>
              <a:t>Data is placed on the page using Expressions. </a:t>
            </a:r>
          </a:p>
          <a:p>
            <a:pPr marL="342900" indent="-342900">
              <a:lnSpc>
                <a:spcPct val="100000"/>
              </a:lnSpc>
              <a:spcBef>
                <a:spcPts val="0"/>
              </a:spcBef>
            </a:pPr>
            <a:r>
              <a:rPr lang="en-US" sz="2400" dirty="0">
                <a:solidFill>
                  <a:srgbClr val="3C4043"/>
                </a:solidFill>
                <a:latin typeface="Roboto"/>
                <a:ea typeface="Roboto"/>
              </a:rPr>
              <a:t>Expressions are filled-in on the server.</a:t>
            </a:r>
          </a:p>
          <a:p>
            <a:pPr marL="0" indent="0">
              <a:lnSpc>
                <a:spcPct val="114999"/>
              </a:lnSpc>
              <a:spcBef>
                <a:spcPts val="1100"/>
              </a:spcBef>
              <a:buNone/>
            </a:pPr>
            <a:endParaRPr lang="en-US" sz="2400" dirty="0">
              <a:solidFill>
                <a:srgbClr val="3C4043"/>
              </a:solidFill>
              <a:latin typeface="Roboto"/>
              <a:ea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Visualforce Overview &amp; Architecture </a:t>
            </a:r>
          </a:p>
        </p:txBody>
      </p:sp>
      <p:sp>
        <p:nvSpPr>
          <p:cNvPr id="210" name="Google Shape;210;p22"/>
          <p:cNvSpPr txBox="1">
            <a:spLocks noGrp="1"/>
          </p:cNvSpPr>
          <p:nvPr>
            <p:ph type="body" idx="2"/>
          </p:nvPr>
        </p:nvSpPr>
        <p:spPr>
          <a:xfrm>
            <a:off x="73920" y="1374421"/>
            <a:ext cx="11522700" cy="5908800"/>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buClr>
                <a:srgbClr val="3C4043"/>
              </a:buClr>
              <a:buSzPts val="1800"/>
            </a:pPr>
            <a:r>
              <a:rPr lang="en-US" sz="2400" dirty="0">
                <a:solidFill>
                  <a:srgbClr val="3C4043"/>
                </a:solidFill>
                <a:latin typeface="Roboto"/>
                <a:ea typeface="Roboto"/>
              </a:rPr>
              <a:t>Visualforce is a framework that allows developers to build sophisticated, custom user interfaces that can be hosted natively on the Lightning platform</a:t>
            </a:r>
          </a:p>
          <a:p>
            <a:pPr algn="just">
              <a:lnSpc>
                <a:spcPct val="100000"/>
              </a:lnSpc>
              <a:spcBef>
                <a:spcPts val="0"/>
              </a:spcBef>
              <a:buClr>
                <a:srgbClr val="3C4043"/>
              </a:buClr>
              <a:buSzPts val="1800"/>
            </a:pPr>
            <a:endParaRPr lang="en-US" sz="2400" dirty="0">
              <a:solidFill>
                <a:srgbClr val="3C4043"/>
              </a:solidFill>
              <a:latin typeface="Roboto"/>
              <a:ea typeface="Roboto"/>
            </a:endParaRPr>
          </a:p>
          <a:p>
            <a:pPr algn="just">
              <a:lnSpc>
                <a:spcPct val="100000"/>
              </a:lnSpc>
              <a:spcBef>
                <a:spcPts val="0"/>
              </a:spcBef>
              <a:buClr>
                <a:srgbClr val="3C4043"/>
              </a:buClr>
              <a:buSzPts val="1800"/>
            </a:pPr>
            <a:r>
              <a:rPr lang="en-US" sz="2400" dirty="0">
                <a:solidFill>
                  <a:srgbClr val="3C4043"/>
                </a:solidFill>
                <a:latin typeface="Roboto"/>
                <a:ea typeface="Roboto"/>
              </a:rPr>
              <a:t>The Visualforce framework includes a tag-based markup language, similar to HTML, and a set of server-side “standard controllers” that make basic database operations, such as queries and saves, very simple to perform.</a:t>
            </a:r>
          </a:p>
          <a:p>
            <a:pPr algn="just">
              <a:lnSpc>
                <a:spcPct val="100000"/>
              </a:lnSpc>
              <a:spcBef>
                <a:spcPts val="0"/>
              </a:spcBef>
              <a:buClr>
                <a:srgbClr val="3C4043"/>
              </a:buClr>
              <a:buSzPts val="1800"/>
            </a:pPr>
            <a:endParaRPr lang="en-US" sz="2400" dirty="0">
              <a:solidFill>
                <a:srgbClr val="3C4043"/>
              </a:solidFill>
              <a:latin typeface="Roboto"/>
              <a:ea typeface="Roboto"/>
            </a:endParaRPr>
          </a:p>
          <a:p>
            <a:pPr algn="just">
              <a:lnSpc>
                <a:spcPct val="100000"/>
              </a:lnSpc>
              <a:spcBef>
                <a:spcPts val="0"/>
              </a:spcBef>
              <a:buClr>
                <a:srgbClr val="3C4043"/>
              </a:buClr>
              <a:buSzPts val="1800"/>
            </a:pPr>
            <a:r>
              <a:rPr lang="en-US" sz="2400" dirty="0">
                <a:solidFill>
                  <a:srgbClr val="3C4043"/>
                </a:solidFill>
                <a:latin typeface="Roboto"/>
                <a:ea typeface="Roboto"/>
              </a:rPr>
              <a:t>User interfaces can extend the standard Force.com look and feel or replace it with a unique style and set of interactions</a:t>
            </a:r>
          </a:p>
          <a:p>
            <a:pPr>
              <a:buClr>
                <a:srgbClr val="3C4043"/>
              </a:buClr>
              <a:buSzPts val="1800"/>
              <a:buFont typeface="Arial"/>
              <a:buChar char="•"/>
            </a:pPr>
            <a:endParaRPr lang="en-US" sz="1800" dirty="0">
              <a:highlight>
                <a:srgbClr val="FFFFFF"/>
              </a:highlight>
              <a:ea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1B28A858-6DC8-4503-BA1A-2A09F73ECEBF}"/>
              </a:ext>
            </a:extLst>
          </p:cNvPr>
          <p:cNvPicPr>
            <a:picLocks noChangeAspect="1"/>
          </p:cNvPicPr>
          <p:nvPr/>
        </p:nvPicPr>
        <p:blipFill>
          <a:blip r:embed="rId3"/>
          <a:stretch>
            <a:fillRect/>
          </a:stretch>
        </p:blipFill>
        <p:spPr>
          <a:xfrm>
            <a:off x="1043796" y="2498323"/>
            <a:ext cx="9558068" cy="4049147"/>
          </a:xfrm>
          <a:prstGeom prst="rect">
            <a:avLst/>
          </a:prstGeom>
        </p:spPr>
      </p:pic>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Visualforce Overview &amp; Architecture Cont. </a:t>
            </a:r>
          </a:p>
        </p:txBody>
      </p:sp>
      <p:sp>
        <p:nvSpPr>
          <p:cNvPr id="210" name="Google Shape;210;p22"/>
          <p:cNvSpPr txBox="1">
            <a:spLocks noGrp="1"/>
          </p:cNvSpPr>
          <p:nvPr>
            <p:ph type="body" idx="2"/>
          </p:nvPr>
        </p:nvSpPr>
        <p:spPr>
          <a:xfrm>
            <a:off x="102675" y="1245024"/>
            <a:ext cx="11522700" cy="1596649"/>
          </a:xfrm>
          <a:prstGeom prst="rect">
            <a:avLst/>
          </a:prstGeom>
          <a:noFill/>
          <a:ln>
            <a:noFill/>
          </a:ln>
        </p:spPr>
        <p:txBody>
          <a:bodyPr spcFirstLastPara="1" wrap="square" lIns="91425" tIns="45700" rIns="91425" bIns="45700" anchor="t" anchorCtr="0">
            <a:noAutofit/>
          </a:bodyPr>
          <a:lstStyle/>
          <a:p>
            <a:pPr marL="50800" indent="0" algn="just">
              <a:lnSpc>
                <a:spcPct val="100000"/>
              </a:lnSpc>
              <a:spcBef>
                <a:spcPts val="0"/>
              </a:spcBef>
              <a:buClr>
                <a:srgbClr val="3C4043"/>
              </a:buClr>
              <a:buSzPts val="1800"/>
              <a:buNone/>
            </a:pPr>
            <a:r>
              <a:rPr lang="en-US" sz="2400" dirty="0">
                <a:solidFill>
                  <a:srgbClr val="3C4043"/>
                </a:solidFill>
                <a:latin typeface="Roboto"/>
                <a:ea typeface="Roboto"/>
              </a:rPr>
              <a:t>When a developer finishes writing a Visualforce page and saves it to the platform, the platform application server attempts to compile the markup into an abstract set of instructions that can be understood by the Visualforce renderer.</a:t>
            </a:r>
          </a:p>
          <a:p>
            <a:pPr marL="50800" indent="0" algn="ctr">
              <a:lnSpc>
                <a:spcPct val="100000"/>
              </a:lnSpc>
              <a:spcBef>
                <a:spcPts val="0"/>
              </a:spcBef>
              <a:buClr>
                <a:srgbClr val="3C4043"/>
              </a:buClr>
              <a:buSzPts val="1800"/>
              <a:buNone/>
            </a:pPr>
            <a:r>
              <a:rPr lang="en-US" sz="2400" b="1" dirty="0">
                <a:solidFill>
                  <a:srgbClr val="3C4043"/>
                </a:solidFill>
                <a:latin typeface="Roboto"/>
                <a:ea typeface="Roboto"/>
              </a:rPr>
              <a:t>Visualforce System Architecture – Development Mode</a:t>
            </a:r>
          </a:p>
          <a:p>
            <a:pPr marL="50800" indent="0" algn="just">
              <a:lnSpc>
                <a:spcPct val="100000"/>
              </a:lnSpc>
              <a:spcBef>
                <a:spcPts val="0"/>
              </a:spcBef>
              <a:buSzPts val="1800"/>
              <a:buNone/>
            </a:pPr>
            <a:endParaRPr lang="en-US" sz="2400" dirty="0">
              <a:solidFill>
                <a:srgbClr val="3C4043"/>
              </a:solidFill>
              <a:latin typeface="Roboto"/>
              <a:ea typeface="Roboto"/>
            </a:endParaRPr>
          </a:p>
          <a:p>
            <a:pPr marL="50800" indent="0" algn="just">
              <a:lnSpc>
                <a:spcPct val="100000"/>
              </a:lnSpc>
              <a:spcBef>
                <a:spcPts val="0"/>
              </a:spcBef>
              <a:buSzPts val="1800"/>
              <a:buNone/>
            </a:pPr>
            <a:endParaRPr lang="en-US" sz="2400" dirty="0">
              <a:solidFill>
                <a:srgbClr val="3C4043"/>
              </a:solidFill>
              <a:latin typeface="Roboto"/>
              <a:ea typeface="Roboto"/>
            </a:endParaRPr>
          </a:p>
        </p:txBody>
      </p:sp>
    </p:spTree>
    <p:extLst>
      <p:ext uri="{BB962C8B-B14F-4D97-AF65-F5344CB8AC3E}">
        <p14:creationId xmlns:p14="http://schemas.microsoft.com/office/powerpoint/2010/main" val="362516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Visualforce Overview &amp; Architecture Cont. </a:t>
            </a:r>
          </a:p>
        </p:txBody>
      </p:sp>
      <p:sp>
        <p:nvSpPr>
          <p:cNvPr id="210" name="Google Shape;210;p22"/>
          <p:cNvSpPr txBox="1">
            <a:spLocks noGrp="1"/>
          </p:cNvSpPr>
          <p:nvPr>
            <p:ph type="body" idx="2"/>
          </p:nvPr>
        </p:nvSpPr>
        <p:spPr>
          <a:xfrm>
            <a:off x="102675" y="1245024"/>
            <a:ext cx="11522700" cy="1596649"/>
          </a:xfrm>
          <a:prstGeom prst="rect">
            <a:avLst/>
          </a:prstGeom>
          <a:noFill/>
          <a:ln>
            <a:noFill/>
          </a:ln>
        </p:spPr>
        <p:txBody>
          <a:bodyPr spcFirstLastPara="1" wrap="square" lIns="91425" tIns="45700" rIns="91425" bIns="45700" anchor="t" anchorCtr="0">
            <a:noAutofit/>
          </a:bodyPr>
          <a:lstStyle/>
          <a:p>
            <a:pPr marL="50800" indent="0" algn="just">
              <a:lnSpc>
                <a:spcPct val="100000"/>
              </a:lnSpc>
              <a:spcBef>
                <a:spcPts val="0"/>
              </a:spcBef>
              <a:buClr>
                <a:srgbClr val="3C4043"/>
              </a:buClr>
              <a:buSzPts val="1800"/>
              <a:buNone/>
            </a:pPr>
            <a:endParaRPr lang="en-US" sz="2400" dirty="0">
              <a:solidFill>
                <a:srgbClr val="3C4043"/>
              </a:solidFill>
              <a:latin typeface="Roboto"/>
              <a:ea typeface="Roboto"/>
            </a:endParaRPr>
          </a:p>
          <a:p>
            <a:pPr marL="50800" indent="0" algn="ctr">
              <a:lnSpc>
                <a:spcPct val="100000"/>
              </a:lnSpc>
              <a:spcBef>
                <a:spcPts val="0"/>
              </a:spcBef>
              <a:buClr>
                <a:srgbClr val="3C4043"/>
              </a:buClr>
              <a:buSzPts val="1800"/>
              <a:buNone/>
            </a:pPr>
            <a:r>
              <a:rPr lang="en-US" sz="2400" b="1" dirty="0">
                <a:solidFill>
                  <a:srgbClr val="3C4043"/>
                </a:solidFill>
                <a:latin typeface="Roboto"/>
                <a:ea typeface="Roboto"/>
              </a:rPr>
              <a:t>Visualforce System Architecture – Standard User Mode</a:t>
            </a:r>
          </a:p>
          <a:p>
            <a:pPr marL="50800" indent="0" algn="just">
              <a:lnSpc>
                <a:spcPct val="100000"/>
              </a:lnSpc>
              <a:spcBef>
                <a:spcPts val="0"/>
              </a:spcBef>
              <a:buSzPts val="1800"/>
              <a:buNone/>
            </a:pPr>
            <a:endParaRPr lang="en-US" sz="2400" dirty="0">
              <a:solidFill>
                <a:srgbClr val="3C4043"/>
              </a:solidFill>
              <a:latin typeface="Roboto"/>
              <a:ea typeface="Roboto"/>
            </a:endParaRPr>
          </a:p>
          <a:p>
            <a:pPr marL="50800" indent="0" algn="just">
              <a:lnSpc>
                <a:spcPct val="100000"/>
              </a:lnSpc>
              <a:spcBef>
                <a:spcPts val="0"/>
              </a:spcBef>
              <a:buSzPts val="1800"/>
              <a:buNone/>
            </a:pPr>
            <a:endParaRPr lang="en-US" sz="2400" dirty="0">
              <a:solidFill>
                <a:srgbClr val="3C4043"/>
              </a:solidFill>
              <a:latin typeface="Roboto"/>
              <a:ea typeface="Roboto"/>
            </a:endParaRPr>
          </a:p>
        </p:txBody>
      </p:sp>
      <p:pic>
        <p:nvPicPr>
          <p:cNvPr id="4" name="Picture 3">
            <a:extLst>
              <a:ext uri="{FF2B5EF4-FFF2-40B4-BE49-F238E27FC236}">
                <a16:creationId xmlns:a16="http://schemas.microsoft.com/office/drawing/2014/main" id="{5C100373-2A5C-4AD5-B02B-0DF12B55AD45}"/>
              </a:ext>
            </a:extLst>
          </p:cNvPr>
          <p:cNvPicPr>
            <a:picLocks noChangeAspect="1"/>
          </p:cNvPicPr>
          <p:nvPr/>
        </p:nvPicPr>
        <p:blipFill>
          <a:blip r:embed="rId3"/>
          <a:stretch>
            <a:fillRect/>
          </a:stretch>
        </p:blipFill>
        <p:spPr>
          <a:xfrm>
            <a:off x="942535" y="2330840"/>
            <a:ext cx="10311619" cy="3771900"/>
          </a:xfrm>
          <a:prstGeom prst="rect">
            <a:avLst/>
          </a:prstGeom>
        </p:spPr>
      </p:pic>
    </p:spTree>
    <p:extLst>
      <p:ext uri="{BB962C8B-B14F-4D97-AF65-F5344CB8AC3E}">
        <p14:creationId xmlns:p14="http://schemas.microsoft.com/office/powerpoint/2010/main" val="3066432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Permissions for VF Page Development</a:t>
            </a:r>
          </a:p>
        </p:txBody>
      </p:sp>
      <p:pic>
        <p:nvPicPr>
          <p:cNvPr id="4" name="Picture 3">
            <a:extLst>
              <a:ext uri="{FF2B5EF4-FFF2-40B4-BE49-F238E27FC236}">
                <a16:creationId xmlns:a16="http://schemas.microsoft.com/office/drawing/2014/main" id="{F8026715-E4BF-4966-B860-334EE91BDED7}"/>
              </a:ext>
            </a:extLst>
          </p:cNvPr>
          <p:cNvPicPr>
            <a:picLocks noChangeAspect="1"/>
          </p:cNvPicPr>
          <p:nvPr/>
        </p:nvPicPr>
        <p:blipFill>
          <a:blip r:embed="rId3"/>
          <a:stretch>
            <a:fillRect/>
          </a:stretch>
        </p:blipFill>
        <p:spPr>
          <a:xfrm>
            <a:off x="373950" y="1463039"/>
            <a:ext cx="11444100" cy="4459459"/>
          </a:xfrm>
          <a:prstGeom prst="rect">
            <a:avLst/>
          </a:prstGeom>
        </p:spPr>
      </p:pic>
    </p:spTree>
    <p:extLst>
      <p:ext uri="{BB962C8B-B14F-4D97-AF65-F5344CB8AC3E}">
        <p14:creationId xmlns:p14="http://schemas.microsoft.com/office/powerpoint/2010/main" val="4190540433"/>
      </p:ext>
    </p:extLst>
  </p:cSld>
  <p:clrMapOvr>
    <a:masterClrMapping/>
  </p:clrMapOvr>
</p:sld>
</file>

<file path=ppt/theme/theme1.xml><?xml version="1.0" encoding="utf-8"?>
<a:theme xmlns:a="http://schemas.openxmlformats.org/drawingml/2006/main" name="Cover and End Slide Master">
  <a:themeElements>
    <a:clrScheme name="Test1">
      <a:dk1>
        <a:srgbClr val="000000"/>
      </a:dk1>
      <a:lt1>
        <a:srgbClr val="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Test1">
      <a:dk1>
        <a:srgbClr val="000000"/>
      </a:dk1>
      <a:lt1>
        <a:srgbClr val="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1830</Words>
  <Application>Microsoft Office PowerPoint</Application>
  <PresentationFormat>Widescreen</PresentationFormat>
  <Paragraphs>158</Paragraphs>
  <Slides>34</Slides>
  <Notes>34</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Geeta Kushwaha</cp:lastModifiedBy>
  <cp:revision>169</cp:revision>
  <dcterms:modified xsi:type="dcterms:W3CDTF">2024-09-30T04:41:29Z</dcterms:modified>
</cp:coreProperties>
</file>