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20"/>
  </p:notesMasterIdLst>
  <p:sldIdLst>
    <p:sldId id="256" r:id="rId3"/>
    <p:sldId id="257" r:id="rId4"/>
    <p:sldId id="258" r:id="rId5"/>
    <p:sldId id="259" r:id="rId6"/>
    <p:sldId id="260" r:id="rId7"/>
    <p:sldId id="261" r:id="rId8"/>
    <p:sldId id="262" r:id="rId9"/>
    <p:sldId id="282" r:id="rId10"/>
    <p:sldId id="283" r:id="rId11"/>
    <p:sldId id="263" r:id="rId12"/>
    <p:sldId id="277" r:id="rId13"/>
    <p:sldId id="281" r:id="rId14"/>
    <p:sldId id="278" r:id="rId15"/>
    <p:sldId id="279" r:id="rId16"/>
    <p:sldId id="284" r:id="rId17"/>
    <p:sldId id="280" r:id="rId18"/>
    <p:sldId id="264" r:id="rId19"/>
  </p:sldIdLst>
  <p:sldSz cx="12192000" cy="6858000"/>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2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EE319-D450-61A4-1F79-8A484589623D}" v="10" dt="2024-08-07T11:00:49.586"/>
  </p1510:revLst>
</p1510:revInfo>
</file>

<file path=ppt/tableStyles.xml><?xml version="1.0" encoding="utf-8"?>
<a:tblStyleLst xmlns:a="http://schemas.openxmlformats.org/drawingml/2006/main" def="{C5506C4D-7EEC-4CB1-95DF-D9B22A299A20}">
  <a:tblStyle styleId="{C5506C4D-7EEC-4CB1-95DF-D9B22A299A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4"/>
          </a:solidFill>
        </a:fill>
      </a:tcStyle>
    </a:wholeTbl>
    <a:band1H>
      <a:tcTxStyle/>
      <a:tcStyle>
        <a:tcBdr/>
        <a:fill>
          <a:solidFill>
            <a:srgbClr val="CCD8E8"/>
          </a:solidFill>
        </a:fill>
      </a:tcStyle>
    </a:band1H>
    <a:band2H>
      <a:tcTxStyle/>
      <a:tcStyle>
        <a:tcBdr/>
      </a:tcStyle>
    </a:band2H>
    <a:band1V>
      <a:tcTxStyle/>
      <a:tcStyle>
        <a:tcBdr/>
        <a:fill>
          <a:solidFill>
            <a:srgbClr val="CCD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424"/>
        <p:guide pos="381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78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1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26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073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005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d82300a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73d82300a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d82300a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3d82300a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93b42a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93b42a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bf415d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bf415d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306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365760" y="2749145"/>
            <a:ext cx="6194935" cy="6602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3F3F3F"/>
              </a:buClr>
              <a:buSzPts val="4400"/>
              <a:buFont typeface="Arial"/>
              <a:buNone/>
              <a:defRPr sz="44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8" name="Google Shape;8;p2"/>
          <p:cNvGrpSpPr/>
          <p:nvPr/>
        </p:nvGrpSpPr>
        <p:grpSpPr>
          <a:xfrm>
            <a:off x="365760" y="3429000"/>
            <a:ext cx="6194935" cy="201821"/>
            <a:chOff x="4379494" y="697832"/>
            <a:chExt cx="2586787" cy="168442"/>
          </a:xfrm>
        </p:grpSpPr>
        <p:sp>
          <p:nvSpPr>
            <p:cNvPr id="9" name="Google Shape;9;p2"/>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4" name="Google Shape;14;p2"/>
          <p:cNvPicPr preferRelativeResize="0"/>
          <p:nvPr/>
        </p:nvPicPr>
        <p:blipFill rotWithShape="1">
          <a:blip r:embed="rId2">
            <a:alphaModFix/>
          </a:blip>
          <a:srcRect l="43393" t="1161"/>
          <a:stretch/>
        </p:blipFill>
        <p:spPr>
          <a:xfrm>
            <a:off x="6560695" y="1332412"/>
            <a:ext cx="5631305" cy="5551714"/>
          </a:xfrm>
          <a:prstGeom prst="rect">
            <a:avLst/>
          </a:prstGeom>
          <a:noFill/>
          <a:ln>
            <a:noFill/>
          </a:ln>
        </p:spPr>
      </p:pic>
      <p:sp>
        <p:nvSpPr>
          <p:cNvPr id="15" name="Google Shape;15;p2"/>
          <p:cNvSpPr/>
          <p:nvPr/>
        </p:nvSpPr>
        <p:spPr>
          <a:xfrm>
            <a:off x="7929155" y="3630821"/>
            <a:ext cx="4023360" cy="115018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 name="Google Shape;16;p2"/>
          <p:cNvPicPr preferRelativeResize="0"/>
          <p:nvPr/>
        </p:nvPicPr>
        <p:blipFill rotWithShape="1">
          <a:blip r:embed="rId3">
            <a:alphaModFix/>
          </a:blip>
          <a:srcRect/>
          <a:stretch/>
        </p:blipFill>
        <p:spPr>
          <a:xfrm>
            <a:off x="8168640" y="4016039"/>
            <a:ext cx="4023360" cy="764967"/>
          </a:xfrm>
          <a:prstGeom prst="rect">
            <a:avLst/>
          </a:prstGeom>
          <a:noFill/>
          <a:ln>
            <a:noFill/>
          </a:ln>
        </p:spPr>
      </p:pic>
      <p:pic>
        <p:nvPicPr>
          <p:cNvPr id="17" name="Google Shape;17;p2" descr="A picture containing drawing&#10;&#10;Description automatically generated"/>
          <p:cNvPicPr preferRelativeResize="0"/>
          <p:nvPr/>
        </p:nvPicPr>
        <p:blipFill rotWithShape="1">
          <a:blip r:embed="rId4">
            <a:alphaModFix/>
          </a:blip>
          <a:srcRect/>
          <a:stretch/>
        </p:blipFill>
        <p:spPr>
          <a:xfrm>
            <a:off x="9808836" y="2865853"/>
            <a:ext cx="742967" cy="1150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2_Images &amp; Contents Layout">
  <p:cSld name="52_Images &amp; Contents Layout">
    <p:spTree>
      <p:nvGrpSpPr>
        <p:cNvPr id="1" name="Shape 117"/>
        <p:cNvGrpSpPr/>
        <p:nvPr/>
      </p:nvGrpSpPr>
      <p:grpSpPr>
        <a:xfrm>
          <a:off x="0" y="0"/>
          <a:ext cx="0" cy="0"/>
          <a:chOff x="0" y="0"/>
          <a:chExt cx="0" cy="0"/>
        </a:xfrm>
      </p:grpSpPr>
      <p:sp>
        <p:nvSpPr>
          <p:cNvPr id="118" name="Google Shape;118;p12"/>
          <p:cNvSpPr txBox="1">
            <a:spLocks noGrp="1"/>
          </p:cNvSpPr>
          <p:nvPr>
            <p:ph type="body" idx="1"/>
          </p:nvPr>
        </p:nvSpPr>
        <p:spPr>
          <a:xfrm>
            <a:off x="377859" y="1449977"/>
            <a:ext cx="11444739"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12"/>
          <p:cNvSpPr txBox="1">
            <a:spLocks noGrp="1"/>
          </p:cNvSpPr>
          <p:nvPr>
            <p:ph type="body" idx="2"/>
          </p:nvPr>
        </p:nvSpPr>
        <p:spPr>
          <a:xfrm>
            <a:off x="377824" y="208824"/>
            <a:ext cx="11444061"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0" name="Google Shape;120;p12"/>
          <p:cNvGrpSpPr/>
          <p:nvPr/>
        </p:nvGrpSpPr>
        <p:grpSpPr>
          <a:xfrm>
            <a:off x="-4946" y="6547470"/>
            <a:ext cx="12027129" cy="383311"/>
            <a:chOff x="-4946" y="6547470"/>
            <a:chExt cx="12027129" cy="383311"/>
          </a:xfrm>
        </p:grpSpPr>
        <p:grpSp>
          <p:nvGrpSpPr>
            <p:cNvPr id="121" name="Google Shape;121;p12"/>
            <p:cNvGrpSpPr/>
            <p:nvPr/>
          </p:nvGrpSpPr>
          <p:grpSpPr>
            <a:xfrm>
              <a:off x="-4946" y="6548165"/>
              <a:ext cx="9753598" cy="335375"/>
              <a:chOff x="4896852" y="697832"/>
              <a:chExt cx="2069429" cy="168442"/>
            </a:xfrm>
          </p:grpSpPr>
          <p:sp>
            <p:nvSpPr>
              <p:cNvPr id="122" name="Google Shape;122;p12"/>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2"/>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2"/>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26" name="Google Shape;126;p12"/>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7"/>
        <p:cNvGrpSpPr/>
        <p:nvPr/>
      </p:nvGrpSpPr>
      <p:grpSpPr>
        <a:xfrm>
          <a:off x="0" y="0"/>
          <a:ext cx="0" cy="0"/>
          <a:chOff x="0" y="0"/>
          <a:chExt cx="0" cy="0"/>
        </a:xfrm>
      </p:grpSpPr>
      <p:sp>
        <p:nvSpPr>
          <p:cNvPr id="128" name="Google Shape;128;p13"/>
          <p:cNvSpPr txBox="1">
            <a:spLocks noGrp="1"/>
          </p:cNvSpPr>
          <p:nvPr>
            <p:ph type="body" idx="1"/>
          </p:nvPr>
        </p:nvSpPr>
        <p:spPr>
          <a:xfrm>
            <a:off x="377859" y="1449977"/>
            <a:ext cx="11405548" cy="48788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13"/>
          <p:cNvSpPr txBox="1">
            <a:spLocks noGrp="1"/>
          </p:cNvSpPr>
          <p:nvPr>
            <p:ph type="body" idx="2"/>
          </p:nvPr>
        </p:nvSpPr>
        <p:spPr>
          <a:xfrm>
            <a:off x="377825" y="313509"/>
            <a:ext cx="11404872" cy="59611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30" name="Google Shape;130;p13"/>
          <p:cNvGrpSpPr/>
          <p:nvPr/>
        </p:nvGrpSpPr>
        <p:grpSpPr>
          <a:xfrm>
            <a:off x="3907972" y="1063755"/>
            <a:ext cx="4376057" cy="77068"/>
            <a:chOff x="4379494" y="697832"/>
            <a:chExt cx="2586787" cy="168442"/>
          </a:xfrm>
        </p:grpSpPr>
        <p:sp>
          <p:nvSpPr>
            <p:cNvPr id="131" name="Google Shape;131;p13"/>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3"/>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3"/>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3"/>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6" name="Google Shape;136;p13"/>
          <p:cNvGrpSpPr/>
          <p:nvPr/>
        </p:nvGrpSpPr>
        <p:grpSpPr>
          <a:xfrm>
            <a:off x="-4946" y="6547470"/>
            <a:ext cx="12027129" cy="383311"/>
            <a:chOff x="-4946" y="6547470"/>
            <a:chExt cx="12027129" cy="383311"/>
          </a:xfrm>
        </p:grpSpPr>
        <p:grpSp>
          <p:nvGrpSpPr>
            <p:cNvPr id="137" name="Google Shape;137;p13"/>
            <p:cNvGrpSpPr/>
            <p:nvPr/>
          </p:nvGrpSpPr>
          <p:grpSpPr>
            <a:xfrm>
              <a:off x="-4946" y="6548165"/>
              <a:ext cx="9753598" cy="335375"/>
              <a:chOff x="4896852" y="697832"/>
              <a:chExt cx="2069429" cy="168442"/>
            </a:xfrm>
          </p:grpSpPr>
          <p:sp>
            <p:nvSpPr>
              <p:cNvPr id="138" name="Google Shape;138;p13"/>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3"/>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3"/>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3"/>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42" name="Google Shape;142;p13"/>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3_Images &amp; Contents Layout">
  <p:cSld name="53_Images &amp; Contents Layout">
    <p:spTree>
      <p:nvGrpSpPr>
        <p:cNvPr id="1" name="Shape 143"/>
        <p:cNvGrpSpPr/>
        <p:nvPr/>
      </p:nvGrpSpPr>
      <p:grpSpPr>
        <a:xfrm>
          <a:off x="0" y="0"/>
          <a:ext cx="0" cy="0"/>
          <a:chOff x="0" y="0"/>
          <a:chExt cx="0" cy="0"/>
        </a:xfrm>
      </p:grpSpPr>
      <p:pic>
        <p:nvPicPr>
          <p:cNvPr id="144" name="Google Shape;144;p14"/>
          <p:cNvPicPr preferRelativeResize="0"/>
          <p:nvPr/>
        </p:nvPicPr>
        <p:blipFill rotWithShape="1">
          <a:blip r:embed="rId2">
            <a:alphaModFix/>
          </a:blip>
          <a:srcRect l="45214"/>
          <a:stretch/>
        </p:blipFill>
        <p:spPr>
          <a:xfrm>
            <a:off x="5512526" y="-11971"/>
            <a:ext cx="6679474" cy="6881942"/>
          </a:xfrm>
          <a:prstGeom prst="rect">
            <a:avLst/>
          </a:prstGeom>
          <a:noFill/>
          <a:ln>
            <a:noFill/>
          </a:ln>
        </p:spPr>
      </p:pic>
      <p:pic>
        <p:nvPicPr>
          <p:cNvPr id="145" name="Google Shape;145;p14"/>
          <p:cNvPicPr preferRelativeResize="0"/>
          <p:nvPr/>
        </p:nvPicPr>
        <p:blipFill rotWithShape="1">
          <a:blip r:embed="rId2">
            <a:alphaModFix/>
          </a:blip>
          <a:srcRect l="1314" t="2223" r="55447" b="44342"/>
          <a:stretch/>
        </p:blipFill>
        <p:spPr>
          <a:xfrm>
            <a:off x="7889966" y="2416629"/>
            <a:ext cx="3801292" cy="2651760"/>
          </a:xfrm>
          <a:prstGeom prst="rect">
            <a:avLst/>
          </a:prstGeom>
          <a:noFill/>
          <a:ln>
            <a:noFill/>
          </a:ln>
        </p:spPr>
      </p:pic>
      <p:sp>
        <p:nvSpPr>
          <p:cNvPr id="146" name="Google Shape;146;p14"/>
          <p:cNvSpPr txBox="1">
            <a:spLocks noGrp="1"/>
          </p:cNvSpPr>
          <p:nvPr>
            <p:ph type="body" idx="1"/>
          </p:nvPr>
        </p:nvSpPr>
        <p:spPr>
          <a:xfrm>
            <a:off x="353060" y="378823"/>
            <a:ext cx="5329238" cy="615260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4"/>
          <p:cNvSpPr>
            <a:spLocks noGrp="1"/>
          </p:cNvSpPr>
          <p:nvPr>
            <p:ph type="pic" idx="2"/>
          </p:nvPr>
        </p:nvSpPr>
        <p:spPr>
          <a:xfrm>
            <a:off x="7707313" y="1893887"/>
            <a:ext cx="4131627" cy="394520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48" name="Google Shape;148;p14"/>
          <p:cNvGrpSpPr/>
          <p:nvPr/>
        </p:nvGrpSpPr>
        <p:grpSpPr>
          <a:xfrm>
            <a:off x="-4946" y="6547470"/>
            <a:ext cx="12027129" cy="383311"/>
            <a:chOff x="-4946" y="6547470"/>
            <a:chExt cx="12027129" cy="383311"/>
          </a:xfrm>
        </p:grpSpPr>
        <p:grpSp>
          <p:nvGrpSpPr>
            <p:cNvPr id="149" name="Google Shape;149;p14"/>
            <p:cNvGrpSpPr/>
            <p:nvPr/>
          </p:nvGrpSpPr>
          <p:grpSpPr>
            <a:xfrm>
              <a:off x="-4946" y="6548165"/>
              <a:ext cx="9753598" cy="335375"/>
              <a:chOff x="4896852" y="697832"/>
              <a:chExt cx="2069429" cy="168442"/>
            </a:xfrm>
          </p:grpSpPr>
          <p:sp>
            <p:nvSpPr>
              <p:cNvPr id="150" name="Google Shape;150;p14"/>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14"/>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4"/>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4"/>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54" name="Google Shape;154;p14"/>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55"/>
        <p:cNvGrpSpPr/>
        <p:nvPr/>
      </p:nvGrpSpPr>
      <p:grpSpPr>
        <a:xfrm>
          <a:off x="0" y="0"/>
          <a:ext cx="0" cy="0"/>
          <a:chOff x="0" y="0"/>
          <a:chExt cx="0" cy="0"/>
        </a:xfrm>
      </p:grpSpPr>
      <p:sp>
        <p:nvSpPr>
          <p:cNvPr id="156" name="Google Shape;156;p15"/>
          <p:cNvSpPr>
            <a:spLocks noGrp="1"/>
          </p:cNvSpPr>
          <p:nvPr>
            <p:ph type="pic" idx="2"/>
          </p:nvPr>
        </p:nvSpPr>
        <p:spPr>
          <a:xfrm>
            <a:off x="0" y="3"/>
            <a:ext cx="12192002" cy="37603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15"/>
          <p:cNvSpPr txBox="1">
            <a:spLocks noGrp="1"/>
          </p:cNvSpPr>
          <p:nvPr>
            <p:ph type="body" idx="1"/>
          </p:nvPr>
        </p:nvSpPr>
        <p:spPr>
          <a:xfrm>
            <a:off x="323528" y="3944983"/>
            <a:ext cx="11573196" cy="25995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58" name="Google Shape;158;p15"/>
          <p:cNvGrpSpPr/>
          <p:nvPr/>
        </p:nvGrpSpPr>
        <p:grpSpPr>
          <a:xfrm>
            <a:off x="-4946" y="6547470"/>
            <a:ext cx="12027129" cy="383311"/>
            <a:chOff x="-4946" y="6547470"/>
            <a:chExt cx="12027129" cy="383311"/>
          </a:xfrm>
        </p:grpSpPr>
        <p:grpSp>
          <p:nvGrpSpPr>
            <p:cNvPr id="159" name="Google Shape;159;p15"/>
            <p:cNvGrpSpPr/>
            <p:nvPr/>
          </p:nvGrpSpPr>
          <p:grpSpPr>
            <a:xfrm>
              <a:off x="-4946" y="6548165"/>
              <a:ext cx="9753598" cy="335375"/>
              <a:chOff x="4896852" y="697832"/>
              <a:chExt cx="2069429" cy="168442"/>
            </a:xfrm>
          </p:grpSpPr>
          <p:sp>
            <p:nvSpPr>
              <p:cNvPr id="160" name="Google Shape;160;p1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1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64" name="Google Shape;164;p1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Image slide layout">
  <p:cSld name="10_Image slide layout">
    <p:spTree>
      <p:nvGrpSpPr>
        <p:cNvPr id="1" name="Shape 165"/>
        <p:cNvGrpSpPr/>
        <p:nvPr/>
      </p:nvGrpSpPr>
      <p:grpSpPr>
        <a:xfrm>
          <a:off x="0" y="0"/>
          <a:ext cx="0" cy="0"/>
          <a:chOff x="0" y="0"/>
          <a:chExt cx="0" cy="0"/>
        </a:xfrm>
      </p:grpSpPr>
      <p:sp>
        <p:nvSpPr>
          <p:cNvPr id="166" name="Google Shape;166;p16"/>
          <p:cNvSpPr>
            <a:spLocks noGrp="1"/>
          </p:cNvSpPr>
          <p:nvPr>
            <p:ph type="pic" idx="2"/>
          </p:nvPr>
        </p:nvSpPr>
        <p:spPr>
          <a:xfrm>
            <a:off x="815007" y="564046"/>
            <a:ext cx="6624018" cy="572990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16"/>
          <p:cNvSpPr txBox="1">
            <a:spLocks noGrp="1"/>
          </p:cNvSpPr>
          <p:nvPr>
            <p:ph type="body" idx="1"/>
          </p:nvPr>
        </p:nvSpPr>
        <p:spPr>
          <a:xfrm>
            <a:off x="7628708" y="489555"/>
            <a:ext cx="4268015" cy="57299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68" name="Google Shape;168;p16"/>
          <p:cNvGrpSpPr/>
          <p:nvPr/>
        </p:nvGrpSpPr>
        <p:grpSpPr>
          <a:xfrm>
            <a:off x="-4946" y="6547470"/>
            <a:ext cx="12027129" cy="383311"/>
            <a:chOff x="-4946" y="6547470"/>
            <a:chExt cx="12027129" cy="383311"/>
          </a:xfrm>
        </p:grpSpPr>
        <p:grpSp>
          <p:nvGrpSpPr>
            <p:cNvPr id="169" name="Google Shape;169;p16"/>
            <p:cNvGrpSpPr/>
            <p:nvPr/>
          </p:nvGrpSpPr>
          <p:grpSpPr>
            <a:xfrm>
              <a:off x="-4946" y="6548165"/>
              <a:ext cx="9753598" cy="335375"/>
              <a:chOff x="4896852" y="697832"/>
              <a:chExt cx="2069429" cy="168442"/>
            </a:xfrm>
          </p:grpSpPr>
          <p:sp>
            <p:nvSpPr>
              <p:cNvPr id="170" name="Google Shape;170;p1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74" name="Google Shape;174;p1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t="549" r="567"/>
          <a:stretch/>
        </p:blipFill>
        <p:spPr>
          <a:xfrm>
            <a:off x="0" y="-10141"/>
            <a:ext cx="12192000" cy="6877402"/>
          </a:xfrm>
          <a:prstGeom prst="rect">
            <a:avLst/>
          </a:prstGeom>
          <a:noFill/>
          <a:ln>
            <a:noFill/>
          </a:ln>
        </p:spPr>
      </p:pic>
      <p:pic>
        <p:nvPicPr>
          <p:cNvPr id="20" name="Google Shape;20;p3"/>
          <p:cNvPicPr preferRelativeResize="0"/>
          <p:nvPr/>
        </p:nvPicPr>
        <p:blipFill rotWithShape="1">
          <a:blip r:embed="rId2">
            <a:alphaModFix/>
          </a:blip>
          <a:srcRect t="31406" r="51735" b="50000"/>
          <a:stretch/>
        </p:blipFill>
        <p:spPr>
          <a:xfrm>
            <a:off x="803637" y="1003145"/>
            <a:ext cx="4238625" cy="920932"/>
          </a:xfrm>
          <a:prstGeom prst="rect">
            <a:avLst/>
          </a:prstGeom>
          <a:noFill/>
          <a:ln>
            <a:noFill/>
          </a:ln>
        </p:spPr>
      </p:pic>
      <p:sp>
        <p:nvSpPr>
          <p:cNvPr id="21" name="Google Shape;21;p3"/>
          <p:cNvSpPr txBox="1">
            <a:spLocks noGrp="1"/>
          </p:cNvSpPr>
          <p:nvPr>
            <p:ph type="body" idx="1"/>
          </p:nvPr>
        </p:nvSpPr>
        <p:spPr>
          <a:xfrm>
            <a:off x="803275" y="1175107"/>
            <a:ext cx="4852942"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F3F3F"/>
              </a:buClr>
              <a:buSzPts val="7200"/>
              <a:buFont typeface="Arial"/>
              <a:buNone/>
              <a:defRPr sz="72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2" name="Google Shape;22;p3" descr="A close up of a sign&#10;&#10;Description automatically generated"/>
          <p:cNvPicPr preferRelativeResize="0"/>
          <p:nvPr/>
        </p:nvPicPr>
        <p:blipFill rotWithShape="1">
          <a:blip r:embed="rId3">
            <a:alphaModFix/>
          </a:blip>
          <a:srcRect/>
          <a:stretch/>
        </p:blipFill>
        <p:spPr>
          <a:xfrm>
            <a:off x="894715" y="3448591"/>
            <a:ext cx="3746622" cy="1097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grpSp>
        <p:nvGrpSpPr>
          <p:cNvPr id="25" name="Google Shape;25;p5"/>
          <p:cNvGrpSpPr/>
          <p:nvPr/>
        </p:nvGrpSpPr>
        <p:grpSpPr>
          <a:xfrm>
            <a:off x="3907972" y="1063755"/>
            <a:ext cx="4376057" cy="77068"/>
            <a:chOff x="4379494" y="697832"/>
            <a:chExt cx="2586787" cy="168442"/>
          </a:xfrm>
        </p:grpSpPr>
        <p:sp>
          <p:nvSpPr>
            <p:cNvPr id="26" name="Google Shape;26;p5"/>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5"/>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5"/>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5"/>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1" name="Google Shape;31;p5"/>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3" name="Google Shape;33;p5"/>
          <p:cNvGrpSpPr/>
          <p:nvPr/>
        </p:nvGrpSpPr>
        <p:grpSpPr>
          <a:xfrm>
            <a:off x="-4946" y="6547470"/>
            <a:ext cx="12027129" cy="383311"/>
            <a:chOff x="-4946" y="6547470"/>
            <a:chExt cx="12027129" cy="383311"/>
          </a:xfrm>
        </p:grpSpPr>
        <p:grpSp>
          <p:nvGrpSpPr>
            <p:cNvPr id="34" name="Google Shape;34;p5"/>
            <p:cNvGrpSpPr/>
            <p:nvPr/>
          </p:nvGrpSpPr>
          <p:grpSpPr>
            <a:xfrm>
              <a:off x="-4946" y="6548165"/>
              <a:ext cx="9753598" cy="335375"/>
              <a:chOff x="4896852" y="697832"/>
              <a:chExt cx="2069429" cy="168442"/>
            </a:xfrm>
          </p:grpSpPr>
          <p:sp>
            <p:nvSpPr>
              <p:cNvPr id="35" name="Google Shape;35;p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9" name="Google Shape;39;p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43" name="Google Shape;43;p6"/>
          <p:cNvGrpSpPr/>
          <p:nvPr/>
        </p:nvGrpSpPr>
        <p:grpSpPr>
          <a:xfrm>
            <a:off x="-4946" y="6547470"/>
            <a:ext cx="12027129" cy="383311"/>
            <a:chOff x="-4946" y="6547470"/>
            <a:chExt cx="12027129" cy="383311"/>
          </a:xfrm>
        </p:grpSpPr>
        <p:grpSp>
          <p:nvGrpSpPr>
            <p:cNvPr id="44" name="Google Shape;44;p6"/>
            <p:cNvGrpSpPr/>
            <p:nvPr/>
          </p:nvGrpSpPr>
          <p:grpSpPr>
            <a:xfrm>
              <a:off x="-4946" y="6548165"/>
              <a:ext cx="9753598" cy="335375"/>
              <a:chOff x="4896852" y="697832"/>
              <a:chExt cx="2069429" cy="168442"/>
            </a:xfrm>
          </p:grpSpPr>
          <p:sp>
            <p:nvSpPr>
              <p:cNvPr id="45" name="Google Shape;45;p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49" name="Google Shape;49;p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50"/>
        <p:cNvGrpSpPr/>
        <p:nvPr/>
      </p:nvGrpSpPr>
      <p:grpSpPr>
        <a:xfrm>
          <a:off x="0" y="0"/>
          <a:ext cx="0" cy="0"/>
          <a:chOff x="0" y="0"/>
          <a:chExt cx="0" cy="0"/>
        </a:xfrm>
      </p:grpSpPr>
      <p:sp>
        <p:nvSpPr>
          <p:cNvPr id="51" name="Google Shape;51;p7"/>
          <p:cNvSpPr/>
          <p:nvPr/>
        </p:nvSpPr>
        <p:spPr>
          <a:xfrm rot="5400000">
            <a:off x="5869923" y="213026"/>
            <a:ext cx="6548153" cy="6096000"/>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7"/>
          <p:cNvSpPr txBox="1">
            <a:spLocks noGrp="1"/>
          </p:cNvSpPr>
          <p:nvPr>
            <p:ph type="body" idx="1"/>
          </p:nvPr>
        </p:nvSpPr>
        <p:spPr>
          <a:xfrm>
            <a:off x="6257110" y="1449976"/>
            <a:ext cx="5760720" cy="48788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3pPr>
            <a:lvl4pPr marL="1828800" marR="0" lvl="3"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4pPr>
            <a:lvl5pPr marL="2286000" marR="0" lvl="4"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2"/>
          </p:nvPr>
        </p:nvSpPr>
        <p:spPr>
          <a:xfrm>
            <a:off x="174171" y="1476104"/>
            <a:ext cx="5747657" cy="485273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3pPr>
            <a:lvl4pPr marL="1828800" marR="0" lvl="3"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4pPr>
            <a:lvl5pPr marL="2286000" marR="0" lvl="4" indent="-406400" algn="l" rtl="0">
              <a:lnSpc>
                <a:spcPct val="90000"/>
              </a:lnSpc>
              <a:spcBef>
                <a:spcPts val="5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body" idx="3"/>
          </p:nvPr>
        </p:nvSpPr>
        <p:spPr>
          <a:xfrm>
            <a:off x="174171" y="195762"/>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3600"/>
              <a:buFont typeface="Arial"/>
              <a:buNone/>
              <a:defRPr sz="36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body" idx="4"/>
          </p:nvPr>
        </p:nvSpPr>
        <p:spPr>
          <a:xfrm>
            <a:off x="6257110" y="182699"/>
            <a:ext cx="5747623"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56" name="Google Shape;56;p7"/>
          <p:cNvGrpSpPr/>
          <p:nvPr/>
        </p:nvGrpSpPr>
        <p:grpSpPr>
          <a:xfrm>
            <a:off x="-4946" y="6547470"/>
            <a:ext cx="12027129" cy="383311"/>
            <a:chOff x="-4946" y="6547470"/>
            <a:chExt cx="12027129" cy="383311"/>
          </a:xfrm>
        </p:grpSpPr>
        <p:grpSp>
          <p:nvGrpSpPr>
            <p:cNvPr id="57" name="Google Shape;57;p7"/>
            <p:cNvGrpSpPr/>
            <p:nvPr/>
          </p:nvGrpSpPr>
          <p:grpSpPr>
            <a:xfrm>
              <a:off x="-4946" y="6548165"/>
              <a:ext cx="9753598" cy="335375"/>
              <a:chOff x="4896852" y="697832"/>
              <a:chExt cx="2069429" cy="168442"/>
            </a:xfrm>
          </p:grpSpPr>
          <p:sp>
            <p:nvSpPr>
              <p:cNvPr id="58" name="Google Shape;58;p7"/>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62" name="Google Shape;62;p7"/>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63"/>
        <p:cNvGrpSpPr/>
        <p:nvPr/>
      </p:nvGrpSpPr>
      <p:grpSpPr>
        <a:xfrm>
          <a:off x="0" y="0"/>
          <a:ext cx="0" cy="0"/>
          <a:chOff x="0" y="0"/>
          <a:chExt cx="0" cy="0"/>
        </a:xfrm>
      </p:grpSpPr>
      <p:graphicFrame>
        <p:nvGraphicFramePr>
          <p:cNvPr id="64" name="Google Shape;64;p8"/>
          <p:cNvGraphicFramePr/>
          <p:nvPr/>
        </p:nvGraphicFramePr>
        <p:xfrm>
          <a:off x="373969" y="1332411"/>
          <a:ext cx="11444025" cy="2873850"/>
        </p:xfrm>
        <a:graphic>
          <a:graphicData uri="http://schemas.openxmlformats.org/drawingml/2006/table">
            <a:tbl>
              <a:tblPr firstRow="1" bandRow="1">
                <a:noFill/>
                <a:tableStyleId>{C5506C4D-7EEC-4CB1-95DF-D9B22A299A20}</a:tableStyleId>
              </a:tblPr>
              <a:tblGrid>
                <a:gridCol w="3814675">
                  <a:extLst>
                    <a:ext uri="{9D8B030D-6E8A-4147-A177-3AD203B41FA5}">
                      <a16:colId xmlns:a16="http://schemas.microsoft.com/office/drawing/2014/main" val="20000"/>
                    </a:ext>
                  </a:extLst>
                </a:gridCol>
                <a:gridCol w="3814675">
                  <a:extLst>
                    <a:ext uri="{9D8B030D-6E8A-4147-A177-3AD203B41FA5}">
                      <a16:colId xmlns:a16="http://schemas.microsoft.com/office/drawing/2014/main" val="20001"/>
                    </a:ext>
                  </a:extLst>
                </a:gridCol>
                <a:gridCol w="3814675">
                  <a:extLst>
                    <a:ext uri="{9D8B030D-6E8A-4147-A177-3AD203B41FA5}">
                      <a16:colId xmlns:a16="http://schemas.microsoft.com/office/drawing/2014/main" val="20002"/>
                    </a:ext>
                  </a:extLst>
                </a:gridCol>
              </a:tblGrid>
              <a:tr h="4105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2</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Point 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410550">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bl>
          </a:graphicData>
        </a:graphic>
      </p:graphicFrame>
      <p:sp>
        <p:nvSpPr>
          <p:cNvPr id="65" name="Google Shape;65;p8"/>
          <p:cNvSpPr txBox="1">
            <a:spLocks noGrp="1"/>
          </p:cNvSpPr>
          <p:nvPr>
            <p:ph type="body" idx="1"/>
          </p:nvPr>
        </p:nvSpPr>
        <p:spPr>
          <a:xfrm>
            <a:off x="373969" y="323593"/>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66" name="Google Shape;66;p8"/>
          <p:cNvGrpSpPr/>
          <p:nvPr/>
        </p:nvGrpSpPr>
        <p:grpSpPr>
          <a:xfrm>
            <a:off x="3907972" y="1063755"/>
            <a:ext cx="4376057" cy="77068"/>
            <a:chOff x="4379494" y="697832"/>
            <a:chExt cx="2586787" cy="168442"/>
          </a:xfrm>
        </p:grpSpPr>
        <p:sp>
          <p:nvSpPr>
            <p:cNvPr id="67" name="Google Shape;67;p8"/>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 name="Google Shape;68;p8"/>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8"/>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8"/>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2" name="Google Shape;72;p8"/>
          <p:cNvGrpSpPr/>
          <p:nvPr/>
        </p:nvGrpSpPr>
        <p:grpSpPr>
          <a:xfrm>
            <a:off x="-4946" y="6547470"/>
            <a:ext cx="12027129" cy="383311"/>
            <a:chOff x="-4946" y="6547470"/>
            <a:chExt cx="12027129" cy="383311"/>
          </a:xfrm>
        </p:grpSpPr>
        <p:grpSp>
          <p:nvGrpSpPr>
            <p:cNvPr id="73" name="Google Shape;73;p8"/>
            <p:cNvGrpSpPr/>
            <p:nvPr/>
          </p:nvGrpSpPr>
          <p:grpSpPr>
            <a:xfrm>
              <a:off x="-4946" y="6548165"/>
              <a:ext cx="9753598" cy="335375"/>
              <a:chOff x="4896852" y="697832"/>
              <a:chExt cx="2069429" cy="168442"/>
            </a:xfrm>
          </p:grpSpPr>
          <p:sp>
            <p:nvSpPr>
              <p:cNvPr id="74" name="Google Shape;74;p8"/>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8"/>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8"/>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78" name="Google Shape;78;p8"/>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79"/>
        <p:cNvGrpSpPr/>
        <p:nvPr/>
      </p:nvGrpSpPr>
      <p:grpSpPr>
        <a:xfrm>
          <a:off x="0" y="0"/>
          <a:ext cx="0" cy="0"/>
          <a:chOff x="0" y="0"/>
          <a:chExt cx="0" cy="0"/>
        </a:xfrm>
      </p:grpSpPr>
      <p:sp>
        <p:nvSpPr>
          <p:cNvPr id="80" name="Google Shape;80;p9"/>
          <p:cNvSpPr/>
          <p:nvPr/>
        </p:nvSpPr>
        <p:spPr>
          <a:xfrm rot="5400000">
            <a:off x="6644503" y="987606"/>
            <a:ext cx="6561221" cy="4533772"/>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body" idx="1"/>
          </p:nvPr>
        </p:nvSpPr>
        <p:spPr>
          <a:xfrm>
            <a:off x="7824650" y="470489"/>
            <a:ext cx="4193179" cy="579968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2"/>
          </p:nvPr>
        </p:nvSpPr>
        <p:spPr>
          <a:xfrm>
            <a:off x="377859" y="1463039"/>
            <a:ext cx="7067969" cy="4807131"/>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2pPr>
            <a:lvl3pPr marL="1371600" marR="0" lvl="2"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3pPr>
            <a:lvl4pPr marL="1828800" marR="0" lvl="3"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4pPr>
            <a:lvl5pPr marL="2286000" marR="0" lvl="4" indent="-431800" algn="l" rtl="0">
              <a:lnSpc>
                <a:spcPct val="90000"/>
              </a:lnSpc>
              <a:spcBef>
                <a:spcPts val="50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body" idx="3"/>
          </p:nvPr>
        </p:nvSpPr>
        <p:spPr>
          <a:xfrm>
            <a:off x="377825" y="221887"/>
            <a:ext cx="7067550" cy="1019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84" name="Google Shape;84;p9"/>
          <p:cNvGrpSpPr/>
          <p:nvPr/>
        </p:nvGrpSpPr>
        <p:grpSpPr>
          <a:xfrm>
            <a:off x="-4946" y="6547470"/>
            <a:ext cx="12027129" cy="383311"/>
            <a:chOff x="-4946" y="6547470"/>
            <a:chExt cx="12027129" cy="383311"/>
          </a:xfrm>
        </p:grpSpPr>
        <p:grpSp>
          <p:nvGrpSpPr>
            <p:cNvPr id="85" name="Google Shape;85;p9"/>
            <p:cNvGrpSpPr/>
            <p:nvPr/>
          </p:nvGrpSpPr>
          <p:grpSpPr>
            <a:xfrm>
              <a:off x="-4946" y="6548165"/>
              <a:ext cx="9753598" cy="335375"/>
              <a:chOff x="4896852" y="697832"/>
              <a:chExt cx="2069429" cy="168442"/>
            </a:xfrm>
          </p:grpSpPr>
          <p:sp>
            <p:nvSpPr>
              <p:cNvPr id="86" name="Google Shape;86;p9"/>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9"/>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9"/>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9"/>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0" name="Google Shape;90;p9"/>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91"/>
        <p:cNvGrpSpPr/>
        <p:nvPr/>
      </p:nvGrpSpPr>
      <p:grpSpPr>
        <a:xfrm>
          <a:off x="0" y="0"/>
          <a:ext cx="0" cy="0"/>
          <a:chOff x="0" y="0"/>
          <a:chExt cx="0" cy="0"/>
        </a:xfrm>
      </p:grpSpPr>
      <p:grpSp>
        <p:nvGrpSpPr>
          <p:cNvPr id="92" name="Google Shape;92;p10"/>
          <p:cNvGrpSpPr/>
          <p:nvPr/>
        </p:nvGrpSpPr>
        <p:grpSpPr>
          <a:xfrm>
            <a:off x="3907972" y="1063755"/>
            <a:ext cx="4376057" cy="77068"/>
            <a:chOff x="4379494" y="697832"/>
            <a:chExt cx="2586787" cy="168442"/>
          </a:xfrm>
        </p:grpSpPr>
        <p:sp>
          <p:nvSpPr>
            <p:cNvPr id="93" name="Google Shape;93;p10"/>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0"/>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0"/>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0"/>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98;p1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9" name="Google Shape;99;p10"/>
          <p:cNvPicPr preferRelativeResize="0"/>
          <p:nvPr/>
        </p:nvPicPr>
        <p:blipFill rotWithShape="1">
          <a:blip r:embed="rId2">
            <a:alphaModFix/>
          </a:blip>
          <a:srcRect/>
          <a:stretch/>
        </p:blipFill>
        <p:spPr>
          <a:xfrm>
            <a:off x="373970" y="1371600"/>
            <a:ext cx="11444060" cy="5175870"/>
          </a:xfrm>
          <a:prstGeom prst="rect">
            <a:avLst/>
          </a:prstGeom>
          <a:noFill/>
          <a:ln>
            <a:noFill/>
          </a:ln>
        </p:spPr>
      </p:pic>
      <p:grpSp>
        <p:nvGrpSpPr>
          <p:cNvPr id="100" name="Google Shape;100;p10"/>
          <p:cNvGrpSpPr/>
          <p:nvPr/>
        </p:nvGrpSpPr>
        <p:grpSpPr>
          <a:xfrm>
            <a:off x="-4946" y="6547470"/>
            <a:ext cx="12027129" cy="383311"/>
            <a:chOff x="-4946" y="6547470"/>
            <a:chExt cx="12027129" cy="383311"/>
          </a:xfrm>
        </p:grpSpPr>
        <p:grpSp>
          <p:nvGrpSpPr>
            <p:cNvPr id="101" name="Google Shape;101;p10"/>
            <p:cNvGrpSpPr/>
            <p:nvPr/>
          </p:nvGrpSpPr>
          <p:grpSpPr>
            <a:xfrm>
              <a:off x="-4946" y="6548165"/>
              <a:ext cx="9753598" cy="335375"/>
              <a:chOff x="4896852" y="697832"/>
              <a:chExt cx="2069429" cy="168442"/>
            </a:xfrm>
          </p:grpSpPr>
          <p:sp>
            <p:nvSpPr>
              <p:cNvPr id="102" name="Google Shape;102;p10"/>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0"/>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0"/>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0"/>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06" name="Google Shape;106;p10"/>
            <p:cNvPicPr preferRelativeResize="0"/>
            <p:nvPr/>
          </p:nvPicPr>
          <p:blipFill rotWithShape="1">
            <a:blip r:embed="rId3">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_Images &amp; Contents Layout">
  <p:cSld name="51_Images &amp; Contents Layout">
    <p:spTree>
      <p:nvGrpSpPr>
        <p:cNvPr id="1" name="Shape 107"/>
        <p:cNvGrpSpPr/>
        <p:nvPr/>
      </p:nvGrpSpPr>
      <p:grpSpPr>
        <a:xfrm>
          <a:off x="0" y="0"/>
          <a:ext cx="0" cy="0"/>
          <a:chOff x="0" y="0"/>
          <a:chExt cx="0" cy="0"/>
        </a:xfrm>
      </p:grpSpPr>
      <p:sp>
        <p:nvSpPr>
          <p:cNvPr id="108" name="Google Shape;108;p11"/>
          <p:cNvSpPr>
            <a:spLocks noGrp="1"/>
          </p:cNvSpPr>
          <p:nvPr>
            <p:ph type="pic" idx="2"/>
          </p:nvPr>
        </p:nvSpPr>
        <p:spPr>
          <a:xfrm>
            <a:off x="143693" y="555623"/>
            <a:ext cx="5808616" cy="566383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1"/>
          <p:cNvSpPr txBox="1">
            <a:spLocks noGrp="1"/>
          </p:cNvSpPr>
          <p:nvPr>
            <p:ph type="body" idx="1"/>
          </p:nvPr>
        </p:nvSpPr>
        <p:spPr>
          <a:xfrm>
            <a:off x="6095999" y="542560"/>
            <a:ext cx="5952307" cy="56638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10" name="Google Shape;110;p11"/>
          <p:cNvGrpSpPr/>
          <p:nvPr/>
        </p:nvGrpSpPr>
        <p:grpSpPr>
          <a:xfrm>
            <a:off x="-4946" y="6547470"/>
            <a:ext cx="12027129" cy="383311"/>
            <a:chOff x="-4946" y="6547470"/>
            <a:chExt cx="12027129" cy="383311"/>
          </a:xfrm>
        </p:grpSpPr>
        <p:grpSp>
          <p:nvGrpSpPr>
            <p:cNvPr id="111" name="Google Shape;111;p11"/>
            <p:cNvGrpSpPr/>
            <p:nvPr/>
          </p:nvGrpSpPr>
          <p:grpSpPr>
            <a:xfrm>
              <a:off x="-4946" y="6548165"/>
              <a:ext cx="9753598" cy="335375"/>
              <a:chOff x="4896852" y="697832"/>
              <a:chExt cx="2069429" cy="168442"/>
            </a:xfrm>
          </p:grpSpPr>
          <p:sp>
            <p:nvSpPr>
              <p:cNvPr id="112" name="Google Shape;112;p11"/>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1"/>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1"/>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1"/>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16" name="Google Shape;116;p11"/>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398800" y="2220351"/>
            <a:ext cx="6195000" cy="10020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Salesforce Programmatic Model - 3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Syntax of Trigger</a:t>
            </a:r>
          </a:p>
          <a:p>
            <a:pPr marL="0" lvl="0" indent="0" algn="ctr" rtl="0">
              <a:lnSpc>
                <a:spcPct val="90000"/>
              </a:lnSpc>
              <a:spcBef>
                <a:spcPts val="0"/>
              </a:spcBef>
              <a:spcAft>
                <a:spcPts val="0"/>
              </a:spcAft>
              <a:buClr>
                <a:schemeClr val="accent2"/>
              </a:buClr>
              <a:buSzPts val="4000"/>
              <a:buNone/>
            </a:pPr>
            <a:endParaRPr/>
          </a:p>
        </p:txBody>
      </p:sp>
      <p:sp>
        <p:nvSpPr>
          <p:cNvPr id="234" name="Google Shape;234;p26"/>
          <p:cNvSpPr txBox="1">
            <a:spLocks noGrp="1"/>
          </p:cNvSpPr>
          <p:nvPr>
            <p:ph type="body" idx="2"/>
          </p:nvPr>
        </p:nvSpPr>
        <p:spPr>
          <a:xfrm>
            <a:off x="334650" y="1616850"/>
            <a:ext cx="11522700" cy="4771325"/>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 sz="2400" dirty="0">
                <a:latin typeface="Robo"/>
                <a:ea typeface="Roboto"/>
              </a:rPr>
              <a:t>trigger </a:t>
            </a:r>
            <a:r>
              <a:rPr lang="en" sz="2400" dirty="0" err="1">
                <a:latin typeface="Robo"/>
                <a:ea typeface="Roboto"/>
              </a:rPr>
              <a:t>TriggerName</a:t>
            </a:r>
            <a:r>
              <a:rPr lang="en" sz="2400" dirty="0">
                <a:latin typeface="Robo"/>
                <a:ea typeface="Roboto"/>
              </a:rPr>
              <a:t> on </a:t>
            </a:r>
            <a:r>
              <a:rPr lang="en" sz="2400" dirty="0" err="1">
                <a:latin typeface="Robo"/>
                <a:ea typeface="Roboto"/>
              </a:rPr>
              <a:t>ObjectAPIName</a:t>
            </a:r>
            <a:r>
              <a:rPr lang="en" sz="2400" dirty="0">
                <a:latin typeface="Robo"/>
                <a:ea typeface="Roboto"/>
              </a:rPr>
              <a:t> (</a:t>
            </a:r>
            <a:r>
              <a:rPr lang="en" sz="2400" dirty="0" err="1">
                <a:latin typeface="Robo"/>
                <a:ea typeface="Roboto"/>
              </a:rPr>
              <a:t>trigger_events</a:t>
            </a:r>
            <a:r>
              <a:rPr lang="en" sz="2400" dirty="0">
                <a:latin typeface="Robo"/>
                <a:ea typeface="Roboto"/>
              </a:rPr>
              <a:t>) {</a:t>
            </a:r>
            <a:endParaRPr lang="en-US" sz="2400" dirty="0">
              <a:latin typeface="Robo"/>
              <a:ea typeface="Roboto"/>
            </a:endParaRPr>
          </a:p>
          <a:p>
            <a:pPr marL="0" indent="0">
              <a:lnSpc>
                <a:spcPct val="100000"/>
              </a:lnSpc>
              <a:spcBef>
                <a:spcPts val="0"/>
              </a:spcBef>
              <a:buNone/>
            </a:pPr>
            <a:endParaRPr lang="en-US" sz="2400">
              <a:latin typeface="Robo"/>
              <a:ea typeface="Roboto"/>
            </a:endParaRPr>
          </a:p>
          <a:p>
            <a:pPr marL="0" indent="0">
              <a:lnSpc>
                <a:spcPct val="100000"/>
              </a:lnSpc>
              <a:spcBef>
                <a:spcPts val="0"/>
              </a:spcBef>
              <a:buNone/>
            </a:pPr>
            <a:r>
              <a:rPr lang="en" sz="2400" dirty="0">
                <a:latin typeface="Robo"/>
                <a:ea typeface="Roboto"/>
              </a:rPr>
              <a:t>           //</a:t>
            </a:r>
            <a:r>
              <a:rPr lang="en" sz="2400" dirty="0" err="1">
                <a:latin typeface="Robo"/>
                <a:ea typeface="Roboto"/>
              </a:rPr>
              <a:t>cTrigger</a:t>
            </a:r>
            <a:r>
              <a:rPr lang="en" sz="2400" dirty="0">
                <a:latin typeface="Robo"/>
                <a:ea typeface="Roboto"/>
              </a:rPr>
              <a:t> </a:t>
            </a:r>
            <a:r>
              <a:rPr lang="en" sz="2400" dirty="0" err="1">
                <a:latin typeface="Robo"/>
                <a:ea typeface="Roboto"/>
              </a:rPr>
              <a:t>TriggerName</a:t>
            </a:r>
            <a:r>
              <a:rPr lang="en" sz="2400" dirty="0">
                <a:latin typeface="Robo"/>
                <a:ea typeface="Roboto"/>
              </a:rPr>
              <a:t> on </a:t>
            </a:r>
            <a:r>
              <a:rPr lang="en" sz="2400" dirty="0" err="1">
                <a:latin typeface="Robo"/>
                <a:ea typeface="Roboto"/>
              </a:rPr>
              <a:t>ObjectAPIName</a:t>
            </a:r>
            <a:r>
              <a:rPr lang="en" sz="2400" dirty="0">
                <a:latin typeface="Robo"/>
                <a:ea typeface="Roboto"/>
              </a:rPr>
              <a:t> (</a:t>
            </a:r>
            <a:r>
              <a:rPr lang="en" sz="2400" dirty="0" err="1">
                <a:latin typeface="Robo"/>
                <a:ea typeface="Roboto"/>
              </a:rPr>
              <a:t>trigger_events</a:t>
            </a:r>
            <a:r>
              <a:rPr lang="en" sz="2400" dirty="0">
                <a:latin typeface="Robo"/>
                <a:ea typeface="Roboto"/>
              </a:rPr>
              <a:t>) {</a:t>
            </a:r>
            <a:endParaRPr lang="en-US" sz="2400" dirty="0">
              <a:latin typeface="Robo"/>
              <a:ea typeface="Roboto"/>
            </a:endParaRPr>
          </a:p>
          <a:p>
            <a:pPr marL="0" indent="0">
              <a:lnSpc>
                <a:spcPct val="100000"/>
              </a:lnSpc>
              <a:spcBef>
                <a:spcPts val="0"/>
              </a:spcBef>
              <a:buNone/>
            </a:pPr>
            <a:endParaRPr lang="en-US" sz="2400">
              <a:latin typeface="Robo"/>
              <a:ea typeface="Roboto"/>
            </a:endParaRPr>
          </a:p>
          <a:p>
            <a:pPr marL="0" indent="0">
              <a:lnSpc>
                <a:spcPct val="100000"/>
              </a:lnSpc>
              <a:spcBef>
                <a:spcPts val="0"/>
              </a:spcBef>
              <a:buNone/>
            </a:pPr>
            <a:endParaRPr lang="en-US" sz="2400">
              <a:latin typeface="Robo"/>
              <a:ea typeface="Roboto"/>
            </a:endParaRPr>
          </a:p>
          <a:p>
            <a:pPr marL="0" indent="0">
              <a:lnSpc>
                <a:spcPct val="100000"/>
              </a:lnSpc>
              <a:spcBef>
                <a:spcPts val="0"/>
              </a:spcBef>
              <a:buNone/>
            </a:pPr>
            <a:r>
              <a:rPr lang="en" sz="2400" dirty="0">
                <a:latin typeface="Robo"/>
                <a:ea typeface="Roboto"/>
              </a:rPr>
              <a:t>           //code block</a:t>
            </a:r>
            <a:endParaRPr lang="en-US" sz="2400" dirty="0">
              <a:latin typeface="Robo"/>
              <a:ea typeface="Roboto"/>
            </a:endParaRPr>
          </a:p>
          <a:p>
            <a:pPr marL="0" indent="0">
              <a:lnSpc>
                <a:spcPct val="100000"/>
              </a:lnSpc>
              <a:spcBef>
                <a:spcPts val="0"/>
              </a:spcBef>
              <a:buNone/>
            </a:pPr>
            <a:endParaRPr lang="en-US" sz="2400">
              <a:latin typeface="Robo"/>
              <a:ea typeface="Roboto"/>
            </a:endParaRPr>
          </a:p>
          <a:p>
            <a:pPr marL="0" indent="0">
              <a:lnSpc>
                <a:spcPct val="100000"/>
              </a:lnSpc>
              <a:spcBef>
                <a:spcPts val="0"/>
              </a:spcBef>
              <a:buNone/>
            </a:pPr>
            <a:r>
              <a:rPr lang="en" sz="2400" dirty="0">
                <a:latin typeface="Robo"/>
                <a:ea typeface="Roboto"/>
              </a:rPr>
              <a:t>}</a:t>
            </a:r>
            <a:endParaRPr lang="en-US" sz="2400" dirty="0">
              <a:latin typeface="Robo"/>
              <a:ea typeface="Roboto"/>
            </a:endParaRPr>
          </a:p>
          <a:p>
            <a:pPr marL="0" indent="0">
              <a:lnSpc>
                <a:spcPct val="100000"/>
              </a:lnSpc>
              <a:spcBef>
                <a:spcPts val="0"/>
              </a:spcBef>
              <a:buNone/>
            </a:pPr>
            <a:endParaRPr lang="en-US" sz="2400">
              <a:latin typeface="Robo"/>
              <a:ea typeface="Roboto"/>
            </a:endParaRPr>
          </a:p>
          <a:p>
            <a:pPr marL="0" indent="0">
              <a:lnSpc>
                <a:spcPct val="100000"/>
              </a:lnSpc>
              <a:spcBef>
                <a:spcPts val="0"/>
              </a:spcBef>
              <a:buNone/>
            </a:pPr>
            <a:r>
              <a:rPr lang="en" sz="2400" dirty="0">
                <a:latin typeface="Robo"/>
                <a:ea typeface="Roboto"/>
              </a:rPr>
              <a:t>Where </a:t>
            </a:r>
            <a:r>
              <a:rPr lang="en" sz="2400" dirty="0" err="1">
                <a:latin typeface="Robo"/>
                <a:ea typeface="Roboto"/>
              </a:rPr>
              <a:t>trigger_events</a:t>
            </a:r>
            <a:r>
              <a:rPr lang="en" sz="2400" dirty="0">
                <a:latin typeface="Robo"/>
                <a:ea typeface="Roboto"/>
              </a:rPr>
              <a:t> can be a comma-separated.</a:t>
            </a:r>
            <a:endParaRPr lang="en-US" sz="2400" dirty="0">
              <a:latin typeface="Robo"/>
              <a:ea typeface="Roboto"/>
            </a:endParaRPr>
          </a:p>
          <a:p>
            <a:pPr marL="0" indent="0">
              <a:lnSpc>
                <a:spcPct val="100000"/>
              </a:lnSpc>
              <a:spcBef>
                <a:spcPts val="0"/>
              </a:spcBef>
              <a:buNone/>
            </a:pPr>
            <a:endParaRPr lang="en-US" sz="1800">
              <a:solidFill>
                <a:schemeClr val="tx1"/>
              </a:solidFill>
              <a:latin typeface="Roboto"/>
              <a:ea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Example of Trigger</a:t>
            </a:r>
          </a:p>
          <a:p>
            <a:pPr marL="0" lvl="0" indent="0" algn="ctr">
              <a:lnSpc>
                <a:spcPct val="90000"/>
              </a:lnSpc>
              <a:spcBef>
                <a:spcPts val="0"/>
              </a:spcBef>
              <a:spcAft>
                <a:spcPts val="0"/>
              </a:spcAft>
              <a:buSzPts val="4000"/>
              <a:buNone/>
            </a:pPr>
            <a:endParaRPr lang="en-US"/>
          </a:p>
        </p:txBody>
      </p:sp>
      <p:sp>
        <p:nvSpPr>
          <p:cNvPr id="234" name="Google Shape;234;p26"/>
          <p:cNvSpPr txBox="1">
            <a:spLocks noGrp="1"/>
          </p:cNvSpPr>
          <p:nvPr>
            <p:ph type="body" idx="2"/>
          </p:nvPr>
        </p:nvSpPr>
        <p:spPr>
          <a:xfrm>
            <a:off x="334650" y="1616850"/>
            <a:ext cx="11522700" cy="4771325"/>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 sz="2400" dirty="0">
                <a:latin typeface="Robo"/>
                <a:ea typeface="Roboto"/>
              </a:rPr>
              <a:t>trigger </a:t>
            </a:r>
            <a:r>
              <a:rPr lang="en" sz="2400" dirty="0" err="1">
                <a:latin typeface="Robo"/>
                <a:ea typeface="Roboto"/>
              </a:rPr>
              <a:t>AccountTrigger</a:t>
            </a:r>
            <a:r>
              <a:rPr lang="en" sz="2400" dirty="0">
                <a:latin typeface="Robo"/>
                <a:ea typeface="Roboto"/>
              </a:rPr>
              <a:t> on Account (before insert) {</a:t>
            </a:r>
            <a:endParaRPr lang="en-US" sz="2400" dirty="0">
              <a:latin typeface="Robo"/>
              <a:ea typeface="Roboto"/>
            </a:endParaRPr>
          </a:p>
          <a:p>
            <a:pPr marL="0" indent="0">
              <a:lnSpc>
                <a:spcPct val="100000"/>
              </a:lnSpc>
              <a:spcBef>
                <a:spcPts val="0"/>
              </a:spcBef>
              <a:buNone/>
            </a:pPr>
            <a:r>
              <a:rPr lang="en" sz="2400" dirty="0">
                <a:latin typeface="Robo"/>
                <a:ea typeface="Roboto"/>
              </a:rPr>
              <a:t>    if(</a:t>
            </a:r>
            <a:r>
              <a:rPr lang="en" sz="2400" dirty="0" err="1">
                <a:latin typeface="Robo"/>
                <a:ea typeface="Roboto"/>
              </a:rPr>
              <a:t>Trigger.isbefore</a:t>
            </a:r>
            <a:r>
              <a:rPr lang="en" sz="2400" dirty="0">
                <a:latin typeface="Robo"/>
                <a:ea typeface="Roboto"/>
              </a:rPr>
              <a:t> &amp;&amp; </a:t>
            </a:r>
            <a:r>
              <a:rPr lang="en" sz="2400" dirty="0" err="1">
                <a:latin typeface="Robo"/>
                <a:ea typeface="Roboto"/>
              </a:rPr>
              <a:t>Trigger.isInsert</a:t>
            </a:r>
            <a:r>
              <a:rPr lang="en" sz="2400" dirty="0">
                <a:latin typeface="Robo"/>
                <a:ea typeface="Roboto"/>
              </a:rPr>
              <a:t>) {</a:t>
            </a:r>
            <a:endParaRPr lang="en-US" sz="2400" dirty="0">
              <a:latin typeface="Robo"/>
              <a:ea typeface="Roboto"/>
            </a:endParaRPr>
          </a:p>
          <a:p>
            <a:pPr marL="0" indent="0">
              <a:lnSpc>
                <a:spcPct val="100000"/>
              </a:lnSpc>
              <a:spcBef>
                <a:spcPts val="0"/>
              </a:spcBef>
              <a:buNone/>
            </a:pPr>
            <a:r>
              <a:rPr lang="en" sz="2400" dirty="0">
                <a:latin typeface="Robo"/>
                <a:ea typeface="Roboto"/>
              </a:rPr>
              <a:t>        for(Account </a:t>
            </a:r>
            <a:r>
              <a:rPr lang="en" sz="2400" dirty="0" err="1">
                <a:latin typeface="Robo"/>
                <a:ea typeface="Roboto"/>
              </a:rPr>
              <a:t>accObj</a:t>
            </a:r>
            <a:r>
              <a:rPr lang="en" sz="2400" dirty="0">
                <a:latin typeface="Robo"/>
                <a:ea typeface="Roboto"/>
              </a:rPr>
              <a:t> : </a:t>
            </a:r>
            <a:r>
              <a:rPr lang="en" sz="2400" dirty="0" err="1">
                <a:latin typeface="Robo"/>
                <a:ea typeface="Roboto"/>
              </a:rPr>
              <a:t>Trigger.new</a:t>
            </a:r>
            <a:r>
              <a:rPr lang="en" sz="2400" dirty="0">
                <a:latin typeface="Robo"/>
                <a:ea typeface="Roboto"/>
              </a:rPr>
              <a:t>) {</a:t>
            </a:r>
            <a:endParaRPr lang="en-US" sz="2400" dirty="0">
              <a:latin typeface="Robo"/>
              <a:ea typeface="Roboto"/>
            </a:endParaRPr>
          </a:p>
          <a:p>
            <a:pPr marL="0" indent="0">
              <a:lnSpc>
                <a:spcPct val="100000"/>
              </a:lnSpc>
              <a:spcBef>
                <a:spcPts val="0"/>
              </a:spcBef>
              <a:buNone/>
            </a:pPr>
            <a:r>
              <a:rPr lang="en" sz="2400" dirty="0">
                <a:latin typeface="Robo"/>
                <a:ea typeface="Roboto"/>
              </a:rPr>
              <a:t>            if(</a:t>
            </a:r>
            <a:r>
              <a:rPr lang="en" sz="2400" dirty="0" err="1">
                <a:latin typeface="Robo"/>
                <a:ea typeface="Roboto"/>
              </a:rPr>
              <a:t>accObj</a:t>
            </a:r>
            <a:r>
              <a:rPr lang="en" sz="2400" dirty="0">
                <a:latin typeface="Robo"/>
                <a:ea typeface="Roboto"/>
              </a:rPr>
              <a:t> .</a:t>
            </a:r>
            <a:r>
              <a:rPr lang="en" sz="2400" dirty="0" err="1">
                <a:latin typeface="Robo"/>
                <a:ea typeface="Roboto"/>
              </a:rPr>
              <a:t>BillingCity</a:t>
            </a:r>
            <a:r>
              <a:rPr lang="en" sz="2400" dirty="0">
                <a:latin typeface="Robo"/>
                <a:ea typeface="Roboto"/>
              </a:rPr>
              <a:t> == 'Gurgaon') {</a:t>
            </a:r>
            <a:endParaRPr lang="en-US" sz="2400" dirty="0">
              <a:latin typeface="Robo"/>
              <a:ea typeface="Roboto"/>
            </a:endParaRPr>
          </a:p>
          <a:p>
            <a:pPr marL="0" indent="0">
              <a:lnSpc>
                <a:spcPct val="100000"/>
              </a:lnSpc>
              <a:spcBef>
                <a:spcPts val="0"/>
              </a:spcBef>
              <a:buNone/>
            </a:pPr>
            <a:r>
              <a:rPr lang="en" sz="2400" dirty="0">
                <a:latin typeface="Robo"/>
                <a:ea typeface="Roboto"/>
              </a:rPr>
              <a:t>                </a:t>
            </a:r>
            <a:r>
              <a:rPr lang="en" sz="2400" dirty="0" err="1">
                <a:latin typeface="Robo"/>
                <a:ea typeface="Roboto"/>
              </a:rPr>
              <a:t>accObj</a:t>
            </a:r>
            <a:r>
              <a:rPr lang="en" sz="2400" dirty="0">
                <a:latin typeface="Robo"/>
                <a:ea typeface="Roboto"/>
              </a:rPr>
              <a:t> .</a:t>
            </a:r>
            <a:r>
              <a:rPr lang="en" sz="2400" dirty="0" err="1">
                <a:latin typeface="Robo"/>
                <a:ea typeface="Roboto"/>
              </a:rPr>
              <a:t>BillingState</a:t>
            </a:r>
            <a:r>
              <a:rPr lang="en" sz="2400" dirty="0">
                <a:latin typeface="Robo"/>
                <a:ea typeface="Roboto"/>
              </a:rPr>
              <a:t> = 'Haryana';</a:t>
            </a:r>
            <a:endParaRPr lang="en-US" sz="2400" dirty="0">
              <a:latin typeface="Robo"/>
              <a:ea typeface="Roboto"/>
            </a:endParaRPr>
          </a:p>
          <a:p>
            <a:pPr marL="0" indent="0">
              <a:lnSpc>
                <a:spcPct val="100000"/>
              </a:lnSpc>
              <a:spcBef>
                <a:spcPts val="0"/>
              </a:spcBef>
              <a:buNone/>
            </a:pPr>
            <a:r>
              <a:rPr lang="en" sz="2400" dirty="0">
                <a:latin typeface="Robo"/>
                <a:ea typeface="Roboto"/>
              </a:rPr>
              <a:t>            }  </a:t>
            </a:r>
            <a:endParaRPr lang="en-US" sz="2400" dirty="0">
              <a:latin typeface="Robo"/>
              <a:ea typeface="Roboto"/>
            </a:endParaRPr>
          </a:p>
          <a:p>
            <a:pPr marL="0" indent="0">
              <a:lnSpc>
                <a:spcPct val="100000"/>
              </a:lnSpc>
              <a:spcBef>
                <a:spcPts val="0"/>
              </a:spcBef>
              <a:buNone/>
            </a:pPr>
            <a:r>
              <a:rPr lang="en" sz="2400" dirty="0">
                <a:latin typeface="Robo"/>
                <a:ea typeface="Roboto"/>
              </a:rPr>
              <a:t>        }</a:t>
            </a:r>
            <a:endParaRPr lang="en-US" sz="2400" dirty="0">
              <a:latin typeface="Robo"/>
              <a:ea typeface="Roboto"/>
            </a:endParaRPr>
          </a:p>
          <a:p>
            <a:pPr marL="0" indent="0">
              <a:lnSpc>
                <a:spcPct val="100000"/>
              </a:lnSpc>
              <a:spcBef>
                <a:spcPts val="0"/>
              </a:spcBef>
              <a:buNone/>
            </a:pPr>
            <a:r>
              <a:rPr lang="en" sz="2400" dirty="0">
                <a:latin typeface="Robo"/>
                <a:ea typeface="Roboto"/>
              </a:rPr>
              <a:t>    }</a:t>
            </a:r>
            <a:endParaRPr lang="en-US" sz="2400" dirty="0">
              <a:latin typeface="Robo"/>
              <a:ea typeface="Roboto"/>
            </a:endParaRPr>
          </a:p>
          <a:p>
            <a:pPr marL="0" indent="0">
              <a:lnSpc>
                <a:spcPct val="100000"/>
              </a:lnSpc>
              <a:spcBef>
                <a:spcPts val="0"/>
              </a:spcBef>
              <a:buNone/>
            </a:pPr>
            <a:r>
              <a:rPr lang="en" sz="2400" dirty="0">
                <a:latin typeface="Robo"/>
                <a:ea typeface="Roboto"/>
              </a:rPr>
              <a:t>}</a:t>
            </a:r>
            <a:endParaRPr lang="en-US" sz="2400" dirty="0">
              <a:latin typeface="Robo"/>
              <a:ea typeface="Roboto"/>
            </a:endParaRPr>
          </a:p>
          <a:p>
            <a:pPr marL="0" indent="0">
              <a:lnSpc>
                <a:spcPct val="100000"/>
              </a:lnSpc>
              <a:spcBef>
                <a:spcPts val="0"/>
              </a:spcBef>
              <a:buNone/>
            </a:pPr>
            <a:endParaRPr lang="en" sz="2400">
              <a:latin typeface="Robo"/>
              <a:ea typeface="Roboto"/>
            </a:endParaRPr>
          </a:p>
        </p:txBody>
      </p:sp>
    </p:spTree>
    <p:extLst>
      <p:ext uri="{BB962C8B-B14F-4D97-AF65-F5344CB8AC3E}">
        <p14:creationId xmlns:p14="http://schemas.microsoft.com/office/powerpoint/2010/main" val="37154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Trigger Best Practices </a:t>
            </a:r>
          </a:p>
        </p:txBody>
      </p:sp>
      <p:sp>
        <p:nvSpPr>
          <p:cNvPr id="234" name="Google Shape;234;p26"/>
          <p:cNvSpPr txBox="1">
            <a:spLocks noGrp="1"/>
          </p:cNvSpPr>
          <p:nvPr>
            <p:ph type="body" idx="2"/>
          </p:nvPr>
        </p:nvSpPr>
        <p:spPr>
          <a:xfrm>
            <a:off x="334650" y="1429945"/>
            <a:ext cx="11522700" cy="4958230"/>
          </a:xfrm>
          <a:prstGeom prst="rect">
            <a:avLst/>
          </a:prstGeom>
          <a:noFill/>
          <a:ln>
            <a:noFill/>
          </a:ln>
        </p:spPr>
        <p:txBody>
          <a:bodyPr spcFirstLastPara="1" wrap="square" lIns="91425" tIns="45700" rIns="91425" bIns="45700" anchor="t" anchorCtr="0">
            <a:noAutofit/>
          </a:bodyPr>
          <a:lstStyle/>
          <a:p>
            <a:r>
              <a:rPr lang="en" sz="2400">
                <a:latin typeface="Robo"/>
                <a:ea typeface="Roboto"/>
              </a:rPr>
              <a:t>One Trigger per object. </a:t>
            </a:r>
            <a:endParaRPr lang="en-US" sz="2400">
              <a:latin typeface="Robo"/>
              <a:ea typeface="Roboto"/>
            </a:endParaRPr>
          </a:p>
          <a:p>
            <a:r>
              <a:rPr lang="en" sz="2400">
                <a:latin typeface="Robo"/>
                <a:ea typeface="Roboto"/>
              </a:rPr>
              <a:t>Trigger should give call to the method of trigger handler which has the routing logic to specific functionality.</a:t>
            </a:r>
          </a:p>
          <a:p>
            <a:r>
              <a:rPr lang="en" sz="2400">
                <a:ea typeface="Roboto"/>
              </a:rPr>
              <a:t>Use proper trigger context.</a:t>
            </a:r>
            <a:endParaRPr lang="en" sz="2400">
              <a:latin typeface="Robo"/>
              <a:ea typeface="Roboto"/>
            </a:endParaRPr>
          </a:p>
          <a:p>
            <a:r>
              <a:rPr lang="en" sz="2400" err="1">
                <a:latin typeface="Robo"/>
                <a:ea typeface="Roboto"/>
              </a:rPr>
              <a:t>Bulkify</a:t>
            </a:r>
            <a:r>
              <a:rPr lang="en" sz="2400">
                <a:latin typeface="Robo"/>
                <a:ea typeface="Roboto"/>
              </a:rPr>
              <a:t> your code, always assume your trigger should work for more than 10000 records. </a:t>
            </a:r>
          </a:p>
          <a:p>
            <a:r>
              <a:rPr lang="en" sz="2400">
                <a:latin typeface="Robo"/>
                <a:ea typeface="Roboto"/>
              </a:rPr>
              <a:t>Never perform SOQL and DML statements inside for loop. </a:t>
            </a:r>
          </a:p>
          <a:p>
            <a:r>
              <a:rPr lang="en" sz="2400">
                <a:latin typeface="Robo"/>
                <a:ea typeface="Roboto"/>
              </a:rPr>
              <a:t>Never hardcode Ids. </a:t>
            </a:r>
          </a:p>
          <a:p>
            <a:r>
              <a:rPr lang="en" sz="2400">
                <a:ea typeface="Roboto"/>
              </a:rPr>
              <a:t>There should be proper recursion handling.</a:t>
            </a:r>
            <a:endParaRPr lang="en" sz="2400">
              <a:latin typeface="Robo"/>
              <a:ea typeface="Roboto"/>
            </a:endParaRPr>
          </a:p>
        </p:txBody>
      </p:sp>
    </p:spTree>
    <p:extLst>
      <p:ext uri="{BB962C8B-B14F-4D97-AF65-F5344CB8AC3E}">
        <p14:creationId xmlns:p14="http://schemas.microsoft.com/office/powerpoint/2010/main" val="279373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What is Test Class?</a:t>
            </a:r>
          </a:p>
          <a:p>
            <a:pPr marL="0" lvl="0" indent="0" algn="ctr">
              <a:lnSpc>
                <a:spcPct val="90000"/>
              </a:lnSpc>
              <a:spcBef>
                <a:spcPts val="0"/>
              </a:spcBef>
              <a:spcAft>
                <a:spcPts val="0"/>
              </a:spcAft>
              <a:buSzPts val="4000"/>
              <a:buNone/>
            </a:pPr>
            <a:endParaRPr lang="en-US"/>
          </a:p>
        </p:txBody>
      </p:sp>
      <p:sp>
        <p:nvSpPr>
          <p:cNvPr id="234" name="Google Shape;234;p26"/>
          <p:cNvSpPr txBox="1">
            <a:spLocks noGrp="1"/>
          </p:cNvSpPr>
          <p:nvPr>
            <p:ph type="body" idx="2"/>
          </p:nvPr>
        </p:nvSpPr>
        <p:spPr>
          <a:xfrm>
            <a:off x="334650" y="1616850"/>
            <a:ext cx="11522700" cy="4771325"/>
          </a:xfrm>
          <a:prstGeom prst="rect">
            <a:avLst/>
          </a:prstGeom>
          <a:noFill/>
          <a:ln>
            <a:noFill/>
          </a:ln>
        </p:spPr>
        <p:txBody>
          <a:bodyPr spcFirstLastPara="1" wrap="square" lIns="91425" tIns="45700" rIns="91425" bIns="45700" anchor="t" anchorCtr="0">
            <a:noAutofit/>
          </a:bodyPr>
          <a:lstStyle/>
          <a:p>
            <a:pPr marL="342900" indent="-342900">
              <a:lnSpc>
                <a:spcPct val="100000"/>
              </a:lnSpc>
              <a:spcBef>
                <a:spcPts val="0"/>
              </a:spcBef>
            </a:pPr>
            <a:r>
              <a:rPr lang="en" sz="2400">
                <a:latin typeface="Robo"/>
                <a:ea typeface="Roboto"/>
              </a:rPr>
              <a:t>A test class is an apex class that tests your logic written in either apex class or trigger</a:t>
            </a:r>
            <a:endParaRPr lang="en-US" sz="2400">
              <a:latin typeface="Robo"/>
              <a:ea typeface="Roboto"/>
            </a:endParaRPr>
          </a:p>
          <a:p>
            <a:pPr marL="0" indent="0">
              <a:lnSpc>
                <a:spcPct val="100000"/>
              </a:lnSpc>
              <a:spcBef>
                <a:spcPts val="0"/>
              </a:spcBef>
              <a:buNone/>
            </a:pPr>
            <a:r>
              <a:rPr lang="en" sz="2400">
                <a:latin typeface="Robo"/>
                <a:ea typeface="Roboto"/>
              </a:rPr>
              <a:t>     programmatically. </a:t>
            </a:r>
          </a:p>
          <a:p>
            <a:pPr marL="342900" indent="-342900">
              <a:lnSpc>
                <a:spcPct val="100000"/>
              </a:lnSpc>
              <a:spcBef>
                <a:spcPts val="0"/>
              </a:spcBef>
            </a:pPr>
            <a:r>
              <a:rPr lang="en" sz="2400">
                <a:latin typeface="Robo"/>
                <a:ea typeface="Roboto"/>
              </a:rPr>
              <a:t>A test class actually ensure that your code is working fine as expected. </a:t>
            </a:r>
            <a:endParaRPr lang="en"/>
          </a:p>
          <a:p>
            <a:pPr marL="342900" indent="-342900">
              <a:lnSpc>
                <a:spcPct val="100000"/>
              </a:lnSpc>
              <a:spcBef>
                <a:spcPts val="0"/>
              </a:spcBef>
            </a:pPr>
            <a:r>
              <a:rPr lang="en" sz="2400">
                <a:ea typeface="Roboto"/>
              </a:rPr>
              <a:t>Apex code can only be written in a sandbox environment or a Developer org, not in production. </a:t>
            </a:r>
            <a:endParaRPr lang="en" sz="2400">
              <a:latin typeface="Robo"/>
              <a:ea typeface="Roboto"/>
            </a:endParaRPr>
          </a:p>
          <a:p>
            <a:pPr marL="342900" indent="-342900">
              <a:lnSpc>
                <a:spcPct val="100000"/>
              </a:lnSpc>
              <a:spcBef>
                <a:spcPts val="0"/>
              </a:spcBef>
            </a:pPr>
            <a:r>
              <a:rPr lang="en" sz="2400">
                <a:ea typeface="Roboto"/>
              </a:rPr>
              <a:t>Apex code can be deployed from one environment to another. </a:t>
            </a:r>
            <a:endParaRPr lang="en" sz="2400">
              <a:latin typeface="Robo"/>
              <a:ea typeface="Roboto"/>
            </a:endParaRPr>
          </a:p>
          <a:p>
            <a:pPr marL="342900" indent="-342900">
              <a:lnSpc>
                <a:spcPct val="100000"/>
              </a:lnSpc>
              <a:spcBef>
                <a:spcPts val="0"/>
              </a:spcBef>
            </a:pPr>
            <a:r>
              <a:rPr lang="en" sz="2400">
                <a:latin typeface="Robo"/>
                <a:ea typeface="Roboto"/>
              </a:rPr>
              <a:t>This is an important thing when you are doing deployment as salesforce allows deployment only when your 75% of the code is covered through test classes. </a:t>
            </a:r>
          </a:p>
        </p:txBody>
      </p:sp>
    </p:spTree>
    <p:extLst>
      <p:ext uri="{BB962C8B-B14F-4D97-AF65-F5344CB8AC3E}">
        <p14:creationId xmlns:p14="http://schemas.microsoft.com/office/powerpoint/2010/main" val="188759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Why Test Class? </a:t>
            </a:r>
          </a:p>
          <a:p>
            <a:pPr marL="0" lvl="0" indent="0" algn="ctr">
              <a:lnSpc>
                <a:spcPct val="90000"/>
              </a:lnSpc>
              <a:spcBef>
                <a:spcPts val="0"/>
              </a:spcBef>
              <a:spcAft>
                <a:spcPts val="0"/>
              </a:spcAft>
              <a:buSzPts val="4000"/>
              <a:buNone/>
            </a:pPr>
            <a:endParaRPr lang="en-US"/>
          </a:p>
        </p:txBody>
      </p:sp>
      <p:sp>
        <p:nvSpPr>
          <p:cNvPr id="234" name="Google Shape;234;p26"/>
          <p:cNvSpPr txBox="1">
            <a:spLocks noGrp="1"/>
          </p:cNvSpPr>
          <p:nvPr>
            <p:ph type="body" idx="2"/>
          </p:nvPr>
        </p:nvSpPr>
        <p:spPr>
          <a:xfrm>
            <a:off x="334650" y="1616850"/>
            <a:ext cx="11522700" cy="4771325"/>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 sz="2400">
                <a:latin typeface="Robo"/>
                <a:ea typeface="Roboto"/>
              </a:rPr>
              <a:t>The purpose of Test Class  is to develop as-much-as-possible robust &amp; error-free code. </a:t>
            </a:r>
            <a:endParaRPr lang="en-US" sz="2400">
              <a:latin typeface="Robo"/>
              <a:ea typeface="Roboto"/>
            </a:endParaRPr>
          </a:p>
          <a:p>
            <a:pPr marL="0" indent="0">
              <a:lnSpc>
                <a:spcPct val="100000"/>
              </a:lnSpc>
              <a:spcBef>
                <a:spcPts val="0"/>
              </a:spcBef>
              <a:buNone/>
            </a:pPr>
            <a:endParaRPr lang="en" sz="2400">
              <a:latin typeface="Robo"/>
              <a:ea typeface="Roboto"/>
            </a:endParaRPr>
          </a:p>
          <a:p>
            <a:pPr marL="0" indent="0">
              <a:lnSpc>
                <a:spcPct val="100000"/>
              </a:lnSpc>
              <a:spcBef>
                <a:spcPts val="0"/>
              </a:spcBef>
              <a:buNone/>
            </a:pPr>
            <a:r>
              <a:rPr lang="en" sz="2400">
                <a:latin typeface="Robo"/>
                <a:ea typeface="Roboto"/>
              </a:rPr>
              <a:t>With test classes Salesforce.com: </a:t>
            </a:r>
          </a:p>
          <a:p>
            <a:pPr marL="0" indent="0">
              <a:lnSpc>
                <a:spcPct val="100000"/>
              </a:lnSpc>
              <a:spcBef>
                <a:spcPts val="0"/>
              </a:spcBef>
              <a:buNone/>
            </a:pPr>
            <a:endParaRPr lang="en" sz="2400">
              <a:latin typeface="Robo"/>
              <a:ea typeface="Roboto"/>
            </a:endParaRPr>
          </a:p>
          <a:p>
            <a:pPr marL="342900" indent="-342900">
              <a:lnSpc>
                <a:spcPct val="100000"/>
              </a:lnSpc>
              <a:spcBef>
                <a:spcPts val="0"/>
              </a:spcBef>
            </a:pPr>
            <a:r>
              <a:rPr lang="en" sz="2400">
                <a:latin typeface="Robo"/>
                <a:ea typeface="Roboto"/>
              </a:rPr>
              <a:t>Gives you the tool for testing your code </a:t>
            </a:r>
          </a:p>
          <a:p>
            <a:pPr marL="0" indent="0">
              <a:lnSpc>
                <a:spcPct val="100000"/>
              </a:lnSpc>
              <a:spcBef>
                <a:spcPts val="0"/>
              </a:spcBef>
              <a:buNone/>
            </a:pPr>
            <a:endParaRPr lang="en" sz="2400">
              <a:latin typeface="Robo"/>
              <a:ea typeface="Roboto"/>
            </a:endParaRPr>
          </a:p>
          <a:p>
            <a:pPr marL="342900" indent="-342900">
              <a:lnSpc>
                <a:spcPct val="100000"/>
              </a:lnSpc>
              <a:spcBef>
                <a:spcPts val="0"/>
              </a:spcBef>
            </a:pPr>
            <a:r>
              <a:rPr lang="en" sz="2400">
                <a:latin typeface="Robo"/>
                <a:ea typeface="Roboto"/>
              </a:rPr>
              <a:t>Enforces developers to create tests as deployment into production is not possible if average test coverage is below 75% </a:t>
            </a:r>
          </a:p>
        </p:txBody>
      </p:sp>
    </p:spTree>
    <p:extLst>
      <p:ext uri="{BB962C8B-B14F-4D97-AF65-F5344CB8AC3E}">
        <p14:creationId xmlns:p14="http://schemas.microsoft.com/office/powerpoint/2010/main" val="418110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Test Class Basics </a:t>
            </a:r>
          </a:p>
          <a:p>
            <a:pPr marL="0" lvl="0" indent="0" algn="ctr">
              <a:lnSpc>
                <a:spcPct val="90000"/>
              </a:lnSpc>
              <a:spcBef>
                <a:spcPts val="0"/>
              </a:spcBef>
              <a:spcAft>
                <a:spcPts val="0"/>
              </a:spcAft>
              <a:buSzPts val="4000"/>
              <a:buNone/>
            </a:pPr>
            <a:endParaRPr lang="en-US"/>
          </a:p>
        </p:txBody>
      </p:sp>
      <p:sp>
        <p:nvSpPr>
          <p:cNvPr id="234" name="Google Shape;234;p26"/>
          <p:cNvSpPr txBox="1">
            <a:spLocks noGrp="1"/>
          </p:cNvSpPr>
          <p:nvPr>
            <p:ph type="body" idx="2"/>
          </p:nvPr>
        </p:nvSpPr>
        <p:spPr>
          <a:xfrm>
            <a:off x="334650" y="1257417"/>
            <a:ext cx="11522700" cy="5130758"/>
          </a:xfrm>
          <a:prstGeom prst="rect">
            <a:avLst/>
          </a:prstGeom>
          <a:noFill/>
          <a:ln>
            <a:noFill/>
          </a:ln>
        </p:spPr>
        <p:txBody>
          <a:bodyPr spcFirstLastPara="1" wrap="square" lIns="91425" tIns="45700" rIns="91425" bIns="45700" anchor="t" anchorCtr="0">
            <a:noAutofit/>
          </a:bodyPr>
          <a:lstStyle/>
          <a:p>
            <a:pPr marL="342900" indent="-342900">
              <a:lnSpc>
                <a:spcPct val="100000"/>
              </a:lnSpc>
              <a:spcBef>
                <a:spcPts val="0"/>
              </a:spcBef>
            </a:pPr>
            <a:r>
              <a:rPr lang="en" sz="2400">
                <a:latin typeface="Robo"/>
                <a:ea typeface="Roboto"/>
              </a:rPr>
              <a:t>Test class is defined using the </a:t>
            </a:r>
            <a:r>
              <a:rPr lang="en" sz="2400" b="1">
                <a:latin typeface="Robo"/>
                <a:ea typeface="Roboto"/>
              </a:rPr>
              <a:t>@isTest </a:t>
            </a:r>
            <a:r>
              <a:rPr lang="en" sz="2400">
                <a:latin typeface="Robo"/>
                <a:ea typeface="Roboto"/>
              </a:rPr>
              <a:t>annotation.</a:t>
            </a:r>
          </a:p>
          <a:p>
            <a:pPr marL="342900" indent="-342900">
              <a:lnSpc>
                <a:spcPct val="100000"/>
              </a:lnSpc>
              <a:spcBef>
                <a:spcPts val="0"/>
              </a:spcBef>
            </a:pPr>
            <a:r>
              <a:rPr lang="en" sz="2400">
                <a:latin typeface="Robo"/>
                <a:ea typeface="Roboto"/>
              </a:rPr>
              <a:t>Test class consists of test methods which are also defined using </a:t>
            </a:r>
            <a:r>
              <a:rPr lang="en" sz="2400" b="1">
                <a:latin typeface="Robo"/>
                <a:ea typeface="Roboto"/>
              </a:rPr>
              <a:t>@isTest</a:t>
            </a:r>
            <a:r>
              <a:rPr lang="en" sz="2400">
                <a:latin typeface="Robo"/>
                <a:ea typeface="Roboto"/>
              </a:rPr>
              <a:t> annotation.</a:t>
            </a:r>
          </a:p>
          <a:p>
            <a:pPr marL="342900" indent="-342900">
              <a:lnSpc>
                <a:spcPct val="100000"/>
              </a:lnSpc>
              <a:spcBef>
                <a:spcPts val="0"/>
              </a:spcBef>
            </a:pPr>
            <a:r>
              <a:rPr lang="en" sz="2400">
                <a:latin typeface="Robo"/>
                <a:ea typeface="Roboto"/>
              </a:rPr>
              <a:t>Test methods are used to test a particular business logic written in the related apex class. </a:t>
            </a:r>
          </a:p>
          <a:p>
            <a:pPr marL="342900" indent="-342900">
              <a:lnSpc>
                <a:spcPct val="100000"/>
              </a:lnSpc>
              <a:spcBef>
                <a:spcPts val="0"/>
              </a:spcBef>
            </a:pPr>
            <a:r>
              <a:rPr lang="en" sz="2400">
                <a:latin typeface="Robo"/>
                <a:ea typeface="Roboto"/>
              </a:rPr>
              <a:t>For each business logic the positive and negative scenarios should be verified using separate test methods.</a:t>
            </a:r>
            <a:endParaRPr lang="en"/>
          </a:p>
          <a:p>
            <a:pPr marL="342900" indent="-342900">
              <a:lnSpc>
                <a:spcPct val="100000"/>
              </a:lnSpc>
              <a:spcBef>
                <a:spcPts val="0"/>
              </a:spcBef>
            </a:pPr>
            <a:r>
              <a:rPr lang="en" sz="2400">
                <a:latin typeface="Robo"/>
                <a:ea typeface="Roboto"/>
              </a:rPr>
              <a:t>Test classes should never use live or actual org data.</a:t>
            </a:r>
          </a:p>
          <a:p>
            <a:pPr marL="342900" indent="-342900">
              <a:lnSpc>
                <a:spcPct val="100000"/>
              </a:lnSpc>
              <a:spcBef>
                <a:spcPts val="0"/>
              </a:spcBef>
            </a:pPr>
            <a:r>
              <a:rPr lang="en" sz="2400">
                <a:latin typeface="Robo"/>
                <a:ea typeface="Roboto"/>
              </a:rPr>
              <a:t>Separate data is created inside test classes. This data is known as </a:t>
            </a:r>
            <a:r>
              <a:rPr lang="en" sz="2400" b="1">
                <a:latin typeface="Robo"/>
                <a:ea typeface="Roboto"/>
              </a:rPr>
              <a:t>test data</a:t>
            </a:r>
            <a:r>
              <a:rPr lang="en" sz="2400">
                <a:latin typeface="Robo"/>
                <a:ea typeface="Roboto"/>
              </a:rPr>
              <a:t>.</a:t>
            </a:r>
          </a:p>
          <a:p>
            <a:pPr marL="342900" indent="-342900">
              <a:lnSpc>
                <a:spcPct val="100000"/>
              </a:lnSpc>
              <a:spcBef>
                <a:spcPts val="0"/>
              </a:spcBef>
            </a:pPr>
            <a:r>
              <a:rPr lang="en" sz="2400">
                <a:latin typeface="Robo"/>
                <a:ea typeface="Roboto"/>
              </a:rPr>
              <a:t>Test data will never get stored in the actual database of the org. Once the test class execution is over Salesforce will roll back all the data that was created in the test class.</a:t>
            </a:r>
          </a:p>
          <a:p>
            <a:pPr marL="342900" indent="-342900">
              <a:lnSpc>
                <a:spcPct val="100000"/>
              </a:lnSpc>
              <a:spcBef>
                <a:spcPts val="0"/>
              </a:spcBef>
            </a:pPr>
            <a:r>
              <a:rPr lang="en" sz="2400">
                <a:latin typeface="Robo"/>
                <a:ea typeface="Roboto"/>
              </a:rPr>
              <a:t>To verify the final outcome of the business logic standard methods like </a:t>
            </a:r>
            <a:r>
              <a:rPr lang="en" sz="2400" b="1" err="1">
                <a:latin typeface="Robo"/>
                <a:ea typeface="Roboto"/>
              </a:rPr>
              <a:t>System.assert</a:t>
            </a:r>
            <a:r>
              <a:rPr lang="en" sz="2400" b="1">
                <a:latin typeface="Robo"/>
                <a:ea typeface="Roboto"/>
              </a:rPr>
              <a:t> </a:t>
            </a:r>
            <a:r>
              <a:rPr lang="en" sz="2400">
                <a:latin typeface="Robo"/>
                <a:ea typeface="Roboto"/>
              </a:rPr>
              <a:t>or </a:t>
            </a:r>
            <a:r>
              <a:rPr lang="en" sz="2400" b="1" err="1">
                <a:latin typeface="Robo"/>
                <a:ea typeface="Roboto"/>
              </a:rPr>
              <a:t>System.assertEquals</a:t>
            </a:r>
            <a:r>
              <a:rPr lang="en" sz="2400">
                <a:latin typeface="Robo"/>
                <a:ea typeface="Roboto"/>
              </a:rPr>
              <a:t> can be used.</a:t>
            </a:r>
          </a:p>
          <a:p>
            <a:pPr marL="342900" indent="-342900">
              <a:lnSpc>
                <a:spcPct val="100000"/>
              </a:lnSpc>
              <a:spcBef>
                <a:spcPts val="0"/>
              </a:spcBef>
            </a:pPr>
            <a:r>
              <a:rPr lang="en" sz="2400" b="1" err="1">
                <a:ea typeface="Roboto"/>
              </a:rPr>
              <a:t>System.runas</a:t>
            </a:r>
            <a:r>
              <a:rPr lang="en" sz="2400" b="1">
                <a:ea typeface="Roboto"/>
              </a:rPr>
              <a:t>()</a:t>
            </a:r>
            <a:r>
              <a:rPr lang="en" sz="2400">
                <a:ea typeface="Roboto"/>
              </a:rPr>
              <a:t> is used to test functionality with specific User profile.</a:t>
            </a:r>
            <a:endParaRPr lang="en" sz="2400">
              <a:latin typeface="Robo"/>
              <a:ea typeface="Roboto"/>
            </a:endParaRPr>
          </a:p>
        </p:txBody>
      </p:sp>
    </p:spTree>
    <p:extLst>
      <p:ext uri="{BB962C8B-B14F-4D97-AF65-F5344CB8AC3E}">
        <p14:creationId xmlns:p14="http://schemas.microsoft.com/office/powerpoint/2010/main" val="326572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73944" y="2908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Syntax For Test Class </a:t>
            </a:r>
          </a:p>
        </p:txBody>
      </p:sp>
      <p:sp>
        <p:nvSpPr>
          <p:cNvPr id="234" name="Google Shape;234;p26"/>
          <p:cNvSpPr txBox="1">
            <a:spLocks noGrp="1"/>
          </p:cNvSpPr>
          <p:nvPr>
            <p:ph type="body" idx="2"/>
          </p:nvPr>
        </p:nvSpPr>
        <p:spPr>
          <a:xfrm>
            <a:off x="334650" y="1386812"/>
            <a:ext cx="11522700" cy="5001363"/>
          </a:xfrm>
          <a:prstGeom prst="rect">
            <a:avLst/>
          </a:prstGeom>
          <a:noFill/>
          <a:ln>
            <a:noFill/>
          </a:ln>
        </p:spPr>
        <p:txBody>
          <a:bodyPr spcFirstLastPara="1" wrap="square" lIns="91425" tIns="45700" rIns="91425" bIns="45700" anchor="t" anchorCtr="0">
            <a:noAutofit/>
          </a:bodyPr>
          <a:lstStyle/>
          <a:p>
            <a:pPr>
              <a:buNone/>
            </a:pPr>
            <a:r>
              <a:rPr lang="en" sz="2400">
                <a:latin typeface="Robo"/>
                <a:ea typeface="Roboto"/>
              </a:rPr>
              <a:t>@isTest </a:t>
            </a:r>
            <a:endParaRPr lang="en-US" sz="2400">
              <a:latin typeface="Robo"/>
              <a:ea typeface="Roboto"/>
            </a:endParaRPr>
          </a:p>
          <a:p>
            <a:pPr>
              <a:buNone/>
            </a:pPr>
            <a:r>
              <a:rPr lang="en" sz="2400">
                <a:latin typeface="Robo"/>
                <a:ea typeface="Roboto"/>
              </a:rPr>
              <a:t>public class </a:t>
            </a:r>
            <a:r>
              <a:rPr lang="en" sz="2400" err="1">
                <a:latin typeface="Robo"/>
                <a:ea typeface="Roboto"/>
              </a:rPr>
              <a:t>MyTestClass</a:t>
            </a:r>
            <a:r>
              <a:rPr lang="en" sz="2400">
                <a:latin typeface="Robo"/>
                <a:ea typeface="Roboto"/>
              </a:rPr>
              <a:t> { </a:t>
            </a:r>
          </a:p>
          <a:p>
            <a:pPr marL="0" indent="0">
              <a:buNone/>
            </a:pPr>
            <a:r>
              <a:rPr lang="en" sz="2400">
                <a:latin typeface="Robo"/>
                <a:ea typeface="Roboto"/>
              </a:rPr>
              <a:t>    </a:t>
            </a:r>
            <a:r>
              <a:rPr lang="en" sz="2400">
                <a:ea typeface="Roboto"/>
              </a:rPr>
              <a:t>@testSetup </a:t>
            </a:r>
            <a:endParaRPr lang="en" sz="2400">
              <a:latin typeface="Robo"/>
              <a:ea typeface="Roboto"/>
            </a:endParaRPr>
          </a:p>
          <a:p>
            <a:pPr>
              <a:buNone/>
            </a:pPr>
            <a:r>
              <a:rPr lang="en" sz="2400">
                <a:ea typeface="Roboto"/>
              </a:rPr>
              <a:t>    static void setup() {</a:t>
            </a:r>
            <a:endParaRPr lang="en"/>
          </a:p>
          <a:p>
            <a:pPr>
              <a:buNone/>
            </a:pPr>
            <a:r>
              <a:rPr lang="en" sz="2400">
                <a:ea typeface="Roboto"/>
              </a:rPr>
              <a:t>         // Create common test data here   </a:t>
            </a:r>
            <a:endParaRPr lang="en"/>
          </a:p>
          <a:p>
            <a:pPr>
              <a:buNone/>
            </a:pPr>
            <a:r>
              <a:rPr lang="en" sz="2400">
                <a:ea typeface="Roboto"/>
              </a:rPr>
              <a:t>    }</a:t>
            </a:r>
            <a:endParaRPr lang="en"/>
          </a:p>
          <a:p>
            <a:pPr>
              <a:buNone/>
            </a:pPr>
            <a:r>
              <a:rPr lang="en" sz="2400">
                <a:latin typeface="Robo"/>
                <a:ea typeface="Roboto"/>
              </a:rPr>
              <a:t>    @isTest </a:t>
            </a:r>
          </a:p>
          <a:p>
            <a:pPr>
              <a:buNone/>
            </a:pPr>
            <a:r>
              <a:rPr lang="en" sz="2400">
                <a:latin typeface="Robo"/>
                <a:ea typeface="Roboto"/>
              </a:rPr>
              <a:t>    static void </a:t>
            </a:r>
            <a:r>
              <a:rPr lang="en" sz="2400" err="1">
                <a:latin typeface="Robo"/>
                <a:ea typeface="Roboto"/>
              </a:rPr>
              <a:t>myTest</a:t>
            </a:r>
            <a:r>
              <a:rPr lang="en" sz="2400">
                <a:latin typeface="Robo"/>
                <a:ea typeface="Roboto"/>
              </a:rPr>
              <a:t>() { </a:t>
            </a:r>
          </a:p>
          <a:p>
            <a:pPr>
              <a:buNone/>
            </a:pPr>
            <a:r>
              <a:rPr lang="en" sz="2400">
                <a:latin typeface="Robo"/>
                <a:ea typeface="Roboto"/>
              </a:rPr>
              <a:t>        //</a:t>
            </a:r>
            <a:r>
              <a:rPr lang="en" sz="2400" err="1">
                <a:latin typeface="Robo"/>
                <a:ea typeface="Roboto"/>
              </a:rPr>
              <a:t>code_block</a:t>
            </a:r>
            <a:r>
              <a:rPr lang="en" sz="2400">
                <a:latin typeface="Robo"/>
                <a:ea typeface="Roboto"/>
              </a:rPr>
              <a:t> </a:t>
            </a:r>
          </a:p>
          <a:p>
            <a:pPr>
              <a:buNone/>
            </a:pPr>
            <a:r>
              <a:rPr lang="en" sz="2400">
                <a:latin typeface="Robo"/>
                <a:ea typeface="Roboto"/>
              </a:rPr>
              <a:t>    } </a:t>
            </a:r>
          </a:p>
          <a:p>
            <a:pPr marL="0" indent="0">
              <a:lnSpc>
                <a:spcPct val="100000"/>
              </a:lnSpc>
              <a:spcBef>
                <a:spcPts val="0"/>
              </a:spcBef>
              <a:buNone/>
            </a:pPr>
            <a:r>
              <a:rPr lang="en" sz="2400">
                <a:latin typeface="Robo"/>
                <a:ea typeface="Roboto"/>
              </a:rPr>
              <a:t>} </a:t>
            </a:r>
          </a:p>
        </p:txBody>
      </p:sp>
    </p:spTree>
    <p:extLst>
      <p:ext uri="{BB962C8B-B14F-4D97-AF65-F5344CB8AC3E}">
        <p14:creationId xmlns:p14="http://schemas.microsoft.com/office/powerpoint/2010/main" val="237013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body" idx="1"/>
          </p:nvPr>
        </p:nvSpPr>
        <p:spPr>
          <a:xfrm>
            <a:off x="373969" y="535673"/>
            <a:ext cx="11522754" cy="5683789"/>
          </a:xfrm>
          <a:prstGeom prst="rect">
            <a:avLst/>
          </a:prstGeom>
          <a:noFill/>
          <a:ln>
            <a:noFill/>
          </a:ln>
        </p:spPr>
        <p:txBody>
          <a:bodyPr spcFirstLastPara="1" wrap="square" lIns="91425" tIns="45700" rIns="91425" bIns="45700" anchor="ctr" anchorCtr="0">
            <a:noAutofit/>
          </a:bodyPr>
          <a:lstStyle/>
          <a:p>
            <a:pPr marL="228600" lvl="0" indent="-50800" algn="ctr" rtl="0">
              <a:lnSpc>
                <a:spcPct val="90000"/>
              </a:lnSpc>
              <a:spcBef>
                <a:spcPts val="0"/>
              </a:spcBef>
              <a:spcAft>
                <a:spcPts val="0"/>
              </a:spcAft>
              <a:buClr>
                <a:srgbClr val="3F3F3F"/>
              </a:buClr>
              <a:buSzPts val="2800"/>
              <a:buNone/>
            </a:pPr>
            <a:r>
              <a:rPr lang="en-US" sz="6000">
                <a:solidFill>
                  <a:schemeClr val="accent2"/>
                </a:solidFill>
              </a:rPr>
              <a:t>THANK YOU</a:t>
            </a:r>
          </a:p>
          <a:p>
            <a:pPr marL="228600" indent="-50800" algn="ctr">
              <a:spcBef>
                <a:spcPts val="0"/>
              </a:spcBef>
              <a:buNone/>
            </a:pPr>
            <a:r>
              <a:rPr lang="en-US" sz="4400">
                <a:solidFill>
                  <a:schemeClr val="accent2"/>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body" idx="1"/>
          </p:nvPr>
        </p:nvSpPr>
        <p:spPr>
          <a:xfrm>
            <a:off x="373969" y="310530"/>
            <a:ext cx="11444061" cy="411539"/>
          </a:xfrm>
          <a:prstGeom prst="rect">
            <a:avLst/>
          </a:prstGeom>
          <a:noFill/>
          <a:ln>
            <a:noFill/>
          </a:ln>
        </p:spPr>
        <p:txBody>
          <a:bodyPr spcFirstLastPara="1" wrap="square" lIns="91425" tIns="45700" rIns="91425" bIns="45700" anchor="t" anchorCtr="0">
            <a:noAutofit/>
          </a:bodyPr>
          <a:lstStyle/>
          <a:p>
            <a:pPr marL="0" lvl="0" indent="0" algn="ctr">
              <a:lnSpc>
                <a:spcPct val="90000"/>
              </a:lnSpc>
              <a:spcBef>
                <a:spcPts val="0"/>
              </a:spcBef>
              <a:spcAft>
                <a:spcPts val="0"/>
              </a:spcAft>
              <a:buNone/>
            </a:pPr>
            <a:r>
              <a:rPr lang="en-US"/>
              <a:t>Agenda</a:t>
            </a:r>
          </a:p>
        </p:txBody>
      </p:sp>
      <p:sp>
        <p:nvSpPr>
          <p:cNvPr id="198" name="Google Shape;198;p20"/>
          <p:cNvSpPr txBox="1">
            <a:spLocks noGrp="1"/>
          </p:cNvSpPr>
          <p:nvPr>
            <p:ph type="body" idx="2"/>
          </p:nvPr>
        </p:nvSpPr>
        <p:spPr>
          <a:xfrm>
            <a:off x="373969" y="1412694"/>
            <a:ext cx="11522700" cy="4303436"/>
          </a:xfrm>
          <a:prstGeom prst="rect">
            <a:avLst/>
          </a:prstGeom>
          <a:noFill/>
          <a:ln>
            <a:noFill/>
          </a:ln>
        </p:spPr>
        <p:txBody>
          <a:bodyPr spcFirstLastPara="1" wrap="square" lIns="91425" tIns="45700" rIns="91425" bIns="45700" anchor="t" anchorCtr="0">
            <a:noAutofit/>
          </a:bodyPr>
          <a:lstStyle/>
          <a:p>
            <a:r>
              <a:rPr lang="en" sz="2400">
                <a:solidFill>
                  <a:srgbClr val="3C4043"/>
                </a:solidFill>
                <a:highlight>
                  <a:srgbClr val="FFFFFF"/>
                </a:highlight>
                <a:latin typeface="Roboto"/>
                <a:ea typeface="Roboto"/>
              </a:rPr>
              <a:t>Introduction to Trigger</a:t>
            </a:r>
            <a:endParaRPr lang="en-US" sz="2400">
              <a:solidFill>
                <a:srgbClr val="3C4043"/>
              </a:solidFill>
              <a:highlight>
                <a:srgbClr val="FFFFFF"/>
              </a:highlight>
              <a:latin typeface="Roboto"/>
              <a:ea typeface="Roboto"/>
            </a:endParaRPr>
          </a:p>
          <a:p>
            <a:r>
              <a:rPr lang="en" sz="2400">
                <a:solidFill>
                  <a:srgbClr val="3C4043"/>
                </a:solidFill>
                <a:highlight>
                  <a:srgbClr val="FFFFFF"/>
                </a:highlight>
                <a:latin typeface="Roboto"/>
                <a:ea typeface="Roboto"/>
              </a:rPr>
              <a:t>DML Operations </a:t>
            </a:r>
          </a:p>
          <a:p>
            <a:r>
              <a:rPr lang="en" sz="2400">
                <a:solidFill>
                  <a:srgbClr val="3C4043"/>
                </a:solidFill>
                <a:highlight>
                  <a:srgbClr val="FFFFFF"/>
                </a:highlight>
                <a:latin typeface="Roboto"/>
                <a:ea typeface="Roboto"/>
              </a:rPr>
              <a:t>Types of Trigger </a:t>
            </a:r>
          </a:p>
          <a:p>
            <a:r>
              <a:rPr lang="en" sz="2400">
                <a:solidFill>
                  <a:srgbClr val="3C4043"/>
                </a:solidFill>
                <a:highlight>
                  <a:srgbClr val="FFFFFF"/>
                </a:highlight>
                <a:latin typeface="Roboto"/>
                <a:ea typeface="Roboto"/>
              </a:rPr>
              <a:t>Trigger Events </a:t>
            </a:r>
          </a:p>
          <a:p>
            <a:r>
              <a:rPr lang="en" sz="2400">
                <a:solidFill>
                  <a:srgbClr val="3C4043"/>
                </a:solidFill>
                <a:highlight>
                  <a:srgbClr val="FFFFFF"/>
                </a:highlight>
                <a:latin typeface="Roboto"/>
                <a:ea typeface="Roboto"/>
              </a:rPr>
              <a:t>Trigger Context Variable </a:t>
            </a:r>
          </a:p>
          <a:p>
            <a:r>
              <a:rPr lang="en" sz="2400">
                <a:solidFill>
                  <a:srgbClr val="3C4043"/>
                </a:solidFill>
                <a:highlight>
                  <a:srgbClr val="FFFFFF"/>
                </a:highlight>
                <a:latin typeface="Roboto"/>
                <a:ea typeface="Roboto"/>
              </a:rPr>
              <a:t>Syntax of Trigger </a:t>
            </a:r>
          </a:p>
          <a:p>
            <a:r>
              <a:rPr lang="en" sz="2400">
                <a:solidFill>
                  <a:srgbClr val="3C4043"/>
                </a:solidFill>
                <a:highlight>
                  <a:srgbClr val="FFFFFF"/>
                </a:highlight>
                <a:latin typeface="Roboto"/>
                <a:ea typeface="Roboto"/>
              </a:rPr>
              <a:t>Example Of Trigger </a:t>
            </a:r>
          </a:p>
          <a:p>
            <a:r>
              <a:rPr lang="en" sz="2400">
                <a:solidFill>
                  <a:srgbClr val="3C4043"/>
                </a:solidFill>
                <a:highlight>
                  <a:srgbClr val="FFFFFF"/>
                </a:highlight>
                <a:latin typeface="Roboto"/>
                <a:ea typeface="Roboto"/>
              </a:rPr>
              <a:t>Trigger Best Practices</a:t>
            </a:r>
            <a:endParaRPr lang="en"/>
          </a:p>
          <a:p>
            <a:r>
              <a:rPr lang="en" sz="2400">
                <a:solidFill>
                  <a:srgbClr val="3C4043"/>
                </a:solidFill>
                <a:highlight>
                  <a:srgbClr val="FFFFFF"/>
                </a:highlight>
                <a:latin typeface="Roboto"/>
                <a:ea typeface="Roboto"/>
              </a:rPr>
              <a:t>Test Classes </a:t>
            </a:r>
          </a:p>
          <a:p>
            <a:endParaRPr lang="en" sz="1800">
              <a:solidFill>
                <a:srgbClr val="3C4043"/>
              </a:solidFill>
              <a:highlight>
                <a:srgbClr val="FFFFFF"/>
              </a:highlight>
              <a:latin typeface="Roboto"/>
              <a:ea typeface="Roboto"/>
            </a:endParaRPr>
          </a:p>
          <a:p>
            <a:endParaRPr lang="en-US" sz="1800">
              <a:highlight>
                <a:srgbClr val="FFFFFF"/>
              </a:highlight>
              <a:ea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Introduction to Trigger </a:t>
            </a:r>
          </a:p>
        </p:txBody>
      </p:sp>
      <p:sp>
        <p:nvSpPr>
          <p:cNvPr id="204" name="Google Shape;204;p21"/>
          <p:cNvSpPr txBox="1">
            <a:spLocks noGrp="1"/>
          </p:cNvSpPr>
          <p:nvPr>
            <p:ph type="body" idx="2"/>
          </p:nvPr>
        </p:nvSpPr>
        <p:spPr>
          <a:xfrm>
            <a:off x="373969" y="1383937"/>
            <a:ext cx="11522700" cy="4835400"/>
          </a:xfrm>
          <a:prstGeom prst="rect">
            <a:avLst/>
          </a:prstGeom>
          <a:noFill/>
          <a:ln>
            <a:noFill/>
          </a:ln>
        </p:spPr>
        <p:txBody>
          <a:bodyPr spcFirstLastPara="1" wrap="square" lIns="91425" tIns="45700" rIns="91425" bIns="45700" anchor="t" anchorCtr="0">
            <a:noAutofit/>
          </a:bodyPr>
          <a:lstStyle/>
          <a:p>
            <a:pPr indent="-342900">
              <a:lnSpc>
                <a:spcPct val="150000"/>
              </a:lnSpc>
              <a:spcBef>
                <a:spcPts val="0"/>
              </a:spcBef>
              <a:buClr>
                <a:srgbClr val="3C4043"/>
              </a:buClr>
              <a:buSzPts val="1800"/>
              <a:buFont typeface="Roboto"/>
              <a:buChar char="•"/>
            </a:pPr>
            <a:r>
              <a:rPr lang="en-US" sz="2400">
                <a:solidFill>
                  <a:srgbClr val="3C4043"/>
                </a:solidFill>
                <a:highlight>
                  <a:srgbClr val="FFFFFF"/>
                </a:highlight>
                <a:latin typeface="Roboto"/>
                <a:ea typeface="Roboto"/>
              </a:rPr>
              <a:t>Trigger is a piece of code that gets executed, whenever the DML operation is performed. For example: When a record is created, updated, deleted or undeleted.</a:t>
            </a:r>
          </a:p>
          <a:p>
            <a:pPr indent="-342900">
              <a:lnSpc>
                <a:spcPct val="150000"/>
              </a:lnSpc>
              <a:spcBef>
                <a:spcPts val="0"/>
              </a:spcBef>
              <a:buClr>
                <a:srgbClr val="3C4043"/>
              </a:buClr>
              <a:buSzPts val="1800"/>
              <a:buFont typeface="Roboto"/>
              <a:buChar char="•"/>
            </a:pPr>
            <a:r>
              <a:rPr lang="en-US" sz="2400">
                <a:solidFill>
                  <a:srgbClr val="3C4043"/>
                </a:solidFill>
                <a:highlight>
                  <a:srgbClr val="FFFFFF"/>
                </a:highlight>
                <a:latin typeface="Roboto"/>
                <a:ea typeface="Roboto"/>
              </a:rPr>
              <a:t>Triggers are used to perform operations based on specific conditions, to modify related records or restrict certain operations from happening. You can use triggers to do anything you can do in Apex, including executing SOQL and DML or calling custom Apex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DML Operations </a:t>
            </a:r>
          </a:p>
        </p:txBody>
      </p:sp>
      <p:sp>
        <p:nvSpPr>
          <p:cNvPr id="210" name="Google Shape;210;p22"/>
          <p:cNvSpPr txBox="1">
            <a:spLocks noGrp="1"/>
          </p:cNvSpPr>
          <p:nvPr>
            <p:ph type="body" idx="2"/>
          </p:nvPr>
        </p:nvSpPr>
        <p:spPr>
          <a:xfrm>
            <a:off x="102675" y="1417553"/>
            <a:ext cx="11522700" cy="4888008"/>
          </a:xfrm>
          <a:prstGeom prst="rect">
            <a:avLst/>
          </a:prstGeom>
          <a:noFill/>
          <a:ln>
            <a:noFill/>
          </a:ln>
        </p:spPr>
        <p:txBody>
          <a:bodyPr spcFirstLastPara="1" wrap="square" lIns="91425" tIns="45700" rIns="91425" bIns="45700" anchor="t" anchorCtr="0">
            <a:noAutofit/>
          </a:bodyPr>
          <a:lstStyle/>
          <a:p>
            <a:r>
              <a:rPr lang="en-US">
                <a:latin typeface="Robo"/>
                <a:ea typeface="Roboto"/>
              </a:rPr>
              <a:t>Insert ​</a:t>
            </a:r>
          </a:p>
          <a:p>
            <a:r>
              <a:rPr lang="en-US">
                <a:latin typeface="Robo"/>
                <a:ea typeface="Roboto"/>
              </a:rPr>
              <a:t>Update​</a:t>
            </a:r>
          </a:p>
          <a:p>
            <a:r>
              <a:rPr lang="en-US">
                <a:latin typeface="Robo"/>
                <a:ea typeface="Roboto"/>
              </a:rPr>
              <a:t>Delete ​</a:t>
            </a:r>
          </a:p>
          <a:p>
            <a:r>
              <a:rPr lang="en-US">
                <a:latin typeface="Robo"/>
                <a:ea typeface="Roboto"/>
              </a:rPr>
              <a:t>Undelete​</a:t>
            </a:r>
          </a:p>
          <a:p>
            <a:r>
              <a:rPr lang="en-US">
                <a:latin typeface="Robo"/>
                <a:ea typeface="Roboto"/>
              </a:rPr>
              <a:t>Upsert​</a:t>
            </a:r>
          </a:p>
          <a:p>
            <a:r>
              <a:rPr lang="en-US">
                <a:latin typeface="Robo"/>
                <a:ea typeface="Roboto"/>
              </a:rPr>
              <a:t>Merge</a:t>
            </a:r>
            <a:endParaRPr>
              <a:latin typeface="Robo"/>
              <a:ea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Types Of Trigger</a:t>
            </a:r>
          </a:p>
        </p:txBody>
      </p:sp>
      <p:sp>
        <p:nvSpPr>
          <p:cNvPr id="216" name="Google Shape;216;p23"/>
          <p:cNvSpPr txBox="1">
            <a:spLocks noGrp="1"/>
          </p:cNvSpPr>
          <p:nvPr>
            <p:ph type="body" idx="2"/>
          </p:nvPr>
        </p:nvSpPr>
        <p:spPr>
          <a:xfrm>
            <a:off x="334650" y="1222875"/>
            <a:ext cx="11522700" cy="4451259"/>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endParaRPr lang="en" sz="2400">
              <a:solidFill>
                <a:srgbClr val="3C4043"/>
              </a:solidFill>
              <a:highlight>
                <a:srgbClr val="FFFFFF"/>
              </a:highlight>
              <a:latin typeface="Roboto"/>
              <a:ea typeface="Roboto"/>
            </a:endParaRPr>
          </a:p>
          <a:p>
            <a:pPr marL="0" indent="0">
              <a:lnSpc>
                <a:spcPct val="100000"/>
              </a:lnSpc>
              <a:spcBef>
                <a:spcPts val="0"/>
              </a:spcBef>
              <a:buNone/>
            </a:pPr>
            <a:endParaRPr lang="en" sz="2400">
              <a:solidFill>
                <a:srgbClr val="3C4043"/>
              </a:solidFill>
              <a:highlight>
                <a:srgbClr val="FFFFFF"/>
              </a:highlight>
              <a:latin typeface="Roboto"/>
              <a:ea typeface="Roboto"/>
            </a:endParaRPr>
          </a:p>
          <a:p>
            <a:pPr marL="0" indent="0">
              <a:lnSpc>
                <a:spcPct val="100000"/>
              </a:lnSpc>
              <a:spcBef>
                <a:spcPts val="0"/>
              </a:spcBef>
              <a:buNone/>
            </a:pPr>
            <a:endParaRPr lang="en-US" sz="2400">
              <a:solidFill>
                <a:srgbClr val="3C4043"/>
              </a:solidFill>
              <a:highlight>
                <a:srgbClr val="FFFFFF"/>
              </a:highlight>
              <a:latin typeface="Roboto"/>
              <a:ea typeface="Roboto"/>
            </a:endParaRPr>
          </a:p>
          <a:p>
            <a:pPr indent="-342900">
              <a:lnSpc>
                <a:spcPct val="100000"/>
              </a:lnSpc>
              <a:spcBef>
                <a:spcPts val="0"/>
              </a:spcBef>
            </a:pPr>
            <a:r>
              <a:rPr lang="en" sz="2400">
                <a:solidFill>
                  <a:srgbClr val="3C4043"/>
                </a:solidFill>
                <a:highlight>
                  <a:srgbClr val="FFFFFF"/>
                </a:highlight>
                <a:latin typeface="Roboto"/>
                <a:ea typeface="Roboto"/>
              </a:rPr>
              <a:t>Before Trigger are used to update or validate records values before they are saved to the database.</a:t>
            </a:r>
            <a:endParaRPr lang="en-US" sz="2400">
              <a:solidFill>
                <a:srgbClr val="3C4043"/>
              </a:solidFill>
              <a:highlight>
                <a:srgbClr val="FFFFFF"/>
              </a:highlight>
              <a:latin typeface="Roboto"/>
              <a:ea typeface="Roboto"/>
            </a:endParaRPr>
          </a:p>
          <a:p>
            <a:pPr marL="0" indent="0">
              <a:lnSpc>
                <a:spcPct val="100000"/>
              </a:lnSpc>
              <a:spcBef>
                <a:spcPts val="0"/>
              </a:spcBef>
              <a:buNone/>
            </a:pPr>
            <a:endParaRPr lang="en-US" sz="2400">
              <a:solidFill>
                <a:srgbClr val="3C4043"/>
              </a:solidFill>
              <a:highlight>
                <a:srgbClr val="FFFFFF"/>
              </a:highlight>
              <a:latin typeface="Roboto"/>
              <a:ea typeface="Roboto"/>
            </a:endParaRPr>
          </a:p>
          <a:p>
            <a:pPr indent="-342900">
              <a:lnSpc>
                <a:spcPct val="100000"/>
              </a:lnSpc>
              <a:spcBef>
                <a:spcPts val="0"/>
              </a:spcBef>
            </a:pPr>
            <a:r>
              <a:rPr lang="en" sz="2400">
                <a:solidFill>
                  <a:srgbClr val="3C4043"/>
                </a:solidFill>
                <a:highlight>
                  <a:srgbClr val="FFFFFF"/>
                </a:highlight>
                <a:latin typeface="Roboto"/>
                <a:ea typeface="Roboto"/>
              </a:rPr>
              <a:t>After triggers execute after the data has been inserted or updated in the database.</a:t>
            </a:r>
            <a:r>
              <a:rPr lang="en" sz="2400">
                <a:highlight>
                  <a:srgbClr val="FFFFFF"/>
                </a:highlight>
                <a:ea typeface="Roboto"/>
              </a:rPr>
              <a:t> </a:t>
            </a:r>
            <a:r>
              <a:rPr lang="en" sz="2400">
                <a:solidFill>
                  <a:srgbClr val="3C4043"/>
                </a:solidFill>
                <a:highlight>
                  <a:srgbClr val="FFFFFF"/>
                </a:highlight>
                <a:latin typeface="Roboto"/>
                <a:ea typeface="Roboto"/>
              </a:rPr>
              <a:t>After Trigger are used to access field values that are set by the system(such as Record’s Id) and to affect changes in the other records. The records that fire the After Trigger are Read-Only.</a:t>
            </a:r>
          </a:p>
          <a:p>
            <a:pPr marL="0" indent="0">
              <a:lnSpc>
                <a:spcPct val="114999"/>
              </a:lnSpc>
              <a:spcBef>
                <a:spcPts val="1100"/>
              </a:spcBef>
              <a:buNone/>
            </a:pPr>
            <a:endParaRPr lang="en-US" sz="1800">
              <a:solidFill>
                <a:srgbClr val="3C4043"/>
              </a:solidFill>
              <a:latin typeface="Roboto"/>
              <a:ea typeface="Roboto"/>
            </a:endParaRPr>
          </a:p>
        </p:txBody>
      </p:sp>
      <p:sp>
        <p:nvSpPr>
          <p:cNvPr id="2" name="Scroll: Horizontal 1">
            <a:extLst>
              <a:ext uri="{FF2B5EF4-FFF2-40B4-BE49-F238E27FC236}">
                <a16:creationId xmlns:a16="http://schemas.microsoft.com/office/drawing/2014/main" id="{9E720F82-344D-4AAA-95B8-F67787F4CB84}"/>
              </a:ext>
            </a:extLst>
          </p:cNvPr>
          <p:cNvSpPr/>
          <p:nvPr/>
        </p:nvSpPr>
        <p:spPr>
          <a:xfrm>
            <a:off x="204879" y="1215835"/>
            <a:ext cx="5564036" cy="762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Robo"/>
                <a:cs typeface="Arial"/>
              </a:rPr>
              <a:t>Before Trigger</a:t>
            </a:r>
          </a:p>
        </p:txBody>
      </p:sp>
      <p:sp>
        <p:nvSpPr>
          <p:cNvPr id="5" name="Scroll: Horizontal 4">
            <a:extLst>
              <a:ext uri="{FF2B5EF4-FFF2-40B4-BE49-F238E27FC236}">
                <a16:creationId xmlns:a16="http://schemas.microsoft.com/office/drawing/2014/main" id="{F1F147D7-CAEA-45E3-9312-35BA89CBDB48}"/>
              </a:ext>
            </a:extLst>
          </p:cNvPr>
          <p:cNvSpPr/>
          <p:nvPr/>
        </p:nvSpPr>
        <p:spPr>
          <a:xfrm>
            <a:off x="6042086" y="1172702"/>
            <a:ext cx="5707809" cy="76199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Robo"/>
                <a:cs typeface="Arial"/>
              </a:rPr>
              <a:t>After Trigger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Trigger Events</a:t>
            </a:r>
          </a:p>
        </p:txBody>
      </p:sp>
      <p:sp>
        <p:nvSpPr>
          <p:cNvPr id="222" name="Google Shape;222;p24"/>
          <p:cNvSpPr txBox="1">
            <a:spLocks noGrp="1"/>
          </p:cNvSpPr>
          <p:nvPr>
            <p:ph type="body" idx="2"/>
          </p:nvPr>
        </p:nvSpPr>
        <p:spPr>
          <a:xfrm>
            <a:off x="334650" y="1222875"/>
            <a:ext cx="11522700" cy="53139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
                <a:latin typeface="Robo"/>
                <a:ea typeface="Roboto"/>
              </a:rPr>
              <a:t>A Trigger is a set of statement which can be executed on the following events:</a:t>
            </a:r>
            <a:endParaRPr lang="en-US">
              <a:latin typeface="Robo"/>
              <a:ea typeface="Roboto"/>
            </a:endParaRPr>
          </a:p>
          <a:p>
            <a:pPr marL="0" indent="0">
              <a:lnSpc>
                <a:spcPct val="100000"/>
              </a:lnSpc>
              <a:spcBef>
                <a:spcPts val="0"/>
              </a:spcBef>
              <a:buNone/>
            </a:pPr>
            <a:endParaRPr lang="en-US">
              <a:latin typeface="Robo"/>
              <a:ea typeface="Roboto"/>
            </a:endParaRPr>
          </a:p>
          <a:p>
            <a:pPr marL="596900" indent="-457200">
              <a:lnSpc>
                <a:spcPct val="114999"/>
              </a:lnSpc>
              <a:spcBef>
                <a:spcPts val="0"/>
              </a:spcBef>
            </a:pPr>
            <a:r>
              <a:rPr lang="en">
                <a:latin typeface="Robo"/>
                <a:ea typeface="Roboto"/>
              </a:rPr>
              <a:t>before insert</a:t>
            </a:r>
            <a:endParaRPr lang="en-US">
              <a:latin typeface="Robo"/>
              <a:ea typeface="Roboto"/>
            </a:endParaRPr>
          </a:p>
          <a:p>
            <a:pPr marL="596900" indent="-457200">
              <a:lnSpc>
                <a:spcPct val="114999"/>
              </a:lnSpc>
              <a:spcBef>
                <a:spcPts val="0"/>
              </a:spcBef>
            </a:pPr>
            <a:r>
              <a:rPr lang="en">
                <a:latin typeface="Robo"/>
                <a:ea typeface="Roboto"/>
              </a:rPr>
              <a:t>before update</a:t>
            </a:r>
            <a:endParaRPr lang="en-US">
              <a:latin typeface="Robo"/>
              <a:ea typeface="Roboto"/>
            </a:endParaRPr>
          </a:p>
          <a:p>
            <a:pPr marL="596900" indent="-457200">
              <a:lnSpc>
                <a:spcPct val="114999"/>
              </a:lnSpc>
              <a:spcBef>
                <a:spcPts val="0"/>
              </a:spcBef>
            </a:pPr>
            <a:r>
              <a:rPr lang="en">
                <a:latin typeface="Robo"/>
                <a:ea typeface="Roboto"/>
              </a:rPr>
              <a:t>before delete</a:t>
            </a:r>
            <a:endParaRPr lang="en-US">
              <a:latin typeface="Robo"/>
              <a:ea typeface="Roboto"/>
            </a:endParaRPr>
          </a:p>
          <a:p>
            <a:pPr marL="596900" indent="-457200">
              <a:lnSpc>
                <a:spcPct val="114999"/>
              </a:lnSpc>
              <a:spcBef>
                <a:spcPts val="0"/>
              </a:spcBef>
            </a:pPr>
            <a:r>
              <a:rPr lang="en">
                <a:latin typeface="Robo"/>
                <a:ea typeface="Roboto"/>
              </a:rPr>
              <a:t>after insert</a:t>
            </a:r>
            <a:endParaRPr lang="en-US">
              <a:latin typeface="Robo"/>
              <a:ea typeface="Roboto"/>
            </a:endParaRPr>
          </a:p>
          <a:p>
            <a:pPr marL="596900" indent="-457200">
              <a:lnSpc>
                <a:spcPct val="114999"/>
              </a:lnSpc>
              <a:spcBef>
                <a:spcPts val="0"/>
              </a:spcBef>
            </a:pPr>
            <a:r>
              <a:rPr lang="en">
                <a:latin typeface="Robo"/>
                <a:ea typeface="Roboto"/>
              </a:rPr>
              <a:t>after update</a:t>
            </a:r>
            <a:endParaRPr lang="en-US">
              <a:latin typeface="Robo"/>
              <a:ea typeface="Roboto"/>
            </a:endParaRPr>
          </a:p>
          <a:p>
            <a:pPr marL="596900" indent="-457200">
              <a:lnSpc>
                <a:spcPct val="114999"/>
              </a:lnSpc>
              <a:spcBef>
                <a:spcPts val="0"/>
              </a:spcBef>
            </a:pPr>
            <a:r>
              <a:rPr lang="en">
                <a:latin typeface="Robo"/>
                <a:ea typeface="Roboto"/>
              </a:rPr>
              <a:t>after delete</a:t>
            </a:r>
            <a:endParaRPr lang="en-US">
              <a:latin typeface="Robo"/>
              <a:ea typeface="Roboto"/>
            </a:endParaRPr>
          </a:p>
          <a:p>
            <a:pPr marL="596900" indent="-457200">
              <a:lnSpc>
                <a:spcPct val="114999"/>
              </a:lnSpc>
              <a:spcBef>
                <a:spcPts val="0"/>
              </a:spcBef>
            </a:pPr>
            <a:r>
              <a:rPr lang="en">
                <a:latin typeface="Robo"/>
                <a:ea typeface="Roboto"/>
              </a:rPr>
              <a:t>after undelete</a:t>
            </a:r>
            <a:endParaRPr lang="en-US">
              <a:latin typeface="Robo"/>
              <a:ea typeface="Roboto"/>
            </a:endParaRPr>
          </a:p>
          <a:p>
            <a:pPr marL="0" lvl="0" indent="0" algn="l">
              <a:lnSpc>
                <a:spcPct val="114999"/>
              </a:lnSpc>
              <a:spcBef>
                <a:spcPts val="1100"/>
              </a:spcBef>
              <a:spcAft>
                <a:spcPts val="0"/>
              </a:spcAft>
              <a:buNone/>
            </a:pPr>
            <a:endParaRPr lang="en-US" sz="1800">
              <a:solidFill>
                <a:srgbClr val="3C4043"/>
              </a:solidFill>
              <a:latin typeface="Roboto"/>
              <a:ea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373944" y="31398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Trigger Context Variables </a:t>
            </a:r>
          </a:p>
        </p:txBody>
      </p:sp>
      <p:sp>
        <p:nvSpPr>
          <p:cNvPr id="228" name="Google Shape;228;p25"/>
          <p:cNvSpPr txBox="1">
            <a:spLocks noGrp="1"/>
          </p:cNvSpPr>
          <p:nvPr>
            <p:ph type="body" idx="2"/>
          </p:nvPr>
        </p:nvSpPr>
        <p:spPr>
          <a:xfrm>
            <a:off x="334650" y="1253777"/>
            <a:ext cx="11522700" cy="5024231"/>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 sz="2400">
                <a:latin typeface="Robo"/>
                <a:ea typeface="Roboto"/>
              </a:rPr>
              <a:t>Whenever a Trigger is invoked it has a group of supporting variables which holds the runtime information during the current trigger execution and these variables is known as Trigger Context Variable.</a:t>
            </a:r>
            <a:endParaRPr lang="en-US" sz="2400">
              <a:latin typeface="Robo"/>
              <a:ea typeface="Roboto"/>
            </a:endParaRPr>
          </a:p>
          <a:p>
            <a:pPr marL="596900" indent="-457200">
              <a:lnSpc>
                <a:spcPct val="100000"/>
              </a:lnSpc>
              <a:spcBef>
                <a:spcPts val="0"/>
              </a:spcBef>
            </a:pPr>
            <a:r>
              <a:rPr lang="en" sz="2400" err="1">
                <a:latin typeface="Robo"/>
                <a:ea typeface="Roboto"/>
              </a:rPr>
              <a:t>Trigger.new</a:t>
            </a:r>
            <a:endParaRPr lang="en-US" sz="2400" err="1">
              <a:latin typeface="Robo"/>
              <a:ea typeface="Roboto"/>
            </a:endParaRPr>
          </a:p>
          <a:p>
            <a:pPr marL="596900" indent="-457200">
              <a:lnSpc>
                <a:spcPct val="100000"/>
              </a:lnSpc>
              <a:spcBef>
                <a:spcPts val="0"/>
              </a:spcBef>
            </a:pPr>
            <a:r>
              <a:rPr lang="en" sz="2400" err="1">
                <a:latin typeface="Robo"/>
                <a:ea typeface="Roboto"/>
              </a:rPr>
              <a:t>Trigger.old</a:t>
            </a:r>
            <a:endParaRPr lang="en-US" sz="2400" err="1">
              <a:latin typeface="Robo"/>
              <a:ea typeface="Roboto"/>
            </a:endParaRPr>
          </a:p>
          <a:p>
            <a:pPr marL="596900" indent="-457200">
              <a:lnSpc>
                <a:spcPct val="100000"/>
              </a:lnSpc>
              <a:spcBef>
                <a:spcPts val="0"/>
              </a:spcBef>
            </a:pPr>
            <a:r>
              <a:rPr lang="en" sz="2400" err="1">
                <a:latin typeface="Robo"/>
                <a:ea typeface="Roboto"/>
              </a:rPr>
              <a:t>Trigger.newMap</a:t>
            </a:r>
            <a:endParaRPr lang="en-US" sz="2400" err="1">
              <a:latin typeface="Robo"/>
              <a:ea typeface="Roboto"/>
            </a:endParaRPr>
          </a:p>
          <a:p>
            <a:pPr marL="596900" indent="-457200">
              <a:lnSpc>
                <a:spcPct val="100000"/>
              </a:lnSpc>
              <a:spcBef>
                <a:spcPts val="0"/>
              </a:spcBef>
            </a:pPr>
            <a:r>
              <a:rPr lang="en" sz="2400" err="1">
                <a:latin typeface="Robo"/>
                <a:ea typeface="Roboto"/>
              </a:rPr>
              <a:t>Trigger.oldMap</a:t>
            </a:r>
            <a:endParaRPr lang="en-US" sz="2400" err="1">
              <a:latin typeface="Robo"/>
              <a:ea typeface="Roboto"/>
            </a:endParaRPr>
          </a:p>
          <a:p>
            <a:pPr marL="596900" indent="-457200">
              <a:lnSpc>
                <a:spcPct val="100000"/>
              </a:lnSpc>
              <a:spcBef>
                <a:spcPts val="0"/>
              </a:spcBef>
            </a:pPr>
            <a:r>
              <a:rPr lang="en" sz="2400" err="1">
                <a:latin typeface="Robo"/>
                <a:ea typeface="Roboto"/>
              </a:rPr>
              <a:t>isInsert</a:t>
            </a:r>
            <a:endParaRPr lang="en-US" sz="2400" err="1">
              <a:latin typeface="Robo"/>
              <a:ea typeface="Roboto"/>
            </a:endParaRPr>
          </a:p>
          <a:p>
            <a:pPr marL="596900" indent="-457200">
              <a:lnSpc>
                <a:spcPct val="100000"/>
              </a:lnSpc>
              <a:spcBef>
                <a:spcPts val="0"/>
              </a:spcBef>
            </a:pPr>
            <a:r>
              <a:rPr lang="en" sz="2400" err="1">
                <a:latin typeface="Robo"/>
                <a:ea typeface="Roboto"/>
              </a:rPr>
              <a:t>isUpdate</a:t>
            </a:r>
            <a:endParaRPr lang="en-US" sz="2400" err="1">
              <a:latin typeface="Robo"/>
              <a:ea typeface="Roboto"/>
            </a:endParaRPr>
          </a:p>
          <a:p>
            <a:pPr marL="596900" indent="-457200">
              <a:lnSpc>
                <a:spcPct val="100000"/>
              </a:lnSpc>
              <a:spcBef>
                <a:spcPts val="0"/>
              </a:spcBef>
            </a:pPr>
            <a:r>
              <a:rPr lang="en" sz="2400" err="1">
                <a:latin typeface="Robo"/>
                <a:ea typeface="Roboto"/>
              </a:rPr>
              <a:t>isDelete</a:t>
            </a:r>
            <a:endParaRPr lang="en-US" sz="2400" err="1">
              <a:latin typeface="Robo"/>
              <a:ea typeface="Roboto"/>
            </a:endParaRPr>
          </a:p>
          <a:p>
            <a:pPr marL="596900" indent="-457200">
              <a:lnSpc>
                <a:spcPct val="100000"/>
              </a:lnSpc>
              <a:spcBef>
                <a:spcPts val="0"/>
              </a:spcBef>
            </a:pPr>
            <a:r>
              <a:rPr lang="en" sz="2400" err="1">
                <a:latin typeface="Robo"/>
                <a:ea typeface="Roboto"/>
              </a:rPr>
              <a:t>isUndelete</a:t>
            </a:r>
            <a:endParaRPr lang="en-US" sz="2400" err="1">
              <a:latin typeface="Robo"/>
              <a:ea typeface="Roboto"/>
            </a:endParaRPr>
          </a:p>
          <a:p>
            <a:pPr marL="596900" indent="-457200">
              <a:lnSpc>
                <a:spcPct val="100000"/>
              </a:lnSpc>
              <a:spcBef>
                <a:spcPts val="0"/>
              </a:spcBef>
            </a:pPr>
            <a:r>
              <a:rPr lang="en" sz="2400" err="1">
                <a:latin typeface="Robo"/>
                <a:ea typeface="Roboto"/>
              </a:rPr>
              <a:t>isBefore</a:t>
            </a:r>
            <a:endParaRPr lang="en-US" sz="2400" err="1">
              <a:latin typeface="Robo"/>
              <a:ea typeface="Roboto"/>
            </a:endParaRPr>
          </a:p>
          <a:p>
            <a:pPr marL="596900" indent="-457200">
              <a:lnSpc>
                <a:spcPct val="100000"/>
              </a:lnSpc>
              <a:spcBef>
                <a:spcPts val="0"/>
              </a:spcBef>
            </a:pPr>
            <a:r>
              <a:rPr lang="en" sz="2400" err="1">
                <a:latin typeface="Robo"/>
                <a:ea typeface="Roboto"/>
              </a:rPr>
              <a:t>isAfter</a:t>
            </a:r>
            <a:endParaRPr lang="en-US" sz="2400" err="1">
              <a:latin typeface="Robo"/>
              <a:ea typeface="Roboto"/>
            </a:endParaRPr>
          </a:p>
          <a:p>
            <a:pPr marL="596900" indent="-457200">
              <a:lnSpc>
                <a:spcPct val="100000"/>
              </a:lnSpc>
              <a:spcBef>
                <a:spcPts val="0"/>
              </a:spcBef>
            </a:pPr>
            <a:r>
              <a:rPr lang="en" sz="2400" err="1">
                <a:latin typeface="Robo"/>
                <a:ea typeface="Roboto"/>
              </a:rPr>
              <a:t>isExecuting</a:t>
            </a:r>
            <a:endParaRPr lang="en-US" sz="2400" err="1">
              <a:latin typeface="Robo"/>
              <a:ea typeface="Roboto"/>
            </a:endParaRPr>
          </a:p>
          <a:p>
            <a:pPr indent="-457200">
              <a:lnSpc>
                <a:spcPct val="100000"/>
              </a:lnSpc>
              <a:spcBef>
                <a:spcPts val="0"/>
              </a:spcBef>
            </a:pPr>
            <a:endParaRPr lang="en" sz="2400">
              <a:latin typeface="Robo"/>
              <a:ea typeface="Roboto"/>
            </a:endParaRPr>
          </a:p>
          <a:p>
            <a:pPr lvl="0" indent="-457200" algn="l">
              <a:lnSpc>
                <a:spcPct val="100000"/>
              </a:lnSpc>
              <a:spcBef>
                <a:spcPts val="0"/>
              </a:spcBef>
              <a:spcAft>
                <a:spcPts val="0"/>
              </a:spcAft>
            </a:pPr>
            <a:endParaRPr lang="en-US" sz="2400">
              <a:latin typeface="Robo"/>
              <a:ea typeface="Roboto"/>
            </a:endParaRPr>
          </a:p>
          <a:p>
            <a:pPr indent="-457200">
              <a:lnSpc>
                <a:spcPct val="114999"/>
              </a:lnSpc>
              <a:spcBef>
                <a:spcPts val="1100"/>
              </a:spcBef>
            </a:pPr>
            <a:endParaRPr lang="en-US" sz="2400">
              <a:latin typeface="Robo"/>
              <a:ea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9C74-A5BC-4F27-B4E5-86BB212C2974}"/>
              </a:ext>
            </a:extLst>
          </p:cNvPr>
          <p:cNvSpPr>
            <a:spLocks noGrp="1"/>
          </p:cNvSpPr>
          <p:nvPr>
            <p:ph type="body" idx="1"/>
          </p:nvPr>
        </p:nvSpPr>
        <p:spPr/>
        <p:txBody>
          <a:bodyPr/>
          <a:lstStyle/>
          <a:p>
            <a:pPr marL="0" indent="0">
              <a:lnSpc>
                <a:spcPct val="100000"/>
              </a:lnSpc>
              <a:spcBef>
                <a:spcPts val="0"/>
              </a:spcBef>
            </a:pPr>
            <a:r>
              <a:rPr lang="en-US"/>
              <a:t>Trigger Context Variables Cont.</a:t>
            </a:r>
          </a:p>
          <a:p>
            <a:pPr marL="0" indent="0">
              <a:lnSpc>
                <a:spcPct val="100000"/>
              </a:lnSpc>
              <a:spcBef>
                <a:spcPts val="0"/>
              </a:spcBef>
              <a:buNone/>
            </a:pPr>
            <a:endParaRPr lang="en-US" sz="2400">
              <a:latin typeface="Robo"/>
              <a:ea typeface="Roboto"/>
            </a:endParaRPr>
          </a:p>
        </p:txBody>
      </p:sp>
      <p:sp>
        <p:nvSpPr>
          <p:cNvPr id="3" name="Text Placeholder 2">
            <a:extLst>
              <a:ext uri="{FF2B5EF4-FFF2-40B4-BE49-F238E27FC236}">
                <a16:creationId xmlns:a16="http://schemas.microsoft.com/office/drawing/2014/main" id="{71E4578A-7524-4823-B0A1-68510D616B66}"/>
              </a:ext>
            </a:extLst>
          </p:cNvPr>
          <p:cNvSpPr>
            <a:spLocks noGrp="1"/>
          </p:cNvSpPr>
          <p:nvPr>
            <p:ph type="body" idx="2"/>
          </p:nvPr>
        </p:nvSpPr>
        <p:spPr>
          <a:xfrm>
            <a:off x="373969" y="1024504"/>
            <a:ext cx="11522754" cy="5439373"/>
          </a:xfrm>
        </p:spPr>
        <p:txBody>
          <a:bodyPr/>
          <a:lstStyle/>
          <a:p>
            <a:r>
              <a:rPr lang="en-US" sz="2200" b="1">
                <a:latin typeface="Robo"/>
                <a:ea typeface="Roboto"/>
              </a:rPr>
              <a:t>Trigger.new − </a:t>
            </a:r>
            <a:r>
              <a:rPr lang="en-US" sz="2200">
                <a:latin typeface="Robo"/>
                <a:ea typeface="Roboto"/>
              </a:rPr>
              <a:t>Returns a list of the new versions of the </a:t>
            </a:r>
            <a:r>
              <a:rPr lang="en-US" sz="2200" err="1">
                <a:latin typeface="Robo"/>
                <a:ea typeface="Roboto"/>
              </a:rPr>
              <a:t>sObject</a:t>
            </a:r>
            <a:r>
              <a:rPr lang="en-US" sz="2200">
                <a:latin typeface="Robo"/>
                <a:ea typeface="Roboto"/>
              </a:rPr>
              <a:t> records. This </a:t>
            </a:r>
            <a:r>
              <a:rPr lang="en-US" sz="2200" err="1">
                <a:latin typeface="Robo"/>
                <a:ea typeface="Roboto"/>
              </a:rPr>
              <a:t>sObject</a:t>
            </a:r>
            <a:r>
              <a:rPr lang="en-US" sz="2200">
                <a:latin typeface="Robo"/>
                <a:ea typeface="Roboto"/>
              </a:rPr>
              <a:t> list is only available in insert, update, and undelete triggers, and the records can only be modified in before triggers.</a:t>
            </a:r>
          </a:p>
          <a:p>
            <a:endParaRPr lang="en-US" sz="2200">
              <a:latin typeface="Robo"/>
              <a:ea typeface="Roboto"/>
            </a:endParaRPr>
          </a:p>
          <a:p>
            <a:pPr>
              <a:lnSpc>
                <a:spcPct val="100000"/>
              </a:lnSpc>
              <a:spcBef>
                <a:spcPts val="0"/>
              </a:spcBef>
            </a:pPr>
            <a:r>
              <a:rPr lang="en-US" sz="2200" b="1">
                <a:latin typeface="Robo"/>
                <a:ea typeface="Roboto"/>
              </a:rPr>
              <a:t>Trigger.newMap -</a:t>
            </a:r>
            <a:r>
              <a:rPr lang="en-US" sz="2200">
                <a:latin typeface="Robo"/>
                <a:ea typeface="Roboto"/>
              </a:rPr>
              <a:t> This is a map of Id, sObject which contains the Id of the record which is inserted or updated as key and the current/updated version of sObject record as its value. This map is only available in before update, after insert, after update, and after undelete triggers.</a:t>
            </a:r>
          </a:p>
          <a:p>
            <a:pPr>
              <a:lnSpc>
                <a:spcPct val="100000"/>
              </a:lnSpc>
              <a:spcBef>
                <a:spcPts val="0"/>
              </a:spcBef>
            </a:pPr>
            <a:endParaRPr lang="en-US" sz="2200">
              <a:latin typeface="Robo"/>
              <a:ea typeface="Roboto"/>
            </a:endParaRPr>
          </a:p>
          <a:p>
            <a:pPr>
              <a:lnSpc>
                <a:spcPct val="100000"/>
              </a:lnSpc>
              <a:spcBef>
                <a:spcPts val="0"/>
              </a:spcBef>
            </a:pPr>
            <a:r>
              <a:rPr lang="en-US" sz="2200" b="1">
                <a:latin typeface="Robo"/>
                <a:ea typeface="Roboto"/>
              </a:rPr>
              <a:t>Trigger.old -</a:t>
            </a:r>
            <a:r>
              <a:rPr lang="en-US" sz="2200">
                <a:latin typeface="Robo"/>
                <a:ea typeface="Roboto"/>
              </a:rPr>
              <a:t> This is the context variable of type List of </a:t>
            </a:r>
            <a:r>
              <a:rPr lang="en-US" sz="2200" err="1">
                <a:latin typeface="Robo"/>
                <a:ea typeface="Roboto"/>
              </a:rPr>
              <a:t>sObject</a:t>
            </a:r>
            <a:r>
              <a:rPr lang="en-US" sz="2200">
                <a:latin typeface="Robo"/>
                <a:ea typeface="Roboto"/>
              </a:rPr>
              <a:t> which stores the previous/old versions of records currently in the trigger context. This </a:t>
            </a:r>
            <a:r>
              <a:rPr lang="en-US" sz="2200" err="1">
                <a:latin typeface="Robo"/>
                <a:ea typeface="Roboto"/>
              </a:rPr>
              <a:t>sObject</a:t>
            </a:r>
            <a:r>
              <a:rPr lang="en-US" sz="2200">
                <a:latin typeface="Robo"/>
                <a:ea typeface="Roboto"/>
              </a:rPr>
              <a:t> list is only available in update and delete triggers.</a:t>
            </a:r>
          </a:p>
          <a:p>
            <a:pPr>
              <a:lnSpc>
                <a:spcPct val="100000"/>
              </a:lnSpc>
              <a:spcBef>
                <a:spcPts val="0"/>
              </a:spcBef>
            </a:pPr>
            <a:endParaRPr lang="en-US" sz="2200">
              <a:latin typeface="Robo"/>
              <a:ea typeface="Roboto"/>
            </a:endParaRPr>
          </a:p>
          <a:p>
            <a:pPr>
              <a:lnSpc>
                <a:spcPct val="100000"/>
              </a:lnSpc>
              <a:spcBef>
                <a:spcPts val="0"/>
              </a:spcBef>
            </a:pPr>
            <a:r>
              <a:rPr lang="en-US" sz="2200" b="1">
                <a:latin typeface="Robo"/>
                <a:ea typeface="Roboto"/>
              </a:rPr>
              <a:t>Trigger.oldMap - </a:t>
            </a:r>
            <a:r>
              <a:rPr lang="en-US" sz="2200">
                <a:latin typeface="Robo"/>
                <a:ea typeface="Roboto"/>
              </a:rPr>
              <a:t>This is a map of Id, </a:t>
            </a:r>
            <a:r>
              <a:rPr lang="en-US" sz="2200" err="1">
                <a:latin typeface="Robo"/>
                <a:ea typeface="Roboto"/>
              </a:rPr>
              <a:t>sObject</a:t>
            </a:r>
            <a:r>
              <a:rPr lang="en-US" sz="2200">
                <a:latin typeface="Robo"/>
                <a:ea typeface="Roboto"/>
              </a:rPr>
              <a:t> which contains the Id of the record which is updated/deleted as key and the previous version of </a:t>
            </a:r>
            <a:r>
              <a:rPr lang="en-US" sz="2200" err="1">
                <a:latin typeface="Robo"/>
                <a:ea typeface="Roboto"/>
              </a:rPr>
              <a:t>sObject</a:t>
            </a:r>
            <a:r>
              <a:rPr lang="en-US" sz="2200">
                <a:latin typeface="Robo"/>
                <a:ea typeface="Roboto"/>
              </a:rPr>
              <a:t> record as its value. This map is only available in update and delete triggers.</a:t>
            </a:r>
          </a:p>
          <a:p>
            <a:endParaRPr lang="en-US" sz="2400">
              <a:latin typeface="Robo"/>
              <a:ea typeface="Roboto"/>
            </a:endParaRPr>
          </a:p>
          <a:p>
            <a:endParaRPr lang="en-US" sz="2400">
              <a:latin typeface="Robo"/>
              <a:ea typeface="Roboto"/>
            </a:endParaRPr>
          </a:p>
        </p:txBody>
      </p:sp>
    </p:spTree>
    <p:extLst>
      <p:ext uri="{BB962C8B-B14F-4D97-AF65-F5344CB8AC3E}">
        <p14:creationId xmlns:p14="http://schemas.microsoft.com/office/powerpoint/2010/main" val="408561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7ADA1-55E1-4168-AB61-E3BA437D46FF}"/>
              </a:ext>
            </a:extLst>
          </p:cNvPr>
          <p:cNvSpPr>
            <a:spLocks noGrp="1"/>
          </p:cNvSpPr>
          <p:nvPr>
            <p:ph type="body" idx="1"/>
          </p:nvPr>
        </p:nvSpPr>
        <p:spPr/>
        <p:txBody>
          <a:bodyPr/>
          <a:lstStyle/>
          <a:p>
            <a:r>
              <a:rPr lang="en-US"/>
              <a:t>Trigger Context Variable Table</a:t>
            </a:r>
          </a:p>
        </p:txBody>
      </p:sp>
      <p:graphicFrame>
        <p:nvGraphicFramePr>
          <p:cNvPr id="8" name="Table 8">
            <a:extLst>
              <a:ext uri="{FF2B5EF4-FFF2-40B4-BE49-F238E27FC236}">
                <a16:creationId xmlns:a16="http://schemas.microsoft.com/office/drawing/2014/main" id="{76AB5F8A-2415-480D-B5FD-7A8BA3ACA522}"/>
              </a:ext>
            </a:extLst>
          </p:cNvPr>
          <p:cNvGraphicFramePr>
            <a:graphicFrameLocks noGrp="1"/>
          </p:cNvGraphicFramePr>
          <p:nvPr>
            <p:extLst>
              <p:ext uri="{D42A27DB-BD31-4B8C-83A1-F6EECF244321}">
                <p14:modId xmlns:p14="http://schemas.microsoft.com/office/powerpoint/2010/main" val="4249086379"/>
              </p:ext>
            </p:extLst>
          </p:nvPr>
        </p:nvGraphicFramePr>
        <p:xfrm>
          <a:off x="503207" y="1380226"/>
          <a:ext cx="11056005" cy="4859544"/>
        </p:xfrm>
        <a:graphic>
          <a:graphicData uri="http://schemas.openxmlformats.org/drawingml/2006/table">
            <a:tbl>
              <a:tblPr firstRow="1" bandRow="1">
                <a:tableStyleId>{C5506C4D-7EEC-4CB1-95DF-D9B22A299A20}</a:tableStyleId>
              </a:tblPr>
              <a:tblGrid>
                <a:gridCol w="2211201">
                  <a:extLst>
                    <a:ext uri="{9D8B030D-6E8A-4147-A177-3AD203B41FA5}">
                      <a16:colId xmlns:a16="http://schemas.microsoft.com/office/drawing/2014/main" val="2267120109"/>
                    </a:ext>
                  </a:extLst>
                </a:gridCol>
                <a:gridCol w="2211201">
                  <a:extLst>
                    <a:ext uri="{9D8B030D-6E8A-4147-A177-3AD203B41FA5}">
                      <a16:colId xmlns:a16="http://schemas.microsoft.com/office/drawing/2014/main" val="774158875"/>
                    </a:ext>
                  </a:extLst>
                </a:gridCol>
                <a:gridCol w="2211201">
                  <a:extLst>
                    <a:ext uri="{9D8B030D-6E8A-4147-A177-3AD203B41FA5}">
                      <a16:colId xmlns:a16="http://schemas.microsoft.com/office/drawing/2014/main" val="645100768"/>
                    </a:ext>
                  </a:extLst>
                </a:gridCol>
                <a:gridCol w="2211201">
                  <a:extLst>
                    <a:ext uri="{9D8B030D-6E8A-4147-A177-3AD203B41FA5}">
                      <a16:colId xmlns:a16="http://schemas.microsoft.com/office/drawing/2014/main" val="419629041"/>
                    </a:ext>
                  </a:extLst>
                </a:gridCol>
                <a:gridCol w="2211201">
                  <a:extLst>
                    <a:ext uri="{9D8B030D-6E8A-4147-A177-3AD203B41FA5}">
                      <a16:colId xmlns:a16="http://schemas.microsoft.com/office/drawing/2014/main" val="1472678817"/>
                    </a:ext>
                  </a:extLst>
                </a:gridCol>
              </a:tblGrid>
              <a:tr h="607443">
                <a:tc>
                  <a:txBody>
                    <a:bodyPr/>
                    <a:lstStyle/>
                    <a:p>
                      <a:pPr algn="ctr"/>
                      <a:r>
                        <a:rPr lang="en-US" sz="2000" b="1">
                          <a:latin typeface="Robo"/>
                        </a:rPr>
                        <a:t>Trigger Events</a:t>
                      </a:r>
                    </a:p>
                  </a:txBody>
                  <a:tcPr anchor="ctr"/>
                </a:tc>
                <a:tc>
                  <a:txBody>
                    <a:bodyPr/>
                    <a:lstStyle/>
                    <a:p>
                      <a:pPr marR="0" algn="ctr" rtl="0">
                        <a:lnSpc>
                          <a:spcPct val="100000"/>
                        </a:lnSpc>
                        <a:spcBef>
                          <a:spcPts val="0"/>
                        </a:spcBef>
                        <a:spcAft>
                          <a:spcPts val="0"/>
                        </a:spcAft>
                        <a:buClr>
                          <a:srgbClr val="000000"/>
                        </a:buClr>
                        <a:buFont typeface="Arial"/>
                      </a:pPr>
                      <a:r>
                        <a:rPr lang="en-US" sz="2000" b="1" i="0" u="none" strike="noStrike" cap="none">
                          <a:solidFill>
                            <a:schemeClr val="lt1"/>
                          </a:solidFill>
                          <a:latin typeface="Robo"/>
                          <a:cs typeface="Calibri"/>
                          <a:sym typeface="Arial"/>
                        </a:rPr>
                        <a:t>Trigger.New</a:t>
                      </a:r>
                    </a:p>
                  </a:txBody>
                  <a:tcPr anchor="ctr"/>
                </a:tc>
                <a:tc>
                  <a:txBody>
                    <a:bodyPr/>
                    <a:lstStyle/>
                    <a:p>
                      <a:pPr marR="0" algn="ctr" rtl="0">
                        <a:lnSpc>
                          <a:spcPct val="100000"/>
                        </a:lnSpc>
                        <a:spcBef>
                          <a:spcPts val="0"/>
                        </a:spcBef>
                        <a:spcAft>
                          <a:spcPts val="0"/>
                        </a:spcAft>
                        <a:buClr>
                          <a:srgbClr val="000000"/>
                        </a:buClr>
                        <a:buFont typeface="Arial"/>
                      </a:pPr>
                      <a:r>
                        <a:rPr lang="en-US" sz="2000" b="1" i="0" u="none" strike="noStrike" cap="none">
                          <a:solidFill>
                            <a:schemeClr val="lt1"/>
                          </a:solidFill>
                          <a:latin typeface="Robo"/>
                          <a:cs typeface="Calibri"/>
                          <a:sym typeface="Arial"/>
                        </a:rPr>
                        <a:t>Trigger.newMap</a:t>
                      </a:r>
                    </a:p>
                  </a:txBody>
                  <a:tcPr anchor="ctr"/>
                </a:tc>
                <a:tc>
                  <a:txBody>
                    <a:bodyPr/>
                    <a:lstStyle/>
                    <a:p>
                      <a:pPr marR="0" algn="ctr" rtl="0">
                        <a:lnSpc>
                          <a:spcPct val="100000"/>
                        </a:lnSpc>
                        <a:spcBef>
                          <a:spcPts val="0"/>
                        </a:spcBef>
                        <a:spcAft>
                          <a:spcPts val="0"/>
                        </a:spcAft>
                        <a:buClr>
                          <a:srgbClr val="000000"/>
                        </a:buClr>
                        <a:buFont typeface="Arial"/>
                      </a:pPr>
                      <a:r>
                        <a:rPr lang="en-US" sz="2000" b="1" i="0" u="none" strike="noStrike" cap="none">
                          <a:solidFill>
                            <a:schemeClr val="lt1"/>
                          </a:solidFill>
                          <a:latin typeface="Robo"/>
                          <a:cs typeface="Calibri"/>
                          <a:sym typeface="Arial"/>
                        </a:rPr>
                        <a:t>Trigger.old</a:t>
                      </a:r>
                    </a:p>
                  </a:txBody>
                  <a:tcPr anchor="ctr"/>
                </a:tc>
                <a:tc>
                  <a:txBody>
                    <a:bodyPr/>
                    <a:lstStyle/>
                    <a:p>
                      <a:pPr marR="0" algn="ctr" rtl="0">
                        <a:lnSpc>
                          <a:spcPct val="100000"/>
                        </a:lnSpc>
                        <a:spcBef>
                          <a:spcPts val="0"/>
                        </a:spcBef>
                        <a:spcAft>
                          <a:spcPts val="0"/>
                        </a:spcAft>
                        <a:buClr>
                          <a:srgbClr val="000000"/>
                        </a:buClr>
                        <a:buFont typeface="Arial"/>
                      </a:pPr>
                      <a:r>
                        <a:rPr lang="en-US" sz="2000" b="1" i="0" u="none" strike="noStrike" cap="none">
                          <a:solidFill>
                            <a:schemeClr val="lt1"/>
                          </a:solidFill>
                          <a:latin typeface="Robo"/>
                          <a:cs typeface="Calibri"/>
                          <a:sym typeface="Arial"/>
                        </a:rPr>
                        <a:t>Trigger.oldMap</a:t>
                      </a:r>
                    </a:p>
                  </a:txBody>
                  <a:tcPr anchor="ctr"/>
                </a:tc>
                <a:extLst>
                  <a:ext uri="{0D108BD9-81ED-4DB2-BD59-A6C34878D82A}">
                    <a16:rowId xmlns:a16="http://schemas.microsoft.com/office/drawing/2014/main" val="1342850762"/>
                  </a:ext>
                </a:extLst>
              </a:tr>
              <a:tr h="607443">
                <a:tc>
                  <a:txBody>
                    <a:bodyPr/>
                    <a:lstStyle/>
                    <a:p>
                      <a:r>
                        <a:rPr lang="en-US" sz="1800">
                          <a:latin typeface="Robo"/>
                        </a:rPr>
                        <a:t>Before Insert</a:t>
                      </a:r>
                    </a:p>
                  </a:txBody>
                  <a:tcPr anchor="ctr"/>
                </a:tc>
                <a:tc>
                  <a:txBody>
                    <a:bodyPr/>
                    <a:lstStyle/>
                    <a:p>
                      <a:r>
                        <a:rPr lang="en-US" sz="1800">
                          <a:latin typeface="Robo"/>
                        </a:rPr>
                        <a:t>Yes</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extLst>
                  <a:ext uri="{0D108BD9-81ED-4DB2-BD59-A6C34878D82A}">
                    <a16:rowId xmlns:a16="http://schemas.microsoft.com/office/drawing/2014/main" val="263271006"/>
                  </a:ext>
                </a:extLst>
              </a:tr>
              <a:tr h="607443">
                <a:tc>
                  <a:txBody>
                    <a:bodyPr/>
                    <a:lstStyle/>
                    <a:p>
                      <a:r>
                        <a:rPr lang="en-US" sz="1800">
                          <a:latin typeface="Robo"/>
                        </a:rPr>
                        <a:t>After Insert</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extLst>
                  <a:ext uri="{0D108BD9-81ED-4DB2-BD59-A6C34878D82A}">
                    <a16:rowId xmlns:a16="http://schemas.microsoft.com/office/drawing/2014/main" val="3416026239"/>
                  </a:ext>
                </a:extLst>
              </a:tr>
              <a:tr h="607443">
                <a:tc>
                  <a:txBody>
                    <a:bodyPr/>
                    <a:lstStyle/>
                    <a:p>
                      <a:r>
                        <a:rPr lang="en-US" sz="1800">
                          <a:latin typeface="Robo"/>
                        </a:rPr>
                        <a:t>Before Update</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extLst>
                  <a:ext uri="{0D108BD9-81ED-4DB2-BD59-A6C34878D82A}">
                    <a16:rowId xmlns:a16="http://schemas.microsoft.com/office/drawing/2014/main" val="342559925"/>
                  </a:ext>
                </a:extLst>
              </a:tr>
              <a:tr h="607443">
                <a:tc>
                  <a:txBody>
                    <a:bodyPr/>
                    <a:lstStyle/>
                    <a:p>
                      <a:r>
                        <a:rPr lang="en-US" sz="1800">
                          <a:latin typeface="Robo"/>
                        </a:rPr>
                        <a:t>After Update</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extLst>
                  <a:ext uri="{0D108BD9-81ED-4DB2-BD59-A6C34878D82A}">
                    <a16:rowId xmlns:a16="http://schemas.microsoft.com/office/drawing/2014/main" val="171699517"/>
                  </a:ext>
                </a:extLst>
              </a:tr>
              <a:tr h="607443">
                <a:tc>
                  <a:txBody>
                    <a:bodyPr/>
                    <a:lstStyle/>
                    <a:p>
                      <a:r>
                        <a:rPr lang="en-US" sz="1800">
                          <a:latin typeface="Robo"/>
                        </a:rPr>
                        <a:t>Before Delete</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extLst>
                  <a:ext uri="{0D108BD9-81ED-4DB2-BD59-A6C34878D82A}">
                    <a16:rowId xmlns:a16="http://schemas.microsoft.com/office/drawing/2014/main" val="1560789824"/>
                  </a:ext>
                </a:extLst>
              </a:tr>
              <a:tr h="607443">
                <a:tc>
                  <a:txBody>
                    <a:bodyPr/>
                    <a:lstStyle/>
                    <a:p>
                      <a:r>
                        <a:rPr lang="en-US" sz="1800">
                          <a:latin typeface="Robo"/>
                        </a:rPr>
                        <a:t>After Delete</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extLst>
                  <a:ext uri="{0D108BD9-81ED-4DB2-BD59-A6C34878D82A}">
                    <a16:rowId xmlns:a16="http://schemas.microsoft.com/office/drawing/2014/main" val="268075421"/>
                  </a:ext>
                </a:extLst>
              </a:tr>
              <a:tr h="607443">
                <a:tc>
                  <a:txBody>
                    <a:bodyPr/>
                    <a:lstStyle/>
                    <a:p>
                      <a:r>
                        <a:rPr lang="en-US" sz="1800">
                          <a:latin typeface="Robo"/>
                        </a:rPr>
                        <a:t>After Undelete</a:t>
                      </a:r>
                    </a:p>
                  </a:txBody>
                  <a:tcPr anchor="ctr"/>
                </a:tc>
                <a:tc>
                  <a:txBody>
                    <a:bodyPr/>
                    <a:lstStyle/>
                    <a:p>
                      <a:r>
                        <a:rPr lang="en-US" sz="1800">
                          <a:latin typeface="Robo"/>
                        </a:rPr>
                        <a:t>Yes</a:t>
                      </a:r>
                    </a:p>
                  </a:txBody>
                  <a:tcPr anchor="ctr"/>
                </a:tc>
                <a:tc>
                  <a:txBody>
                    <a:bodyPr/>
                    <a:lstStyle/>
                    <a:p>
                      <a:r>
                        <a:rPr lang="en-US" sz="1800">
                          <a:latin typeface="Robo"/>
                        </a:rPr>
                        <a:t>Yes</a:t>
                      </a:r>
                    </a:p>
                  </a:txBody>
                  <a:tcPr anchor="ctr"/>
                </a:tc>
                <a:tc>
                  <a:txBody>
                    <a:bodyPr/>
                    <a:lstStyle/>
                    <a:p>
                      <a:r>
                        <a:rPr lang="en-US" sz="1800">
                          <a:latin typeface="Robo"/>
                        </a:rPr>
                        <a:t>No</a:t>
                      </a:r>
                    </a:p>
                  </a:txBody>
                  <a:tcPr anchor="ctr"/>
                </a:tc>
                <a:tc>
                  <a:txBody>
                    <a:bodyPr/>
                    <a:lstStyle/>
                    <a:p>
                      <a:r>
                        <a:rPr lang="en-US" sz="1800">
                          <a:latin typeface="Robo"/>
                        </a:rPr>
                        <a:t>No</a:t>
                      </a:r>
                    </a:p>
                  </a:txBody>
                  <a:tcPr anchor="ctr"/>
                </a:tc>
                <a:extLst>
                  <a:ext uri="{0D108BD9-81ED-4DB2-BD59-A6C34878D82A}">
                    <a16:rowId xmlns:a16="http://schemas.microsoft.com/office/drawing/2014/main" val="2303115024"/>
                  </a:ext>
                </a:extLst>
              </a:tr>
            </a:tbl>
          </a:graphicData>
        </a:graphic>
      </p:graphicFrame>
    </p:spTree>
    <p:extLst>
      <p:ext uri="{BB962C8B-B14F-4D97-AF65-F5344CB8AC3E}">
        <p14:creationId xmlns:p14="http://schemas.microsoft.com/office/powerpoint/2010/main" val="1835718169"/>
      </p:ext>
    </p:extLst>
  </p:cSld>
  <p:clrMapOvr>
    <a:masterClrMapping/>
  </p:clrMapOvr>
</p:sld>
</file>

<file path=ppt/theme/theme1.xml><?xml version="1.0" encoding="utf-8"?>
<a:theme xmlns:a="http://schemas.openxmlformats.org/drawingml/2006/main" name="Cover and End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15</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7</cp:revision>
  <dcterms:modified xsi:type="dcterms:W3CDTF">2024-09-23T16:08:33Z</dcterms:modified>
</cp:coreProperties>
</file>