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26"/>
  </p:notesMasterIdLst>
  <p:sldIdLst>
    <p:sldId id="256" r:id="rId4"/>
    <p:sldId id="257" r:id="rId5"/>
    <p:sldId id="259" r:id="rId6"/>
    <p:sldId id="260" r:id="rId7"/>
    <p:sldId id="261" r:id="rId8"/>
    <p:sldId id="288" r:id="rId9"/>
    <p:sldId id="289" r:id="rId10"/>
    <p:sldId id="277" r:id="rId11"/>
    <p:sldId id="278" r:id="rId12"/>
    <p:sldId id="279" r:id="rId13"/>
    <p:sldId id="290" r:id="rId14"/>
    <p:sldId id="283" r:id="rId15"/>
    <p:sldId id="282" r:id="rId16"/>
    <p:sldId id="262" r:id="rId17"/>
    <p:sldId id="263" r:id="rId18"/>
    <p:sldId id="284" r:id="rId19"/>
    <p:sldId id="285" r:id="rId20"/>
    <p:sldId id="286" r:id="rId21"/>
    <p:sldId id="281" r:id="rId22"/>
    <p:sldId id="287" r:id="rId23"/>
    <p:sldId id="280" r:id="rId24"/>
    <p:sldId id="264" r:id="rId25"/>
  </p:sldIdLst>
  <p:sldSz cx="12192000" cy="6858000"/>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24">
          <p15:clr>
            <a:srgbClr val="A4A3A4"/>
          </p15:clr>
        </p15:guide>
        <p15:guide id="2" pos="38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eta Kushwaha" initials="GK" lastIdx="2" clrIdx="0">
    <p:extLst>
      <p:ext uri="{19B8F6BF-5375-455C-9EA6-DF929625EA0E}">
        <p15:presenceInfo xmlns:p15="http://schemas.microsoft.com/office/powerpoint/2012/main" userId="S::geeta.kushwaha@theblueflamelabs.com::0f5c5b1c-2b64-4adf-aff1-552681bbf0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AAF5"/>
    <a:srgbClr val="1BE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17317-8326-5C07-B4B0-5951222D987D}" v="5" dt="2024-09-19T09:01:37.069"/>
  </p1510:revLst>
</p1510:revInfo>
</file>

<file path=ppt/tableStyles.xml><?xml version="1.0" encoding="utf-8"?>
<a:tblStyleLst xmlns:a="http://schemas.openxmlformats.org/drawingml/2006/main" def="{C5506C4D-7EEC-4CB1-95DF-D9B22A299A20}">
  <a:tblStyle styleId="{C5506C4D-7EEC-4CB1-95DF-D9B22A299A2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4"/>
          </a:solidFill>
        </a:fill>
      </a:tcStyle>
    </a:wholeTbl>
    <a:band1H>
      <a:tcTxStyle/>
      <a:tcStyle>
        <a:tcBdr/>
        <a:fill>
          <a:solidFill>
            <a:srgbClr val="CCD8E8"/>
          </a:solidFill>
        </a:fill>
      </a:tcStyle>
    </a:band1H>
    <a:band2H>
      <a:tcTxStyle/>
      <a:tcStyle>
        <a:tcBdr/>
      </a:tcStyle>
    </a:band2H>
    <a:band1V>
      <a:tcTxStyle/>
      <a:tcStyle>
        <a:tcBdr/>
        <a:fill>
          <a:solidFill>
            <a:srgbClr val="CCD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2"/>
      </p:cViewPr>
      <p:guideLst>
        <p:guide orient="horz" pos="242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4T21:48:28.993" idx="1">
    <p:pos x="10" y="10"/>
    <p:text>MSP1__c is multiselect picklist</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86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94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458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52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585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4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3d82300a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73d82300a4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333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37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37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681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6"/>
        <p:cNvGrpSpPr/>
        <p:nvPr/>
      </p:nvGrpSpPr>
      <p:grpSpPr>
        <a:xfrm>
          <a:off x="0" y="0"/>
          <a:ext cx="0" cy="0"/>
          <a:chOff x="0" y="0"/>
          <a:chExt cx="0" cy="0"/>
        </a:xfrm>
      </p:grpSpPr>
      <p:sp>
        <p:nvSpPr>
          <p:cNvPr id="7" name="Google Shape;7;p2"/>
          <p:cNvSpPr txBox="1">
            <a:spLocks noGrp="1"/>
          </p:cNvSpPr>
          <p:nvPr>
            <p:ph type="body" idx="1"/>
          </p:nvPr>
        </p:nvSpPr>
        <p:spPr>
          <a:xfrm>
            <a:off x="365760" y="2749145"/>
            <a:ext cx="6194935" cy="6602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3F3F3F"/>
              </a:buClr>
              <a:buSzPts val="4400"/>
              <a:buFont typeface="Arial"/>
              <a:buNone/>
              <a:defRPr sz="44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8" name="Google Shape;8;p2"/>
          <p:cNvGrpSpPr/>
          <p:nvPr/>
        </p:nvGrpSpPr>
        <p:grpSpPr>
          <a:xfrm>
            <a:off x="365760" y="3429000"/>
            <a:ext cx="6194935" cy="201821"/>
            <a:chOff x="4379494" y="697832"/>
            <a:chExt cx="2586787" cy="168442"/>
          </a:xfrm>
        </p:grpSpPr>
        <p:sp>
          <p:nvSpPr>
            <p:cNvPr id="9" name="Google Shape;9;p2"/>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2"/>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2"/>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4" name="Google Shape;14;p2"/>
          <p:cNvPicPr preferRelativeResize="0"/>
          <p:nvPr/>
        </p:nvPicPr>
        <p:blipFill rotWithShape="1">
          <a:blip r:embed="rId2">
            <a:alphaModFix/>
          </a:blip>
          <a:srcRect l="43393" t="1161"/>
          <a:stretch/>
        </p:blipFill>
        <p:spPr>
          <a:xfrm>
            <a:off x="6560695" y="1332412"/>
            <a:ext cx="5631305" cy="5551714"/>
          </a:xfrm>
          <a:prstGeom prst="rect">
            <a:avLst/>
          </a:prstGeom>
          <a:noFill/>
          <a:ln>
            <a:noFill/>
          </a:ln>
        </p:spPr>
      </p:pic>
      <p:sp>
        <p:nvSpPr>
          <p:cNvPr id="15" name="Google Shape;15;p2"/>
          <p:cNvSpPr/>
          <p:nvPr/>
        </p:nvSpPr>
        <p:spPr>
          <a:xfrm>
            <a:off x="7929155" y="3630821"/>
            <a:ext cx="4023360" cy="115018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 name="Google Shape;16;p2"/>
          <p:cNvPicPr preferRelativeResize="0"/>
          <p:nvPr/>
        </p:nvPicPr>
        <p:blipFill rotWithShape="1">
          <a:blip r:embed="rId3">
            <a:alphaModFix/>
          </a:blip>
          <a:srcRect/>
          <a:stretch/>
        </p:blipFill>
        <p:spPr>
          <a:xfrm>
            <a:off x="8168640" y="4016039"/>
            <a:ext cx="4023360" cy="764967"/>
          </a:xfrm>
          <a:prstGeom prst="rect">
            <a:avLst/>
          </a:prstGeom>
          <a:noFill/>
          <a:ln>
            <a:noFill/>
          </a:ln>
        </p:spPr>
      </p:pic>
      <p:pic>
        <p:nvPicPr>
          <p:cNvPr id="17" name="Google Shape;17;p2" descr="A picture containing drawing&#10;&#10;Description automatically generated"/>
          <p:cNvPicPr preferRelativeResize="0"/>
          <p:nvPr/>
        </p:nvPicPr>
        <p:blipFill rotWithShape="1">
          <a:blip r:embed="rId4">
            <a:alphaModFix/>
          </a:blip>
          <a:srcRect/>
          <a:stretch/>
        </p:blipFill>
        <p:spPr>
          <a:xfrm>
            <a:off x="9808836" y="2865853"/>
            <a:ext cx="742967" cy="1150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2_Images &amp; Contents Layout">
  <p:cSld name="52_Images &amp; Contents Layout">
    <p:spTree>
      <p:nvGrpSpPr>
        <p:cNvPr id="1" name="Shape 117"/>
        <p:cNvGrpSpPr/>
        <p:nvPr/>
      </p:nvGrpSpPr>
      <p:grpSpPr>
        <a:xfrm>
          <a:off x="0" y="0"/>
          <a:ext cx="0" cy="0"/>
          <a:chOff x="0" y="0"/>
          <a:chExt cx="0" cy="0"/>
        </a:xfrm>
      </p:grpSpPr>
      <p:sp>
        <p:nvSpPr>
          <p:cNvPr id="118" name="Google Shape;118;p12"/>
          <p:cNvSpPr txBox="1">
            <a:spLocks noGrp="1"/>
          </p:cNvSpPr>
          <p:nvPr>
            <p:ph type="body" idx="1"/>
          </p:nvPr>
        </p:nvSpPr>
        <p:spPr>
          <a:xfrm>
            <a:off x="377859" y="1449977"/>
            <a:ext cx="11444739" cy="48788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12"/>
          <p:cNvSpPr txBox="1">
            <a:spLocks noGrp="1"/>
          </p:cNvSpPr>
          <p:nvPr>
            <p:ph type="body" idx="2"/>
          </p:nvPr>
        </p:nvSpPr>
        <p:spPr>
          <a:xfrm>
            <a:off x="377824" y="208824"/>
            <a:ext cx="11444061"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0" name="Google Shape;120;p12"/>
          <p:cNvGrpSpPr/>
          <p:nvPr/>
        </p:nvGrpSpPr>
        <p:grpSpPr>
          <a:xfrm>
            <a:off x="-4946" y="6547470"/>
            <a:ext cx="12027129" cy="383311"/>
            <a:chOff x="-4946" y="6547470"/>
            <a:chExt cx="12027129" cy="383311"/>
          </a:xfrm>
        </p:grpSpPr>
        <p:grpSp>
          <p:nvGrpSpPr>
            <p:cNvPr id="121" name="Google Shape;121;p12"/>
            <p:cNvGrpSpPr/>
            <p:nvPr/>
          </p:nvGrpSpPr>
          <p:grpSpPr>
            <a:xfrm>
              <a:off x="-4946" y="6548165"/>
              <a:ext cx="9753598" cy="335375"/>
              <a:chOff x="4896852" y="697832"/>
              <a:chExt cx="2069429" cy="168442"/>
            </a:xfrm>
          </p:grpSpPr>
          <p:sp>
            <p:nvSpPr>
              <p:cNvPr id="122" name="Google Shape;122;p12"/>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2"/>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2"/>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26" name="Google Shape;126;p12"/>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7"/>
        <p:cNvGrpSpPr/>
        <p:nvPr/>
      </p:nvGrpSpPr>
      <p:grpSpPr>
        <a:xfrm>
          <a:off x="0" y="0"/>
          <a:ext cx="0" cy="0"/>
          <a:chOff x="0" y="0"/>
          <a:chExt cx="0" cy="0"/>
        </a:xfrm>
      </p:grpSpPr>
      <p:sp>
        <p:nvSpPr>
          <p:cNvPr id="128" name="Google Shape;128;p13"/>
          <p:cNvSpPr txBox="1">
            <a:spLocks noGrp="1"/>
          </p:cNvSpPr>
          <p:nvPr>
            <p:ph type="body" idx="1"/>
          </p:nvPr>
        </p:nvSpPr>
        <p:spPr>
          <a:xfrm>
            <a:off x="377859" y="1449977"/>
            <a:ext cx="11405548" cy="48788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9" name="Google Shape;129;p13"/>
          <p:cNvSpPr txBox="1">
            <a:spLocks noGrp="1"/>
          </p:cNvSpPr>
          <p:nvPr>
            <p:ph type="body" idx="2"/>
          </p:nvPr>
        </p:nvSpPr>
        <p:spPr>
          <a:xfrm>
            <a:off x="377825" y="313509"/>
            <a:ext cx="11404872" cy="59611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30" name="Google Shape;130;p13"/>
          <p:cNvGrpSpPr/>
          <p:nvPr/>
        </p:nvGrpSpPr>
        <p:grpSpPr>
          <a:xfrm>
            <a:off x="3907972" y="1063755"/>
            <a:ext cx="4376057" cy="77068"/>
            <a:chOff x="4379494" y="697832"/>
            <a:chExt cx="2586787" cy="168442"/>
          </a:xfrm>
        </p:grpSpPr>
        <p:sp>
          <p:nvSpPr>
            <p:cNvPr id="131" name="Google Shape;131;p13"/>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3"/>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3"/>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3"/>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3"/>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6" name="Google Shape;136;p13"/>
          <p:cNvGrpSpPr/>
          <p:nvPr/>
        </p:nvGrpSpPr>
        <p:grpSpPr>
          <a:xfrm>
            <a:off x="-4946" y="6547470"/>
            <a:ext cx="12027129" cy="383311"/>
            <a:chOff x="-4946" y="6547470"/>
            <a:chExt cx="12027129" cy="383311"/>
          </a:xfrm>
        </p:grpSpPr>
        <p:grpSp>
          <p:nvGrpSpPr>
            <p:cNvPr id="137" name="Google Shape;137;p13"/>
            <p:cNvGrpSpPr/>
            <p:nvPr/>
          </p:nvGrpSpPr>
          <p:grpSpPr>
            <a:xfrm>
              <a:off x="-4946" y="6548165"/>
              <a:ext cx="9753598" cy="335375"/>
              <a:chOff x="4896852" y="697832"/>
              <a:chExt cx="2069429" cy="168442"/>
            </a:xfrm>
          </p:grpSpPr>
          <p:sp>
            <p:nvSpPr>
              <p:cNvPr id="138" name="Google Shape;138;p13"/>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3"/>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3"/>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3"/>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42" name="Google Shape;142;p13"/>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3_Images &amp; Contents Layout">
  <p:cSld name="53_Images &amp; Contents Layout">
    <p:spTree>
      <p:nvGrpSpPr>
        <p:cNvPr id="1" name="Shape 143"/>
        <p:cNvGrpSpPr/>
        <p:nvPr/>
      </p:nvGrpSpPr>
      <p:grpSpPr>
        <a:xfrm>
          <a:off x="0" y="0"/>
          <a:ext cx="0" cy="0"/>
          <a:chOff x="0" y="0"/>
          <a:chExt cx="0" cy="0"/>
        </a:xfrm>
      </p:grpSpPr>
      <p:pic>
        <p:nvPicPr>
          <p:cNvPr id="144" name="Google Shape;144;p14"/>
          <p:cNvPicPr preferRelativeResize="0"/>
          <p:nvPr/>
        </p:nvPicPr>
        <p:blipFill rotWithShape="1">
          <a:blip r:embed="rId2">
            <a:alphaModFix/>
          </a:blip>
          <a:srcRect l="45214"/>
          <a:stretch/>
        </p:blipFill>
        <p:spPr>
          <a:xfrm>
            <a:off x="5512526" y="-11971"/>
            <a:ext cx="6679474" cy="6881942"/>
          </a:xfrm>
          <a:prstGeom prst="rect">
            <a:avLst/>
          </a:prstGeom>
          <a:noFill/>
          <a:ln>
            <a:noFill/>
          </a:ln>
        </p:spPr>
      </p:pic>
      <p:pic>
        <p:nvPicPr>
          <p:cNvPr id="145" name="Google Shape;145;p14"/>
          <p:cNvPicPr preferRelativeResize="0"/>
          <p:nvPr/>
        </p:nvPicPr>
        <p:blipFill rotWithShape="1">
          <a:blip r:embed="rId2">
            <a:alphaModFix/>
          </a:blip>
          <a:srcRect l="1314" t="2223" r="55447" b="44342"/>
          <a:stretch/>
        </p:blipFill>
        <p:spPr>
          <a:xfrm>
            <a:off x="7889966" y="2416629"/>
            <a:ext cx="3801292" cy="2651760"/>
          </a:xfrm>
          <a:prstGeom prst="rect">
            <a:avLst/>
          </a:prstGeom>
          <a:noFill/>
          <a:ln>
            <a:noFill/>
          </a:ln>
        </p:spPr>
      </p:pic>
      <p:sp>
        <p:nvSpPr>
          <p:cNvPr id="146" name="Google Shape;146;p14"/>
          <p:cNvSpPr txBox="1">
            <a:spLocks noGrp="1"/>
          </p:cNvSpPr>
          <p:nvPr>
            <p:ph type="body" idx="1"/>
          </p:nvPr>
        </p:nvSpPr>
        <p:spPr>
          <a:xfrm>
            <a:off x="353060" y="378823"/>
            <a:ext cx="5329238" cy="615260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4"/>
          <p:cNvSpPr>
            <a:spLocks noGrp="1"/>
          </p:cNvSpPr>
          <p:nvPr>
            <p:ph type="pic" idx="2"/>
          </p:nvPr>
        </p:nvSpPr>
        <p:spPr>
          <a:xfrm>
            <a:off x="7707313" y="1893887"/>
            <a:ext cx="4131627" cy="394520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48" name="Google Shape;148;p14"/>
          <p:cNvGrpSpPr/>
          <p:nvPr/>
        </p:nvGrpSpPr>
        <p:grpSpPr>
          <a:xfrm>
            <a:off x="-4946" y="6547470"/>
            <a:ext cx="12027129" cy="383311"/>
            <a:chOff x="-4946" y="6547470"/>
            <a:chExt cx="12027129" cy="383311"/>
          </a:xfrm>
        </p:grpSpPr>
        <p:grpSp>
          <p:nvGrpSpPr>
            <p:cNvPr id="149" name="Google Shape;149;p14"/>
            <p:cNvGrpSpPr/>
            <p:nvPr/>
          </p:nvGrpSpPr>
          <p:grpSpPr>
            <a:xfrm>
              <a:off x="-4946" y="6548165"/>
              <a:ext cx="9753598" cy="335375"/>
              <a:chOff x="4896852" y="697832"/>
              <a:chExt cx="2069429" cy="168442"/>
            </a:xfrm>
          </p:grpSpPr>
          <p:sp>
            <p:nvSpPr>
              <p:cNvPr id="150" name="Google Shape;150;p14"/>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p14"/>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4"/>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4"/>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54" name="Google Shape;154;p14"/>
            <p:cNvPicPr preferRelativeResize="0"/>
            <p:nvPr/>
          </p:nvPicPr>
          <p:blipFill rotWithShape="1">
            <a:blip r:embed="rId3">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55"/>
        <p:cNvGrpSpPr/>
        <p:nvPr/>
      </p:nvGrpSpPr>
      <p:grpSpPr>
        <a:xfrm>
          <a:off x="0" y="0"/>
          <a:ext cx="0" cy="0"/>
          <a:chOff x="0" y="0"/>
          <a:chExt cx="0" cy="0"/>
        </a:xfrm>
      </p:grpSpPr>
      <p:sp>
        <p:nvSpPr>
          <p:cNvPr id="156" name="Google Shape;156;p15"/>
          <p:cNvSpPr>
            <a:spLocks noGrp="1"/>
          </p:cNvSpPr>
          <p:nvPr>
            <p:ph type="pic" idx="2"/>
          </p:nvPr>
        </p:nvSpPr>
        <p:spPr>
          <a:xfrm>
            <a:off x="0" y="3"/>
            <a:ext cx="12192002" cy="376034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7" name="Google Shape;157;p15"/>
          <p:cNvSpPr txBox="1">
            <a:spLocks noGrp="1"/>
          </p:cNvSpPr>
          <p:nvPr>
            <p:ph type="body" idx="1"/>
          </p:nvPr>
        </p:nvSpPr>
        <p:spPr>
          <a:xfrm>
            <a:off x="323528" y="3944983"/>
            <a:ext cx="11573196" cy="25995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58" name="Google Shape;158;p15"/>
          <p:cNvGrpSpPr/>
          <p:nvPr/>
        </p:nvGrpSpPr>
        <p:grpSpPr>
          <a:xfrm>
            <a:off x="-4946" y="6547470"/>
            <a:ext cx="12027129" cy="383311"/>
            <a:chOff x="-4946" y="6547470"/>
            <a:chExt cx="12027129" cy="383311"/>
          </a:xfrm>
        </p:grpSpPr>
        <p:grpSp>
          <p:nvGrpSpPr>
            <p:cNvPr id="159" name="Google Shape;159;p15"/>
            <p:cNvGrpSpPr/>
            <p:nvPr/>
          </p:nvGrpSpPr>
          <p:grpSpPr>
            <a:xfrm>
              <a:off x="-4946" y="6548165"/>
              <a:ext cx="9753598" cy="335375"/>
              <a:chOff x="4896852" y="697832"/>
              <a:chExt cx="2069429" cy="168442"/>
            </a:xfrm>
          </p:grpSpPr>
          <p:sp>
            <p:nvSpPr>
              <p:cNvPr id="160" name="Google Shape;160;p1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1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64" name="Google Shape;164;p1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Image slide layout">
  <p:cSld name="10_Image slide layout">
    <p:spTree>
      <p:nvGrpSpPr>
        <p:cNvPr id="1" name="Shape 165"/>
        <p:cNvGrpSpPr/>
        <p:nvPr/>
      </p:nvGrpSpPr>
      <p:grpSpPr>
        <a:xfrm>
          <a:off x="0" y="0"/>
          <a:ext cx="0" cy="0"/>
          <a:chOff x="0" y="0"/>
          <a:chExt cx="0" cy="0"/>
        </a:xfrm>
      </p:grpSpPr>
      <p:sp>
        <p:nvSpPr>
          <p:cNvPr id="166" name="Google Shape;166;p16"/>
          <p:cNvSpPr>
            <a:spLocks noGrp="1"/>
          </p:cNvSpPr>
          <p:nvPr>
            <p:ph type="pic" idx="2"/>
          </p:nvPr>
        </p:nvSpPr>
        <p:spPr>
          <a:xfrm>
            <a:off x="815007" y="564046"/>
            <a:ext cx="6624018" cy="572990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16"/>
          <p:cNvSpPr txBox="1">
            <a:spLocks noGrp="1"/>
          </p:cNvSpPr>
          <p:nvPr>
            <p:ph type="body" idx="1"/>
          </p:nvPr>
        </p:nvSpPr>
        <p:spPr>
          <a:xfrm>
            <a:off x="7628708" y="489555"/>
            <a:ext cx="4268015" cy="57299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68" name="Google Shape;168;p16"/>
          <p:cNvGrpSpPr/>
          <p:nvPr/>
        </p:nvGrpSpPr>
        <p:grpSpPr>
          <a:xfrm>
            <a:off x="-4946" y="6547470"/>
            <a:ext cx="12027129" cy="383311"/>
            <a:chOff x="-4946" y="6547470"/>
            <a:chExt cx="12027129" cy="383311"/>
          </a:xfrm>
        </p:grpSpPr>
        <p:grpSp>
          <p:nvGrpSpPr>
            <p:cNvPr id="169" name="Google Shape;169;p16"/>
            <p:cNvGrpSpPr/>
            <p:nvPr/>
          </p:nvGrpSpPr>
          <p:grpSpPr>
            <a:xfrm>
              <a:off x="-4946" y="6548165"/>
              <a:ext cx="9753598" cy="335375"/>
              <a:chOff x="4896852" y="697832"/>
              <a:chExt cx="2069429" cy="168442"/>
            </a:xfrm>
          </p:grpSpPr>
          <p:sp>
            <p:nvSpPr>
              <p:cNvPr id="170" name="Google Shape;170;p1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1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1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74" name="Google Shape;174;p1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solidFill>
          <a:schemeClr val="lt1"/>
        </a:solidFill>
        <a:effectLst/>
      </p:bgPr>
    </p:bg>
    <p:spTree>
      <p:nvGrpSpPr>
        <p:cNvPr id="1" name="Shape 176"/>
        <p:cNvGrpSpPr/>
        <p:nvPr/>
      </p:nvGrpSpPr>
      <p:grpSpPr>
        <a:xfrm>
          <a:off x="0" y="0"/>
          <a:ext cx="0" cy="0"/>
          <a:chOff x="0" y="0"/>
          <a:chExt cx="0" cy="0"/>
        </a:xfrm>
      </p:grpSpPr>
      <p:pic>
        <p:nvPicPr>
          <p:cNvPr id="177" name="Google Shape;177;p18"/>
          <p:cNvPicPr preferRelativeResize="0"/>
          <p:nvPr/>
        </p:nvPicPr>
        <p:blipFill rotWithShape="1">
          <a:blip r:embed="rId2">
            <a:alphaModFix/>
          </a:blip>
          <a:srcRect l="43393" t="1161"/>
          <a:stretch/>
        </p:blipFill>
        <p:spPr>
          <a:xfrm>
            <a:off x="6805621" y="-6733"/>
            <a:ext cx="5386379" cy="5310249"/>
          </a:xfrm>
          <a:prstGeom prst="rect">
            <a:avLst/>
          </a:prstGeom>
          <a:noFill/>
          <a:ln>
            <a:noFill/>
          </a:ln>
        </p:spPr>
      </p:pic>
      <p:grpSp>
        <p:nvGrpSpPr>
          <p:cNvPr id="178" name="Google Shape;178;p18"/>
          <p:cNvGrpSpPr/>
          <p:nvPr/>
        </p:nvGrpSpPr>
        <p:grpSpPr>
          <a:xfrm>
            <a:off x="1" y="3898232"/>
            <a:ext cx="12192000" cy="1467852"/>
            <a:chOff x="4379494" y="697832"/>
            <a:chExt cx="2586787" cy="168442"/>
          </a:xfrm>
        </p:grpSpPr>
        <p:sp>
          <p:nvSpPr>
            <p:cNvPr id="179" name="Google Shape;179;p18"/>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0" name="Google Shape;180;p18"/>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1" name="Google Shape;181;p18"/>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2" name="Google Shape;182;p18"/>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3" name="Google Shape;183;p1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84" name="Google Shape;184;p18"/>
          <p:cNvSpPr txBox="1">
            <a:spLocks noGrp="1"/>
          </p:cNvSpPr>
          <p:nvPr>
            <p:ph type="body" idx="1"/>
          </p:nvPr>
        </p:nvSpPr>
        <p:spPr>
          <a:xfrm>
            <a:off x="509588" y="4247166"/>
            <a:ext cx="10985500" cy="7699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18"/>
          <p:cNvSpPr/>
          <p:nvPr/>
        </p:nvSpPr>
        <p:spPr>
          <a:xfrm>
            <a:off x="8164286" y="2272937"/>
            <a:ext cx="3801291" cy="105809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86" name="Google Shape;186;p18"/>
          <p:cNvPicPr preferRelativeResize="0"/>
          <p:nvPr/>
        </p:nvPicPr>
        <p:blipFill rotWithShape="1">
          <a:blip r:embed="rId3">
            <a:alphaModFix/>
          </a:blip>
          <a:srcRect/>
          <a:stretch/>
        </p:blipFill>
        <p:spPr>
          <a:xfrm>
            <a:off x="8431965" y="2434149"/>
            <a:ext cx="3646824" cy="693376"/>
          </a:xfrm>
          <a:prstGeom prst="rect">
            <a:avLst/>
          </a:prstGeom>
          <a:noFill/>
          <a:ln>
            <a:noFill/>
          </a:ln>
        </p:spPr>
      </p:pic>
      <p:pic>
        <p:nvPicPr>
          <p:cNvPr id="187" name="Google Shape;187;p18" descr="A picture containing drawing&#10;&#10;Description automatically generated"/>
          <p:cNvPicPr preferRelativeResize="0"/>
          <p:nvPr/>
        </p:nvPicPr>
        <p:blipFill rotWithShape="1">
          <a:blip r:embed="rId4">
            <a:alphaModFix/>
          </a:blip>
          <a:srcRect/>
          <a:stretch/>
        </p:blipFill>
        <p:spPr>
          <a:xfrm>
            <a:off x="9985361" y="1505990"/>
            <a:ext cx="540032" cy="83602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t="549" r="567"/>
          <a:stretch/>
        </p:blipFill>
        <p:spPr>
          <a:xfrm>
            <a:off x="0" y="-10141"/>
            <a:ext cx="12192000" cy="6877402"/>
          </a:xfrm>
          <a:prstGeom prst="rect">
            <a:avLst/>
          </a:prstGeom>
          <a:noFill/>
          <a:ln>
            <a:noFill/>
          </a:ln>
        </p:spPr>
      </p:pic>
      <p:pic>
        <p:nvPicPr>
          <p:cNvPr id="20" name="Google Shape;20;p3"/>
          <p:cNvPicPr preferRelativeResize="0"/>
          <p:nvPr/>
        </p:nvPicPr>
        <p:blipFill rotWithShape="1">
          <a:blip r:embed="rId2">
            <a:alphaModFix/>
          </a:blip>
          <a:srcRect t="31406" r="51735" b="50000"/>
          <a:stretch/>
        </p:blipFill>
        <p:spPr>
          <a:xfrm>
            <a:off x="803637" y="1003145"/>
            <a:ext cx="4238625" cy="920932"/>
          </a:xfrm>
          <a:prstGeom prst="rect">
            <a:avLst/>
          </a:prstGeom>
          <a:noFill/>
          <a:ln>
            <a:noFill/>
          </a:ln>
        </p:spPr>
      </p:pic>
      <p:sp>
        <p:nvSpPr>
          <p:cNvPr id="21" name="Google Shape;21;p3"/>
          <p:cNvSpPr txBox="1">
            <a:spLocks noGrp="1"/>
          </p:cNvSpPr>
          <p:nvPr>
            <p:ph type="body" idx="1"/>
          </p:nvPr>
        </p:nvSpPr>
        <p:spPr>
          <a:xfrm>
            <a:off x="803275" y="1175107"/>
            <a:ext cx="4852942"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F3F3F"/>
              </a:buClr>
              <a:buSzPts val="7200"/>
              <a:buFont typeface="Arial"/>
              <a:buNone/>
              <a:defRPr sz="72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2" name="Google Shape;22;p3" descr="A close up of a sign&#10;&#10;Description automatically generated"/>
          <p:cNvPicPr preferRelativeResize="0"/>
          <p:nvPr/>
        </p:nvPicPr>
        <p:blipFill rotWithShape="1">
          <a:blip r:embed="rId3">
            <a:alphaModFix/>
          </a:blip>
          <a:srcRect/>
          <a:stretch/>
        </p:blipFill>
        <p:spPr>
          <a:xfrm>
            <a:off x="894715" y="3448591"/>
            <a:ext cx="3746622" cy="1097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grpSp>
        <p:nvGrpSpPr>
          <p:cNvPr id="25" name="Google Shape;25;p5"/>
          <p:cNvGrpSpPr/>
          <p:nvPr/>
        </p:nvGrpSpPr>
        <p:grpSpPr>
          <a:xfrm>
            <a:off x="3907972" y="1063755"/>
            <a:ext cx="4376057" cy="77068"/>
            <a:chOff x="4379494" y="697832"/>
            <a:chExt cx="2586787" cy="168442"/>
          </a:xfrm>
        </p:grpSpPr>
        <p:sp>
          <p:nvSpPr>
            <p:cNvPr id="26" name="Google Shape;26;p5"/>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5"/>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5"/>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5"/>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1" name="Google Shape;31;p5"/>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3" name="Google Shape;33;p5"/>
          <p:cNvGrpSpPr/>
          <p:nvPr/>
        </p:nvGrpSpPr>
        <p:grpSpPr>
          <a:xfrm>
            <a:off x="-4946" y="6547470"/>
            <a:ext cx="12027129" cy="383311"/>
            <a:chOff x="-4946" y="6547470"/>
            <a:chExt cx="12027129" cy="383311"/>
          </a:xfrm>
        </p:grpSpPr>
        <p:grpSp>
          <p:nvGrpSpPr>
            <p:cNvPr id="34" name="Google Shape;34;p5"/>
            <p:cNvGrpSpPr/>
            <p:nvPr/>
          </p:nvGrpSpPr>
          <p:grpSpPr>
            <a:xfrm>
              <a:off x="-4946" y="6548165"/>
              <a:ext cx="9753598" cy="335375"/>
              <a:chOff x="4896852" y="697832"/>
              <a:chExt cx="2069429" cy="168442"/>
            </a:xfrm>
          </p:grpSpPr>
          <p:sp>
            <p:nvSpPr>
              <p:cNvPr id="35" name="Google Shape;35;p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9" name="Google Shape;39;p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43" name="Google Shape;43;p6"/>
          <p:cNvGrpSpPr/>
          <p:nvPr/>
        </p:nvGrpSpPr>
        <p:grpSpPr>
          <a:xfrm>
            <a:off x="-4946" y="6547470"/>
            <a:ext cx="12027129" cy="383311"/>
            <a:chOff x="-4946" y="6547470"/>
            <a:chExt cx="12027129" cy="383311"/>
          </a:xfrm>
        </p:grpSpPr>
        <p:grpSp>
          <p:nvGrpSpPr>
            <p:cNvPr id="44" name="Google Shape;44;p6"/>
            <p:cNvGrpSpPr/>
            <p:nvPr/>
          </p:nvGrpSpPr>
          <p:grpSpPr>
            <a:xfrm>
              <a:off x="-4946" y="6548165"/>
              <a:ext cx="9753598" cy="335375"/>
              <a:chOff x="4896852" y="697832"/>
              <a:chExt cx="2069429" cy="168442"/>
            </a:xfrm>
          </p:grpSpPr>
          <p:sp>
            <p:nvSpPr>
              <p:cNvPr id="45" name="Google Shape;45;p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49" name="Google Shape;49;p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50"/>
        <p:cNvGrpSpPr/>
        <p:nvPr/>
      </p:nvGrpSpPr>
      <p:grpSpPr>
        <a:xfrm>
          <a:off x="0" y="0"/>
          <a:ext cx="0" cy="0"/>
          <a:chOff x="0" y="0"/>
          <a:chExt cx="0" cy="0"/>
        </a:xfrm>
      </p:grpSpPr>
      <p:sp>
        <p:nvSpPr>
          <p:cNvPr id="51" name="Google Shape;51;p7"/>
          <p:cNvSpPr/>
          <p:nvPr/>
        </p:nvSpPr>
        <p:spPr>
          <a:xfrm rot="5400000">
            <a:off x="5869923" y="213026"/>
            <a:ext cx="6548153" cy="6096000"/>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7"/>
          <p:cNvSpPr txBox="1">
            <a:spLocks noGrp="1"/>
          </p:cNvSpPr>
          <p:nvPr>
            <p:ph type="body" idx="1"/>
          </p:nvPr>
        </p:nvSpPr>
        <p:spPr>
          <a:xfrm>
            <a:off x="6257110" y="1449976"/>
            <a:ext cx="5760720" cy="48788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3pPr>
            <a:lvl4pPr marL="1828800" marR="0" lvl="3"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4pPr>
            <a:lvl5pPr marL="2286000" marR="0" lvl="4"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2"/>
          </p:nvPr>
        </p:nvSpPr>
        <p:spPr>
          <a:xfrm>
            <a:off x="174171" y="1476104"/>
            <a:ext cx="5747657" cy="485273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3pPr>
            <a:lvl4pPr marL="1828800" marR="0" lvl="3"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4pPr>
            <a:lvl5pPr marL="2286000" marR="0" lvl="4"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body" idx="3"/>
          </p:nvPr>
        </p:nvSpPr>
        <p:spPr>
          <a:xfrm>
            <a:off x="174171" y="195762"/>
            <a:ext cx="5747623"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3600"/>
              <a:buFont typeface="Arial"/>
              <a:buNone/>
              <a:defRPr sz="36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body" idx="4"/>
          </p:nvPr>
        </p:nvSpPr>
        <p:spPr>
          <a:xfrm>
            <a:off x="6257110" y="182699"/>
            <a:ext cx="5747623"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56" name="Google Shape;56;p7"/>
          <p:cNvGrpSpPr/>
          <p:nvPr/>
        </p:nvGrpSpPr>
        <p:grpSpPr>
          <a:xfrm>
            <a:off x="-4946" y="6547470"/>
            <a:ext cx="12027129" cy="383311"/>
            <a:chOff x="-4946" y="6547470"/>
            <a:chExt cx="12027129" cy="383311"/>
          </a:xfrm>
        </p:grpSpPr>
        <p:grpSp>
          <p:nvGrpSpPr>
            <p:cNvPr id="57" name="Google Shape;57;p7"/>
            <p:cNvGrpSpPr/>
            <p:nvPr/>
          </p:nvGrpSpPr>
          <p:grpSpPr>
            <a:xfrm>
              <a:off x="-4946" y="6548165"/>
              <a:ext cx="9753598" cy="335375"/>
              <a:chOff x="4896852" y="697832"/>
              <a:chExt cx="2069429" cy="168442"/>
            </a:xfrm>
          </p:grpSpPr>
          <p:sp>
            <p:nvSpPr>
              <p:cNvPr id="58" name="Google Shape;58;p7"/>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62" name="Google Shape;62;p7"/>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63"/>
        <p:cNvGrpSpPr/>
        <p:nvPr/>
      </p:nvGrpSpPr>
      <p:grpSpPr>
        <a:xfrm>
          <a:off x="0" y="0"/>
          <a:ext cx="0" cy="0"/>
          <a:chOff x="0" y="0"/>
          <a:chExt cx="0" cy="0"/>
        </a:xfrm>
      </p:grpSpPr>
      <p:graphicFrame>
        <p:nvGraphicFramePr>
          <p:cNvPr id="64" name="Google Shape;64;p8"/>
          <p:cNvGraphicFramePr/>
          <p:nvPr/>
        </p:nvGraphicFramePr>
        <p:xfrm>
          <a:off x="373969" y="1332411"/>
          <a:ext cx="11444025" cy="2873850"/>
        </p:xfrm>
        <a:graphic>
          <a:graphicData uri="http://schemas.openxmlformats.org/drawingml/2006/table">
            <a:tbl>
              <a:tblPr firstRow="1" bandRow="1">
                <a:noFill/>
                <a:tableStyleId>{C5506C4D-7EEC-4CB1-95DF-D9B22A299A20}</a:tableStyleId>
              </a:tblPr>
              <a:tblGrid>
                <a:gridCol w="3814675">
                  <a:extLst>
                    <a:ext uri="{9D8B030D-6E8A-4147-A177-3AD203B41FA5}">
                      <a16:colId xmlns:a16="http://schemas.microsoft.com/office/drawing/2014/main" val="20000"/>
                    </a:ext>
                  </a:extLst>
                </a:gridCol>
                <a:gridCol w="3814675">
                  <a:extLst>
                    <a:ext uri="{9D8B030D-6E8A-4147-A177-3AD203B41FA5}">
                      <a16:colId xmlns:a16="http://schemas.microsoft.com/office/drawing/2014/main" val="20001"/>
                    </a:ext>
                  </a:extLst>
                </a:gridCol>
                <a:gridCol w="3814675">
                  <a:extLst>
                    <a:ext uri="{9D8B030D-6E8A-4147-A177-3AD203B41FA5}">
                      <a16:colId xmlns:a16="http://schemas.microsoft.com/office/drawing/2014/main" val="20002"/>
                    </a:ext>
                  </a:extLst>
                </a:gridCol>
              </a:tblGrid>
              <a:tr h="4105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1</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2</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bl>
          </a:graphicData>
        </a:graphic>
      </p:graphicFrame>
      <p:sp>
        <p:nvSpPr>
          <p:cNvPr id="65" name="Google Shape;65;p8"/>
          <p:cNvSpPr txBox="1">
            <a:spLocks noGrp="1"/>
          </p:cNvSpPr>
          <p:nvPr>
            <p:ph type="body" idx="1"/>
          </p:nvPr>
        </p:nvSpPr>
        <p:spPr>
          <a:xfrm>
            <a:off x="373969" y="323593"/>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66" name="Google Shape;66;p8"/>
          <p:cNvGrpSpPr/>
          <p:nvPr/>
        </p:nvGrpSpPr>
        <p:grpSpPr>
          <a:xfrm>
            <a:off x="3907972" y="1063755"/>
            <a:ext cx="4376057" cy="77068"/>
            <a:chOff x="4379494" y="697832"/>
            <a:chExt cx="2586787" cy="168442"/>
          </a:xfrm>
        </p:grpSpPr>
        <p:sp>
          <p:nvSpPr>
            <p:cNvPr id="67" name="Google Shape;67;p8"/>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 name="Google Shape;68;p8"/>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8"/>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8"/>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 name="Google Shape;71;p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72" name="Google Shape;72;p8"/>
          <p:cNvGrpSpPr/>
          <p:nvPr/>
        </p:nvGrpSpPr>
        <p:grpSpPr>
          <a:xfrm>
            <a:off x="-4946" y="6547470"/>
            <a:ext cx="12027129" cy="383311"/>
            <a:chOff x="-4946" y="6547470"/>
            <a:chExt cx="12027129" cy="383311"/>
          </a:xfrm>
        </p:grpSpPr>
        <p:grpSp>
          <p:nvGrpSpPr>
            <p:cNvPr id="73" name="Google Shape;73;p8"/>
            <p:cNvGrpSpPr/>
            <p:nvPr/>
          </p:nvGrpSpPr>
          <p:grpSpPr>
            <a:xfrm>
              <a:off x="-4946" y="6548165"/>
              <a:ext cx="9753598" cy="335375"/>
              <a:chOff x="4896852" y="697832"/>
              <a:chExt cx="2069429" cy="168442"/>
            </a:xfrm>
          </p:grpSpPr>
          <p:sp>
            <p:nvSpPr>
              <p:cNvPr id="74" name="Google Shape;74;p8"/>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8"/>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8"/>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78" name="Google Shape;78;p8"/>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spTree>
      <p:nvGrpSpPr>
        <p:cNvPr id="1" name="Shape 79"/>
        <p:cNvGrpSpPr/>
        <p:nvPr/>
      </p:nvGrpSpPr>
      <p:grpSpPr>
        <a:xfrm>
          <a:off x="0" y="0"/>
          <a:ext cx="0" cy="0"/>
          <a:chOff x="0" y="0"/>
          <a:chExt cx="0" cy="0"/>
        </a:xfrm>
      </p:grpSpPr>
      <p:sp>
        <p:nvSpPr>
          <p:cNvPr id="80" name="Google Shape;80;p9"/>
          <p:cNvSpPr/>
          <p:nvPr/>
        </p:nvSpPr>
        <p:spPr>
          <a:xfrm rot="5400000">
            <a:off x="6644503" y="987606"/>
            <a:ext cx="6561221" cy="4533772"/>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9"/>
          <p:cNvSpPr txBox="1">
            <a:spLocks noGrp="1"/>
          </p:cNvSpPr>
          <p:nvPr>
            <p:ph type="body" idx="1"/>
          </p:nvPr>
        </p:nvSpPr>
        <p:spPr>
          <a:xfrm>
            <a:off x="7824650" y="470489"/>
            <a:ext cx="4193179" cy="579968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2"/>
          </p:nvPr>
        </p:nvSpPr>
        <p:spPr>
          <a:xfrm>
            <a:off x="377859" y="1463039"/>
            <a:ext cx="7067969" cy="4807131"/>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body" idx="3"/>
          </p:nvPr>
        </p:nvSpPr>
        <p:spPr>
          <a:xfrm>
            <a:off x="377825" y="221887"/>
            <a:ext cx="7067550"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84" name="Google Shape;84;p9"/>
          <p:cNvGrpSpPr/>
          <p:nvPr/>
        </p:nvGrpSpPr>
        <p:grpSpPr>
          <a:xfrm>
            <a:off x="-4946" y="6547470"/>
            <a:ext cx="12027129" cy="383311"/>
            <a:chOff x="-4946" y="6547470"/>
            <a:chExt cx="12027129" cy="383311"/>
          </a:xfrm>
        </p:grpSpPr>
        <p:grpSp>
          <p:nvGrpSpPr>
            <p:cNvPr id="85" name="Google Shape;85;p9"/>
            <p:cNvGrpSpPr/>
            <p:nvPr/>
          </p:nvGrpSpPr>
          <p:grpSpPr>
            <a:xfrm>
              <a:off x="-4946" y="6548165"/>
              <a:ext cx="9753598" cy="335375"/>
              <a:chOff x="4896852" y="697832"/>
              <a:chExt cx="2069429" cy="168442"/>
            </a:xfrm>
          </p:grpSpPr>
          <p:sp>
            <p:nvSpPr>
              <p:cNvPr id="86" name="Google Shape;86;p9"/>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9"/>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9"/>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9"/>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90" name="Google Shape;90;p9"/>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91"/>
        <p:cNvGrpSpPr/>
        <p:nvPr/>
      </p:nvGrpSpPr>
      <p:grpSpPr>
        <a:xfrm>
          <a:off x="0" y="0"/>
          <a:ext cx="0" cy="0"/>
          <a:chOff x="0" y="0"/>
          <a:chExt cx="0" cy="0"/>
        </a:xfrm>
      </p:grpSpPr>
      <p:grpSp>
        <p:nvGrpSpPr>
          <p:cNvPr id="92" name="Google Shape;92;p10"/>
          <p:cNvGrpSpPr/>
          <p:nvPr/>
        </p:nvGrpSpPr>
        <p:grpSpPr>
          <a:xfrm>
            <a:off x="3907972" y="1063755"/>
            <a:ext cx="4376057" cy="77068"/>
            <a:chOff x="4379494" y="697832"/>
            <a:chExt cx="2586787" cy="168442"/>
          </a:xfrm>
        </p:grpSpPr>
        <p:sp>
          <p:nvSpPr>
            <p:cNvPr id="93" name="Google Shape;93;p10"/>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0"/>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0"/>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0"/>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0"/>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8" name="Google Shape;98;p10"/>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9" name="Google Shape;99;p10"/>
          <p:cNvPicPr preferRelativeResize="0"/>
          <p:nvPr/>
        </p:nvPicPr>
        <p:blipFill rotWithShape="1">
          <a:blip r:embed="rId2">
            <a:alphaModFix/>
          </a:blip>
          <a:srcRect/>
          <a:stretch/>
        </p:blipFill>
        <p:spPr>
          <a:xfrm>
            <a:off x="373970" y="1371600"/>
            <a:ext cx="11444060" cy="5175870"/>
          </a:xfrm>
          <a:prstGeom prst="rect">
            <a:avLst/>
          </a:prstGeom>
          <a:noFill/>
          <a:ln>
            <a:noFill/>
          </a:ln>
        </p:spPr>
      </p:pic>
      <p:grpSp>
        <p:nvGrpSpPr>
          <p:cNvPr id="100" name="Google Shape;100;p10"/>
          <p:cNvGrpSpPr/>
          <p:nvPr/>
        </p:nvGrpSpPr>
        <p:grpSpPr>
          <a:xfrm>
            <a:off x="-4946" y="6547470"/>
            <a:ext cx="12027129" cy="383311"/>
            <a:chOff x="-4946" y="6547470"/>
            <a:chExt cx="12027129" cy="383311"/>
          </a:xfrm>
        </p:grpSpPr>
        <p:grpSp>
          <p:nvGrpSpPr>
            <p:cNvPr id="101" name="Google Shape;101;p10"/>
            <p:cNvGrpSpPr/>
            <p:nvPr/>
          </p:nvGrpSpPr>
          <p:grpSpPr>
            <a:xfrm>
              <a:off x="-4946" y="6548165"/>
              <a:ext cx="9753598" cy="335375"/>
              <a:chOff x="4896852" y="697832"/>
              <a:chExt cx="2069429" cy="168442"/>
            </a:xfrm>
          </p:grpSpPr>
          <p:sp>
            <p:nvSpPr>
              <p:cNvPr id="102" name="Google Shape;102;p10"/>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0"/>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0"/>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0"/>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06" name="Google Shape;106;p10"/>
            <p:cNvPicPr preferRelativeResize="0"/>
            <p:nvPr/>
          </p:nvPicPr>
          <p:blipFill rotWithShape="1">
            <a:blip r:embed="rId3">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1_Images &amp; Contents Layout">
  <p:cSld name="51_Images &amp; Contents Layout">
    <p:spTree>
      <p:nvGrpSpPr>
        <p:cNvPr id="1" name="Shape 107"/>
        <p:cNvGrpSpPr/>
        <p:nvPr/>
      </p:nvGrpSpPr>
      <p:grpSpPr>
        <a:xfrm>
          <a:off x="0" y="0"/>
          <a:ext cx="0" cy="0"/>
          <a:chOff x="0" y="0"/>
          <a:chExt cx="0" cy="0"/>
        </a:xfrm>
      </p:grpSpPr>
      <p:sp>
        <p:nvSpPr>
          <p:cNvPr id="108" name="Google Shape;108;p11"/>
          <p:cNvSpPr>
            <a:spLocks noGrp="1"/>
          </p:cNvSpPr>
          <p:nvPr>
            <p:ph type="pic" idx="2"/>
          </p:nvPr>
        </p:nvSpPr>
        <p:spPr>
          <a:xfrm>
            <a:off x="143693" y="555623"/>
            <a:ext cx="5808616" cy="566383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11"/>
          <p:cNvSpPr txBox="1">
            <a:spLocks noGrp="1"/>
          </p:cNvSpPr>
          <p:nvPr>
            <p:ph type="body" idx="1"/>
          </p:nvPr>
        </p:nvSpPr>
        <p:spPr>
          <a:xfrm>
            <a:off x="6095999" y="542560"/>
            <a:ext cx="5952307" cy="566383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10" name="Google Shape;110;p11"/>
          <p:cNvGrpSpPr/>
          <p:nvPr/>
        </p:nvGrpSpPr>
        <p:grpSpPr>
          <a:xfrm>
            <a:off x="-4946" y="6547470"/>
            <a:ext cx="12027129" cy="383311"/>
            <a:chOff x="-4946" y="6547470"/>
            <a:chExt cx="12027129" cy="383311"/>
          </a:xfrm>
        </p:grpSpPr>
        <p:grpSp>
          <p:nvGrpSpPr>
            <p:cNvPr id="111" name="Google Shape;111;p11"/>
            <p:cNvGrpSpPr/>
            <p:nvPr/>
          </p:nvGrpSpPr>
          <p:grpSpPr>
            <a:xfrm>
              <a:off x="-4946" y="6548165"/>
              <a:ext cx="9753598" cy="335375"/>
              <a:chOff x="4896852" y="697832"/>
              <a:chExt cx="2069429" cy="168442"/>
            </a:xfrm>
          </p:grpSpPr>
          <p:sp>
            <p:nvSpPr>
              <p:cNvPr id="112" name="Google Shape;112;p11"/>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1"/>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1"/>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1"/>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16" name="Google Shape;116;p11"/>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alesforce.com/docs/atlas.en-us.apexcode.meta/apexcode/apex_dev_guide.ht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developer.salesforce.com/docs/atlas.en-us.apexcode.meta/apexcode/langCon_apex_dml_database.ht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body" idx="1"/>
          </p:nvPr>
        </p:nvSpPr>
        <p:spPr>
          <a:xfrm>
            <a:off x="398800" y="2220351"/>
            <a:ext cx="6195000" cy="10020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Salesforce Programmatic Model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WITH SECURITY_ENFORCED</a:t>
            </a:r>
          </a:p>
        </p:txBody>
      </p:sp>
      <p:sp>
        <p:nvSpPr>
          <p:cNvPr id="210" name="Google Shape;210;p22"/>
          <p:cNvSpPr txBox="1">
            <a:spLocks noGrp="1"/>
          </p:cNvSpPr>
          <p:nvPr>
            <p:ph type="body" idx="2"/>
          </p:nvPr>
        </p:nvSpPr>
        <p:spPr>
          <a:xfrm>
            <a:off x="1353505" y="1216270"/>
            <a:ext cx="9610512" cy="4888008"/>
          </a:xfrm>
          <a:prstGeom prst="rect">
            <a:avLst/>
          </a:prstGeom>
          <a:noFill/>
          <a:ln>
            <a:noFill/>
          </a:ln>
        </p:spPr>
        <p:txBody>
          <a:bodyPr spcFirstLastPara="1" wrap="square" lIns="91425" tIns="45700" rIns="91425" bIns="45700" anchor="t" anchorCtr="0">
            <a:noAutofit/>
          </a:bodyPr>
          <a:lstStyle/>
          <a:p>
            <a:pPr indent="0">
              <a:lnSpc>
                <a:spcPct val="150000"/>
              </a:lnSpc>
              <a:spcBef>
                <a:spcPts val="0"/>
              </a:spcBef>
              <a:buNone/>
            </a:pPr>
            <a:r>
              <a:rPr lang="en-US" sz="2400" dirty="0">
                <a:ea typeface="Roboto"/>
              </a:rPr>
              <a:t>We can</a:t>
            </a:r>
            <a:r>
              <a:rPr lang="en-US" sz="2400" b="1" dirty="0">
                <a:ea typeface="Roboto"/>
              </a:rPr>
              <a:t> enforce the field and object level security</a:t>
            </a:r>
            <a:r>
              <a:rPr lang="en-US" sz="2400" dirty="0">
                <a:ea typeface="Roboto"/>
              </a:rPr>
              <a:t> in SOQL by using the WITH SECURITY_ENFORCED.</a:t>
            </a:r>
            <a:endParaRPr lang="en-US" dirty="0"/>
          </a:p>
          <a:p>
            <a:pPr indent="0">
              <a:lnSpc>
                <a:spcPct val="150000"/>
              </a:lnSpc>
              <a:spcBef>
                <a:spcPts val="0"/>
              </a:spcBef>
              <a:buNone/>
            </a:pPr>
            <a:endParaRPr lang="en-US" sz="2400" dirty="0">
              <a:ea typeface="Roboto"/>
            </a:endParaRPr>
          </a:p>
          <a:p>
            <a:pPr indent="0">
              <a:lnSpc>
                <a:spcPct val="150000"/>
              </a:lnSpc>
              <a:spcBef>
                <a:spcPts val="0"/>
              </a:spcBef>
              <a:buNone/>
            </a:pPr>
            <a:r>
              <a:rPr lang="en-US" sz="2400" dirty="0">
                <a:solidFill>
                  <a:srgbClr val="3C4043"/>
                </a:solidFill>
                <a:latin typeface="Roboto"/>
                <a:ea typeface="Roboto"/>
              </a:rPr>
              <a:t>Example:</a:t>
            </a:r>
            <a:endParaRPr lang="en-US" dirty="0">
              <a:ea typeface="Roboto"/>
            </a:endParaRPr>
          </a:p>
          <a:p>
            <a:pPr indent="0">
              <a:lnSpc>
                <a:spcPct val="150000"/>
              </a:lnSpc>
              <a:spcBef>
                <a:spcPts val="0"/>
              </a:spcBef>
              <a:buNone/>
            </a:pPr>
            <a:r>
              <a:rPr lang="en-US" sz="2400" dirty="0">
                <a:ea typeface="Roboto"/>
              </a:rPr>
              <a:t>[SELECT Id, </a:t>
            </a:r>
            <a:r>
              <a:rPr lang="en-US" sz="2400" dirty="0" err="1">
                <a:ea typeface="Roboto"/>
              </a:rPr>
              <a:t>parent.Name</a:t>
            </a:r>
            <a:r>
              <a:rPr lang="en-US" sz="2400" dirty="0">
                <a:ea typeface="Roboto"/>
              </a:rPr>
              <a:t>, </a:t>
            </a:r>
            <a:r>
              <a:rPr lang="en-US" sz="2400" dirty="0" err="1">
                <a:ea typeface="Roboto"/>
              </a:rPr>
              <a:t>parent.Website</a:t>
            </a:r>
            <a:r>
              <a:rPr lang="en-US" sz="2400" dirty="0">
                <a:ea typeface="Roboto"/>
              </a:rPr>
              <a:t> FROM Account WITH SECURITY_ENFORCED]</a:t>
            </a:r>
            <a:endParaRPr lang="en-US">
              <a:ea typeface="Roboto"/>
            </a:endParaRPr>
          </a:p>
          <a:p>
            <a:pPr marL="228600" indent="-50800">
              <a:lnSpc>
                <a:spcPct val="150000"/>
              </a:lnSpc>
              <a:spcBef>
                <a:spcPts val="0"/>
              </a:spcBef>
              <a:buSzPts val="2800"/>
              <a:buNone/>
            </a:pPr>
            <a:endParaRPr lang="en-US" sz="1800" dirty="0">
              <a:solidFill>
                <a:srgbClr val="3C4043"/>
              </a:solidFill>
              <a:highlight>
                <a:srgbClr val="FFFFFF"/>
              </a:highlight>
              <a:latin typeface="Roboto"/>
              <a:ea typeface="Roboto"/>
            </a:endParaRPr>
          </a:p>
          <a:p>
            <a:pPr marL="228600" indent="-50800">
              <a:lnSpc>
                <a:spcPct val="150000"/>
              </a:lnSpc>
              <a:spcBef>
                <a:spcPts val="0"/>
              </a:spcBef>
              <a:buNone/>
            </a:pPr>
            <a:endParaRPr lang="en-US" sz="1800" dirty="0">
              <a:solidFill>
                <a:srgbClr val="3C4043"/>
              </a:solidFill>
              <a:highlight>
                <a:srgbClr val="FFFFFF"/>
              </a:highlight>
              <a:latin typeface="Roboto"/>
              <a:ea typeface="Roboto"/>
            </a:endParaRPr>
          </a:p>
          <a:p>
            <a:pPr marL="228600" lvl="0" indent="-50800" algn="l">
              <a:lnSpc>
                <a:spcPct val="150000"/>
              </a:lnSpc>
              <a:spcBef>
                <a:spcPts val="0"/>
              </a:spcBef>
              <a:spcAft>
                <a:spcPts val="0"/>
              </a:spcAft>
              <a:buNone/>
            </a:pPr>
            <a:endParaRPr lang="en-US" sz="1800" dirty="0">
              <a:solidFill>
                <a:srgbClr val="3C4043"/>
              </a:solidFill>
              <a:highlight>
                <a:srgbClr val="FFFFFF"/>
              </a:highlight>
              <a:latin typeface="Roboto"/>
              <a:ea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lang="en-US"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lang="en-US" sz="1050" dirty="0">
              <a:solidFill>
                <a:srgbClr val="3C4043"/>
              </a:solidFill>
              <a:highlight>
                <a:srgbClr val="FFFFFF"/>
              </a:highlight>
              <a:latin typeface="Roboto"/>
              <a:ea typeface="Roboto"/>
              <a:cs typeface="Roboto"/>
            </a:endParaRPr>
          </a:p>
        </p:txBody>
      </p:sp>
    </p:spTree>
    <p:extLst>
      <p:ext uri="{BB962C8B-B14F-4D97-AF65-F5344CB8AC3E}">
        <p14:creationId xmlns:p14="http://schemas.microsoft.com/office/powerpoint/2010/main" val="32980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Relationship Queries</a:t>
            </a:r>
          </a:p>
        </p:txBody>
      </p:sp>
      <p:sp>
        <p:nvSpPr>
          <p:cNvPr id="210" name="Google Shape;210;p22"/>
          <p:cNvSpPr txBox="1">
            <a:spLocks noGrp="1"/>
          </p:cNvSpPr>
          <p:nvPr>
            <p:ph type="body" idx="2"/>
          </p:nvPr>
        </p:nvSpPr>
        <p:spPr>
          <a:xfrm>
            <a:off x="375845" y="1216270"/>
            <a:ext cx="11522700" cy="4888008"/>
          </a:xfrm>
          <a:prstGeom prst="rect">
            <a:avLst/>
          </a:prstGeom>
          <a:noFill/>
          <a:ln>
            <a:noFill/>
          </a:ln>
        </p:spPr>
        <p:txBody>
          <a:bodyPr spcFirstLastPara="1" wrap="square" lIns="91425" tIns="45700" rIns="91425" bIns="45700" anchor="t" anchorCtr="0">
            <a:noAutofit/>
          </a:bodyPr>
          <a:lstStyle/>
          <a:p>
            <a:pPr marL="742950" indent="-285750">
              <a:lnSpc>
                <a:spcPct val="150000"/>
              </a:lnSpc>
              <a:spcBef>
                <a:spcPts val="0"/>
              </a:spcBef>
            </a:pPr>
            <a:r>
              <a:rPr lang="en-US" sz="2400" dirty="0">
                <a:solidFill>
                  <a:srgbClr val="3C4043"/>
                </a:solidFill>
                <a:latin typeface="Roboto"/>
                <a:ea typeface="Roboto"/>
              </a:rPr>
              <a:t>Relationship queries in SOQL are performed to fetch data from related parent or child object.</a:t>
            </a:r>
          </a:p>
          <a:p>
            <a:pPr marL="742950" indent="-285750">
              <a:lnSpc>
                <a:spcPct val="150000"/>
              </a:lnSpc>
              <a:spcBef>
                <a:spcPts val="0"/>
              </a:spcBef>
            </a:pPr>
            <a:r>
              <a:rPr lang="en-US" sz="2400" dirty="0">
                <a:solidFill>
                  <a:srgbClr val="3C4043"/>
                </a:solidFill>
                <a:latin typeface="Roboto"/>
                <a:ea typeface="Roboto"/>
              </a:rPr>
              <a:t>This is one of the most important parts in SFDC as many times we need to traverse through the parent child object relationship.</a:t>
            </a:r>
            <a:endParaRPr lang="en-US" dirty="0"/>
          </a:p>
          <a:p>
            <a:pPr marL="742950" indent="-285750">
              <a:lnSpc>
                <a:spcPct val="150000"/>
              </a:lnSpc>
              <a:spcBef>
                <a:spcPts val="0"/>
              </a:spcBef>
            </a:pPr>
            <a:r>
              <a:rPr lang="en-US" sz="2400" dirty="0">
                <a:solidFill>
                  <a:srgbClr val="3C4043"/>
                </a:solidFill>
                <a:latin typeface="Roboto"/>
                <a:ea typeface="Roboto"/>
              </a:rPr>
              <a:t>There are two types of Relationship Queries on SOQL:</a:t>
            </a:r>
          </a:p>
          <a:p>
            <a:pPr marL="1200150" lvl="1" indent="-285750">
              <a:lnSpc>
                <a:spcPct val="150000"/>
              </a:lnSpc>
              <a:spcBef>
                <a:spcPts val="0"/>
              </a:spcBef>
              <a:buSzPts val="2800"/>
            </a:pPr>
            <a:r>
              <a:rPr lang="en-US" sz="2000" dirty="0">
                <a:solidFill>
                  <a:srgbClr val="3C4043"/>
                </a:solidFill>
                <a:latin typeface="Roboto"/>
                <a:ea typeface="Roboto"/>
              </a:rPr>
              <a:t>Parent to Child</a:t>
            </a:r>
          </a:p>
          <a:p>
            <a:pPr marL="1200150" lvl="1" indent="-285750">
              <a:lnSpc>
                <a:spcPct val="150000"/>
              </a:lnSpc>
              <a:spcBef>
                <a:spcPts val="0"/>
              </a:spcBef>
              <a:buSzPts val="2800"/>
            </a:pPr>
            <a:r>
              <a:rPr lang="en-US" sz="2000" dirty="0">
                <a:solidFill>
                  <a:srgbClr val="3C4043"/>
                </a:solidFill>
                <a:latin typeface="Roboto"/>
                <a:ea typeface="Roboto"/>
              </a:rPr>
              <a:t>Child to Parent</a:t>
            </a:r>
          </a:p>
          <a:p>
            <a:pPr marL="228600" indent="-50800">
              <a:lnSpc>
                <a:spcPct val="150000"/>
              </a:lnSpc>
              <a:spcBef>
                <a:spcPts val="0"/>
              </a:spcBef>
              <a:buSzPts val="2800"/>
              <a:buNone/>
            </a:pPr>
            <a:endParaRPr lang="en-US" sz="1800" dirty="0">
              <a:solidFill>
                <a:srgbClr val="3C4043"/>
              </a:solidFill>
              <a:highlight>
                <a:srgbClr val="FFFFFF"/>
              </a:highlight>
              <a:latin typeface="Roboto"/>
              <a:ea typeface="Roboto"/>
            </a:endParaRPr>
          </a:p>
          <a:p>
            <a:pPr marL="228600" indent="-50800">
              <a:lnSpc>
                <a:spcPct val="150000"/>
              </a:lnSpc>
              <a:spcBef>
                <a:spcPts val="0"/>
              </a:spcBef>
              <a:buNone/>
            </a:pPr>
            <a:endParaRPr lang="en-US" sz="1800" dirty="0">
              <a:solidFill>
                <a:srgbClr val="3C4043"/>
              </a:solidFill>
              <a:highlight>
                <a:srgbClr val="FFFFFF"/>
              </a:highlight>
              <a:latin typeface="Roboto"/>
              <a:ea typeface="Roboto"/>
            </a:endParaRPr>
          </a:p>
          <a:p>
            <a:pPr marL="228600" lvl="0" indent="-50800" algn="l">
              <a:lnSpc>
                <a:spcPct val="150000"/>
              </a:lnSpc>
              <a:spcBef>
                <a:spcPts val="0"/>
              </a:spcBef>
              <a:spcAft>
                <a:spcPts val="0"/>
              </a:spcAft>
              <a:buNone/>
            </a:pPr>
            <a:endParaRPr lang="en-US" sz="1800" dirty="0">
              <a:solidFill>
                <a:srgbClr val="3C4043"/>
              </a:solidFill>
              <a:highlight>
                <a:srgbClr val="FFFFFF"/>
              </a:highlight>
              <a:latin typeface="Roboto"/>
              <a:ea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lang="en-US"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lang="en-US" sz="1050" dirty="0">
              <a:solidFill>
                <a:srgbClr val="3C4043"/>
              </a:solidFill>
              <a:highlight>
                <a:srgbClr val="FFFFFF"/>
              </a:highlight>
              <a:latin typeface="Roboto"/>
              <a:ea typeface="Roboto"/>
              <a:cs typeface="Roboto"/>
            </a:endParaRPr>
          </a:p>
        </p:txBody>
      </p:sp>
    </p:spTree>
    <p:extLst>
      <p:ext uri="{BB962C8B-B14F-4D97-AF65-F5344CB8AC3E}">
        <p14:creationId xmlns:p14="http://schemas.microsoft.com/office/powerpoint/2010/main" val="173129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C54069-2F82-434C-9D7F-46A515258B11}"/>
              </a:ext>
            </a:extLst>
          </p:cNvPr>
          <p:cNvSpPr>
            <a:spLocks noGrp="1"/>
          </p:cNvSpPr>
          <p:nvPr>
            <p:ph type="body" idx="1"/>
          </p:nvPr>
        </p:nvSpPr>
        <p:spPr/>
        <p:txBody>
          <a:bodyPr/>
          <a:lstStyle/>
          <a:p>
            <a:r>
              <a:rPr lang="en-US"/>
              <a:t>Child to Parent SOQL</a:t>
            </a:r>
          </a:p>
        </p:txBody>
      </p:sp>
      <p:sp>
        <p:nvSpPr>
          <p:cNvPr id="3" name="Text Placeholder 2">
            <a:extLst>
              <a:ext uri="{FF2B5EF4-FFF2-40B4-BE49-F238E27FC236}">
                <a16:creationId xmlns:a16="http://schemas.microsoft.com/office/drawing/2014/main" id="{D68929C0-60D5-4ABF-8CBF-F23BB1D86EB0}"/>
              </a:ext>
            </a:extLst>
          </p:cNvPr>
          <p:cNvSpPr>
            <a:spLocks noGrp="1"/>
          </p:cNvSpPr>
          <p:nvPr>
            <p:ph type="body" idx="2"/>
          </p:nvPr>
        </p:nvSpPr>
        <p:spPr>
          <a:xfrm>
            <a:off x="373969" y="1197031"/>
            <a:ext cx="11522754" cy="5079940"/>
          </a:xfrm>
        </p:spPr>
        <p:txBody>
          <a:bodyPr/>
          <a:lstStyle/>
          <a:p>
            <a:r>
              <a:rPr lang="en-US" sz="2400" dirty="0">
                <a:latin typeface="Robo"/>
                <a:ea typeface="Roboto"/>
              </a:rPr>
              <a:t>For child-to-parent relationships, the relationship name to the parent is the name of the foreign key, and there is a </a:t>
            </a:r>
            <a:r>
              <a:rPr lang="en-US" sz="2400" dirty="0" err="1">
                <a:latin typeface="Robo"/>
                <a:ea typeface="Roboto"/>
              </a:rPr>
              <a:t>relationshipName</a:t>
            </a:r>
            <a:r>
              <a:rPr lang="en-US" sz="2400" dirty="0">
                <a:latin typeface="Robo"/>
                <a:ea typeface="Roboto"/>
              </a:rPr>
              <a:t> property that holds the reference to the parent object. </a:t>
            </a:r>
          </a:p>
          <a:p>
            <a:r>
              <a:rPr lang="en-US" sz="2400" dirty="0">
                <a:latin typeface="Robo"/>
                <a:ea typeface="Roboto"/>
              </a:rPr>
              <a:t>For example, the Contact child object has a child-to-parent relationship to the Account object, so the value of </a:t>
            </a:r>
            <a:r>
              <a:rPr lang="en-US" sz="2400" dirty="0" err="1">
                <a:latin typeface="Robo"/>
                <a:ea typeface="Roboto"/>
              </a:rPr>
              <a:t>relationshipName</a:t>
            </a:r>
            <a:r>
              <a:rPr lang="en-US" sz="2400" dirty="0">
                <a:latin typeface="Robo"/>
                <a:ea typeface="Roboto"/>
              </a:rPr>
              <a:t> in Contact is Account. </a:t>
            </a:r>
          </a:p>
          <a:p>
            <a:r>
              <a:rPr lang="en-US" sz="2400" dirty="0">
                <a:latin typeface="Robo"/>
                <a:ea typeface="Roboto"/>
              </a:rPr>
              <a:t>These relationships are traversed by specifying the parent using dot notation in the query</a:t>
            </a:r>
          </a:p>
          <a:p>
            <a:r>
              <a:rPr lang="en-US" sz="2400" dirty="0">
                <a:latin typeface="Robo"/>
                <a:ea typeface="Roboto"/>
              </a:rPr>
              <a:t>For Example:</a:t>
            </a:r>
          </a:p>
          <a:p>
            <a:pPr lvl="1" indent="-285750">
              <a:buSzPts val="2800"/>
            </a:pPr>
            <a:r>
              <a:rPr lang="en-US" sz="2000" dirty="0">
                <a:latin typeface="Robo"/>
                <a:ea typeface="Roboto"/>
              </a:rPr>
              <a:t>List&lt;Contact&gt; </a:t>
            </a:r>
            <a:r>
              <a:rPr lang="en-US" sz="2000" dirty="0" err="1">
                <a:latin typeface="Robo"/>
                <a:ea typeface="Roboto"/>
              </a:rPr>
              <a:t>listContact</a:t>
            </a:r>
            <a:r>
              <a:rPr lang="en-US" sz="2000" dirty="0">
                <a:latin typeface="Robo"/>
                <a:ea typeface="Roboto"/>
              </a:rPr>
              <a:t> = [SELECT FirstName, </a:t>
            </a:r>
            <a:r>
              <a:rPr lang="en-US" sz="2000" dirty="0" err="1">
                <a:latin typeface="Robo"/>
                <a:ea typeface="Roboto"/>
              </a:rPr>
              <a:t>LastName</a:t>
            </a:r>
            <a:r>
              <a:rPr lang="en-US" sz="2000" dirty="0">
                <a:latin typeface="Robo"/>
                <a:ea typeface="Roboto"/>
              </a:rPr>
              <a:t>, </a:t>
            </a:r>
            <a:r>
              <a:rPr lang="en-US" sz="2000" dirty="0" err="1">
                <a:latin typeface="Robo"/>
                <a:ea typeface="Roboto"/>
              </a:rPr>
              <a:t>Account.Name</a:t>
            </a:r>
            <a:r>
              <a:rPr lang="en-US" sz="2000" dirty="0">
                <a:latin typeface="Robo"/>
                <a:ea typeface="Roboto"/>
              </a:rPr>
              <a:t>, </a:t>
            </a:r>
            <a:r>
              <a:rPr lang="en-US" sz="2000" dirty="0" err="1">
                <a:latin typeface="Robo"/>
                <a:ea typeface="Roboto"/>
              </a:rPr>
              <a:t>Account.Industry</a:t>
            </a:r>
            <a:r>
              <a:rPr lang="en-US" sz="2000" dirty="0">
                <a:latin typeface="Robo"/>
                <a:ea typeface="Roboto"/>
              </a:rPr>
              <a:t> FROM Contact where id = ‘XXXXXXXX’];</a:t>
            </a:r>
          </a:p>
          <a:p>
            <a:r>
              <a:rPr lang="en-US" sz="2400" dirty="0">
                <a:solidFill>
                  <a:srgbClr val="3C4043"/>
                </a:solidFill>
                <a:ea typeface="Roboto"/>
              </a:rPr>
              <a:t>Salesforce created standard relation name can be directly used whereas for custom relationships we will need to append  '__r' in the parent relationship name.</a:t>
            </a:r>
            <a:endParaRPr lang="en-US" sz="2400" dirty="0">
              <a:ea typeface="Roboto"/>
            </a:endParaRPr>
          </a:p>
          <a:p>
            <a:r>
              <a:rPr lang="en-US" sz="2400" dirty="0">
                <a:solidFill>
                  <a:srgbClr val="3C4043"/>
                </a:solidFill>
                <a:ea typeface="Roboto"/>
              </a:rPr>
              <a:t>In child to parent SOQL we can traverse </a:t>
            </a:r>
            <a:r>
              <a:rPr lang="en-US" sz="2400" dirty="0" err="1">
                <a:solidFill>
                  <a:srgbClr val="3C4043"/>
                </a:solidFill>
                <a:ea typeface="Roboto"/>
              </a:rPr>
              <a:t>upto</a:t>
            </a:r>
            <a:r>
              <a:rPr lang="en-US" sz="2400" dirty="0">
                <a:solidFill>
                  <a:srgbClr val="3C4043"/>
                </a:solidFill>
                <a:ea typeface="Roboto"/>
              </a:rPr>
              <a:t> five levels up to fetch the parent data.</a:t>
            </a:r>
            <a:endParaRPr lang="en-US" sz="2400" dirty="0">
              <a:ea typeface="Roboto"/>
            </a:endParaRPr>
          </a:p>
          <a:p>
            <a:pPr indent="-285750">
              <a:buSzPts val="2800"/>
            </a:pPr>
            <a:endParaRPr lang="en-US" sz="2400" dirty="0">
              <a:latin typeface="Robo"/>
              <a:ea typeface="Roboto"/>
            </a:endParaRPr>
          </a:p>
        </p:txBody>
      </p:sp>
    </p:spTree>
    <p:extLst>
      <p:ext uri="{BB962C8B-B14F-4D97-AF65-F5344CB8AC3E}">
        <p14:creationId xmlns:p14="http://schemas.microsoft.com/office/powerpoint/2010/main" val="213628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C54069-2F82-434C-9D7F-46A515258B11}"/>
              </a:ext>
            </a:extLst>
          </p:cNvPr>
          <p:cNvSpPr>
            <a:spLocks noGrp="1"/>
          </p:cNvSpPr>
          <p:nvPr>
            <p:ph type="body" idx="1"/>
          </p:nvPr>
        </p:nvSpPr>
        <p:spPr/>
        <p:txBody>
          <a:bodyPr/>
          <a:lstStyle/>
          <a:p>
            <a:r>
              <a:rPr lang="en-US"/>
              <a:t>Parent to Child SOQL</a:t>
            </a:r>
          </a:p>
        </p:txBody>
      </p:sp>
      <p:sp>
        <p:nvSpPr>
          <p:cNvPr id="3" name="Text Placeholder 2">
            <a:extLst>
              <a:ext uri="{FF2B5EF4-FFF2-40B4-BE49-F238E27FC236}">
                <a16:creationId xmlns:a16="http://schemas.microsoft.com/office/drawing/2014/main" id="{D68929C0-60D5-4ABF-8CBF-F23BB1D86EB0}"/>
              </a:ext>
            </a:extLst>
          </p:cNvPr>
          <p:cNvSpPr>
            <a:spLocks noGrp="1"/>
          </p:cNvSpPr>
          <p:nvPr>
            <p:ph type="body" idx="2"/>
          </p:nvPr>
        </p:nvSpPr>
        <p:spPr>
          <a:xfrm>
            <a:off x="373969" y="1211409"/>
            <a:ext cx="11522754" cy="5008053"/>
          </a:xfrm>
        </p:spPr>
        <p:txBody>
          <a:bodyPr/>
          <a:lstStyle/>
          <a:p>
            <a:r>
              <a:rPr lang="en-US" sz="2400" dirty="0">
                <a:solidFill>
                  <a:srgbClr val="3C4043"/>
                </a:solidFill>
                <a:latin typeface="Robo"/>
                <a:ea typeface="Roboto"/>
              </a:rPr>
              <a:t>For parent-to-child relationships, the parent object has a name for the child relationship that is unique to the parent, the plural of the child object name. </a:t>
            </a:r>
          </a:p>
          <a:p>
            <a:r>
              <a:rPr lang="en-US" sz="2400" dirty="0">
                <a:solidFill>
                  <a:srgbClr val="3C4043"/>
                </a:solidFill>
                <a:latin typeface="Robo"/>
                <a:ea typeface="Roboto"/>
              </a:rPr>
              <a:t>For example, Account has child relationships to Assets, Cases, and Contacts among other objects, and has a </a:t>
            </a:r>
            <a:r>
              <a:rPr lang="en-US" sz="2400" dirty="0" err="1">
                <a:solidFill>
                  <a:srgbClr val="3C4043"/>
                </a:solidFill>
                <a:latin typeface="Robo"/>
                <a:ea typeface="Roboto"/>
              </a:rPr>
              <a:t>relationshipName</a:t>
            </a:r>
            <a:r>
              <a:rPr lang="en-US" sz="2400" dirty="0">
                <a:solidFill>
                  <a:srgbClr val="3C4043"/>
                </a:solidFill>
                <a:latin typeface="Robo"/>
                <a:ea typeface="Roboto"/>
              </a:rPr>
              <a:t> for each, Assets, Cases, and </a:t>
            </a:r>
            <a:r>
              <a:rPr lang="en-US" sz="2400" dirty="0" err="1">
                <a:solidFill>
                  <a:srgbClr val="3C4043"/>
                </a:solidFill>
                <a:latin typeface="Robo"/>
                <a:ea typeface="Roboto"/>
              </a:rPr>
              <a:t>Contacts.These</a:t>
            </a:r>
            <a:r>
              <a:rPr lang="en-US" sz="2400" dirty="0">
                <a:solidFill>
                  <a:srgbClr val="3C4043"/>
                </a:solidFill>
                <a:latin typeface="Robo"/>
                <a:ea typeface="Roboto"/>
              </a:rPr>
              <a:t> relationships can be traversed only in the SELECT clause, using a nested SOQL query. </a:t>
            </a:r>
          </a:p>
          <a:p>
            <a:r>
              <a:rPr lang="en-US" sz="2400" dirty="0">
                <a:solidFill>
                  <a:srgbClr val="3C4043"/>
                </a:solidFill>
                <a:latin typeface="Robo"/>
                <a:ea typeface="Roboto"/>
              </a:rPr>
              <a:t>For Example:</a:t>
            </a:r>
          </a:p>
          <a:p>
            <a:pPr lvl="1" indent="-285750">
              <a:buSzPts val="2800"/>
            </a:pPr>
            <a:r>
              <a:rPr lang="en-US" dirty="0">
                <a:solidFill>
                  <a:srgbClr val="3C4043"/>
                </a:solidFill>
                <a:latin typeface="Robo"/>
                <a:ea typeface="Roboto"/>
              </a:rPr>
              <a:t>List&lt;Account&gt; </a:t>
            </a:r>
            <a:r>
              <a:rPr lang="en-US" dirty="0" err="1">
                <a:solidFill>
                  <a:srgbClr val="3C4043"/>
                </a:solidFill>
                <a:latin typeface="Robo"/>
                <a:ea typeface="Roboto"/>
              </a:rPr>
              <a:t>listAccount</a:t>
            </a:r>
            <a:r>
              <a:rPr lang="en-US" dirty="0">
                <a:solidFill>
                  <a:srgbClr val="3C4043"/>
                </a:solidFill>
                <a:latin typeface="Robo"/>
                <a:ea typeface="Roboto"/>
              </a:rPr>
              <a:t> = [SELECT Name, (SELECT </a:t>
            </a:r>
            <a:r>
              <a:rPr lang="en-US" dirty="0" err="1">
                <a:solidFill>
                  <a:srgbClr val="3C4043"/>
                </a:solidFill>
                <a:latin typeface="Robo"/>
                <a:ea typeface="Roboto"/>
              </a:rPr>
              <a:t>Contact.FirstName</a:t>
            </a:r>
            <a:r>
              <a:rPr lang="en-US" dirty="0">
                <a:solidFill>
                  <a:srgbClr val="3C4043"/>
                </a:solidFill>
                <a:latin typeface="Robo"/>
                <a:ea typeface="Roboto"/>
              </a:rPr>
              <a:t>, </a:t>
            </a:r>
            <a:r>
              <a:rPr lang="en-US" dirty="0" err="1">
                <a:solidFill>
                  <a:srgbClr val="3C4043"/>
                </a:solidFill>
                <a:latin typeface="Robo"/>
                <a:ea typeface="Roboto"/>
              </a:rPr>
              <a:t>Contact.LastName</a:t>
            </a:r>
            <a:r>
              <a:rPr lang="en-US" dirty="0">
                <a:solidFill>
                  <a:srgbClr val="3C4043"/>
                </a:solidFill>
                <a:latin typeface="Robo"/>
                <a:ea typeface="Roboto"/>
              </a:rPr>
              <a:t> FROM Contacts) FROM Account WHERE Name = ‘XXXX’];</a:t>
            </a:r>
          </a:p>
          <a:p>
            <a:r>
              <a:rPr lang="en-US" sz="2400" dirty="0">
                <a:solidFill>
                  <a:srgbClr val="3C4043"/>
                </a:solidFill>
                <a:latin typeface="Robo"/>
                <a:ea typeface="Roboto"/>
              </a:rPr>
              <a:t>Salesforce created standard  relation name can be directly used whereas for custom relationships we will need to append  '__r' in the relationship name in the sub query.</a:t>
            </a:r>
          </a:p>
          <a:p>
            <a:r>
              <a:rPr lang="en-US" sz="2400" dirty="0">
                <a:solidFill>
                  <a:srgbClr val="3C4043"/>
                </a:solidFill>
                <a:latin typeface="Robo"/>
                <a:ea typeface="Roboto"/>
              </a:rPr>
              <a:t>In parent to child SOQL we can traverse five level down to fetch child records.</a:t>
            </a:r>
          </a:p>
        </p:txBody>
      </p:sp>
    </p:spTree>
    <p:extLst>
      <p:ext uri="{BB962C8B-B14F-4D97-AF65-F5344CB8AC3E}">
        <p14:creationId xmlns:p14="http://schemas.microsoft.com/office/powerpoint/2010/main" val="292948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lvl="0" indent="0" algn="ctr">
              <a:lnSpc>
                <a:spcPct val="90000"/>
              </a:lnSpc>
              <a:spcBef>
                <a:spcPts val="0"/>
              </a:spcBef>
              <a:spcAft>
                <a:spcPts val="0"/>
              </a:spcAft>
              <a:buNone/>
            </a:pPr>
            <a:r>
              <a:rPr lang="en-US"/>
              <a:t>SOSL</a:t>
            </a:r>
          </a:p>
          <a:p>
            <a:pPr marL="0" lvl="0" indent="0" algn="ctr" rtl="0">
              <a:lnSpc>
                <a:spcPct val="90000"/>
              </a:lnSpc>
              <a:spcBef>
                <a:spcPts val="0"/>
              </a:spcBef>
              <a:spcAft>
                <a:spcPts val="0"/>
              </a:spcAft>
              <a:buClr>
                <a:schemeClr val="accent2"/>
              </a:buClr>
              <a:buSzPts val="4000"/>
              <a:buNone/>
            </a:pPr>
            <a:endParaRPr/>
          </a:p>
        </p:txBody>
      </p:sp>
      <p:sp>
        <p:nvSpPr>
          <p:cNvPr id="228" name="Google Shape;228;p25"/>
          <p:cNvSpPr txBox="1">
            <a:spLocks noGrp="1"/>
          </p:cNvSpPr>
          <p:nvPr>
            <p:ph type="body" idx="2"/>
          </p:nvPr>
        </p:nvSpPr>
        <p:spPr>
          <a:xfrm>
            <a:off x="334650" y="1239400"/>
            <a:ext cx="11522700" cy="5297400"/>
          </a:xfrm>
          <a:prstGeom prst="rect">
            <a:avLst/>
          </a:prstGeom>
          <a:noFill/>
          <a:ln>
            <a:noFill/>
          </a:ln>
        </p:spPr>
        <p:txBody>
          <a:bodyPr spcFirstLastPara="1" wrap="square" lIns="91425" tIns="45700" rIns="91425" bIns="45700" anchor="t" anchorCtr="0">
            <a:noAutofit/>
          </a:bodyPr>
          <a:lstStyle/>
          <a:p>
            <a:pPr marL="285750" indent="-285750">
              <a:lnSpc>
                <a:spcPct val="114999"/>
              </a:lnSpc>
              <a:spcBef>
                <a:spcPts val="1100"/>
              </a:spcBef>
            </a:pPr>
            <a:r>
              <a:rPr lang="en-US" sz="2400" dirty="0">
                <a:latin typeface="Robo"/>
                <a:ea typeface="Roboto"/>
                <a:sym typeface="Roboto"/>
              </a:rPr>
              <a:t>Salesforce Object Search Language (SOSL) is a Salesforce search language that is used to perform text searches in records.</a:t>
            </a:r>
            <a:endParaRPr lang="en-US" sz="2400" dirty="0">
              <a:latin typeface="Robo"/>
            </a:endParaRPr>
          </a:p>
          <a:p>
            <a:pPr marL="285750" indent="-285750">
              <a:lnSpc>
                <a:spcPct val="114999"/>
              </a:lnSpc>
              <a:spcBef>
                <a:spcPts val="1100"/>
              </a:spcBef>
            </a:pPr>
            <a:r>
              <a:rPr lang="en-US" sz="2400" dirty="0">
                <a:latin typeface="Robo"/>
                <a:ea typeface="Roboto"/>
              </a:rPr>
              <a:t>SOSL can return results for more than one object.</a:t>
            </a:r>
          </a:p>
          <a:p>
            <a:pPr marL="285750" indent="-285750">
              <a:lnSpc>
                <a:spcPct val="114999"/>
              </a:lnSpc>
              <a:spcBef>
                <a:spcPts val="1100"/>
              </a:spcBef>
            </a:pPr>
            <a:r>
              <a:rPr lang="en-US" sz="2400" dirty="0">
                <a:latin typeface="Robo"/>
                <a:ea typeface="Roboto"/>
              </a:rPr>
              <a:t>SOSL returns List&lt;List&lt;</a:t>
            </a:r>
            <a:r>
              <a:rPr lang="en-US" sz="2400" dirty="0" err="1">
                <a:latin typeface="Robo"/>
                <a:ea typeface="Roboto"/>
              </a:rPr>
              <a:t>SObject</a:t>
            </a:r>
            <a:r>
              <a:rPr lang="en-US" sz="2400" dirty="0">
                <a:latin typeface="Robo"/>
                <a:ea typeface="Roboto"/>
              </a:rPr>
              <a:t>&gt;&gt; </a:t>
            </a:r>
          </a:p>
          <a:p>
            <a:r>
              <a:rPr lang="en-US" sz="2400" dirty="0">
                <a:latin typeface="Robo"/>
                <a:ea typeface="Roboto"/>
              </a:rPr>
              <a:t>In Apex : </a:t>
            </a:r>
          </a:p>
          <a:p>
            <a:pPr marL="0" indent="0">
              <a:lnSpc>
                <a:spcPct val="114999"/>
              </a:lnSpc>
              <a:spcBef>
                <a:spcPts val="1100"/>
              </a:spcBef>
              <a:buNone/>
            </a:pPr>
            <a:r>
              <a:rPr lang="en-US" sz="2400" dirty="0">
                <a:latin typeface="Robo"/>
                <a:ea typeface="Roboto"/>
              </a:rPr>
              <a:t>       FIND 'map*' IN ALL FIELDS RETURNING Account (Id, Name), Contact, Lead</a:t>
            </a:r>
            <a:endParaRPr lang="en-US" sz="2400" dirty="0">
              <a:latin typeface="Robo"/>
            </a:endParaRPr>
          </a:p>
          <a:p>
            <a:r>
              <a:rPr lang="en-US" sz="2400" dirty="0">
                <a:latin typeface="Robo"/>
                <a:ea typeface="Roboto"/>
              </a:rPr>
              <a:t>In Query Editor /API : </a:t>
            </a:r>
          </a:p>
          <a:p>
            <a:pPr marL="0" indent="0" algn="just">
              <a:lnSpc>
                <a:spcPct val="114999"/>
              </a:lnSpc>
              <a:spcBef>
                <a:spcPts val="1100"/>
              </a:spcBef>
              <a:buNone/>
            </a:pPr>
            <a:r>
              <a:rPr lang="en-US" sz="2400" dirty="0">
                <a:latin typeface="Robo"/>
                <a:ea typeface="Roboto"/>
              </a:rPr>
              <a:t>       FIND {map*} IN ALL FIELDS RETURNING Account (Id, Name), Contact, Lead </a:t>
            </a:r>
            <a:endParaRPr lang="en-US" sz="2400" dirty="0">
              <a:latin typeface="Robo"/>
            </a:endParaRPr>
          </a:p>
          <a:p>
            <a:pPr indent="0">
              <a:lnSpc>
                <a:spcPct val="150000"/>
              </a:lnSpc>
              <a:spcBef>
                <a:spcPts val="0"/>
              </a:spcBef>
              <a:buNone/>
            </a:pPr>
            <a:endParaRPr lang="en-US" sz="1800" dirty="0">
              <a:solidFill>
                <a:srgbClr val="3C4043"/>
              </a:solidFill>
              <a:latin typeface="Roboto"/>
              <a:ea typeface="Roboto"/>
              <a:cs typeface="Roboto"/>
              <a:sym typeface="Roboto"/>
            </a:endParaRP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dirty="0">
              <a:solidFill>
                <a:srgbClr val="3C4043"/>
              </a:solidFill>
              <a:latin typeface="Roboto"/>
              <a:ea typeface="Roboto"/>
              <a:cs typeface="Roboto"/>
              <a:sym typeface="Roboto"/>
            </a:endParaRP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dirty="0">
              <a:solidFill>
                <a:srgbClr val="3C4043"/>
              </a:solidFill>
              <a:latin typeface="Roboto"/>
              <a:ea typeface="Roboto"/>
              <a:cs typeface="Roboto"/>
              <a:sym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DML Operations</a:t>
            </a:r>
          </a:p>
          <a:p>
            <a:pPr marL="0" lvl="0" indent="0" algn="ctr" rtl="0">
              <a:lnSpc>
                <a:spcPct val="90000"/>
              </a:lnSpc>
              <a:spcBef>
                <a:spcPts val="0"/>
              </a:spcBef>
              <a:spcAft>
                <a:spcPts val="0"/>
              </a:spcAft>
              <a:buClr>
                <a:schemeClr val="accent2"/>
              </a:buClr>
              <a:buSzPts val="4000"/>
              <a:buNone/>
            </a:pPr>
            <a:endParaRPr/>
          </a:p>
        </p:txBody>
      </p:sp>
      <p:sp>
        <p:nvSpPr>
          <p:cNvPr id="4" name="Hexagon 3">
            <a:extLst>
              <a:ext uri="{FF2B5EF4-FFF2-40B4-BE49-F238E27FC236}">
                <a16:creationId xmlns:a16="http://schemas.microsoft.com/office/drawing/2014/main" id="{03BF50D7-2FB6-486C-A5A8-CAFEED0F07CD}"/>
              </a:ext>
            </a:extLst>
          </p:cNvPr>
          <p:cNvSpPr/>
          <p:nvPr/>
        </p:nvSpPr>
        <p:spPr>
          <a:xfrm>
            <a:off x="5019310" y="2727385"/>
            <a:ext cx="2487279" cy="1912185"/>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Robo"/>
                <a:cs typeface="Arial"/>
              </a:rPr>
              <a:t>DML</a:t>
            </a:r>
          </a:p>
        </p:txBody>
      </p:sp>
      <p:sp>
        <p:nvSpPr>
          <p:cNvPr id="5" name="TextBox 4">
            <a:extLst>
              <a:ext uri="{FF2B5EF4-FFF2-40B4-BE49-F238E27FC236}">
                <a16:creationId xmlns:a16="http://schemas.microsoft.com/office/drawing/2014/main" id="{298AB6EB-14F4-4284-9E5E-66DDE3A99203}"/>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Hexagon 5">
            <a:extLst>
              <a:ext uri="{FF2B5EF4-FFF2-40B4-BE49-F238E27FC236}">
                <a16:creationId xmlns:a16="http://schemas.microsoft.com/office/drawing/2014/main" id="{8C01EDC7-70E8-48E4-88F1-1E334BE1C158}"/>
              </a:ext>
            </a:extLst>
          </p:cNvPr>
          <p:cNvSpPr/>
          <p:nvPr/>
        </p:nvSpPr>
        <p:spPr>
          <a:xfrm>
            <a:off x="3221239" y="2050750"/>
            <a:ext cx="2099091" cy="1380224"/>
          </a:xfrm>
          <a:prstGeom prst="hexagon">
            <a:avLst/>
          </a:prstGeom>
          <a:solidFill>
            <a:srgbClr val="1BE3AA"/>
          </a:solidFill>
          <a:ln>
            <a:solidFill>
              <a:srgbClr val="1BE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
                <a:cs typeface="Arial"/>
              </a:rPr>
              <a:t>Insert</a:t>
            </a:r>
            <a:endParaRPr lang="en-US" sz="2000" b="1">
              <a:latin typeface="Robo"/>
            </a:endParaRPr>
          </a:p>
        </p:txBody>
      </p:sp>
      <p:sp>
        <p:nvSpPr>
          <p:cNvPr id="7" name="Hexagon 6">
            <a:extLst>
              <a:ext uri="{FF2B5EF4-FFF2-40B4-BE49-F238E27FC236}">
                <a16:creationId xmlns:a16="http://schemas.microsoft.com/office/drawing/2014/main" id="{B6330676-61E0-41F9-BA4E-3172A649A789}"/>
              </a:ext>
            </a:extLst>
          </p:cNvPr>
          <p:cNvSpPr/>
          <p:nvPr/>
        </p:nvSpPr>
        <p:spPr>
          <a:xfrm>
            <a:off x="3277851" y="3990797"/>
            <a:ext cx="2099091" cy="139460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
                <a:cs typeface="Arial"/>
              </a:rPr>
              <a:t>Upsert</a:t>
            </a:r>
          </a:p>
        </p:txBody>
      </p:sp>
      <p:sp>
        <p:nvSpPr>
          <p:cNvPr id="8" name="Hexagon 7">
            <a:extLst>
              <a:ext uri="{FF2B5EF4-FFF2-40B4-BE49-F238E27FC236}">
                <a16:creationId xmlns:a16="http://schemas.microsoft.com/office/drawing/2014/main" id="{263A3DC6-5D79-42C2-B52B-2A1FB2BDC3DD}"/>
              </a:ext>
            </a:extLst>
          </p:cNvPr>
          <p:cNvSpPr/>
          <p:nvPr/>
        </p:nvSpPr>
        <p:spPr>
          <a:xfrm>
            <a:off x="5217895" y="1243822"/>
            <a:ext cx="2099092" cy="1394601"/>
          </a:xfrm>
          <a:prstGeom prst="hexagon">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
                <a:cs typeface="Arial"/>
              </a:rPr>
              <a:t>Update</a:t>
            </a:r>
          </a:p>
        </p:txBody>
      </p:sp>
      <p:sp>
        <p:nvSpPr>
          <p:cNvPr id="9" name="Hexagon 8">
            <a:extLst>
              <a:ext uri="{FF2B5EF4-FFF2-40B4-BE49-F238E27FC236}">
                <a16:creationId xmlns:a16="http://schemas.microsoft.com/office/drawing/2014/main" id="{DF31CA11-527D-452A-8E6C-B54E18E52F25}"/>
              </a:ext>
            </a:extLst>
          </p:cNvPr>
          <p:cNvSpPr/>
          <p:nvPr/>
        </p:nvSpPr>
        <p:spPr>
          <a:xfrm>
            <a:off x="7215451" y="2033677"/>
            <a:ext cx="2099092" cy="139460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
                <a:cs typeface="Arial"/>
              </a:rPr>
              <a:t>Delete</a:t>
            </a:r>
          </a:p>
        </p:txBody>
      </p:sp>
      <p:sp>
        <p:nvSpPr>
          <p:cNvPr id="10" name="Hexagon 9">
            <a:extLst>
              <a:ext uri="{FF2B5EF4-FFF2-40B4-BE49-F238E27FC236}">
                <a16:creationId xmlns:a16="http://schemas.microsoft.com/office/drawing/2014/main" id="{79FCC9D1-CD50-4246-8AA0-B35A4CF55BD7}"/>
              </a:ext>
            </a:extLst>
          </p:cNvPr>
          <p:cNvSpPr/>
          <p:nvPr/>
        </p:nvSpPr>
        <p:spPr>
          <a:xfrm>
            <a:off x="7214552" y="3988101"/>
            <a:ext cx="2099093" cy="1380224"/>
          </a:xfrm>
          <a:prstGeom prst="hexagon">
            <a:avLst/>
          </a:prstGeom>
          <a:solidFill>
            <a:srgbClr val="1BE3AA"/>
          </a:solidFill>
          <a:ln>
            <a:solidFill>
              <a:srgbClr val="1BE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
                <a:cs typeface="Arial"/>
              </a:rPr>
              <a:t>Undelete</a:t>
            </a:r>
          </a:p>
        </p:txBody>
      </p:sp>
      <p:sp>
        <p:nvSpPr>
          <p:cNvPr id="11" name="Hexagon 10">
            <a:extLst>
              <a:ext uri="{FF2B5EF4-FFF2-40B4-BE49-F238E27FC236}">
                <a16:creationId xmlns:a16="http://schemas.microsoft.com/office/drawing/2014/main" id="{7D831B4B-772E-465F-BF21-20D79A853B64}"/>
              </a:ext>
            </a:extLst>
          </p:cNvPr>
          <p:cNvSpPr/>
          <p:nvPr/>
        </p:nvSpPr>
        <p:spPr>
          <a:xfrm>
            <a:off x="5215202" y="4734825"/>
            <a:ext cx="2099092" cy="1394601"/>
          </a:xfrm>
          <a:prstGeom prst="hexagon">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
                <a:cs typeface="Arial"/>
              </a:rPr>
              <a:t>Merge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DML Statements</a:t>
            </a:r>
          </a:p>
          <a:p>
            <a:pPr marL="0" lvl="0" indent="0" algn="ctr" rtl="0">
              <a:lnSpc>
                <a:spcPct val="90000"/>
              </a:lnSpc>
              <a:spcBef>
                <a:spcPts val="0"/>
              </a:spcBef>
              <a:spcAft>
                <a:spcPts val="0"/>
              </a:spcAft>
              <a:buClr>
                <a:schemeClr val="accent2"/>
              </a:buClr>
              <a:buSzPts val="4000"/>
              <a:buNone/>
            </a:pPr>
            <a:endParaRPr/>
          </a:p>
        </p:txBody>
      </p:sp>
      <p:sp>
        <p:nvSpPr>
          <p:cNvPr id="228" name="Google Shape;228;p25"/>
          <p:cNvSpPr txBox="1">
            <a:spLocks noGrp="1"/>
          </p:cNvSpPr>
          <p:nvPr>
            <p:ph type="body" idx="2"/>
          </p:nvPr>
        </p:nvSpPr>
        <p:spPr>
          <a:xfrm>
            <a:off x="334650" y="1239400"/>
            <a:ext cx="11522700" cy="5297400"/>
          </a:xfrm>
          <a:prstGeom prst="rect">
            <a:avLst/>
          </a:prstGeom>
          <a:noFill/>
          <a:ln>
            <a:noFill/>
          </a:ln>
        </p:spPr>
        <p:txBody>
          <a:bodyPr spcFirstLastPara="1" wrap="square" lIns="91425" tIns="45700" rIns="91425" bIns="45700" anchor="t" anchorCtr="0">
            <a:noAutofit/>
          </a:bodyPr>
          <a:lstStyle/>
          <a:p>
            <a:pPr marL="285750" indent="-285750">
              <a:lnSpc>
                <a:spcPct val="114999"/>
              </a:lnSpc>
              <a:spcBef>
                <a:spcPts val="1100"/>
              </a:spcBef>
            </a:pPr>
            <a:r>
              <a:rPr lang="en-US" sz="2400">
                <a:latin typeface="Robo"/>
                <a:ea typeface="Roboto"/>
                <a:sym typeface="Roboto"/>
              </a:rPr>
              <a:t>You</a:t>
            </a:r>
            <a:r>
              <a:rPr lang="en-US" sz="2400">
                <a:latin typeface="Robo"/>
                <a:ea typeface="Roboto"/>
              </a:rPr>
              <a:t> can </a:t>
            </a:r>
            <a:r>
              <a:rPr lang="en-US" sz="2400">
                <a:latin typeface="Robo"/>
                <a:ea typeface="Roboto"/>
                <a:sym typeface="Roboto"/>
              </a:rPr>
              <a:t>perform DML operations using the </a:t>
            </a:r>
            <a:r>
              <a:rPr lang="en-US" sz="2400">
                <a:latin typeface="Robo"/>
                <a:ea typeface="Roboto"/>
              </a:rPr>
              <a:t>Apex DML statements or the methods of the Database</a:t>
            </a:r>
            <a:r>
              <a:rPr lang="en-US" sz="2400" dirty="0">
                <a:latin typeface="Robo"/>
                <a:ea typeface="Roboto"/>
              </a:rPr>
              <a:t> </a:t>
            </a:r>
            <a:r>
              <a:rPr lang="en-US" sz="2400">
                <a:latin typeface="Robo"/>
                <a:ea typeface="Roboto"/>
              </a:rPr>
              <a:t>class. </a:t>
            </a:r>
          </a:p>
          <a:p>
            <a:pPr marL="285750" indent="-285750">
              <a:lnSpc>
                <a:spcPct val="114999"/>
              </a:lnSpc>
              <a:spcBef>
                <a:spcPts val="1100"/>
              </a:spcBef>
            </a:pPr>
            <a:r>
              <a:rPr lang="en-US" sz="2400">
                <a:latin typeface="Robo"/>
                <a:ea typeface="Roboto"/>
              </a:rPr>
              <a:t>Following DML statements can be used to perform DML operations:</a:t>
            </a:r>
            <a:endParaRPr lang="en-US" sz="2400" dirty="0">
              <a:latin typeface="Robo"/>
              <a:ea typeface="Roboto"/>
            </a:endParaRPr>
          </a:p>
          <a:p>
            <a:pPr marL="0" indent="0">
              <a:lnSpc>
                <a:spcPct val="114999"/>
              </a:lnSpc>
              <a:spcBef>
                <a:spcPts val="1100"/>
              </a:spcBef>
              <a:buNone/>
            </a:pPr>
            <a:endParaRPr lang="en-US" sz="2400" dirty="0">
              <a:ea typeface="Roboto"/>
            </a:endParaRPr>
          </a:p>
          <a:p>
            <a:pPr marL="285750" indent="-285750">
              <a:lnSpc>
                <a:spcPct val="114999"/>
              </a:lnSpc>
              <a:spcBef>
                <a:spcPts val="1100"/>
              </a:spcBef>
            </a:pPr>
            <a:endParaRPr lang="en-US" sz="2400" dirty="0">
              <a:ea typeface="Roboto"/>
            </a:endParaRPr>
          </a:p>
          <a:p>
            <a:pPr indent="0">
              <a:lnSpc>
                <a:spcPct val="150000"/>
              </a:lnSpc>
              <a:spcBef>
                <a:spcPts val="0"/>
              </a:spcBef>
              <a:buNone/>
            </a:pPr>
            <a:endParaRPr lang="en-US" sz="1800">
              <a:solidFill>
                <a:srgbClr val="3C4043"/>
              </a:solidFill>
              <a:latin typeface="Roboto"/>
              <a:ea typeface="Roboto"/>
              <a:cs typeface="Roboto"/>
              <a:sym typeface="Roboto"/>
            </a:endParaRP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p:txBody>
      </p:sp>
      <p:graphicFrame>
        <p:nvGraphicFramePr>
          <p:cNvPr id="2" name="Table 2">
            <a:extLst>
              <a:ext uri="{FF2B5EF4-FFF2-40B4-BE49-F238E27FC236}">
                <a16:creationId xmlns:a16="http://schemas.microsoft.com/office/drawing/2014/main" id="{28F4B223-D309-4E7B-9DE5-1D5840C8A793}"/>
              </a:ext>
            </a:extLst>
          </p:cNvPr>
          <p:cNvGraphicFramePr>
            <a:graphicFrameLocks noGrp="1"/>
          </p:cNvGraphicFramePr>
          <p:nvPr>
            <p:extLst>
              <p:ext uri="{D42A27DB-BD31-4B8C-83A1-F6EECF244321}">
                <p14:modId xmlns:p14="http://schemas.microsoft.com/office/powerpoint/2010/main" val="2674721074"/>
              </p:ext>
            </p:extLst>
          </p:nvPr>
        </p:nvGraphicFramePr>
        <p:xfrm>
          <a:off x="704490" y="2846716"/>
          <a:ext cx="9980696" cy="3930925"/>
        </p:xfrm>
        <a:graphic>
          <a:graphicData uri="http://schemas.openxmlformats.org/drawingml/2006/table">
            <a:tbl>
              <a:tblPr firstRow="1" bandRow="1">
                <a:tableStyleId>{C5506C4D-7EEC-4CB1-95DF-D9B22A299A20}</a:tableStyleId>
              </a:tblPr>
              <a:tblGrid>
                <a:gridCol w="4990348">
                  <a:extLst>
                    <a:ext uri="{9D8B030D-6E8A-4147-A177-3AD203B41FA5}">
                      <a16:colId xmlns:a16="http://schemas.microsoft.com/office/drawing/2014/main" val="3423797471"/>
                    </a:ext>
                  </a:extLst>
                </a:gridCol>
                <a:gridCol w="4990348">
                  <a:extLst>
                    <a:ext uri="{9D8B030D-6E8A-4147-A177-3AD203B41FA5}">
                      <a16:colId xmlns:a16="http://schemas.microsoft.com/office/drawing/2014/main" val="1203580002"/>
                    </a:ext>
                  </a:extLst>
                </a:gridCol>
              </a:tblGrid>
              <a:tr h="487481">
                <a:tc>
                  <a:txBody>
                    <a:bodyPr/>
                    <a:lstStyle/>
                    <a:p>
                      <a:pPr algn="ctr"/>
                      <a:r>
                        <a:rPr lang="en-US" sz="2000" b="1">
                          <a:latin typeface="Robo"/>
                        </a:rPr>
                        <a:t>DML Statement</a:t>
                      </a:r>
                    </a:p>
                  </a:txBody>
                  <a:tcPr/>
                </a:tc>
                <a:tc>
                  <a:txBody>
                    <a:bodyPr/>
                    <a:lstStyle/>
                    <a:p>
                      <a:pPr algn="ctr"/>
                      <a:r>
                        <a:rPr lang="en-US" sz="2000" b="1">
                          <a:latin typeface="Robo"/>
                        </a:rPr>
                        <a:t>Syntax</a:t>
                      </a:r>
                    </a:p>
                  </a:txBody>
                  <a:tcPr/>
                </a:tc>
                <a:extLst>
                  <a:ext uri="{0D108BD9-81ED-4DB2-BD59-A6C34878D82A}">
                    <a16:rowId xmlns:a16="http://schemas.microsoft.com/office/drawing/2014/main" val="2649907936"/>
                  </a:ext>
                </a:extLst>
              </a:tr>
              <a:tr h="487481">
                <a:tc>
                  <a:txBody>
                    <a:bodyPr/>
                    <a:lstStyle/>
                    <a:p>
                      <a:pPr lvl="0" algn="l">
                        <a:lnSpc>
                          <a:spcPct val="100000"/>
                        </a:lnSpc>
                        <a:spcBef>
                          <a:spcPts val="0"/>
                        </a:spcBef>
                        <a:spcAft>
                          <a:spcPts val="0"/>
                        </a:spcAft>
                        <a:buNone/>
                      </a:pPr>
                      <a:r>
                        <a:rPr lang="en-US" sz="1800" b="0" i="0" u="none" strike="noStrike" noProof="0">
                          <a:latin typeface="Robo"/>
                        </a:rPr>
                        <a:t>Insert Statement</a:t>
                      </a:r>
                    </a:p>
                  </a:txBody>
                  <a:tcPr/>
                </a:tc>
                <a:tc>
                  <a:txBody>
                    <a:bodyPr/>
                    <a:lstStyle/>
                    <a:p>
                      <a:r>
                        <a:rPr lang="en-US" sz="1800">
                          <a:latin typeface="Robo"/>
                        </a:rPr>
                        <a:t>insert sObject; or </a:t>
                      </a:r>
                      <a:r>
                        <a:rPr lang="en-US" sz="1800" b="0" i="0" u="none" strike="noStrike" noProof="0"/>
                        <a:t>insert sObject[];</a:t>
                      </a:r>
                      <a:endParaRPr lang="en-US" sz="1800">
                        <a:latin typeface="Robo"/>
                      </a:endParaRPr>
                    </a:p>
                  </a:txBody>
                  <a:tcPr/>
                </a:tc>
                <a:extLst>
                  <a:ext uri="{0D108BD9-81ED-4DB2-BD59-A6C34878D82A}">
                    <a16:rowId xmlns:a16="http://schemas.microsoft.com/office/drawing/2014/main" val="3426874005"/>
                  </a:ext>
                </a:extLst>
              </a:tr>
              <a:tr h="487481">
                <a:tc>
                  <a:txBody>
                    <a:bodyPr/>
                    <a:lstStyle/>
                    <a:p>
                      <a:pPr lvl="0" algn="l">
                        <a:lnSpc>
                          <a:spcPct val="100000"/>
                        </a:lnSpc>
                        <a:spcBef>
                          <a:spcPts val="0"/>
                        </a:spcBef>
                        <a:spcAft>
                          <a:spcPts val="0"/>
                        </a:spcAft>
                        <a:buNone/>
                      </a:pPr>
                      <a:r>
                        <a:rPr lang="en-US" sz="1800" b="0" i="0" u="none" strike="noStrike" noProof="0">
                          <a:latin typeface="Robo"/>
                        </a:rPr>
                        <a:t>Update Statement</a:t>
                      </a:r>
                    </a:p>
                  </a:txBody>
                  <a:tcPr/>
                </a:tc>
                <a:tc>
                  <a:txBody>
                    <a:bodyPr/>
                    <a:lstStyle/>
                    <a:p>
                      <a:pPr lvl="0" algn="l">
                        <a:lnSpc>
                          <a:spcPct val="100000"/>
                        </a:lnSpc>
                        <a:spcBef>
                          <a:spcPts val="0"/>
                        </a:spcBef>
                        <a:spcAft>
                          <a:spcPts val="0"/>
                        </a:spcAft>
                        <a:buNone/>
                      </a:pPr>
                      <a:r>
                        <a:rPr lang="en-US" sz="1800" b="0" i="0" u="none" strike="noStrike" noProof="0"/>
                        <a:t>update sObject; or update sObject[];</a:t>
                      </a:r>
                    </a:p>
                  </a:txBody>
                  <a:tcPr/>
                </a:tc>
                <a:extLst>
                  <a:ext uri="{0D108BD9-81ED-4DB2-BD59-A6C34878D82A}">
                    <a16:rowId xmlns:a16="http://schemas.microsoft.com/office/drawing/2014/main" val="1999839699"/>
                  </a:ext>
                </a:extLst>
              </a:tr>
              <a:tr h="487481">
                <a:tc>
                  <a:txBody>
                    <a:bodyPr/>
                    <a:lstStyle/>
                    <a:p>
                      <a:pPr lvl="0" algn="l">
                        <a:lnSpc>
                          <a:spcPct val="100000"/>
                        </a:lnSpc>
                        <a:spcBef>
                          <a:spcPts val="0"/>
                        </a:spcBef>
                        <a:spcAft>
                          <a:spcPts val="0"/>
                        </a:spcAft>
                        <a:buNone/>
                      </a:pPr>
                      <a:r>
                        <a:rPr lang="en-US" sz="1800" b="0" i="0" u="none" strike="noStrike" noProof="0" dirty="0" err="1">
                          <a:latin typeface="Robo"/>
                        </a:rPr>
                        <a:t>Upsert</a:t>
                      </a:r>
                      <a:r>
                        <a:rPr lang="en-US" sz="1800" b="0" i="0" u="none" strike="noStrike" noProof="0" dirty="0">
                          <a:latin typeface="Robo"/>
                        </a:rPr>
                        <a:t> Statement</a:t>
                      </a:r>
                    </a:p>
                  </a:txBody>
                  <a:tcPr/>
                </a:tc>
                <a:tc>
                  <a:txBody>
                    <a:bodyPr/>
                    <a:lstStyle/>
                    <a:p>
                      <a:pPr lvl="0" algn="l">
                        <a:lnSpc>
                          <a:spcPct val="100000"/>
                        </a:lnSpc>
                        <a:spcBef>
                          <a:spcPts val="0"/>
                        </a:spcBef>
                        <a:spcAft>
                          <a:spcPts val="0"/>
                        </a:spcAft>
                        <a:buNone/>
                      </a:pPr>
                      <a:r>
                        <a:rPr lang="en-US" sz="1800" b="0" i="0" u="none" strike="noStrike" noProof="0" dirty="0" err="1"/>
                        <a:t>upsert</a:t>
                      </a:r>
                      <a:r>
                        <a:rPr lang="en-US" sz="1800" b="0" i="0" u="none" strike="noStrike" noProof="0" dirty="0"/>
                        <a:t> </a:t>
                      </a:r>
                      <a:r>
                        <a:rPr lang="en-US" sz="1800" b="0" i="0" u="none" strike="noStrike" noProof="0" dirty="0" err="1"/>
                        <a:t>sObject</a:t>
                      </a:r>
                      <a:r>
                        <a:rPr lang="en-US" sz="1800" b="0" i="0" u="none" strike="noStrike" noProof="0" dirty="0"/>
                        <a:t>; or </a:t>
                      </a:r>
                      <a:r>
                        <a:rPr lang="en-US" sz="1800" b="0" i="0" u="none" strike="noStrike" noProof="0" dirty="0" err="1">
                          <a:latin typeface="Calibri"/>
                        </a:rPr>
                        <a:t>upsert</a:t>
                      </a:r>
                      <a:r>
                        <a:rPr lang="en-US" sz="1800" b="0" i="0" u="none" strike="noStrike" noProof="0" dirty="0">
                          <a:latin typeface="Calibri"/>
                        </a:rPr>
                        <a:t> </a:t>
                      </a:r>
                      <a:r>
                        <a:rPr lang="en-US" sz="1800" b="0" i="0" u="none" strike="noStrike" noProof="0" dirty="0" err="1"/>
                        <a:t>sObject</a:t>
                      </a:r>
                      <a:r>
                        <a:rPr lang="en-US" sz="1800" b="0" i="0" u="none" strike="noStrike" noProof="0" dirty="0"/>
                        <a:t>[];</a:t>
                      </a:r>
                    </a:p>
                    <a:p>
                      <a:pPr lvl="0" algn="l">
                        <a:lnSpc>
                          <a:spcPct val="100000"/>
                        </a:lnSpc>
                        <a:spcBef>
                          <a:spcPts val="0"/>
                        </a:spcBef>
                        <a:spcAft>
                          <a:spcPts val="0"/>
                        </a:spcAft>
                        <a:buNone/>
                      </a:pPr>
                      <a:r>
                        <a:rPr lang="en-US" sz="1800" b="0" i="0" u="none" strike="noStrike" noProof="0" dirty="0" err="1"/>
                        <a:t>Upsert</a:t>
                      </a:r>
                      <a:r>
                        <a:rPr lang="en-US" sz="1800" b="0" i="0" u="none" strike="noStrike" noProof="0" dirty="0"/>
                        <a:t> </a:t>
                      </a:r>
                      <a:r>
                        <a:rPr lang="en-US" sz="1800" b="0" i="0" u="none" strike="noStrike" noProof="0" dirty="0" err="1"/>
                        <a:t>sObject</a:t>
                      </a:r>
                      <a:r>
                        <a:rPr lang="en-US" sz="1800" b="0" i="0" u="none" strike="noStrike" noProof="0" dirty="0"/>
                        <a:t> </a:t>
                      </a:r>
                      <a:r>
                        <a:rPr lang="en-US" sz="1800" b="0" i="0" u="none" strike="noStrike" noProof="0" dirty="0" err="1"/>
                        <a:t>extId</a:t>
                      </a:r>
                      <a:r>
                        <a:rPr lang="en-US" sz="1800" b="0" i="0" u="none" strike="noStrike" noProof="0" dirty="0"/>
                        <a:t>; </a:t>
                      </a:r>
                    </a:p>
                  </a:txBody>
                  <a:tcPr/>
                </a:tc>
                <a:extLst>
                  <a:ext uri="{0D108BD9-81ED-4DB2-BD59-A6C34878D82A}">
                    <a16:rowId xmlns:a16="http://schemas.microsoft.com/office/drawing/2014/main" val="2703305805"/>
                  </a:ext>
                </a:extLst>
              </a:tr>
              <a:tr h="487481">
                <a:tc>
                  <a:txBody>
                    <a:bodyPr/>
                    <a:lstStyle/>
                    <a:p>
                      <a:pPr lvl="0" algn="l">
                        <a:lnSpc>
                          <a:spcPct val="100000"/>
                        </a:lnSpc>
                        <a:spcBef>
                          <a:spcPts val="0"/>
                        </a:spcBef>
                        <a:spcAft>
                          <a:spcPts val="0"/>
                        </a:spcAft>
                        <a:buNone/>
                      </a:pPr>
                      <a:r>
                        <a:rPr lang="en-US" sz="1800" b="0" i="0" u="none" strike="noStrike" noProof="0" dirty="0">
                          <a:latin typeface="Robo"/>
                        </a:rPr>
                        <a:t>Delete Statement</a:t>
                      </a:r>
                    </a:p>
                  </a:txBody>
                  <a:tcPr/>
                </a:tc>
                <a:tc>
                  <a:txBody>
                    <a:bodyPr/>
                    <a:lstStyle/>
                    <a:p>
                      <a:pPr lvl="0" algn="l">
                        <a:lnSpc>
                          <a:spcPct val="100000"/>
                        </a:lnSpc>
                        <a:spcBef>
                          <a:spcPts val="0"/>
                        </a:spcBef>
                        <a:spcAft>
                          <a:spcPts val="0"/>
                        </a:spcAft>
                        <a:buNone/>
                      </a:pPr>
                      <a:r>
                        <a:rPr lang="en-US" sz="1800" b="0" i="0" u="none" strike="noStrike" noProof="0" dirty="0"/>
                        <a:t>delete </a:t>
                      </a:r>
                      <a:r>
                        <a:rPr lang="en-US" sz="1800" b="0" i="0" u="none" strike="noStrike" noProof="0" dirty="0" err="1"/>
                        <a:t>sObject</a:t>
                      </a:r>
                      <a:r>
                        <a:rPr lang="en-US" sz="1800" b="0" i="0" u="none" strike="noStrike" noProof="0" dirty="0"/>
                        <a:t>; or </a:t>
                      </a:r>
                      <a:r>
                        <a:rPr lang="en-US" sz="1800" b="0" i="0" u="none" strike="noStrike" noProof="0" dirty="0">
                          <a:latin typeface="Calibri"/>
                        </a:rPr>
                        <a:t>delete </a:t>
                      </a:r>
                      <a:r>
                        <a:rPr lang="en-US" sz="1800" b="0" i="0" u="none" strike="noStrike" noProof="0" dirty="0" err="1"/>
                        <a:t>sObject</a:t>
                      </a:r>
                      <a:r>
                        <a:rPr lang="en-US" sz="1800" b="0" i="0" u="none" strike="noStrike" noProof="0" dirty="0"/>
                        <a:t>[];</a:t>
                      </a:r>
                    </a:p>
                  </a:txBody>
                  <a:tcPr/>
                </a:tc>
                <a:extLst>
                  <a:ext uri="{0D108BD9-81ED-4DB2-BD59-A6C34878D82A}">
                    <a16:rowId xmlns:a16="http://schemas.microsoft.com/office/drawing/2014/main" val="156884582"/>
                  </a:ext>
                </a:extLst>
              </a:tr>
              <a:tr h="487481">
                <a:tc>
                  <a:txBody>
                    <a:bodyPr/>
                    <a:lstStyle/>
                    <a:p>
                      <a:pPr lvl="0" algn="l">
                        <a:lnSpc>
                          <a:spcPct val="100000"/>
                        </a:lnSpc>
                        <a:spcBef>
                          <a:spcPts val="0"/>
                        </a:spcBef>
                        <a:spcAft>
                          <a:spcPts val="0"/>
                        </a:spcAft>
                        <a:buNone/>
                      </a:pPr>
                      <a:r>
                        <a:rPr lang="en-US" sz="1800" b="0" i="0" u="none" strike="noStrike" noProof="0">
                          <a:latin typeface="Robo"/>
                        </a:rPr>
                        <a:t>Undelete Statement</a:t>
                      </a:r>
                    </a:p>
                  </a:txBody>
                  <a:tcPr/>
                </a:tc>
                <a:tc>
                  <a:txBody>
                    <a:bodyPr/>
                    <a:lstStyle/>
                    <a:p>
                      <a:pPr lvl="0" algn="l">
                        <a:lnSpc>
                          <a:spcPct val="100000"/>
                        </a:lnSpc>
                        <a:spcBef>
                          <a:spcPts val="0"/>
                        </a:spcBef>
                        <a:spcAft>
                          <a:spcPts val="0"/>
                        </a:spcAft>
                        <a:buNone/>
                      </a:pPr>
                      <a:r>
                        <a:rPr lang="en-US" sz="1800" b="0" i="0" u="none" strike="noStrike" noProof="0" dirty="0"/>
                        <a:t>undelete </a:t>
                      </a:r>
                      <a:r>
                        <a:rPr lang="en-US" sz="1800" b="0" i="0" u="none" strike="noStrike" noProof="0" dirty="0" err="1"/>
                        <a:t>sObject</a:t>
                      </a:r>
                      <a:r>
                        <a:rPr lang="en-US" sz="1800" b="0" i="0" u="none" strike="noStrike" noProof="0" dirty="0"/>
                        <a:t>; or un</a:t>
                      </a:r>
                      <a:r>
                        <a:rPr lang="en-US" sz="1800" b="0" i="0" u="none" strike="noStrike" noProof="0" dirty="0">
                          <a:latin typeface="Calibri"/>
                        </a:rPr>
                        <a:t>delete </a:t>
                      </a:r>
                      <a:r>
                        <a:rPr lang="en-US" sz="1800" b="0" i="0" u="none" strike="noStrike" noProof="0" dirty="0" err="1"/>
                        <a:t>sObject</a:t>
                      </a:r>
                      <a:r>
                        <a:rPr lang="en-US" sz="1800" b="0" i="0" u="none" strike="noStrike" noProof="0" dirty="0"/>
                        <a:t>[];</a:t>
                      </a:r>
                      <a:endParaRPr lang="en-US" dirty="0"/>
                    </a:p>
                  </a:txBody>
                  <a:tcPr/>
                </a:tc>
                <a:extLst>
                  <a:ext uri="{0D108BD9-81ED-4DB2-BD59-A6C34878D82A}">
                    <a16:rowId xmlns:a16="http://schemas.microsoft.com/office/drawing/2014/main" val="2713270368"/>
                  </a:ext>
                </a:extLst>
              </a:tr>
              <a:tr h="640691">
                <a:tc>
                  <a:txBody>
                    <a:bodyPr/>
                    <a:lstStyle/>
                    <a:p>
                      <a:pPr lvl="0" algn="l">
                        <a:lnSpc>
                          <a:spcPct val="100000"/>
                        </a:lnSpc>
                        <a:spcBef>
                          <a:spcPts val="0"/>
                        </a:spcBef>
                        <a:spcAft>
                          <a:spcPts val="0"/>
                        </a:spcAft>
                        <a:buNone/>
                      </a:pPr>
                      <a:r>
                        <a:rPr lang="en-US" sz="1800" b="0" i="0" u="none" strike="noStrike" noProof="0">
                          <a:latin typeface="Robo"/>
                        </a:rPr>
                        <a:t>Merge Statement</a:t>
                      </a:r>
                      <a:endParaRPr lang="en-US" sz="1800" dirty="0">
                        <a:latin typeface="Robo"/>
                      </a:endParaRPr>
                    </a:p>
                  </a:txBody>
                  <a:tcPr/>
                </a:tc>
                <a:tc>
                  <a:txBody>
                    <a:bodyPr/>
                    <a:lstStyle/>
                    <a:p>
                      <a:pPr lvl="0" algn="l">
                        <a:lnSpc>
                          <a:spcPct val="100000"/>
                        </a:lnSpc>
                        <a:spcBef>
                          <a:spcPts val="0"/>
                        </a:spcBef>
                        <a:spcAft>
                          <a:spcPts val="0"/>
                        </a:spcAft>
                        <a:buNone/>
                      </a:pPr>
                      <a:r>
                        <a:rPr lang="en-US" sz="1800" b="0" i="0" u="none" strike="noStrike" noProof="0" dirty="0"/>
                        <a:t>merge </a:t>
                      </a:r>
                      <a:r>
                        <a:rPr lang="en-US" sz="1800" b="0" i="0" u="none" strike="noStrike" noProof="0" dirty="0" err="1"/>
                        <a:t>sObject</a:t>
                      </a:r>
                      <a:r>
                        <a:rPr lang="en-US" sz="1800" b="0" i="0" u="none" strike="noStrike" noProof="0" dirty="0"/>
                        <a:t> </a:t>
                      </a:r>
                      <a:r>
                        <a:rPr lang="en-US" sz="1800" b="0" i="0" u="none" strike="noStrike" noProof="0" dirty="0" err="1"/>
                        <a:t>sObject</a:t>
                      </a:r>
                      <a:r>
                        <a:rPr lang="en-US" sz="1800" b="0" i="0" u="none" strike="noStrike" noProof="0" dirty="0"/>
                        <a:t> or merge </a:t>
                      </a:r>
                      <a:r>
                        <a:rPr lang="en-US" sz="1800" b="0" i="0" u="none" strike="noStrike" noProof="0" dirty="0" err="1"/>
                        <a:t>sObject</a:t>
                      </a:r>
                      <a:r>
                        <a:rPr lang="en-US" sz="1800" b="0" i="0" u="none" strike="noStrike" noProof="0" dirty="0"/>
                        <a:t> </a:t>
                      </a:r>
                      <a:r>
                        <a:rPr lang="en-US" sz="1800" b="0" i="0" u="none" strike="noStrike" noProof="0" dirty="0" err="1"/>
                        <a:t>sObject</a:t>
                      </a:r>
                      <a:r>
                        <a:rPr lang="en-US" sz="1800" b="0" i="0" u="none" strike="noStrike" noProof="0" dirty="0"/>
                        <a:t>[]</a:t>
                      </a:r>
                      <a:endParaRPr lang="en-US" dirty="0"/>
                    </a:p>
                    <a:p>
                      <a:pPr lvl="0" algn="l">
                        <a:lnSpc>
                          <a:spcPct val="100000"/>
                        </a:lnSpc>
                        <a:spcBef>
                          <a:spcPts val="0"/>
                        </a:spcBef>
                        <a:spcAft>
                          <a:spcPts val="0"/>
                        </a:spcAft>
                        <a:buNone/>
                      </a:pPr>
                      <a:r>
                        <a:rPr lang="en-US" sz="1800" b="0" i="0" u="none" strike="noStrike" noProof="0" dirty="0"/>
                        <a:t>merge </a:t>
                      </a:r>
                      <a:r>
                        <a:rPr lang="en-US" sz="1800" b="0" i="0" u="none" strike="noStrike" noProof="0" dirty="0" err="1"/>
                        <a:t>sObject</a:t>
                      </a:r>
                      <a:r>
                        <a:rPr lang="en-US" sz="1800" b="0" i="0" u="none" strike="noStrike" noProof="0" dirty="0"/>
                        <a:t> ID or merge </a:t>
                      </a:r>
                      <a:r>
                        <a:rPr lang="en-US" sz="1800" b="0" i="0" u="none" strike="noStrike" noProof="0" dirty="0" err="1"/>
                        <a:t>sObject</a:t>
                      </a:r>
                      <a:r>
                        <a:rPr lang="en-US" sz="1800" b="0" i="0" u="none" strike="noStrike" noProof="0" dirty="0"/>
                        <a:t> ID[]</a:t>
                      </a:r>
                    </a:p>
                    <a:p>
                      <a:pPr lvl="0" algn="l">
                        <a:lnSpc>
                          <a:spcPct val="100000"/>
                        </a:lnSpc>
                        <a:spcBef>
                          <a:spcPts val="0"/>
                        </a:spcBef>
                        <a:spcAft>
                          <a:spcPts val="0"/>
                        </a:spcAft>
                        <a:buNone/>
                      </a:pPr>
                      <a:r>
                        <a:rPr lang="en-US" sz="1400" b="0" i="0" u="none" strike="noStrike" cap="none" dirty="0">
                          <a:solidFill>
                            <a:schemeClr val="dk1"/>
                          </a:solidFill>
                          <a:effectLst/>
                          <a:latin typeface="Calibri"/>
                          <a:ea typeface="Calibri"/>
                          <a:cs typeface="Calibri"/>
                          <a:sym typeface="Arial"/>
                        </a:rPr>
                        <a:t>leads, contacts, cases, and accounts only</a:t>
                      </a:r>
                      <a:endParaRPr lang="en-US" dirty="0"/>
                    </a:p>
                  </a:txBody>
                  <a:tcPr/>
                </a:tc>
                <a:extLst>
                  <a:ext uri="{0D108BD9-81ED-4DB2-BD59-A6C34878D82A}">
                    <a16:rowId xmlns:a16="http://schemas.microsoft.com/office/drawing/2014/main" val="753397766"/>
                  </a:ext>
                </a:extLst>
              </a:tr>
            </a:tbl>
          </a:graphicData>
        </a:graphic>
      </p:graphicFrame>
    </p:spTree>
    <p:extLst>
      <p:ext uri="{BB962C8B-B14F-4D97-AF65-F5344CB8AC3E}">
        <p14:creationId xmlns:p14="http://schemas.microsoft.com/office/powerpoint/2010/main" val="21984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Database Methods</a:t>
            </a:r>
          </a:p>
        </p:txBody>
      </p:sp>
      <p:sp>
        <p:nvSpPr>
          <p:cNvPr id="228" name="Google Shape;228;p25"/>
          <p:cNvSpPr txBox="1">
            <a:spLocks noGrp="1"/>
          </p:cNvSpPr>
          <p:nvPr>
            <p:ph type="body" idx="2"/>
          </p:nvPr>
        </p:nvSpPr>
        <p:spPr>
          <a:xfrm>
            <a:off x="334650" y="1239400"/>
            <a:ext cx="11522700" cy="5297400"/>
          </a:xfrm>
          <a:prstGeom prst="rect">
            <a:avLst/>
          </a:prstGeom>
          <a:noFill/>
          <a:ln>
            <a:noFill/>
          </a:ln>
        </p:spPr>
        <p:txBody>
          <a:bodyPr spcFirstLastPara="1" wrap="square" lIns="91425" tIns="45700" rIns="91425" bIns="45700" anchor="t" anchorCtr="0">
            <a:noAutofit/>
          </a:bodyPr>
          <a:lstStyle/>
          <a:p>
            <a:pPr marL="285750" indent="-285750">
              <a:lnSpc>
                <a:spcPct val="114999"/>
              </a:lnSpc>
              <a:spcBef>
                <a:spcPts val="1100"/>
              </a:spcBef>
            </a:pPr>
            <a:r>
              <a:rPr lang="en-US" sz="2400">
                <a:latin typeface="Robo"/>
                <a:ea typeface="Roboto"/>
                <a:sym typeface="Roboto"/>
              </a:rPr>
              <a:t>Database methods are present </a:t>
            </a:r>
            <a:r>
              <a:rPr lang="en-US" sz="2400">
                <a:latin typeface="Robo"/>
                <a:ea typeface="Roboto"/>
              </a:rPr>
              <a:t>in the standard Salesforce Database class.</a:t>
            </a:r>
            <a:endParaRPr lang="en-US"/>
          </a:p>
          <a:p>
            <a:pPr marL="285750" indent="-285750">
              <a:lnSpc>
                <a:spcPct val="114999"/>
              </a:lnSpc>
              <a:spcBef>
                <a:spcPts val="1100"/>
              </a:spcBef>
            </a:pPr>
            <a:r>
              <a:rPr lang="en-US" sz="2400">
                <a:latin typeface="Robo"/>
                <a:ea typeface="Roboto"/>
              </a:rPr>
              <a:t>These methods can be used to create or manipulate data.</a:t>
            </a:r>
            <a:endParaRPr lang="en-US" sz="2400" dirty="0">
              <a:latin typeface="Robo"/>
              <a:ea typeface="Roboto"/>
            </a:endParaRPr>
          </a:p>
          <a:p>
            <a:pPr marL="342900" indent="-342900">
              <a:lnSpc>
                <a:spcPct val="114999"/>
              </a:lnSpc>
              <a:spcBef>
                <a:spcPts val="1100"/>
              </a:spcBef>
            </a:pPr>
            <a:r>
              <a:rPr lang="en-US" sz="2400">
                <a:ea typeface="Roboto"/>
              </a:rPr>
              <a:t>Below are the examples of some database methods:</a:t>
            </a:r>
          </a:p>
          <a:p>
            <a:pPr indent="0">
              <a:lnSpc>
                <a:spcPct val="150000"/>
              </a:lnSpc>
              <a:spcBef>
                <a:spcPts val="0"/>
              </a:spcBef>
              <a:buNone/>
            </a:pPr>
            <a:endParaRPr lang="en-US" sz="1800">
              <a:solidFill>
                <a:srgbClr val="3C4043"/>
              </a:solidFill>
              <a:latin typeface="Roboto"/>
              <a:ea typeface="Roboto"/>
            </a:endParaRP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endParaRPr>
          </a:p>
        </p:txBody>
      </p:sp>
      <p:graphicFrame>
        <p:nvGraphicFramePr>
          <p:cNvPr id="2" name="Table 2">
            <a:extLst>
              <a:ext uri="{FF2B5EF4-FFF2-40B4-BE49-F238E27FC236}">
                <a16:creationId xmlns:a16="http://schemas.microsoft.com/office/drawing/2014/main" id="{28F4B223-D309-4E7B-9DE5-1D5840C8A793}"/>
              </a:ext>
            </a:extLst>
          </p:cNvPr>
          <p:cNvGraphicFramePr>
            <a:graphicFrameLocks noGrp="1"/>
          </p:cNvGraphicFramePr>
          <p:nvPr>
            <p:extLst>
              <p:ext uri="{D42A27DB-BD31-4B8C-83A1-F6EECF244321}">
                <p14:modId xmlns:p14="http://schemas.microsoft.com/office/powerpoint/2010/main" val="1142869062"/>
              </p:ext>
            </p:extLst>
          </p:nvPr>
        </p:nvGraphicFramePr>
        <p:xfrm>
          <a:off x="474452" y="3105509"/>
          <a:ext cx="11404746" cy="3220527"/>
        </p:xfrm>
        <a:graphic>
          <a:graphicData uri="http://schemas.openxmlformats.org/drawingml/2006/table">
            <a:tbl>
              <a:tblPr firstRow="1" bandRow="1">
                <a:tableStyleId>{C5506C4D-7EEC-4CB1-95DF-D9B22A299A20}</a:tableStyleId>
              </a:tblPr>
              <a:tblGrid>
                <a:gridCol w="5702373">
                  <a:extLst>
                    <a:ext uri="{9D8B030D-6E8A-4147-A177-3AD203B41FA5}">
                      <a16:colId xmlns:a16="http://schemas.microsoft.com/office/drawing/2014/main" val="3423797471"/>
                    </a:ext>
                  </a:extLst>
                </a:gridCol>
                <a:gridCol w="5702373">
                  <a:extLst>
                    <a:ext uri="{9D8B030D-6E8A-4147-A177-3AD203B41FA5}">
                      <a16:colId xmlns:a16="http://schemas.microsoft.com/office/drawing/2014/main" val="1203580002"/>
                    </a:ext>
                  </a:extLst>
                </a:gridCol>
              </a:tblGrid>
              <a:tr h="448631">
                <a:tc>
                  <a:txBody>
                    <a:bodyPr/>
                    <a:lstStyle/>
                    <a:p>
                      <a:pPr algn="ctr"/>
                      <a:r>
                        <a:rPr lang="en-US" sz="2000" b="1">
                          <a:latin typeface="Robo"/>
                        </a:rPr>
                        <a:t>Database Method</a:t>
                      </a:r>
                    </a:p>
                  </a:txBody>
                  <a:tcPr/>
                </a:tc>
                <a:tc>
                  <a:txBody>
                    <a:bodyPr/>
                    <a:lstStyle/>
                    <a:p>
                      <a:pPr algn="ctr"/>
                      <a:r>
                        <a:rPr lang="en-US" sz="2000" b="1">
                          <a:latin typeface="Robo"/>
                        </a:rPr>
                        <a:t>Syntax</a:t>
                      </a:r>
                    </a:p>
                  </a:txBody>
                  <a:tcPr/>
                </a:tc>
                <a:extLst>
                  <a:ext uri="{0D108BD9-81ED-4DB2-BD59-A6C34878D82A}">
                    <a16:rowId xmlns:a16="http://schemas.microsoft.com/office/drawing/2014/main" val="2649907936"/>
                  </a:ext>
                </a:extLst>
              </a:tr>
              <a:tr h="528743">
                <a:tc>
                  <a:txBody>
                    <a:bodyPr/>
                    <a:lstStyle/>
                    <a:p>
                      <a:pPr lvl="0" algn="l">
                        <a:lnSpc>
                          <a:spcPct val="100000"/>
                        </a:lnSpc>
                        <a:spcBef>
                          <a:spcPts val="0"/>
                        </a:spcBef>
                        <a:spcAft>
                          <a:spcPts val="0"/>
                        </a:spcAft>
                        <a:buNone/>
                      </a:pPr>
                      <a:r>
                        <a:rPr lang="en-US" sz="1800" b="0" i="0" u="none" strike="noStrike" noProof="0">
                          <a:latin typeface="Robo"/>
                        </a:rPr>
                        <a:t>Insert Method</a:t>
                      </a:r>
                    </a:p>
                  </a:txBody>
                  <a:tcPr/>
                </a:tc>
                <a:tc>
                  <a:txBody>
                    <a:bodyPr/>
                    <a:lstStyle/>
                    <a:p>
                      <a:pPr lvl="0">
                        <a:buNone/>
                      </a:pPr>
                      <a:r>
                        <a:rPr lang="en-US" sz="1800">
                          <a:latin typeface="Robo"/>
                        </a:rPr>
                        <a:t>Database.insert(sObject); or Database.insert(sObject[]);</a:t>
                      </a:r>
                      <a:endParaRPr lang="en-US"/>
                    </a:p>
                  </a:txBody>
                  <a:tcPr/>
                </a:tc>
                <a:extLst>
                  <a:ext uri="{0D108BD9-81ED-4DB2-BD59-A6C34878D82A}">
                    <a16:rowId xmlns:a16="http://schemas.microsoft.com/office/drawing/2014/main" val="3426874005"/>
                  </a:ext>
                </a:extLst>
              </a:tr>
              <a:tr h="480675">
                <a:tc>
                  <a:txBody>
                    <a:bodyPr/>
                    <a:lstStyle/>
                    <a:p>
                      <a:pPr lvl="0" algn="l">
                        <a:lnSpc>
                          <a:spcPct val="100000"/>
                        </a:lnSpc>
                        <a:spcBef>
                          <a:spcPts val="0"/>
                        </a:spcBef>
                        <a:spcAft>
                          <a:spcPts val="0"/>
                        </a:spcAft>
                        <a:buNone/>
                      </a:pPr>
                      <a:r>
                        <a:rPr lang="en-US" sz="1800" b="0" i="0" u="none" strike="noStrike" noProof="0">
                          <a:latin typeface="Robo"/>
                        </a:rPr>
                        <a:t>Update </a:t>
                      </a:r>
                      <a:r>
                        <a:rPr lang="en-US" sz="1800" b="0" i="0" u="none" strike="noStrike" noProof="0"/>
                        <a:t>Method</a:t>
                      </a:r>
                      <a:endParaRPr lang="en-US" sz="1800" b="0" i="0" u="none" strike="noStrike" noProof="0">
                        <a:latin typeface="Robo"/>
                      </a:endParaRPr>
                    </a:p>
                  </a:txBody>
                  <a:tcPr/>
                </a:tc>
                <a:tc>
                  <a:txBody>
                    <a:bodyPr/>
                    <a:lstStyle/>
                    <a:p>
                      <a:pPr lvl="0" algn="l">
                        <a:lnSpc>
                          <a:spcPct val="100000"/>
                        </a:lnSpc>
                        <a:spcBef>
                          <a:spcPts val="0"/>
                        </a:spcBef>
                        <a:spcAft>
                          <a:spcPts val="0"/>
                        </a:spcAft>
                        <a:buNone/>
                      </a:pPr>
                      <a:r>
                        <a:rPr lang="en-US" sz="1800" b="0" i="0" u="none" strike="noStrike" noProof="0">
                          <a:latin typeface="Calibri"/>
                        </a:rPr>
                        <a:t>Database.update(sObject); or Database.update(sObject[]);</a:t>
                      </a:r>
                    </a:p>
                  </a:txBody>
                  <a:tcPr/>
                </a:tc>
                <a:extLst>
                  <a:ext uri="{0D108BD9-81ED-4DB2-BD59-A6C34878D82A}">
                    <a16:rowId xmlns:a16="http://schemas.microsoft.com/office/drawing/2014/main" val="1999839699"/>
                  </a:ext>
                </a:extLst>
              </a:tr>
              <a:tr h="512721">
                <a:tc>
                  <a:txBody>
                    <a:bodyPr/>
                    <a:lstStyle/>
                    <a:p>
                      <a:pPr lvl="0" algn="l">
                        <a:lnSpc>
                          <a:spcPct val="100000"/>
                        </a:lnSpc>
                        <a:spcBef>
                          <a:spcPts val="0"/>
                        </a:spcBef>
                        <a:spcAft>
                          <a:spcPts val="0"/>
                        </a:spcAft>
                        <a:buNone/>
                      </a:pPr>
                      <a:r>
                        <a:rPr lang="en-US" sz="1800" b="0" i="0" u="none" strike="noStrike" noProof="0">
                          <a:latin typeface="Robo"/>
                        </a:rPr>
                        <a:t>Upsert </a:t>
                      </a:r>
                      <a:r>
                        <a:rPr lang="en-US" sz="1800" b="0" i="0" u="none" strike="noStrike" noProof="0"/>
                        <a:t>Method</a:t>
                      </a:r>
                      <a:endParaRPr lang="en-US" sz="1800" b="0" i="0" u="none" strike="noStrike" noProof="0">
                        <a:latin typeface="Robo"/>
                      </a:endParaRPr>
                    </a:p>
                  </a:txBody>
                  <a:tcPr/>
                </a:tc>
                <a:tc>
                  <a:txBody>
                    <a:bodyPr/>
                    <a:lstStyle/>
                    <a:p>
                      <a:pPr lvl="0" algn="l">
                        <a:lnSpc>
                          <a:spcPct val="100000"/>
                        </a:lnSpc>
                        <a:spcBef>
                          <a:spcPts val="0"/>
                        </a:spcBef>
                        <a:spcAft>
                          <a:spcPts val="0"/>
                        </a:spcAft>
                        <a:buNone/>
                      </a:pPr>
                      <a:r>
                        <a:rPr lang="en-US" sz="1800" b="0" i="0" u="none" strike="noStrike" noProof="0" dirty="0" err="1">
                          <a:latin typeface="Calibri"/>
                        </a:rPr>
                        <a:t>Database.upsert</a:t>
                      </a:r>
                      <a:r>
                        <a:rPr lang="en-US" sz="1800" b="0" i="0" u="none" strike="noStrike" noProof="0" dirty="0">
                          <a:latin typeface="Calibri"/>
                        </a:rPr>
                        <a:t>(</a:t>
                      </a:r>
                      <a:r>
                        <a:rPr lang="en-US" sz="1800" b="0" i="0" u="none" strike="noStrike" noProof="0" dirty="0" err="1">
                          <a:latin typeface="Calibri"/>
                        </a:rPr>
                        <a:t>sObject</a:t>
                      </a:r>
                      <a:r>
                        <a:rPr lang="en-US" sz="1800" b="0" i="0" u="none" strike="noStrike" noProof="0" dirty="0">
                          <a:latin typeface="Calibri"/>
                        </a:rPr>
                        <a:t>); or </a:t>
                      </a:r>
                      <a:r>
                        <a:rPr lang="en-US" sz="1800" b="0" i="0" u="none" strike="noStrike" noProof="0" dirty="0" err="1">
                          <a:latin typeface="Calibri"/>
                        </a:rPr>
                        <a:t>Database.upsert</a:t>
                      </a:r>
                      <a:r>
                        <a:rPr lang="en-US" sz="1800" b="0" i="0" u="none" strike="noStrike" noProof="0" dirty="0">
                          <a:latin typeface="Calibri"/>
                        </a:rPr>
                        <a:t>(</a:t>
                      </a:r>
                      <a:r>
                        <a:rPr lang="en-US" sz="1800" b="0" i="0" u="none" strike="noStrike" noProof="0" dirty="0" err="1">
                          <a:latin typeface="Calibri"/>
                        </a:rPr>
                        <a:t>sObject</a:t>
                      </a:r>
                      <a:r>
                        <a:rPr lang="en-US" sz="1800" b="0" i="0" u="none" strike="noStrike" noProof="0" dirty="0">
                          <a:latin typeface="Calibri"/>
                        </a:rPr>
                        <a:t>[]);</a:t>
                      </a:r>
                    </a:p>
                  </a:txBody>
                  <a:tcPr/>
                </a:tc>
                <a:extLst>
                  <a:ext uri="{0D108BD9-81ED-4DB2-BD59-A6C34878D82A}">
                    <a16:rowId xmlns:a16="http://schemas.microsoft.com/office/drawing/2014/main" val="2703305805"/>
                  </a:ext>
                </a:extLst>
              </a:tr>
              <a:tr h="512721">
                <a:tc>
                  <a:txBody>
                    <a:bodyPr/>
                    <a:lstStyle/>
                    <a:p>
                      <a:pPr lvl="0" algn="l">
                        <a:lnSpc>
                          <a:spcPct val="100000"/>
                        </a:lnSpc>
                        <a:spcBef>
                          <a:spcPts val="0"/>
                        </a:spcBef>
                        <a:spcAft>
                          <a:spcPts val="0"/>
                        </a:spcAft>
                        <a:buNone/>
                      </a:pPr>
                      <a:r>
                        <a:rPr lang="en-US" sz="1800" b="0" i="0" u="none" strike="noStrike" noProof="0">
                          <a:latin typeface="Robo"/>
                        </a:rPr>
                        <a:t>Delete </a:t>
                      </a:r>
                      <a:r>
                        <a:rPr lang="en-US" sz="1800" b="0" i="0" u="none" strike="noStrike" noProof="0"/>
                        <a:t>Method</a:t>
                      </a:r>
                      <a:endParaRPr lang="en-US" sz="1800" b="0" i="0" u="none" strike="noStrike" noProof="0">
                        <a:latin typeface="Robo"/>
                      </a:endParaRPr>
                    </a:p>
                  </a:txBody>
                  <a:tcPr/>
                </a:tc>
                <a:tc>
                  <a:txBody>
                    <a:bodyPr/>
                    <a:lstStyle/>
                    <a:p>
                      <a:pPr lvl="0" algn="l">
                        <a:lnSpc>
                          <a:spcPct val="100000"/>
                        </a:lnSpc>
                        <a:spcBef>
                          <a:spcPts val="0"/>
                        </a:spcBef>
                        <a:spcAft>
                          <a:spcPts val="0"/>
                        </a:spcAft>
                        <a:buNone/>
                      </a:pPr>
                      <a:r>
                        <a:rPr lang="en-US" sz="1800" b="0" i="0" u="none" strike="noStrike" noProof="0">
                          <a:latin typeface="Calibri"/>
                        </a:rPr>
                        <a:t>Database.delete(sObject); or Database.delete(sObject[]);</a:t>
                      </a:r>
                      <a:endParaRPr lang="en-US" sz="1800" b="0" i="0" u="none" strike="noStrike" noProof="0"/>
                    </a:p>
                  </a:txBody>
                  <a:tcPr/>
                </a:tc>
                <a:extLst>
                  <a:ext uri="{0D108BD9-81ED-4DB2-BD59-A6C34878D82A}">
                    <a16:rowId xmlns:a16="http://schemas.microsoft.com/office/drawing/2014/main" val="156884582"/>
                  </a:ext>
                </a:extLst>
              </a:tr>
              <a:tr h="737036">
                <a:tc>
                  <a:txBody>
                    <a:bodyPr/>
                    <a:lstStyle/>
                    <a:p>
                      <a:pPr lvl="0" algn="l">
                        <a:lnSpc>
                          <a:spcPct val="100000"/>
                        </a:lnSpc>
                        <a:spcBef>
                          <a:spcPts val="0"/>
                        </a:spcBef>
                        <a:spcAft>
                          <a:spcPts val="0"/>
                        </a:spcAft>
                        <a:buNone/>
                      </a:pPr>
                      <a:r>
                        <a:rPr lang="en-US" sz="1800" b="0" i="0" u="none" strike="noStrike" noProof="0">
                          <a:latin typeface="Robo"/>
                        </a:rPr>
                        <a:t>Undelete </a:t>
                      </a:r>
                      <a:r>
                        <a:rPr lang="en-US" sz="1800" b="0" i="0" u="none" strike="noStrike" noProof="0"/>
                        <a:t>Method</a:t>
                      </a:r>
                      <a:endParaRPr lang="en-US" sz="1800" b="0" i="0" u="none" strike="noStrike" noProof="0">
                        <a:latin typeface="Robo"/>
                      </a:endParaRPr>
                    </a:p>
                  </a:txBody>
                  <a:tcPr/>
                </a:tc>
                <a:tc>
                  <a:txBody>
                    <a:bodyPr/>
                    <a:lstStyle/>
                    <a:p>
                      <a:pPr lvl="0" algn="l">
                        <a:lnSpc>
                          <a:spcPct val="100000"/>
                        </a:lnSpc>
                        <a:spcBef>
                          <a:spcPts val="0"/>
                        </a:spcBef>
                        <a:spcAft>
                          <a:spcPts val="0"/>
                        </a:spcAft>
                        <a:buNone/>
                      </a:pPr>
                      <a:r>
                        <a:rPr lang="en-US" sz="1800" b="0" i="0" u="none" strike="noStrike" noProof="0" dirty="0" err="1">
                          <a:latin typeface="Calibri"/>
                        </a:rPr>
                        <a:t>Database.undelete</a:t>
                      </a:r>
                      <a:r>
                        <a:rPr lang="en-US" sz="1800" b="0" i="0" u="none" strike="noStrike" noProof="0" dirty="0">
                          <a:latin typeface="Calibri"/>
                        </a:rPr>
                        <a:t>(</a:t>
                      </a:r>
                      <a:r>
                        <a:rPr lang="en-US" sz="1800" b="0" i="0" u="none" strike="noStrike" noProof="0" dirty="0" err="1">
                          <a:latin typeface="Calibri"/>
                        </a:rPr>
                        <a:t>sObject</a:t>
                      </a:r>
                      <a:r>
                        <a:rPr lang="en-US" sz="1800" b="0" i="0" u="none" strike="noStrike" noProof="0" dirty="0">
                          <a:latin typeface="Calibri"/>
                        </a:rPr>
                        <a:t>); or </a:t>
                      </a:r>
                      <a:r>
                        <a:rPr lang="en-US" sz="1800" b="0" i="0" u="none" strike="noStrike" noProof="0" dirty="0" err="1">
                          <a:latin typeface="Calibri"/>
                        </a:rPr>
                        <a:t>Database.undelete</a:t>
                      </a:r>
                      <a:r>
                        <a:rPr lang="en-US" sz="1800" b="0" i="0" u="none" strike="noStrike" noProof="0" dirty="0">
                          <a:latin typeface="Calibri"/>
                        </a:rPr>
                        <a:t>(</a:t>
                      </a:r>
                      <a:r>
                        <a:rPr lang="en-US" sz="1800" b="0" i="0" u="none" strike="noStrike" noProof="0" dirty="0" err="1">
                          <a:latin typeface="Calibri"/>
                        </a:rPr>
                        <a:t>sObject</a:t>
                      </a:r>
                      <a:r>
                        <a:rPr lang="en-US" sz="1800" b="0" i="0" u="none" strike="noStrike" noProof="0" dirty="0">
                          <a:latin typeface="Calibri"/>
                        </a:rPr>
                        <a:t>[]);</a:t>
                      </a:r>
                    </a:p>
                  </a:txBody>
                  <a:tcPr/>
                </a:tc>
                <a:extLst>
                  <a:ext uri="{0D108BD9-81ED-4DB2-BD59-A6C34878D82A}">
                    <a16:rowId xmlns:a16="http://schemas.microsoft.com/office/drawing/2014/main" val="2713270368"/>
                  </a:ext>
                </a:extLst>
              </a:tr>
            </a:tbl>
          </a:graphicData>
        </a:graphic>
      </p:graphicFrame>
    </p:spTree>
    <p:extLst>
      <p:ext uri="{BB962C8B-B14F-4D97-AF65-F5344CB8AC3E}">
        <p14:creationId xmlns:p14="http://schemas.microsoft.com/office/powerpoint/2010/main" val="333525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Database Methods Cont.</a:t>
            </a:r>
          </a:p>
        </p:txBody>
      </p:sp>
      <p:sp>
        <p:nvSpPr>
          <p:cNvPr id="228" name="Google Shape;228;p25"/>
          <p:cNvSpPr txBox="1">
            <a:spLocks noGrp="1"/>
          </p:cNvSpPr>
          <p:nvPr>
            <p:ph type="body" idx="2"/>
          </p:nvPr>
        </p:nvSpPr>
        <p:spPr>
          <a:xfrm>
            <a:off x="334650" y="1110004"/>
            <a:ext cx="11522700" cy="5311778"/>
          </a:xfrm>
          <a:prstGeom prst="rect">
            <a:avLst/>
          </a:prstGeom>
          <a:noFill/>
          <a:ln>
            <a:noFill/>
          </a:ln>
        </p:spPr>
        <p:txBody>
          <a:bodyPr spcFirstLastPara="1" wrap="square" lIns="91425" tIns="45700" rIns="91425" bIns="45700" anchor="t" anchorCtr="0">
            <a:noAutofit/>
          </a:bodyPr>
          <a:lstStyle/>
          <a:p>
            <a:pPr marL="285750" indent="-285750">
              <a:lnSpc>
                <a:spcPct val="114999"/>
              </a:lnSpc>
              <a:spcBef>
                <a:spcPts val="1100"/>
              </a:spcBef>
            </a:pPr>
            <a:r>
              <a:rPr lang="en-US" sz="2400" dirty="0">
                <a:latin typeface="Robo"/>
                <a:ea typeface="Roboto"/>
                <a:sym typeface="Roboto"/>
              </a:rPr>
              <a:t>While using database methods a second parameter </a:t>
            </a:r>
            <a:r>
              <a:rPr lang="en-US" sz="2400" dirty="0" err="1">
                <a:latin typeface="Robo"/>
                <a:ea typeface="Roboto"/>
                <a:sym typeface="Roboto"/>
              </a:rPr>
              <a:t>allOrNone</a:t>
            </a:r>
            <a:r>
              <a:rPr lang="en-US" sz="2400" dirty="0">
                <a:latin typeface="Robo"/>
                <a:ea typeface="Roboto"/>
                <a:sym typeface="Roboto"/>
              </a:rPr>
              <a:t> can be used which allows the user to perform partial DML operation.</a:t>
            </a:r>
            <a:endParaRPr lang="en-US" sz="2400" dirty="0">
              <a:latin typeface="Robo"/>
              <a:ea typeface="Roboto"/>
            </a:endParaRPr>
          </a:p>
          <a:p>
            <a:pPr marL="285750" indent="-285750">
              <a:lnSpc>
                <a:spcPct val="114999"/>
              </a:lnSpc>
              <a:spcBef>
                <a:spcPts val="1100"/>
              </a:spcBef>
            </a:pPr>
            <a:r>
              <a:rPr lang="en-US" sz="2400" dirty="0">
                <a:latin typeface="Robo"/>
                <a:ea typeface="Roboto"/>
              </a:rPr>
              <a:t>Partial DML allows us to save the correct data which does not have error into the database.</a:t>
            </a:r>
          </a:p>
          <a:p>
            <a:pPr marL="285750" indent="-285750">
              <a:lnSpc>
                <a:spcPct val="114999"/>
              </a:lnSpc>
              <a:spcBef>
                <a:spcPts val="1100"/>
              </a:spcBef>
            </a:pPr>
            <a:r>
              <a:rPr lang="en-US" sz="2400" dirty="0">
                <a:latin typeface="Robo"/>
                <a:ea typeface="Roboto"/>
              </a:rPr>
              <a:t>For Example: If we are saving 10 Account records into the database and the required field Account Name is not populated for two account records then the below Database operation will allow the user to insert the correct 8 Account records successfully and the two Account records for which the required field is not populated will not be inserted</a:t>
            </a:r>
          </a:p>
          <a:p>
            <a:pPr marL="742950" lvl="1" indent="-285750">
              <a:lnSpc>
                <a:spcPct val="114999"/>
              </a:lnSpc>
              <a:spcBef>
                <a:spcPts val="1100"/>
              </a:spcBef>
              <a:buSzPts val="2800"/>
            </a:pPr>
            <a:r>
              <a:rPr lang="en-US" dirty="0" err="1">
                <a:latin typeface="Robo"/>
                <a:ea typeface="Roboto"/>
              </a:rPr>
              <a:t>Database.SaveResult</a:t>
            </a:r>
            <a:r>
              <a:rPr lang="en-US" dirty="0">
                <a:latin typeface="Robo"/>
                <a:ea typeface="Roboto"/>
              </a:rPr>
              <a:t>[] result = </a:t>
            </a:r>
            <a:r>
              <a:rPr lang="en-US" dirty="0" err="1">
                <a:latin typeface="Robo"/>
                <a:ea typeface="Roboto"/>
              </a:rPr>
              <a:t>Database.insert</a:t>
            </a:r>
            <a:r>
              <a:rPr lang="en-US" dirty="0">
                <a:latin typeface="Robo"/>
                <a:ea typeface="Roboto"/>
              </a:rPr>
              <a:t>(</a:t>
            </a:r>
            <a:r>
              <a:rPr lang="en-US" dirty="0" err="1">
                <a:latin typeface="Robo"/>
                <a:ea typeface="Roboto"/>
              </a:rPr>
              <a:t>listAccount</a:t>
            </a:r>
            <a:r>
              <a:rPr lang="en-US" dirty="0">
                <a:latin typeface="Robo"/>
                <a:ea typeface="Roboto"/>
              </a:rPr>
              <a:t>, false);</a:t>
            </a:r>
          </a:p>
          <a:p>
            <a:pPr marL="285750" indent="-285750">
              <a:lnSpc>
                <a:spcPct val="114999"/>
              </a:lnSpc>
              <a:spcBef>
                <a:spcPts val="1100"/>
              </a:spcBef>
            </a:pPr>
            <a:r>
              <a:rPr lang="en-US" sz="2400" dirty="0">
                <a:latin typeface="Robo"/>
                <a:ea typeface="Roboto"/>
              </a:rPr>
              <a:t>By default the value of </a:t>
            </a:r>
            <a:r>
              <a:rPr lang="en-US" sz="2400" dirty="0" err="1">
                <a:latin typeface="Robo"/>
                <a:ea typeface="Roboto"/>
              </a:rPr>
              <a:t>allOrNone</a:t>
            </a:r>
            <a:r>
              <a:rPr lang="en-US" sz="2400" dirty="0">
                <a:latin typeface="Robo"/>
                <a:ea typeface="Roboto"/>
              </a:rPr>
              <a:t> parameter is true.</a:t>
            </a:r>
          </a:p>
          <a:p>
            <a:pPr marL="0" indent="0">
              <a:lnSpc>
                <a:spcPct val="150000"/>
              </a:lnSpc>
              <a:spcBef>
                <a:spcPts val="0"/>
              </a:spcBef>
              <a:buNone/>
            </a:pPr>
            <a:r>
              <a:rPr lang="en-US" sz="1800" dirty="0">
                <a:solidFill>
                  <a:srgbClr val="3C4043"/>
                </a:solidFill>
                <a:latin typeface="Roboto"/>
                <a:ea typeface="Roboto"/>
                <a:cs typeface="Roboto"/>
                <a:sym typeface="Roboto"/>
              </a:rPr>
              <a:t>   </a:t>
            </a:r>
            <a:endParaRPr sz="1800" dirty="0">
              <a:solidFill>
                <a:srgbClr val="3C4043"/>
              </a:solidFill>
              <a:latin typeface="Roboto"/>
              <a:ea typeface="Roboto"/>
              <a:cs typeface="Roboto"/>
              <a:sym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latin typeface="Roboto"/>
              <a:ea typeface="Roboto"/>
              <a:cs typeface="Roboto"/>
            </a:endParaRPr>
          </a:p>
        </p:txBody>
      </p:sp>
    </p:spTree>
    <p:extLst>
      <p:ext uri="{BB962C8B-B14F-4D97-AF65-F5344CB8AC3E}">
        <p14:creationId xmlns:p14="http://schemas.microsoft.com/office/powerpoint/2010/main" val="109119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A67F84-0D52-4F1C-9BED-363398FA06C6}"/>
              </a:ext>
            </a:extLst>
          </p:cNvPr>
          <p:cNvSpPr>
            <a:spLocks noGrp="1"/>
          </p:cNvSpPr>
          <p:nvPr>
            <p:ph type="body" idx="1"/>
          </p:nvPr>
        </p:nvSpPr>
        <p:spPr/>
        <p:txBody>
          <a:bodyPr/>
          <a:lstStyle/>
          <a:p>
            <a:r>
              <a:rPr lang="en-US"/>
              <a:t>SOQL, SOSL and DML Limits</a:t>
            </a:r>
          </a:p>
        </p:txBody>
      </p:sp>
      <p:graphicFrame>
        <p:nvGraphicFramePr>
          <p:cNvPr id="4" name="Table 4">
            <a:extLst>
              <a:ext uri="{FF2B5EF4-FFF2-40B4-BE49-F238E27FC236}">
                <a16:creationId xmlns:a16="http://schemas.microsoft.com/office/drawing/2014/main" id="{6E0EBEED-6F18-448B-88AE-FB7EA0C06BFF}"/>
              </a:ext>
            </a:extLst>
          </p:cNvPr>
          <p:cNvGraphicFramePr>
            <a:graphicFrameLocks noGrp="1"/>
          </p:cNvGraphicFramePr>
          <p:nvPr>
            <p:extLst>
              <p:ext uri="{D42A27DB-BD31-4B8C-83A1-F6EECF244321}">
                <p14:modId xmlns:p14="http://schemas.microsoft.com/office/powerpoint/2010/main" val="1069666582"/>
              </p:ext>
            </p:extLst>
          </p:nvPr>
        </p:nvGraphicFramePr>
        <p:xfrm>
          <a:off x="618226" y="1250830"/>
          <a:ext cx="10885580" cy="4643883"/>
        </p:xfrm>
        <a:graphic>
          <a:graphicData uri="http://schemas.openxmlformats.org/drawingml/2006/table">
            <a:tbl>
              <a:tblPr firstRow="1" bandRow="1">
                <a:tableStyleId>{C5506C4D-7EEC-4CB1-95DF-D9B22A299A20}</a:tableStyleId>
              </a:tblPr>
              <a:tblGrid>
                <a:gridCol w="5449018">
                  <a:extLst>
                    <a:ext uri="{9D8B030D-6E8A-4147-A177-3AD203B41FA5}">
                      <a16:colId xmlns:a16="http://schemas.microsoft.com/office/drawing/2014/main" val="2705450309"/>
                    </a:ext>
                  </a:extLst>
                </a:gridCol>
                <a:gridCol w="5436562">
                  <a:extLst>
                    <a:ext uri="{9D8B030D-6E8A-4147-A177-3AD203B41FA5}">
                      <a16:colId xmlns:a16="http://schemas.microsoft.com/office/drawing/2014/main" val="3062720969"/>
                    </a:ext>
                  </a:extLst>
                </a:gridCol>
              </a:tblGrid>
              <a:tr h="564797">
                <a:tc>
                  <a:txBody>
                    <a:bodyPr/>
                    <a:lstStyle/>
                    <a:p>
                      <a:pPr lvl="0" algn="ctr">
                        <a:buNone/>
                      </a:pPr>
                      <a:r>
                        <a:rPr lang="en-US" sz="2800" b="1" i="0" u="none" strike="noStrike" noProof="0">
                          <a:latin typeface="Robo"/>
                        </a:rPr>
                        <a:t>Description</a:t>
                      </a:r>
                      <a:endParaRPr lang="en-US" sz="2800" b="1">
                        <a:latin typeface="Robo"/>
                      </a:endParaRPr>
                    </a:p>
                  </a:txBody>
                  <a:tcPr/>
                </a:tc>
                <a:tc>
                  <a:txBody>
                    <a:bodyPr/>
                    <a:lstStyle/>
                    <a:p>
                      <a:pPr algn="ctr"/>
                      <a:r>
                        <a:rPr lang="en-US" sz="2800" b="1">
                          <a:latin typeface="Robo"/>
                        </a:rPr>
                        <a:t>Limit</a:t>
                      </a:r>
                    </a:p>
                  </a:txBody>
                  <a:tcPr/>
                </a:tc>
                <a:extLst>
                  <a:ext uri="{0D108BD9-81ED-4DB2-BD59-A6C34878D82A}">
                    <a16:rowId xmlns:a16="http://schemas.microsoft.com/office/drawing/2014/main" val="1232713916"/>
                  </a:ext>
                </a:extLst>
              </a:tr>
              <a:tr h="580485">
                <a:tc>
                  <a:txBody>
                    <a:bodyPr/>
                    <a:lstStyle/>
                    <a:p>
                      <a:pPr lvl="0">
                        <a:buNone/>
                      </a:pPr>
                      <a:r>
                        <a:rPr lang="en-US" sz="2000" b="0" i="0" u="none" strike="noStrike" noProof="0">
                          <a:latin typeface="Robo"/>
                        </a:rPr>
                        <a:t>Total number of SOQL queries issued</a:t>
                      </a:r>
                      <a:endParaRPr lang="en-US" sz="2000" b="0" i="0" u="none" strike="noStrike" baseline="30000" noProof="0">
                        <a:latin typeface="Robo"/>
                      </a:endParaRPr>
                    </a:p>
                  </a:txBody>
                  <a:tcPr/>
                </a:tc>
                <a:tc>
                  <a:txBody>
                    <a:bodyPr/>
                    <a:lstStyle/>
                    <a:p>
                      <a:r>
                        <a:rPr lang="en-US" sz="2000">
                          <a:latin typeface="Robo"/>
                        </a:rPr>
                        <a:t>100</a:t>
                      </a:r>
                    </a:p>
                  </a:txBody>
                  <a:tcPr/>
                </a:tc>
                <a:extLst>
                  <a:ext uri="{0D108BD9-81ED-4DB2-BD59-A6C34878D82A}">
                    <a16:rowId xmlns:a16="http://schemas.microsoft.com/office/drawing/2014/main" val="2722035614"/>
                  </a:ext>
                </a:extLst>
              </a:tr>
              <a:tr h="674618">
                <a:tc>
                  <a:txBody>
                    <a:bodyPr/>
                    <a:lstStyle/>
                    <a:p>
                      <a:pPr lvl="0">
                        <a:buNone/>
                      </a:pPr>
                      <a:r>
                        <a:rPr lang="en-US" sz="2000" b="0" i="0" u="none" strike="noStrike" noProof="0">
                          <a:latin typeface="Robo"/>
                        </a:rPr>
                        <a:t>Total number of records retrieved by SOQL queries</a:t>
                      </a:r>
                      <a:endParaRPr lang="en-US" sz="2000">
                        <a:latin typeface="Robo"/>
                      </a:endParaRPr>
                    </a:p>
                  </a:txBody>
                  <a:tcPr/>
                </a:tc>
                <a:tc>
                  <a:txBody>
                    <a:bodyPr/>
                    <a:lstStyle/>
                    <a:p>
                      <a:r>
                        <a:rPr lang="en-US" sz="2000" dirty="0">
                          <a:latin typeface="Robo"/>
                        </a:rPr>
                        <a:t>50,000</a:t>
                      </a:r>
                    </a:p>
                  </a:txBody>
                  <a:tcPr/>
                </a:tc>
                <a:extLst>
                  <a:ext uri="{0D108BD9-81ED-4DB2-BD59-A6C34878D82A}">
                    <a16:rowId xmlns:a16="http://schemas.microsoft.com/office/drawing/2014/main" val="3378234058"/>
                  </a:ext>
                </a:extLst>
              </a:tr>
              <a:tr h="611862">
                <a:tc>
                  <a:txBody>
                    <a:bodyPr/>
                    <a:lstStyle/>
                    <a:p>
                      <a:pPr lvl="0">
                        <a:buNone/>
                      </a:pPr>
                      <a:r>
                        <a:rPr lang="en-US" sz="2000" b="0" i="0" u="none" strike="noStrike" noProof="0">
                          <a:latin typeface="Robo"/>
                        </a:rPr>
                        <a:t>Total number of SOSL queries issued</a:t>
                      </a:r>
                      <a:endParaRPr lang="en-US" sz="2000">
                        <a:latin typeface="Robo"/>
                      </a:endParaRPr>
                    </a:p>
                  </a:txBody>
                  <a:tcPr/>
                </a:tc>
                <a:tc>
                  <a:txBody>
                    <a:bodyPr/>
                    <a:lstStyle/>
                    <a:p>
                      <a:r>
                        <a:rPr lang="en-US" sz="2000">
                          <a:latin typeface="Robo"/>
                        </a:rPr>
                        <a:t>20</a:t>
                      </a:r>
                    </a:p>
                  </a:txBody>
                  <a:tcPr/>
                </a:tc>
                <a:extLst>
                  <a:ext uri="{0D108BD9-81ED-4DB2-BD59-A6C34878D82A}">
                    <a16:rowId xmlns:a16="http://schemas.microsoft.com/office/drawing/2014/main" val="3270766497"/>
                  </a:ext>
                </a:extLst>
              </a:tr>
              <a:tr h="831507">
                <a:tc>
                  <a:txBody>
                    <a:bodyPr/>
                    <a:lstStyle/>
                    <a:p>
                      <a:pPr lvl="0">
                        <a:buNone/>
                      </a:pPr>
                      <a:r>
                        <a:rPr lang="en-US" sz="2000" b="0" i="0" u="none" strike="noStrike" noProof="0" dirty="0">
                          <a:latin typeface="Robo"/>
                        </a:rPr>
                        <a:t>Total number of records retrieved by a single SOSL query</a:t>
                      </a:r>
                      <a:endParaRPr lang="en-US" sz="2000" dirty="0">
                        <a:latin typeface="Robo"/>
                      </a:endParaRPr>
                    </a:p>
                  </a:txBody>
                  <a:tcPr/>
                </a:tc>
                <a:tc>
                  <a:txBody>
                    <a:bodyPr/>
                    <a:lstStyle/>
                    <a:p>
                      <a:r>
                        <a:rPr lang="en-US" sz="2000" dirty="0">
                          <a:latin typeface="Robo"/>
                        </a:rPr>
                        <a:t>2,000</a:t>
                      </a:r>
                    </a:p>
                  </a:txBody>
                  <a:tcPr/>
                </a:tc>
                <a:extLst>
                  <a:ext uri="{0D108BD9-81ED-4DB2-BD59-A6C34878D82A}">
                    <a16:rowId xmlns:a16="http://schemas.microsoft.com/office/drawing/2014/main" val="1097342302"/>
                  </a:ext>
                </a:extLst>
              </a:tr>
              <a:tr h="627551">
                <a:tc>
                  <a:txBody>
                    <a:bodyPr/>
                    <a:lstStyle/>
                    <a:p>
                      <a:pPr lvl="0">
                        <a:buNone/>
                      </a:pPr>
                      <a:r>
                        <a:rPr lang="en-US" sz="2000" b="0" i="0" u="none" strike="noStrike" noProof="0" dirty="0">
                          <a:latin typeface="Robo"/>
                        </a:rPr>
                        <a:t>Total number of DML statements issued</a:t>
                      </a:r>
                      <a:endParaRPr lang="en-US" sz="2000" dirty="0">
                        <a:latin typeface="Robo"/>
                      </a:endParaRPr>
                    </a:p>
                  </a:txBody>
                  <a:tcPr/>
                </a:tc>
                <a:tc>
                  <a:txBody>
                    <a:bodyPr/>
                    <a:lstStyle/>
                    <a:p>
                      <a:r>
                        <a:rPr lang="en-US" sz="2000" dirty="0">
                          <a:latin typeface="Robo"/>
                        </a:rPr>
                        <a:t>150</a:t>
                      </a:r>
                    </a:p>
                  </a:txBody>
                  <a:tcPr/>
                </a:tc>
                <a:extLst>
                  <a:ext uri="{0D108BD9-81ED-4DB2-BD59-A6C34878D82A}">
                    <a16:rowId xmlns:a16="http://schemas.microsoft.com/office/drawing/2014/main" val="2869248565"/>
                  </a:ext>
                </a:extLst>
              </a:tr>
              <a:tr h="753063">
                <a:tc>
                  <a:txBody>
                    <a:bodyPr/>
                    <a:lstStyle/>
                    <a:p>
                      <a:pPr lvl="0">
                        <a:buNone/>
                      </a:pPr>
                      <a:r>
                        <a:rPr lang="en-US" sz="2000" b="0" i="0" u="none" strike="noStrike" noProof="0" dirty="0"/>
                        <a:t>Total number of records processed as a result of DML statements</a:t>
                      </a:r>
                      <a:endParaRPr lang="en-US" dirty="0"/>
                    </a:p>
                  </a:txBody>
                  <a:tcPr/>
                </a:tc>
                <a:tc>
                  <a:txBody>
                    <a:bodyPr/>
                    <a:lstStyle/>
                    <a:p>
                      <a:pPr lvl="0">
                        <a:buNone/>
                      </a:pPr>
                      <a:r>
                        <a:rPr lang="en-US" sz="2000" dirty="0">
                          <a:latin typeface="Robo"/>
                        </a:rPr>
                        <a:t>10,000</a:t>
                      </a:r>
                    </a:p>
                  </a:txBody>
                  <a:tcPr/>
                </a:tc>
                <a:extLst>
                  <a:ext uri="{0D108BD9-81ED-4DB2-BD59-A6C34878D82A}">
                    <a16:rowId xmlns:a16="http://schemas.microsoft.com/office/drawing/2014/main" val="3609443545"/>
                  </a:ext>
                </a:extLst>
              </a:tr>
            </a:tbl>
          </a:graphicData>
        </a:graphic>
      </p:graphicFrame>
    </p:spTree>
    <p:extLst>
      <p:ext uri="{BB962C8B-B14F-4D97-AF65-F5344CB8AC3E}">
        <p14:creationId xmlns:p14="http://schemas.microsoft.com/office/powerpoint/2010/main" val="211943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p>
            <a:pPr marL="0" lvl="0" indent="0" algn="ctr">
              <a:lnSpc>
                <a:spcPct val="90000"/>
              </a:lnSpc>
              <a:spcBef>
                <a:spcPts val="0"/>
              </a:spcBef>
              <a:spcAft>
                <a:spcPts val="0"/>
              </a:spcAft>
              <a:buNone/>
            </a:pPr>
            <a:r>
              <a:rPr lang="en-US" dirty="0"/>
              <a:t>Agenda</a:t>
            </a:r>
          </a:p>
        </p:txBody>
      </p:sp>
      <p:sp>
        <p:nvSpPr>
          <p:cNvPr id="3" name="TextBox 2">
            <a:extLst>
              <a:ext uri="{FF2B5EF4-FFF2-40B4-BE49-F238E27FC236}">
                <a16:creationId xmlns:a16="http://schemas.microsoft.com/office/drawing/2014/main" id="{AEFFF8E9-73F6-4488-B297-823AE912EF1A}"/>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E4D359-BC03-4277-B9E3-8DD795BA381A}"/>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C5A61477-0B96-42ED-9CC3-5A891BFE150F}"/>
              </a:ext>
            </a:extLst>
          </p:cNvPr>
          <p:cNvSpPr txBox="1"/>
          <p:nvPr/>
        </p:nvSpPr>
        <p:spPr>
          <a:xfrm>
            <a:off x="1058174" y="1431985"/>
            <a:ext cx="1010440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Char char="•"/>
            </a:pPr>
            <a:r>
              <a:rPr lang="en-US" sz="2800" dirty="0">
                <a:latin typeface="Robo"/>
              </a:rPr>
              <a:t>What is SOQL</a:t>
            </a:r>
          </a:p>
          <a:p>
            <a:pPr marL="457200" indent="-457200">
              <a:buChar char="•"/>
            </a:pPr>
            <a:r>
              <a:rPr lang="en-US" sz="2800" dirty="0">
                <a:latin typeface="Robo"/>
              </a:rPr>
              <a:t>SOQL Syntax</a:t>
            </a:r>
          </a:p>
          <a:p>
            <a:pPr marL="457200" indent="-457200">
              <a:buChar char="•"/>
            </a:pPr>
            <a:r>
              <a:rPr lang="en-US" sz="2800" dirty="0">
                <a:latin typeface="Robo"/>
              </a:rPr>
              <a:t>SOQL – Comparison Operators, Date Literals, Aggregate Functions</a:t>
            </a:r>
          </a:p>
          <a:p>
            <a:pPr marL="457200" indent="-457200">
              <a:buChar char="•"/>
            </a:pPr>
            <a:r>
              <a:rPr lang="en-US" sz="2800" dirty="0">
                <a:latin typeface="Robo"/>
              </a:rPr>
              <a:t>Relationship Queries – Parent to Child and Child to Parent SOQL</a:t>
            </a:r>
          </a:p>
          <a:p>
            <a:pPr marL="457200" indent="-457200">
              <a:buChar char="•"/>
            </a:pPr>
            <a:r>
              <a:rPr lang="en-US" sz="2800" dirty="0">
                <a:latin typeface="Robo"/>
              </a:rPr>
              <a:t>SOSL</a:t>
            </a:r>
          </a:p>
          <a:p>
            <a:pPr marL="457200" indent="-457200">
              <a:buChar char="•"/>
            </a:pPr>
            <a:r>
              <a:rPr lang="en-US" sz="2800" dirty="0">
                <a:latin typeface="Robo"/>
              </a:rPr>
              <a:t>DML Operations</a:t>
            </a:r>
          </a:p>
          <a:p>
            <a:pPr marL="457200" indent="-457200">
              <a:buChar char="•"/>
            </a:pPr>
            <a:r>
              <a:rPr lang="en-US" sz="2800" dirty="0">
                <a:latin typeface="Robo"/>
              </a:rPr>
              <a:t>DML Statements</a:t>
            </a:r>
          </a:p>
          <a:p>
            <a:pPr marL="457200" indent="-457200">
              <a:buChar char="•"/>
            </a:pPr>
            <a:r>
              <a:rPr lang="en-US" sz="2800" dirty="0">
                <a:latin typeface="Robo"/>
              </a:rPr>
              <a:t>Database Methods</a:t>
            </a:r>
          </a:p>
          <a:p>
            <a:pPr marL="457200" indent="-457200">
              <a:buChar char="•"/>
            </a:pPr>
            <a:r>
              <a:rPr lang="en-US" sz="2800" dirty="0">
                <a:latin typeface="Robo"/>
              </a:rPr>
              <a:t>SOQL, SOSL and DML Limits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A67F84-0D52-4F1C-9BED-363398FA06C6}"/>
              </a:ext>
            </a:extLst>
          </p:cNvPr>
          <p:cNvSpPr>
            <a:spLocks noGrp="1"/>
          </p:cNvSpPr>
          <p:nvPr>
            <p:ph type="body" idx="1"/>
          </p:nvPr>
        </p:nvSpPr>
        <p:spPr/>
        <p:txBody>
          <a:bodyPr/>
          <a:lstStyle/>
          <a:p>
            <a:r>
              <a:rPr lang="en-US"/>
              <a:t>SOQL, SOSL and DML Limits Cont.</a:t>
            </a:r>
          </a:p>
        </p:txBody>
      </p:sp>
      <p:sp>
        <p:nvSpPr>
          <p:cNvPr id="2" name="TextBox 1">
            <a:extLst>
              <a:ext uri="{FF2B5EF4-FFF2-40B4-BE49-F238E27FC236}">
                <a16:creationId xmlns:a16="http://schemas.microsoft.com/office/drawing/2014/main" id="{17D83521-2628-41F3-BE1B-448C5B7A49D1}"/>
              </a:ext>
            </a:extLst>
          </p:cNvPr>
          <p:cNvSpPr txBox="1"/>
          <p:nvPr/>
        </p:nvSpPr>
        <p:spPr>
          <a:xfrm>
            <a:off x="842514" y="1173194"/>
            <a:ext cx="9831237"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Robo"/>
              </a:rPr>
              <a:t>Below are some code snippets which will hit apex governor limits:</a:t>
            </a:r>
          </a:p>
          <a:p>
            <a:endParaRPr lang="en-US" sz="2000" dirty="0">
              <a:latin typeface="Robo"/>
            </a:endParaRPr>
          </a:p>
          <a:p>
            <a:pPr marL="285750" indent="-285750">
              <a:buChar char="•"/>
            </a:pPr>
            <a:r>
              <a:rPr lang="en-US" sz="2000" dirty="0">
                <a:latin typeface="Robo"/>
              </a:rPr>
              <a:t>Number of SOQL query limit in one transaction  </a:t>
            </a:r>
          </a:p>
          <a:p>
            <a:r>
              <a:rPr lang="en-US" sz="2000" dirty="0">
                <a:latin typeface="Robo"/>
              </a:rPr>
              <a:t>    </a:t>
            </a:r>
            <a:r>
              <a:rPr lang="en-US" sz="1800" dirty="0">
                <a:latin typeface="Robo"/>
              </a:rPr>
              <a:t>for(Integer </a:t>
            </a:r>
            <a:r>
              <a:rPr lang="en-US" sz="1800" dirty="0" err="1">
                <a:latin typeface="Robo"/>
              </a:rPr>
              <a:t>i</a:t>
            </a:r>
            <a:r>
              <a:rPr lang="en-US" sz="1800" dirty="0">
                <a:latin typeface="Robo"/>
              </a:rPr>
              <a:t>=0; </a:t>
            </a:r>
            <a:r>
              <a:rPr lang="en-US" sz="1800" dirty="0" err="1">
                <a:latin typeface="Robo"/>
              </a:rPr>
              <a:t>i</a:t>
            </a:r>
            <a:r>
              <a:rPr lang="en-US" sz="1800" dirty="0">
                <a:latin typeface="Robo"/>
              </a:rPr>
              <a:t> &lt; 150; </a:t>
            </a:r>
            <a:r>
              <a:rPr lang="en-US" sz="1800" dirty="0" err="1">
                <a:latin typeface="Robo"/>
              </a:rPr>
              <a:t>i</a:t>
            </a:r>
            <a:r>
              <a:rPr lang="en-US" sz="1800" dirty="0">
                <a:latin typeface="Robo"/>
              </a:rPr>
              <a:t>++) {</a:t>
            </a:r>
          </a:p>
          <a:p>
            <a:r>
              <a:rPr lang="en-US" sz="1800" dirty="0">
                <a:latin typeface="Robo"/>
              </a:rPr>
              <a:t>        Integer </a:t>
            </a:r>
            <a:r>
              <a:rPr lang="en-US" sz="1800" dirty="0" err="1">
                <a:latin typeface="Robo"/>
              </a:rPr>
              <a:t>countOfAccounts</a:t>
            </a:r>
            <a:r>
              <a:rPr lang="en-US" sz="1800" dirty="0">
                <a:latin typeface="Robo"/>
              </a:rPr>
              <a:t> = [SELECT COUNT() FROM Account];</a:t>
            </a:r>
          </a:p>
          <a:p>
            <a:r>
              <a:rPr lang="en-US" sz="1800" dirty="0">
                <a:latin typeface="Robo"/>
              </a:rPr>
              <a:t>     }</a:t>
            </a:r>
          </a:p>
          <a:p>
            <a:r>
              <a:rPr lang="en-US" sz="2000" u="sng" dirty="0">
                <a:latin typeface="Robo"/>
              </a:rPr>
              <a:t>Explanation</a:t>
            </a:r>
            <a:r>
              <a:rPr lang="en-US" sz="2000" dirty="0">
                <a:latin typeface="Robo"/>
              </a:rPr>
              <a:t>: In the above code snippet; once the value of </a:t>
            </a:r>
            <a:r>
              <a:rPr lang="en-US" sz="2000" dirty="0" err="1">
                <a:latin typeface="Robo"/>
              </a:rPr>
              <a:t>i</a:t>
            </a:r>
            <a:r>
              <a:rPr lang="en-US" sz="2000" dirty="0">
                <a:latin typeface="Robo"/>
              </a:rPr>
              <a:t> will increment to 101 then the code will break as it will hit the 100 SOQL query limit in the same transaction.</a:t>
            </a:r>
          </a:p>
          <a:p>
            <a:endParaRPr lang="en-US" sz="2000" dirty="0">
              <a:latin typeface="Robo"/>
            </a:endParaRPr>
          </a:p>
          <a:p>
            <a:pPr marL="342900" indent="-342900">
              <a:buChar char="•"/>
            </a:pPr>
            <a:r>
              <a:rPr lang="en-US" sz="2000" dirty="0">
                <a:latin typeface="Robo"/>
              </a:rPr>
              <a:t>Number of DML statement limit in one transaction </a:t>
            </a:r>
          </a:p>
          <a:p>
            <a:r>
              <a:rPr lang="en-US" sz="2000" dirty="0">
                <a:latin typeface="Robo"/>
              </a:rPr>
              <a:t>     </a:t>
            </a:r>
            <a:r>
              <a:rPr lang="en-US" sz="1800" dirty="0">
                <a:latin typeface="Robo"/>
              </a:rPr>
              <a:t>for(Integer </a:t>
            </a:r>
            <a:r>
              <a:rPr lang="en-US" sz="1800" dirty="0" err="1">
                <a:latin typeface="Robo"/>
              </a:rPr>
              <a:t>i</a:t>
            </a:r>
            <a:r>
              <a:rPr lang="en-US" sz="1800" dirty="0">
                <a:latin typeface="Robo"/>
              </a:rPr>
              <a:t>=0; </a:t>
            </a:r>
            <a:r>
              <a:rPr lang="en-US" sz="1800" dirty="0" err="1">
                <a:latin typeface="Robo"/>
              </a:rPr>
              <a:t>i</a:t>
            </a:r>
            <a:r>
              <a:rPr lang="en-US" sz="1800" dirty="0">
                <a:latin typeface="Robo"/>
              </a:rPr>
              <a:t> &lt; 200; </a:t>
            </a:r>
            <a:r>
              <a:rPr lang="en-US" sz="1800" dirty="0" err="1">
                <a:latin typeface="Robo"/>
              </a:rPr>
              <a:t>i</a:t>
            </a:r>
            <a:r>
              <a:rPr lang="en-US" sz="1800" dirty="0">
                <a:latin typeface="Robo"/>
              </a:rPr>
              <a:t>++) {</a:t>
            </a:r>
          </a:p>
          <a:p>
            <a:r>
              <a:rPr lang="en-US" sz="1800" dirty="0">
                <a:latin typeface="Robo"/>
              </a:rPr>
              <a:t>         Contact </a:t>
            </a:r>
            <a:r>
              <a:rPr lang="en-US" sz="1800" dirty="0" err="1">
                <a:latin typeface="Robo"/>
              </a:rPr>
              <a:t>contactRecord</a:t>
            </a:r>
            <a:r>
              <a:rPr lang="en-US" sz="1800" dirty="0">
                <a:latin typeface="Robo"/>
              </a:rPr>
              <a:t> = new Contact();</a:t>
            </a:r>
          </a:p>
          <a:p>
            <a:r>
              <a:rPr lang="en-US" sz="1800" dirty="0">
                <a:latin typeface="Robo"/>
              </a:rPr>
              <a:t>         </a:t>
            </a:r>
            <a:r>
              <a:rPr lang="en-US" sz="1800" dirty="0" err="1">
                <a:latin typeface="Robo"/>
              </a:rPr>
              <a:t>contactRecord.FirstName</a:t>
            </a:r>
            <a:r>
              <a:rPr lang="en-US" sz="1800" dirty="0">
                <a:latin typeface="Robo"/>
              </a:rPr>
              <a:t> = 'Test';</a:t>
            </a:r>
          </a:p>
          <a:p>
            <a:r>
              <a:rPr lang="en-US" sz="1800" dirty="0">
                <a:latin typeface="Robo"/>
              </a:rPr>
              <a:t>         </a:t>
            </a:r>
            <a:r>
              <a:rPr lang="en-US" sz="1800" dirty="0" err="1">
                <a:latin typeface="Robo"/>
              </a:rPr>
              <a:t>contactRecord.LastName</a:t>
            </a:r>
            <a:r>
              <a:rPr lang="en-US" sz="1800" dirty="0">
                <a:latin typeface="Robo"/>
              </a:rPr>
              <a:t> = 'Contact';</a:t>
            </a:r>
          </a:p>
          <a:p>
            <a:r>
              <a:rPr lang="en-US" sz="1800" dirty="0">
                <a:latin typeface="Robo"/>
              </a:rPr>
              <a:t>         insert </a:t>
            </a:r>
            <a:r>
              <a:rPr lang="en-US" sz="1800" dirty="0" err="1">
                <a:latin typeface="Robo"/>
              </a:rPr>
              <a:t>contactRecord</a:t>
            </a:r>
            <a:r>
              <a:rPr lang="en-US" sz="1800" dirty="0">
                <a:latin typeface="Robo"/>
              </a:rPr>
              <a:t>;</a:t>
            </a:r>
          </a:p>
          <a:p>
            <a:r>
              <a:rPr lang="en-US" sz="1800" dirty="0">
                <a:latin typeface="Robo"/>
              </a:rPr>
              <a:t>     }  </a:t>
            </a:r>
            <a:r>
              <a:rPr lang="en-US" sz="2000" dirty="0">
                <a:latin typeface="Robo"/>
              </a:rPr>
              <a:t>   </a:t>
            </a:r>
          </a:p>
          <a:p>
            <a:r>
              <a:rPr lang="en-US" sz="2000" u="sng" dirty="0">
                <a:latin typeface="Robo"/>
              </a:rPr>
              <a:t>Explanation</a:t>
            </a:r>
            <a:r>
              <a:rPr lang="en-US" sz="2000" dirty="0">
                <a:latin typeface="Robo"/>
              </a:rPr>
              <a:t>: In the above code snippet; once the value of </a:t>
            </a:r>
            <a:r>
              <a:rPr lang="en-US" sz="2000" dirty="0" err="1">
                <a:latin typeface="Robo"/>
              </a:rPr>
              <a:t>i</a:t>
            </a:r>
            <a:r>
              <a:rPr lang="en-US" sz="2000" dirty="0">
                <a:latin typeface="Robo"/>
              </a:rPr>
              <a:t> will increment to 151 then the code will break as it will hit the 150 DML statement limit in the same transaction.</a:t>
            </a:r>
          </a:p>
        </p:txBody>
      </p:sp>
    </p:spTree>
    <p:extLst>
      <p:ext uri="{BB962C8B-B14F-4D97-AF65-F5344CB8AC3E}">
        <p14:creationId xmlns:p14="http://schemas.microsoft.com/office/powerpoint/2010/main" val="242058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Additional Resources</a:t>
            </a:r>
          </a:p>
          <a:p>
            <a:pPr marL="0" lvl="0" indent="0" algn="ctr" rtl="0">
              <a:lnSpc>
                <a:spcPct val="90000"/>
              </a:lnSpc>
              <a:spcBef>
                <a:spcPts val="0"/>
              </a:spcBef>
              <a:spcAft>
                <a:spcPts val="0"/>
              </a:spcAft>
              <a:buClr>
                <a:schemeClr val="accent2"/>
              </a:buClr>
              <a:buSzPts val="4000"/>
              <a:buNone/>
            </a:pPr>
            <a:endParaRPr/>
          </a:p>
        </p:txBody>
      </p:sp>
      <p:sp>
        <p:nvSpPr>
          <p:cNvPr id="228" name="Google Shape;228;p25"/>
          <p:cNvSpPr txBox="1">
            <a:spLocks noGrp="1"/>
          </p:cNvSpPr>
          <p:nvPr>
            <p:ph type="body" idx="2"/>
          </p:nvPr>
        </p:nvSpPr>
        <p:spPr>
          <a:xfrm>
            <a:off x="334650" y="1411928"/>
            <a:ext cx="11522700" cy="5124872"/>
          </a:xfrm>
          <a:prstGeom prst="rect">
            <a:avLst/>
          </a:prstGeom>
          <a:noFill/>
          <a:ln>
            <a:noFill/>
          </a:ln>
        </p:spPr>
        <p:txBody>
          <a:bodyPr spcFirstLastPara="1" wrap="square" lIns="91425" tIns="45700" rIns="91425" bIns="45700" anchor="t" anchorCtr="0">
            <a:noAutofit/>
          </a:bodyPr>
          <a:lstStyle/>
          <a:p>
            <a:r>
              <a:rPr lang="en-US" sz="2400" dirty="0">
                <a:latin typeface="Robo"/>
                <a:ea typeface="Roboto"/>
                <a:sym typeface="Roboto"/>
              </a:rPr>
              <a:t>Apex</a:t>
            </a:r>
            <a:r>
              <a:rPr lang="en-US" sz="2400" dirty="0">
                <a:latin typeface="Robo"/>
                <a:ea typeface="Roboto"/>
              </a:rPr>
              <a:t> Developer Guide </a:t>
            </a:r>
          </a:p>
          <a:p>
            <a:pPr lvl="1" indent="-285750"/>
            <a:r>
              <a:rPr lang="en-IN" dirty="0">
                <a:solidFill>
                  <a:schemeClr val="tx1"/>
                </a:solidFill>
                <a:latin typeface="Robo"/>
                <a:ea typeface="Roboto"/>
                <a:hlinkClick r:id="rId3">
                  <a:extLst>
                    <a:ext uri="{A12FA001-AC4F-418D-AE19-62706E023703}">
                      <ahyp:hlinkClr xmlns:ahyp="http://schemas.microsoft.com/office/drawing/2018/hyperlinkcolor" val="tx"/>
                    </a:ext>
                  </a:extLst>
                </a:hlinkClick>
              </a:rPr>
              <a:t>https://developer.salesforce.com/docs/atlas.en-us.apexcode.meta/apexcode/apex_dev_guide.htm</a:t>
            </a:r>
            <a:endParaRPr lang="en-IN" dirty="0">
              <a:solidFill>
                <a:schemeClr val="tx1"/>
              </a:solidFill>
              <a:latin typeface="Robo"/>
              <a:ea typeface="Roboto"/>
            </a:endParaRPr>
          </a:p>
          <a:p>
            <a:pPr lvl="1" indent="-285750"/>
            <a:r>
              <a:rPr lang="en-US" dirty="0">
                <a:solidFill>
                  <a:schemeClr val="tx1"/>
                </a:solidFill>
                <a:latin typeface="Robo"/>
                <a:ea typeface="Roboto"/>
                <a:hlinkClick r:id="rId4">
                  <a:extLst>
                    <a:ext uri="{A12FA001-AC4F-418D-AE19-62706E023703}">
                      <ahyp:hlinkClr xmlns:ahyp="http://schemas.microsoft.com/office/drawing/2018/hyperlinkcolor" val="tx"/>
                    </a:ext>
                  </a:extLst>
                </a:hlinkClick>
              </a:rPr>
              <a:t>https://developer.salesforce.com/docs/atlas.en-us.apexcode.meta/apexcode/langCon_apex_dml_database.htm</a:t>
            </a:r>
            <a:endParaRPr lang="en-IN" dirty="0">
              <a:solidFill>
                <a:schemeClr val="tx1"/>
              </a:solidFill>
              <a:latin typeface="Robo"/>
              <a:ea typeface="Roboto"/>
            </a:endParaRPr>
          </a:p>
          <a:p>
            <a:pPr lvl="1" indent="-285750"/>
            <a:r>
              <a:rPr lang="en-US" dirty="0">
                <a:solidFill>
                  <a:schemeClr val="tx1"/>
                </a:solidFill>
                <a:latin typeface="Robo"/>
                <a:ea typeface="Roboto"/>
              </a:rPr>
              <a:t>https://developer.salesforce.com/tools/vscode/en/soql/soql-builder/</a:t>
            </a:r>
          </a:p>
          <a:p>
            <a:pPr lvl="1" indent="-285750"/>
            <a:endParaRPr lang="en-IN" dirty="0">
              <a:solidFill>
                <a:schemeClr val="tx1"/>
              </a:solidFill>
              <a:latin typeface="Robo"/>
              <a:ea typeface="Roboto"/>
            </a:endParaRPr>
          </a:p>
          <a:p>
            <a:r>
              <a:rPr lang="en-US" sz="2400" dirty="0">
                <a:latin typeface="Robo"/>
                <a:ea typeface="Roboto"/>
              </a:rPr>
              <a:t>Trailhead </a:t>
            </a:r>
          </a:p>
          <a:p>
            <a:endParaRPr lang="en-US" sz="2400" dirty="0">
              <a:latin typeface="Robo"/>
              <a:ea typeface="Roboto"/>
            </a:endParaRPr>
          </a:p>
          <a:p>
            <a:r>
              <a:rPr lang="en-US" sz="2400" dirty="0">
                <a:latin typeface="Robo"/>
                <a:ea typeface="Roboto"/>
              </a:rPr>
              <a:t>Blogs</a:t>
            </a:r>
          </a:p>
          <a:p>
            <a:pPr marL="50800" indent="0">
              <a:buNone/>
            </a:pPr>
            <a:endParaRPr lang="en-US" sz="2400" dirty="0">
              <a:latin typeface="Robo"/>
            </a:endParaRPr>
          </a:p>
          <a:p>
            <a:pPr marL="285750" indent="-285750">
              <a:lnSpc>
                <a:spcPct val="114999"/>
              </a:lnSpc>
              <a:spcBef>
                <a:spcPts val="1100"/>
              </a:spcBef>
            </a:pPr>
            <a:r>
              <a:rPr lang="en-US" sz="2400" dirty="0">
                <a:latin typeface="Robo"/>
                <a:ea typeface="Roboto"/>
              </a:rPr>
              <a:t>   </a:t>
            </a:r>
            <a:r>
              <a:rPr lang="en-US" sz="2400" dirty="0" err="1">
                <a:latin typeface="Robo"/>
                <a:ea typeface="Roboto"/>
              </a:rPr>
              <a:t>Youtube</a:t>
            </a:r>
            <a:endParaRPr lang="en-US" sz="2400" dirty="0">
              <a:latin typeface="Robo"/>
            </a:endParaRPr>
          </a:p>
          <a:p>
            <a:pPr indent="0">
              <a:lnSpc>
                <a:spcPct val="150000"/>
              </a:lnSpc>
              <a:spcBef>
                <a:spcPts val="0"/>
              </a:spcBef>
              <a:buNone/>
            </a:pPr>
            <a:endParaRPr lang="en-US" sz="2400" dirty="0">
              <a:solidFill>
                <a:srgbClr val="3C4043"/>
              </a:solidFill>
              <a:latin typeface="Robo"/>
              <a:ea typeface="Roboto"/>
              <a:cs typeface="Roboto"/>
            </a:endParaRPr>
          </a:p>
          <a:p>
            <a:pPr marL="0" indent="0">
              <a:lnSpc>
                <a:spcPct val="150000"/>
              </a:lnSpc>
              <a:spcBef>
                <a:spcPts val="0"/>
              </a:spcBef>
              <a:buNone/>
            </a:pPr>
            <a:r>
              <a:rPr lang="en-US" sz="2400" dirty="0">
                <a:solidFill>
                  <a:srgbClr val="3C4043"/>
                </a:solidFill>
                <a:latin typeface="Robo"/>
                <a:ea typeface="Roboto"/>
                <a:cs typeface="Roboto"/>
                <a:sym typeface="Roboto"/>
              </a:rPr>
              <a:t>         </a:t>
            </a:r>
            <a:endParaRPr sz="2400" dirty="0">
              <a:solidFill>
                <a:srgbClr val="3C4043"/>
              </a:solidFill>
              <a:latin typeface="Robo"/>
              <a:ea typeface="Roboto"/>
              <a:cs typeface="Roboto"/>
            </a:endParaRPr>
          </a:p>
          <a:p>
            <a:pPr marL="0" indent="0">
              <a:lnSpc>
                <a:spcPct val="150000"/>
              </a:lnSpc>
              <a:spcBef>
                <a:spcPts val="0"/>
              </a:spcBef>
              <a:buNone/>
            </a:pPr>
            <a:r>
              <a:rPr lang="en-US" sz="2400" dirty="0">
                <a:solidFill>
                  <a:srgbClr val="3C4043"/>
                </a:solidFill>
                <a:latin typeface="Robo"/>
                <a:ea typeface="Roboto"/>
                <a:cs typeface="Roboto"/>
                <a:sym typeface="Roboto"/>
              </a:rPr>
              <a:t>   </a:t>
            </a: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a:p>
            <a:pPr marL="228600" lvl="0" indent="-50800" algn="l" rtl="0">
              <a:lnSpc>
                <a:spcPct val="150000"/>
              </a:lnSpc>
              <a:spcBef>
                <a:spcPts val="0"/>
              </a:spcBef>
              <a:spcAft>
                <a:spcPts val="0"/>
              </a:spcAft>
              <a:buClr>
                <a:srgbClr val="3F3F3F"/>
              </a:buClr>
              <a:buSzPts val="2800"/>
              <a:buNone/>
            </a:pPr>
            <a:endParaRPr sz="2400" dirty="0">
              <a:solidFill>
                <a:srgbClr val="3C4043"/>
              </a:solidFill>
              <a:latin typeface="Robo"/>
              <a:ea typeface="Roboto"/>
              <a:cs typeface="Roboto"/>
            </a:endParaRPr>
          </a:p>
        </p:txBody>
      </p:sp>
    </p:spTree>
    <p:extLst>
      <p:ext uri="{BB962C8B-B14F-4D97-AF65-F5344CB8AC3E}">
        <p14:creationId xmlns:p14="http://schemas.microsoft.com/office/powerpoint/2010/main" val="328119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body" idx="1"/>
          </p:nvPr>
        </p:nvSpPr>
        <p:spPr>
          <a:xfrm>
            <a:off x="373969" y="679447"/>
            <a:ext cx="11522754" cy="5540015"/>
          </a:xfrm>
          <a:prstGeom prst="rect">
            <a:avLst/>
          </a:prstGeom>
          <a:noFill/>
          <a:ln>
            <a:noFill/>
          </a:ln>
        </p:spPr>
        <p:txBody>
          <a:bodyPr spcFirstLastPara="1" wrap="square" lIns="91425" tIns="45700" rIns="91425" bIns="45700" anchor="ctr" anchorCtr="0">
            <a:noAutofit/>
          </a:bodyPr>
          <a:lstStyle/>
          <a:p>
            <a:pPr marL="228600" lvl="0" indent="-50800" algn="ctr" rtl="0">
              <a:lnSpc>
                <a:spcPct val="90000"/>
              </a:lnSpc>
              <a:spcBef>
                <a:spcPts val="0"/>
              </a:spcBef>
              <a:spcAft>
                <a:spcPts val="0"/>
              </a:spcAft>
              <a:buClr>
                <a:srgbClr val="3F3F3F"/>
              </a:buClr>
              <a:buSzPts val="2800"/>
              <a:buNone/>
            </a:pPr>
            <a:r>
              <a:rPr lang="en-US" sz="6000">
                <a:solidFill>
                  <a:schemeClr val="accent2"/>
                </a:solidFill>
              </a:rPr>
              <a:t>THANK YOU</a:t>
            </a:r>
          </a:p>
          <a:p>
            <a:pPr marL="228600" indent="-50800" algn="ctr">
              <a:spcBef>
                <a:spcPts val="0"/>
              </a:spcBef>
              <a:buNone/>
            </a:pPr>
            <a:r>
              <a:rPr lang="en-US" sz="4400">
                <a:solidFill>
                  <a:schemeClr val="accent2"/>
                </a:solidFill>
              </a:rPr>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What is SOQL?</a:t>
            </a:r>
          </a:p>
        </p:txBody>
      </p:sp>
      <p:sp>
        <p:nvSpPr>
          <p:cNvPr id="210" name="Google Shape;210;p22"/>
          <p:cNvSpPr txBox="1">
            <a:spLocks noGrp="1"/>
          </p:cNvSpPr>
          <p:nvPr>
            <p:ph type="body" idx="2"/>
          </p:nvPr>
        </p:nvSpPr>
        <p:spPr>
          <a:xfrm>
            <a:off x="375845" y="1158760"/>
            <a:ext cx="11522700" cy="4945518"/>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endParaRPr sz="1800" dirty="0">
              <a:solidFill>
                <a:srgbClr val="3C4043"/>
              </a:solidFill>
              <a:highlight>
                <a:srgbClr val="FFFFFF"/>
              </a:highlight>
              <a:latin typeface="Roboto"/>
              <a:ea typeface="Roboto"/>
              <a:cs typeface="Roboto"/>
              <a:sym typeface="Roboto"/>
            </a:endParaRPr>
          </a:p>
          <a:p>
            <a:pPr indent="-342900">
              <a:lnSpc>
                <a:spcPct val="150000"/>
              </a:lnSpc>
              <a:spcBef>
                <a:spcPts val="0"/>
              </a:spcBef>
              <a:buClr>
                <a:srgbClr val="3C4043"/>
              </a:buClr>
              <a:buSzPts val="1800"/>
              <a:buFont typeface="Roboto"/>
              <a:buChar char="•"/>
            </a:pPr>
            <a:r>
              <a:rPr lang="en-US" sz="2400" dirty="0">
                <a:solidFill>
                  <a:srgbClr val="3C4043"/>
                </a:solidFill>
                <a:highlight>
                  <a:srgbClr val="FFFFFF"/>
                </a:highlight>
                <a:latin typeface="Robo"/>
                <a:ea typeface="Roboto"/>
                <a:sym typeface="Roboto"/>
              </a:rPr>
              <a:t>SOQL</a:t>
            </a:r>
            <a:r>
              <a:rPr lang="en-US" sz="2400" dirty="0">
                <a:highlight>
                  <a:srgbClr val="FFFFFF"/>
                </a:highlight>
                <a:latin typeface="Robo"/>
                <a:ea typeface="Roboto"/>
                <a:sym typeface="Roboto"/>
              </a:rPr>
              <a:t>(Salesforce Object Query Language) is a SQL SELECT equivalent for salesforce to get the records from salesforce objects. </a:t>
            </a:r>
            <a:endParaRPr lang="en-US" sz="2400" dirty="0">
              <a:highlight>
                <a:srgbClr val="FFFFFF"/>
              </a:highlight>
              <a:latin typeface="Robo"/>
              <a:ea typeface="Roboto"/>
            </a:endParaRPr>
          </a:p>
          <a:p>
            <a:pPr indent="-342900">
              <a:lnSpc>
                <a:spcPct val="150000"/>
              </a:lnSpc>
              <a:spcBef>
                <a:spcPts val="0"/>
              </a:spcBef>
              <a:buClr>
                <a:srgbClr val="3C4043"/>
              </a:buClr>
              <a:buSzPts val="1800"/>
              <a:buFont typeface="Roboto"/>
              <a:buChar char="•"/>
            </a:pPr>
            <a:r>
              <a:rPr lang="en-US" sz="2400" dirty="0">
                <a:highlight>
                  <a:srgbClr val="FFFFFF"/>
                </a:highlight>
                <a:latin typeface="Robo"/>
                <a:ea typeface="Roboto"/>
              </a:rPr>
              <a:t>Example:</a:t>
            </a:r>
          </a:p>
          <a:p>
            <a:pPr algn="just">
              <a:buNone/>
            </a:pPr>
            <a:r>
              <a:rPr lang="en-US" sz="2400" dirty="0">
                <a:highlight>
                  <a:srgbClr val="FFFFFF"/>
                </a:highlight>
                <a:latin typeface="Robo"/>
                <a:ea typeface="Roboto"/>
              </a:rPr>
              <a:t>         SELECT Id, </a:t>
            </a:r>
            <a:endParaRPr lang="en-US" sz="2400" dirty="0">
              <a:latin typeface="Robo"/>
              <a:ea typeface="Roboto"/>
            </a:endParaRPr>
          </a:p>
          <a:p>
            <a:pPr algn="just">
              <a:buNone/>
            </a:pPr>
            <a:r>
              <a:rPr lang="en-US" sz="2400" dirty="0">
                <a:highlight>
                  <a:srgbClr val="FFFFFF"/>
                </a:highlight>
                <a:latin typeface="Robo"/>
                <a:ea typeface="Roboto"/>
              </a:rPr>
              <a:t>                       Name </a:t>
            </a:r>
            <a:endParaRPr lang="en-US" sz="2400" dirty="0">
              <a:latin typeface="Robo"/>
            </a:endParaRPr>
          </a:p>
          <a:p>
            <a:pPr algn="just">
              <a:buNone/>
            </a:pPr>
            <a:r>
              <a:rPr lang="en-US" sz="2400" dirty="0">
                <a:highlight>
                  <a:srgbClr val="FFFFFF"/>
                </a:highlight>
                <a:latin typeface="Robo"/>
                <a:ea typeface="Roboto"/>
              </a:rPr>
              <a:t>           FROM Account </a:t>
            </a:r>
            <a:endParaRPr lang="en-US" sz="2400" dirty="0">
              <a:latin typeface="Robo"/>
            </a:endParaRPr>
          </a:p>
          <a:p>
            <a:pPr algn="just">
              <a:buNone/>
            </a:pPr>
            <a:r>
              <a:rPr lang="en-US" sz="2400" dirty="0">
                <a:highlight>
                  <a:srgbClr val="FFFFFF"/>
                </a:highlight>
                <a:latin typeface="Robo"/>
                <a:ea typeface="Roboto"/>
              </a:rPr>
              <a:t>         WHERE Name = ’Sam’ </a:t>
            </a:r>
            <a:endParaRPr lang="en-US" sz="2400" dirty="0">
              <a:latin typeface="Robo"/>
            </a:endParaRPr>
          </a:p>
          <a:p>
            <a:pPr algn="just"/>
            <a:r>
              <a:rPr lang="en-US" sz="2400" dirty="0">
                <a:highlight>
                  <a:srgbClr val="FFFFFF"/>
                </a:highlight>
                <a:latin typeface="Robo"/>
                <a:ea typeface="Roboto"/>
              </a:rPr>
              <a:t>SOQL can be executed in Query Editor tab of Developer Console or it can be used it Apex.</a:t>
            </a:r>
          </a:p>
          <a:p>
            <a:pPr marL="228600" lvl="0" indent="-50800" algn="l" rtl="0">
              <a:lnSpc>
                <a:spcPct val="150000"/>
              </a:lnSpc>
              <a:spcBef>
                <a:spcPts val="0"/>
              </a:spcBef>
              <a:spcAft>
                <a:spcPts val="0"/>
              </a:spcAft>
              <a:buClr>
                <a:srgbClr val="3F3F3F"/>
              </a:buClr>
              <a:buSzPts val="2800"/>
              <a:buNone/>
            </a:pPr>
            <a:endParaRPr lang="en-US" sz="1800" dirty="0">
              <a:solidFill>
                <a:srgbClr val="3C4043"/>
              </a:solidFill>
              <a:highlight>
                <a:srgbClr val="FFFFFF"/>
              </a:highlight>
              <a:latin typeface="Roboto"/>
              <a:ea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dirty="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lang="en-US" sz="1800" dirty="0">
              <a:solidFill>
                <a:srgbClr val="3C4043"/>
              </a:solidFill>
              <a:highlight>
                <a:srgbClr val="FFFFFF"/>
              </a:highlight>
              <a:latin typeface="Roboto"/>
              <a:ea typeface="Roboto"/>
              <a:cs typeface="Roboto"/>
            </a:endParaRPr>
          </a:p>
          <a:p>
            <a:pPr marL="228600" indent="-50800">
              <a:lnSpc>
                <a:spcPct val="150000"/>
              </a:lnSpc>
              <a:spcBef>
                <a:spcPts val="0"/>
              </a:spcBef>
              <a:buNone/>
            </a:pPr>
            <a:endParaRPr lang="en-US" sz="1800" dirty="0">
              <a:solidFill>
                <a:srgbClr val="3C4043"/>
              </a:solidFill>
              <a:highlight>
                <a:srgbClr val="FFFFFF"/>
              </a:highlight>
              <a:latin typeface="Roboto"/>
              <a:ea typeface="Roboto"/>
              <a:cs typeface="Roboto"/>
            </a:endParaRPr>
          </a:p>
          <a:p>
            <a:pPr marL="228600" indent="-50800">
              <a:lnSpc>
                <a:spcPct val="150000"/>
              </a:lnSpc>
              <a:spcBef>
                <a:spcPts val="0"/>
              </a:spcBef>
              <a:buNone/>
            </a:pPr>
            <a:endParaRPr lang="en-US" sz="1050" dirty="0">
              <a:solidFill>
                <a:srgbClr val="3C4043"/>
              </a:solidFill>
              <a:highlight>
                <a:srgbClr val="FFFFFF"/>
              </a:highlight>
              <a:latin typeface="Roboto"/>
              <a:ea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SOQL Syntax</a:t>
            </a:r>
          </a:p>
        </p:txBody>
      </p:sp>
      <p:sp>
        <p:nvSpPr>
          <p:cNvPr id="216" name="Google Shape;216;p23"/>
          <p:cNvSpPr txBox="1">
            <a:spLocks noGrp="1"/>
          </p:cNvSpPr>
          <p:nvPr>
            <p:ph type="body" idx="2"/>
          </p:nvPr>
        </p:nvSpPr>
        <p:spPr>
          <a:xfrm>
            <a:off x="334650" y="1711705"/>
            <a:ext cx="11522700" cy="4825070"/>
          </a:xfrm>
          <a:prstGeom prst="rect">
            <a:avLst/>
          </a:prstGeom>
          <a:noFill/>
          <a:ln>
            <a:noFill/>
          </a:ln>
        </p:spPr>
        <p:txBody>
          <a:bodyPr spcFirstLastPara="1" wrap="square" lIns="91425" tIns="45700" rIns="91425" bIns="45700" anchor="t" anchorCtr="0">
            <a:noAutofit/>
          </a:bodyPr>
          <a:lstStyle/>
          <a:p>
            <a:pPr marL="88900" marR="2616200" indent="-88900">
              <a:lnSpc>
                <a:spcPct val="100000"/>
              </a:lnSpc>
              <a:spcBef>
                <a:spcPts val="0"/>
              </a:spcBef>
              <a:buNone/>
            </a:pPr>
            <a:r>
              <a:rPr lang="en-IN" sz="2400" b="1" dirty="0">
                <a:solidFill>
                  <a:srgbClr val="7F0055"/>
                </a:solidFill>
                <a:latin typeface="Robo"/>
                <a:ea typeface="Roboto"/>
                <a:sym typeface="Roboto"/>
              </a:rPr>
              <a:t>SELECT </a:t>
            </a:r>
            <a:r>
              <a:rPr lang="en-IN" sz="2400" dirty="0" err="1">
                <a:solidFill>
                  <a:schemeClr val="dk1"/>
                </a:solidFill>
                <a:latin typeface="Robo"/>
                <a:ea typeface="Roboto"/>
                <a:sym typeface="Roboto"/>
              </a:rPr>
              <a:t>fieldList</a:t>
            </a:r>
            <a:r>
              <a:rPr lang="en-IN" sz="2400" dirty="0">
                <a:solidFill>
                  <a:schemeClr val="dk1"/>
                </a:solidFill>
                <a:latin typeface="Robo"/>
                <a:ea typeface="Roboto"/>
                <a:sym typeface="Roboto"/>
              </a:rPr>
              <a:t> [subquery][...]</a:t>
            </a:r>
            <a:r>
              <a:rPr lang="en-IN" sz="2400" b="1" dirty="0">
                <a:solidFill>
                  <a:srgbClr val="7F0055"/>
                </a:solidFill>
                <a:latin typeface="Robo"/>
                <a:ea typeface="Roboto"/>
                <a:sym typeface="Roboto"/>
              </a:rPr>
              <a:t> </a:t>
            </a:r>
            <a:endParaRPr lang="en-US" sz="2400" dirty="0">
              <a:latin typeface="Robo"/>
              <a:ea typeface="Roboto"/>
            </a:endParaRPr>
          </a:p>
          <a:p>
            <a:pPr marL="88900" marR="2616200" indent="-88900">
              <a:lnSpc>
                <a:spcPct val="100000"/>
              </a:lnSpc>
              <a:spcBef>
                <a:spcPts val="0"/>
              </a:spcBef>
              <a:buNone/>
            </a:pPr>
            <a:r>
              <a:rPr lang="en-IN" sz="2400" b="1" dirty="0">
                <a:solidFill>
                  <a:srgbClr val="7F0055"/>
                </a:solidFill>
                <a:latin typeface="Robo"/>
                <a:ea typeface="Roboto"/>
                <a:sym typeface="Roboto"/>
              </a:rPr>
              <a:t>FROM </a:t>
            </a:r>
            <a:r>
              <a:rPr lang="en-IN" sz="2400" dirty="0" err="1">
                <a:solidFill>
                  <a:schemeClr val="dk1"/>
                </a:solidFill>
                <a:latin typeface="Robo"/>
                <a:ea typeface="Roboto"/>
                <a:sym typeface="Roboto"/>
              </a:rPr>
              <a:t>objectType</a:t>
            </a:r>
            <a:r>
              <a:rPr lang="en-IN" sz="2400" dirty="0">
                <a:solidFill>
                  <a:schemeClr val="dk1"/>
                </a:solidFill>
                <a:latin typeface="Robo"/>
                <a:ea typeface="Roboto"/>
                <a:sym typeface="Roboto"/>
              </a:rPr>
              <a:t>[,...]</a:t>
            </a:r>
            <a:endParaRPr lang="en-US" sz="2400" dirty="0">
              <a:solidFill>
                <a:schemeClr val="dk1"/>
              </a:solidFill>
              <a:latin typeface="Robo"/>
              <a:ea typeface="Roboto"/>
            </a:endParaRPr>
          </a:p>
          <a:p>
            <a:pPr marL="88900" indent="-88900">
              <a:lnSpc>
                <a:spcPct val="100000"/>
              </a:lnSpc>
              <a:spcBef>
                <a:spcPts val="0"/>
              </a:spcBef>
              <a:buNone/>
            </a:pPr>
            <a:r>
              <a:rPr lang="en-IN" sz="2400" dirty="0">
                <a:solidFill>
                  <a:schemeClr val="dk1"/>
                </a:solidFill>
                <a:latin typeface="Robo"/>
                <a:ea typeface="Roboto"/>
                <a:sym typeface="Roboto"/>
              </a:rPr>
              <a:t>[</a:t>
            </a:r>
            <a:r>
              <a:rPr lang="en-IN" sz="2400" b="1" dirty="0">
                <a:solidFill>
                  <a:srgbClr val="7F0055"/>
                </a:solidFill>
                <a:latin typeface="Robo"/>
                <a:ea typeface="Roboto"/>
                <a:sym typeface="Roboto"/>
              </a:rPr>
              <a:t>WHERE</a:t>
            </a:r>
            <a:r>
              <a:rPr lang="en-IN" sz="2400" dirty="0">
                <a:solidFill>
                  <a:schemeClr val="dk1"/>
                </a:solidFill>
                <a:latin typeface="Robo"/>
                <a:ea typeface="Roboto"/>
                <a:sym typeface="Roboto"/>
              </a:rPr>
              <a:t> </a:t>
            </a:r>
            <a:r>
              <a:rPr lang="en-IN" sz="2400" dirty="0" err="1">
                <a:solidFill>
                  <a:schemeClr val="dk1"/>
                </a:solidFill>
                <a:latin typeface="Robo"/>
                <a:ea typeface="Roboto"/>
                <a:sym typeface="Roboto"/>
              </a:rPr>
              <a:t>conditionExpression</a:t>
            </a:r>
            <a:r>
              <a:rPr lang="en-IN" sz="2400" dirty="0">
                <a:solidFill>
                  <a:schemeClr val="dk1"/>
                </a:solidFill>
                <a:latin typeface="Robo"/>
                <a:ea typeface="Roboto"/>
                <a:sym typeface="Roboto"/>
              </a:rPr>
              <a:t>]</a:t>
            </a:r>
            <a:endParaRPr lang="en-US" sz="2400" dirty="0">
              <a:solidFill>
                <a:schemeClr val="dk1"/>
              </a:solidFill>
              <a:latin typeface="Robo"/>
              <a:ea typeface="Roboto"/>
            </a:endParaRPr>
          </a:p>
          <a:p>
            <a:pPr marL="88900" indent="-88900">
              <a:lnSpc>
                <a:spcPct val="100000"/>
              </a:lnSpc>
              <a:spcBef>
                <a:spcPts val="0"/>
              </a:spcBef>
              <a:buNone/>
            </a:pPr>
            <a:r>
              <a:rPr lang="en-IN" sz="2400" dirty="0">
                <a:solidFill>
                  <a:schemeClr val="dk1"/>
                </a:solidFill>
                <a:latin typeface="Robo"/>
                <a:ea typeface="Roboto"/>
                <a:sym typeface="Roboto"/>
              </a:rPr>
              <a:t>[</a:t>
            </a:r>
            <a:r>
              <a:rPr lang="en-IN" sz="2400" b="1" dirty="0">
                <a:solidFill>
                  <a:srgbClr val="7F0055"/>
                </a:solidFill>
                <a:latin typeface="Robo"/>
                <a:ea typeface="Roboto"/>
                <a:sym typeface="Roboto"/>
              </a:rPr>
              <a:t>GROUP BY</a:t>
            </a:r>
            <a:r>
              <a:rPr lang="en-IN" sz="2400" dirty="0">
                <a:solidFill>
                  <a:schemeClr val="dk1"/>
                </a:solidFill>
                <a:latin typeface="Robo"/>
                <a:ea typeface="Roboto"/>
                <a:sym typeface="Roboto"/>
              </a:rPr>
              <a:t> {</a:t>
            </a:r>
            <a:r>
              <a:rPr lang="en-IN" sz="2400" dirty="0" err="1">
                <a:solidFill>
                  <a:schemeClr val="dk1"/>
                </a:solidFill>
                <a:latin typeface="Robo"/>
                <a:ea typeface="Roboto"/>
                <a:sym typeface="Roboto"/>
              </a:rPr>
              <a:t>fieldGroupByList</a:t>
            </a:r>
            <a:r>
              <a:rPr lang="en-IN" sz="2400" dirty="0">
                <a:solidFill>
                  <a:schemeClr val="dk1"/>
                </a:solidFill>
                <a:latin typeface="Robo"/>
                <a:ea typeface="Roboto"/>
                <a:sym typeface="Roboto"/>
              </a:rPr>
              <a:t>}</a:t>
            </a:r>
            <a:endParaRPr lang="en-US" sz="2400" dirty="0">
              <a:solidFill>
                <a:schemeClr val="dk1"/>
              </a:solidFill>
              <a:latin typeface="Robo"/>
              <a:ea typeface="Roboto"/>
            </a:endParaRPr>
          </a:p>
          <a:p>
            <a:pPr marL="88900" lvl="0" indent="-88900" algn="l">
              <a:lnSpc>
                <a:spcPct val="100000"/>
              </a:lnSpc>
              <a:spcBef>
                <a:spcPts val="0"/>
              </a:spcBef>
              <a:spcAft>
                <a:spcPts val="0"/>
              </a:spcAft>
              <a:buNone/>
            </a:pPr>
            <a:endParaRPr lang="en-US" sz="2400" dirty="0">
              <a:latin typeface="Robo"/>
              <a:ea typeface="Roboto"/>
            </a:endParaRPr>
          </a:p>
          <a:p>
            <a:pPr marL="88900" indent="-88900">
              <a:lnSpc>
                <a:spcPct val="100000"/>
              </a:lnSpc>
              <a:spcBef>
                <a:spcPts val="0"/>
              </a:spcBef>
              <a:buNone/>
            </a:pPr>
            <a:r>
              <a:rPr lang="en-IN" sz="2400" dirty="0">
                <a:solidFill>
                  <a:schemeClr val="dk1"/>
                </a:solidFill>
                <a:latin typeface="Robo"/>
                <a:ea typeface="Roboto"/>
                <a:sym typeface="Roboto"/>
              </a:rPr>
              <a:t>[</a:t>
            </a:r>
            <a:r>
              <a:rPr lang="en-IN" sz="2400" b="1" dirty="0">
                <a:solidFill>
                  <a:srgbClr val="7F0055"/>
                </a:solidFill>
                <a:latin typeface="Robo"/>
                <a:ea typeface="Roboto"/>
                <a:sym typeface="Roboto"/>
              </a:rPr>
              <a:t>HAVING</a:t>
            </a:r>
            <a:r>
              <a:rPr lang="en-IN" sz="2400" dirty="0">
                <a:solidFill>
                  <a:schemeClr val="dk1"/>
                </a:solidFill>
                <a:latin typeface="Robo"/>
                <a:ea typeface="Roboto"/>
                <a:sym typeface="Roboto"/>
              </a:rPr>
              <a:t> </a:t>
            </a:r>
            <a:r>
              <a:rPr lang="en-IN" sz="2400" dirty="0" err="1">
                <a:solidFill>
                  <a:schemeClr val="dk1"/>
                </a:solidFill>
                <a:latin typeface="Robo"/>
                <a:ea typeface="Roboto"/>
                <a:sym typeface="Roboto"/>
              </a:rPr>
              <a:t>havingConditionExpression</a:t>
            </a:r>
            <a:r>
              <a:rPr lang="en-IN" sz="2400" dirty="0">
                <a:solidFill>
                  <a:schemeClr val="dk1"/>
                </a:solidFill>
                <a:latin typeface="Robo"/>
                <a:ea typeface="Roboto"/>
                <a:sym typeface="Roboto"/>
              </a:rPr>
              <a:t>] ]</a:t>
            </a:r>
            <a:endParaRPr lang="en-US" sz="2400" dirty="0">
              <a:solidFill>
                <a:schemeClr val="dk1"/>
              </a:solidFill>
              <a:latin typeface="Robo"/>
              <a:ea typeface="Roboto"/>
            </a:endParaRPr>
          </a:p>
          <a:p>
            <a:pPr marL="0" lvl="0" indent="0" algn="l">
              <a:lnSpc>
                <a:spcPct val="100000"/>
              </a:lnSpc>
              <a:spcBef>
                <a:spcPts val="0"/>
              </a:spcBef>
              <a:spcAft>
                <a:spcPts val="0"/>
              </a:spcAft>
              <a:buNone/>
            </a:pPr>
            <a:endParaRPr lang="en-US" sz="2400" dirty="0">
              <a:latin typeface="Robo"/>
              <a:ea typeface="Roboto"/>
            </a:endParaRPr>
          </a:p>
          <a:p>
            <a:pPr marL="88900" marR="749300" indent="-88900">
              <a:lnSpc>
                <a:spcPct val="100000"/>
              </a:lnSpc>
              <a:spcBef>
                <a:spcPts val="0"/>
              </a:spcBef>
              <a:buNone/>
            </a:pPr>
            <a:r>
              <a:rPr lang="en-IN" sz="2400" dirty="0">
                <a:solidFill>
                  <a:schemeClr val="dk1"/>
                </a:solidFill>
                <a:latin typeface="Robo"/>
                <a:ea typeface="Roboto"/>
                <a:sym typeface="Roboto"/>
              </a:rPr>
              <a:t>[</a:t>
            </a:r>
            <a:r>
              <a:rPr lang="en-IN" sz="2400" b="1" dirty="0">
                <a:solidFill>
                  <a:srgbClr val="7F0055"/>
                </a:solidFill>
                <a:latin typeface="Robo"/>
                <a:ea typeface="Roboto"/>
                <a:sym typeface="Roboto"/>
              </a:rPr>
              <a:t>ORDER BY</a:t>
            </a:r>
            <a:r>
              <a:rPr lang="en-IN" sz="2400" dirty="0">
                <a:solidFill>
                  <a:schemeClr val="dk1"/>
                </a:solidFill>
                <a:latin typeface="Robo"/>
                <a:ea typeface="Roboto"/>
                <a:sym typeface="Roboto"/>
              </a:rPr>
              <a:t> </a:t>
            </a:r>
            <a:r>
              <a:rPr lang="en-IN" sz="2400" dirty="0" err="1">
                <a:solidFill>
                  <a:schemeClr val="dk1"/>
                </a:solidFill>
                <a:latin typeface="Robo"/>
                <a:ea typeface="Roboto"/>
                <a:sym typeface="Roboto"/>
              </a:rPr>
              <a:t>fieldOrderByList</a:t>
            </a:r>
            <a:r>
              <a:rPr lang="en-IN" sz="2400" dirty="0">
                <a:solidFill>
                  <a:schemeClr val="dk1"/>
                </a:solidFill>
                <a:latin typeface="Robo"/>
                <a:ea typeface="Roboto"/>
                <a:sym typeface="Roboto"/>
              </a:rPr>
              <a:t> {ASC|DESC} [NULLS {FIRST|LAST}] ]</a:t>
            </a:r>
            <a:endParaRPr lang="en-US" sz="2400" dirty="0">
              <a:solidFill>
                <a:schemeClr val="dk1"/>
              </a:solidFill>
              <a:latin typeface="Robo"/>
              <a:ea typeface="Roboto"/>
            </a:endParaRPr>
          </a:p>
          <a:p>
            <a:pPr marL="0" lvl="0" indent="0" algn="l">
              <a:lnSpc>
                <a:spcPct val="100000"/>
              </a:lnSpc>
              <a:spcBef>
                <a:spcPts val="0"/>
              </a:spcBef>
              <a:spcAft>
                <a:spcPts val="0"/>
              </a:spcAft>
              <a:buNone/>
            </a:pPr>
            <a:endParaRPr lang="en-US" sz="2400" dirty="0">
              <a:latin typeface="Robo"/>
              <a:ea typeface="Roboto"/>
            </a:endParaRPr>
          </a:p>
          <a:p>
            <a:pPr marL="88900" marR="3225800" indent="-88900">
              <a:lnSpc>
                <a:spcPct val="100000"/>
              </a:lnSpc>
              <a:spcBef>
                <a:spcPts val="0"/>
              </a:spcBef>
              <a:buNone/>
            </a:pPr>
            <a:r>
              <a:rPr lang="en-IN" sz="2400" dirty="0">
                <a:solidFill>
                  <a:schemeClr val="dk1"/>
                </a:solidFill>
                <a:latin typeface="Robo"/>
                <a:ea typeface="Roboto"/>
              </a:rPr>
              <a:t>[</a:t>
            </a:r>
            <a:r>
              <a:rPr lang="en-IN" sz="2400" b="1" dirty="0">
                <a:solidFill>
                  <a:srgbClr val="7F0055"/>
                </a:solidFill>
                <a:latin typeface="Robo"/>
                <a:ea typeface="Roboto"/>
              </a:rPr>
              <a:t>LIMIT</a:t>
            </a:r>
            <a:r>
              <a:rPr lang="en-IN" sz="2400" dirty="0">
                <a:solidFill>
                  <a:schemeClr val="dk1"/>
                </a:solidFill>
                <a:latin typeface="Robo"/>
                <a:ea typeface="Roboto"/>
              </a:rPr>
              <a:t> </a:t>
            </a:r>
            <a:r>
              <a:rPr lang="en-IN" sz="2400" dirty="0" err="1">
                <a:solidFill>
                  <a:schemeClr val="dk1"/>
                </a:solidFill>
                <a:latin typeface="Robo"/>
                <a:ea typeface="Roboto"/>
              </a:rPr>
              <a:t>numberOfRowsToReturn</a:t>
            </a:r>
            <a:r>
              <a:rPr lang="en-IN" sz="2400" dirty="0">
                <a:solidFill>
                  <a:schemeClr val="dk1"/>
                </a:solidFill>
                <a:latin typeface="Robo"/>
                <a:ea typeface="Roboto"/>
              </a:rPr>
              <a:t>] </a:t>
            </a:r>
            <a:endParaRPr lang="en-US" sz="2400" dirty="0">
              <a:solidFill>
                <a:schemeClr val="dk1"/>
              </a:solidFill>
              <a:latin typeface="Robo"/>
              <a:ea typeface="Roboto"/>
            </a:endParaRPr>
          </a:p>
          <a:p>
            <a:pPr marL="88900" marR="3225800" indent="-88900">
              <a:lnSpc>
                <a:spcPct val="100000"/>
              </a:lnSpc>
              <a:spcBef>
                <a:spcPts val="0"/>
              </a:spcBef>
              <a:buNone/>
            </a:pPr>
            <a:r>
              <a:rPr lang="en-IN" sz="2400" dirty="0">
                <a:solidFill>
                  <a:schemeClr val="dk1"/>
                </a:solidFill>
                <a:latin typeface="Robo"/>
                <a:ea typeface="Roboto"/>
              </a:rPr>
              <a:t>[</a:t>
            </a:r>
            <a:r>
              <a:rPr lang="en-IN" sz="2400" b="1" dirty="0">
                <a:solidFill>
                  <a:srgbClr val="7F0055"/>
                </a:solidFill>
                <a:latin typeface="Robo"/>
                <a:ea typeface="Roboto"/>
              </a:rPr>
              <a:t>OFFSET</a:t>
            </a:r>
            <a:r>
              <a:rPr lang="en-IN" sz="2400" dirty="0">
                <a:solidFill>
                  <a:schemeClr val="dk1"/>
                </a:solidFill>
                <a:latin typeface="Robo"/>
                <a:ea typeface="Roboto"/>
              </a:rPr>
              <a:t> </a:t>
            </a:r>
            <a:r>
              <a:rPr lang="en-IN" sz="2400" dirty="0" err="1">
                <a:solidFill>
                  <a:schemeClr val="dk1"/>
                </a:solidFill>
                <a:latin typeface="Robo"/>
                <a:ea typeface="Roboto"/>
              </a:rPr>
              <a:t>numberOfRowsToSkip</a:t>
            </a:r>
            <a:r>
              <a:rPr lang="en-IN" sz="2400" dirty="0">
                <a:solidFill>
                  <a:schemeClr val="dk1"/>
                </a:solidFill>
                <a:latin typeface="Robo"/>
                <a:ea typeface="Roboto"/>
              </a:rPr>
              <a:t>]</a:t>
            </a:r>
            <a:endParaRPr lang="en-US" sz="2400" dirty="0">
              <a:solidFill>
                <a:schemeClr val="dk1"/>
              </a:solidFill>
              <a:latin typeface="Robo"/>
              <a:ea typeface="Roboto"/>
            </a:endParaRPr>
          </a:p>
          <a:p>
            <a:pPr marL="0" lvl="0" indent="0" algn="l">
              <a:lnSpc>
                <a:spcPct val="114999"/>
              </a:lnSpc>
              <a:spcBef>
                <a:spcPts val="1100"/>
              </a:spcBef>
              <a:spcAft>
                <a:spcPts val="0"/>
              </a:spcAft>
              <a:buSzPts val="2800"/>
              <a:buNone/>
            </a:pPr>
            <a:endParaRPr lang="en-US" sz="1800" dirty="0">
              <a:solidFill>
                <a:srgbClr val="3C4043"/>
              </a:solidFill>
              <a:latin typeface="Roboto"/>
              <a:ea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Comparison Operators</a:t>
            </a:r>
          </a:p>
        </p:txBody>
      </p:sp>
      <p:sp>
        <p:nvSpPr>
          <p:cNvPr id="4" name="Scroll: Horizontal 3">
            <a:extLst>
              <a:ext uri="{FF2B5EF4-FFF2-40B4-BE49-F238E27FC236}">
                <a16:creationId xmlns:a16="http://schemas.microsoft.com/office/drawing/2014/main" id="{3B44BC71-0544-4268-8110-6D65C28FB317}"/>
              </a:ext>
            </a:extLst>
          </p:cNvPr>
          <p:cNvSpPr/>
          <p:nvPr/>
        </p:nvSpPr>
        <p:spPr>
          <a:xfrm>
            <a:off x="1369444" y="3041760"/>
            <a:ext cx="6354791" cy="117894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Robo"/>
                <a:ea typeface="+mn-lt"/>
                <a:cs typeface="+mn-lt"/>
              </a:rPr>
              <a:t>= , != , &lt; , &lt;= , &gt; , &gt;= </a:t>
            </a:r>
            <a:endParaRPr lang="en-US" sz="2800" b="1">
              <a:latin typeface="Robo"/>
              <a:cs typeface="Calibri"/>
            </a:endParaRPr>
          </a:p>
        </p:txBody>
      </p:sp>
      <p:sp>
        <p:nvSpPr>
          <p:cNvPr id="5" name="Scroll: Horizontal 4">
            <a:extLst>
              <a:ext uri="{FF2B5EF4-FFF2-40B4-BE49-F238E27FC236}">
                <a16:creationId xmlns:a16="http://schemas.microsoft.com/office/drawing/2014/main" id="{F0D05506-55F4-488B-B1A3-212FD0D2B11D}"/>
              </a:ext>
            </a:extLst>
          </p:cNvPr>
          <p:cNvSpPr/>
          <p:nvPr/>
        </p:nvSpPr>
        <p:spPr>
          <a:xfrm>
            <a:off x="1368544" y="4838029"/>
            <a:ext cx="6397924" cy="1107056"/>
          </a:xfrm>
          <a:prstGeom prst="horizontalScroll">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a:latin typeface="Robo"/>
                <a:ea typeface="+mn-lt"/>
                <a:cs typeface="+mn-lt"/>
              </a:rPr>
              <a:t>IN, NOT IN, INCLUDES, EXCLUDES, LIKE</a:t>
            </a:r>
            <a:endParaRPr lang="en-US" sz="2400" b="1">
              <a:latin typeface="Robo"/>
              <a:ea typeface="+mn-lt"/>
              <a:cs typeface="+mn-lt"/>
            </a:endParaRPr>
          </a:p>
        </p:txBody>
      </p:sp>
      <p:sp>
        <p:nvSpPr>
          <p:cNvPr id="2" name="TextBox 1">
            <a:extLst>
              <a:ext uri="{FF2B5EF4-FFF2-40B4-BE49-F238E27FC236}">
                <a16:creationId xmlns:a16="http://schemas.microsoft.com/office/drawing/2014/main" id="{4E63B261-D640-4736-805F-B0D9048998AB}"/>
              </a:ext>
            </a:extLst>
          </p:cNvPr>
          <p:cNvSpPr txBox="1"/>
          <p:nvPr/>
        </p:nvSpPr>
        <p:spPr>
          <a:xfrm>
            <a:off x="1257660" y="1228905"/>
            <a:ext cx="812033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3C4043"/>
                </a:solidFill>
                <a:highlight>
                  <a:srgbClr val="FFFFFF"/>
                </a:highlight>
                <a:latin typeface="Roboto"/>
                <a:ea typeface="Roboto"/>
                <a:cs typeface="Calibri"/>
                <a:sym typeface="Calibri"/>
              </a:rPr>
              <a:t>Comparison operators, such as =, !=, &lt;, &gt;, LIKE, and IN, can be used in the field expression of the WHERE clause in a SELECT statement in a SOQL query.</a:t>
            </a:r>
          </a:p>
          <a:p>
            <a:endParaRPr lang="en-US" sz="2400" dirty="0">
              <a:solidFill>
                <a:srgbClr val="3C4043"/>
              </a:solidFill>
              <a:highlight>
                <a:srgbClr val="FFFFFF"/>
              </a:highlight>
              <a:latin typeface="Roboto"/>
              <a:ea typeface="Roboto"/>
              <a:cs typeface="Calibri"/>
            </a:endParaRPr>
          </a:p>
          <a:p>
            <a:r>
              <a:rPr lang="en-US" sz="2400" dirty="0">
                <a:solidFill>
                  <a:srgbClr val="3C4043"/>
                </a:solidFill>
                <a:highlight>
                  <a:srgbClr val="FFFFFF"/>
                </a:highlight>
                <a:latin typeface="Roboto"/>
                <a:ea typeface="Roboto"/>
                <a:cs typeface="Calibri"/>
              </a:rPr>
              <a:t>Examples: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Comparison Operators Cont.</a:t>
            </a:r>
          </a:p>
        </p:txBody>
      </p:sp>
      <p:sp>
        <p:nvSpPr>
          <p:cNvPr id="2" name="TextBox 1">
            <a:extLst>
              <a:ext uri="{FF2B5EF4-FFF2-40B4-BE49-F238E27FC236}">
                <a16:creationId xmlns:a16="http://schemas.microsoft.com/office/drawing/2014/main" id="{4E63B261-D640-4736-805F-B0D9048998AB}"/>
              </a:ext>
            </a:extLst>
          </p:cNvPr>
          <p:cNvSpPr txBox="1"/>
          <p:nvPr/>
        </p:nvSpPr>
        <p:spPr>
          <a:xfrm>
            <a:off x="1257660" y="1516452"/>
            <a:ext cx="9759349" cy="5975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FROM Account WHERE Name </a:t>
            </a:r>
            <a:r>
              <a:rPr lang="en-US" sz="2400" b="1" dirty="0">
                <a:solidFill>
                  <a:srgbClr val="3C4043"/>
                </a:solidFill>
                <a:highlight>
                  <a:srgbClr val="FFFFFF"/>
                </a:highlight>
                <a:latin typeface="Roboto"/>
                <a:ea typeface="Roboto"/>
                <a:cs typeface="Calibri"/>
              </a:rPr>
              <a:t>= </a:t>
            </a:r>
            <a:r>
              <a:rPr lang="en-US" sz="2400" dirty="0">
                <a:solidFill>
                  <a:srgbClr val="3C4043"/>
                </a:solidFill>
                <a:highlight>
                  <a:srgbClr val="FFFFFF"/>
                </a:highlight>
                <a:latin typeface="Roboto"/>
                <a:ea typeface="Roboto"/>
                <a:cs typeface="Calibri"/>
              </a:rPr>
              <a:t>'Test'</a:t>
            </a:r>
          </a:p>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FROM Account WHERE Type </a:t>
            </a:r>
            <a:r>
              <a:rPr lang="en-US" sz="2400" b="1" dirty="0">
                <a:solidFill>
                  <a:srgbClr val="3C4043"/>
                </a:solidFill>
                <a:highlight>
                  <a:srgbClr val="FFFFFF"/>
                </a:highlight>
                <a:latin typeface="Roboto"/>
                <a:ea typeface="Roboto"/>
                <a:cs typeface="Calibri"/>
              </a:rPr>
              <a:t>!=</a:t>
            </a:r>
            <a:r>
              <a:rPr lang="en-US" sz="2400" dirty="0">
                <a:solidFill>
                  <a:srgbClr val="3C4043"/>
                </a:solidFill>
                <a:highlight>
                  <a:srgbClr val="FFFFFF"/>
                </a:highlight>
                <a:latin typeface="Roboto"/>
                <a:ea typeface="Roboto"/>
                <a:cs typeface="Calibri"/>
              </a:rPr>
              <a:t> 'Other'</a:t>
            </a:r>
          </a:p>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Amount FROM Opportunity WHERE Amount </a:t>
            </a:r>
            <a:r>
              <a:rPr lang="en-US" sz="2400" b="1" dirty="0">
                <a:solidFill>
                  <a:srgbClr val="3C4043"/>
                </a:solidFill>
                <a:highlight>
                  <a:srgbClr val="FFFFFF"/>
                </a:highlight>
                <a:latin typeface="Roboto"/>
                <a:ea typeface="Roboto"/>
                <a:cs typeface="Calibri"/>
              </a:rPr>
              <a:t>&gt;</a:t>
            </a:r>
            <a:r>
              <a:rPr lang="en-US" sz="2400" dirty="0">
                <a:solidFill>
                  <a:srgbClr val="3C4043"/>
                </a:solidFill>
                <a:highlight>
                  <a:srgbClr val="FFFFFF"/>
                </a:highlight>
                <a:latin typeface="Roboto"/>
                <a:ea typeface="Roboto"/>
                <a:cs typeface="Calibri"/>
              </a:rPr>
              <a:t> 1000</a:t>
            </a:r>
          </a:p>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FROM Account WHERE </a:t>
            </a:r>
            <a:r>
              <a:rPr lang="en-US" sz="2400" dirty="0" err="1">
                <a:solidFill>
                  <a:srgbClr val="3C4043"/>
                </a:solidFill>
                <a:highlight>
                  <a:srgbClr val="FFFFFF"/>
                </a:highlight>
                <a:latin typeface="Roboto"/>
                <a:ea typeface="Roboto"/>
                <a:cs typeface="Calibri"/>
              </a:rPr>
              <a:t>CreatedDate</a:t>
            </a:r>
            <a:r>
              <a:rPr lang="en-US" sz="2400" dirty="0">
                <a:solidFill>
                  <a:srgbClr val="3C4043"/>
                </a:solidFill>
                <a:highlight>
                  <a:srgbClr val="FFFFFF"/>
                </a:highlight>
                <a:latin typeface="Roboto"/>
                <a:ea typeface="Roboto"/>
                <a:cs typeface="Calibri"/>
              </a:rPr>
              <a:t> </a:t>
            </a:r>
            <a:r>
              <a:rPr lang="en-US" sz="2400" b="1" dirty="0">
                <a:solidFill>
                  <a:srgbClr val="3C4043"/>
                </a:solidFill>
                <a:highlight>
                  <a:srgbClr val="FFFFFF"/>
                </a:highlight>
                <a:latin typeface="Roboto"/>
                <a:ea typeface="Roboto"/>
                <a:cs typeface="Calibri"/>
              </a:rPr>
              <a:t>&gt;=</a:t>
            </a:r>
            <a:r>
              <a:rPr lang="en-US" sz="2400" dirty="0">
                <a:solidFill>
                  <a:srgbClr val="3C4043"/>
                </a:solidFill>
                <a:highlight>
                  <a:srgbClr val="FFFFFF"/>
                </a:highlight>
                <a:latin typeface="Roboto"/>
                <a:ea typeface="Roboto"/>
                <a:cs typeface="Calibri"/>
              </a:rPr>
              <a:t> TODAY</a:t>
            </a:r>
          </a:p>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FROM Contact WHERE Id </a:t>
            </a:r>
            <a:r>
              <a:rPr lang="en-US" sz="2400" b="1" dirty="0">
                <a:solidFill>
                  <a:srgbClr val="3C4043"/>
                </a:solidFill>
                <a:highlight>
                  <a:srgbClr val="FFFFFF"/>
                </a:highlight>
                <a:latin typeface="Roboto"/>
                <a:ea typeface="Roboto"/>
                <a:cs typeface="Calibri"/>
              </a:rPr>
              <a:t>IN </a:t>
            </a:r>
            <a:r>
              <a:rPr lang="en-US" sz="2400" dirty="0">
                <a:solidFill>
                  <a:srgbClr val="3C4043"/>
                </a:solidFill>
                <a:highlight>
                  <a:srgbClr val="FFFFFF"/>
                </a:highlight>
                <a:latin typeface="Roboto"/>
                <a:ea typeface="Roboto"/>
                <a:cs typeface="Calibri"/>
              </a:rPr>
              <a:t>:</a:t>
            </a:r>
            <a:r>
              <a:rPr lang="en-US" sz="2400" dirty="0" err="1">
                <a:solidFill>
                  <a:srgbClr val="3C4043"/>
                </a:solidFill>
                <a:highlight>
                  <a:srgbClr val="FFFFFF"/>
                </a:highlight>
                <a:latin typeface="Roboto"/>
                <a:ea typeface="Roboto"/>
                <a:cs typeface="Calibri"/>
              </a:rPr>
              <a:t>setContactId</a:t>
            </a:r>
            <a:endParaRPr lang="en-US" sz="2400" dirty="0">
              <a:solidFill>
                <a:srgbClr val="3C4043"/>
              </a:solidFill>
              <a:highlight>
                <a:srgbClr val="FFFFFF"/>
              </a:highlight>
              <a:latin typeface="Roboto"/>
              <a:ea typeface="Roboto"/>
              <a:cs typeface="Calibri"/>
            </a:endParaRPr>
          </a:p>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FROM Account WHERE </a:t>
            </a:r>
            <a:r>
              <a:rPr lang="en-US" sz="2400" dirty="0" err="1">
                <a:solidFill>
                  <a:srgbClr val="3C4043"/>
                </a:solidFill>
                <a:highlight>
                  <a:srgbClr val="FFFFFF"/>
                </a:highlight>
                <a:latin typeface="Roboto"/>
                <a:ea typeface="Roboto"/>
                <a:cs typeface="Calibri"/>
              </a:rPr>
              <a:t>BillingState</a:t>
            </a:r>
            <a:r>
              <a:rPr lang="en-US" sz="2400" dirty="0">
                <a:solidFill>
                  <a:srgbClr val="3C4043"/>
                </a:solidFill>
                <a:highlight>
                  <a:srgbClr val="FFFFFF"/>
                </a:highlight>
                <a:latin typeface="Roboto"/>
                <a:ea typeface="Roboto"/>
                <a:cs typeface="Calibri"/>
              </a:rPr>
              <a:t> </a:t>
            </a:r>
            <a:r>
              <a:rPr lang="en-US" sz="2400" b="1" dirty="0">
                <a:solidFill>
                  <a:srgbClr val="3C4043"/>
                </a:solidFill>
                <a:highlight>
                  <a:srgbClr val="FFFFFF"/>
                </a:highlight>
                <a:latin typeface="Roboto"/>
                <a:ea typeface="Roboto"/>
                <a:cs typeface="Calibri"/>
              </a:rPr>
              <a:t>NOT IN</a:t>
            </a:r>
            <a:r>
              <a:rPr lang="en-US" sz="2400" dirty="0">
                <a:solidFill>
                  <a:srgbClr val="3C4043"/>
                </a:solidFill>
                <a:highlight>
                  <a:srgbClr val="FFFFFF"/>
                </a:highlight>
                <a:latin typeface="Roboto"/>
                <a:ea typeface="Roboto"/>
                <a:cs typeface="Calibri"/>
              </a:rPr>
              <a:t> ('California', 'New York')</a:t>
            </a:r>
          </a:p>
          <a:p>
            <a:pPr marL="285750" indent="-285750">
              <a:lnSpc>
                <a:spcPct val="90000"/>
              </a:lnSpc>
              <a:spcBef>
                <a:spcPts val="1000"/>
              </a:spcBef>
              <a:buChar char="•"/>
            </a:pPr>
            <a:r>
              <a:rPr lang="en-US" sz="2400" dirty="0">
                <a:solidFill>
                  <a:srgbClr val="3C4043"/>
                </a:solidFill>
                <a:highlight>
                  <a:srgbClr val="FFFFFF"/>
                </a:highlight>
                <a:latin typeface="Roboto"/>
                <a:ea typeface="Roboto"/>
                <a:cs typeface="Calibri"/>
              </a:rPr>
              <a:t>SELECT Id, Name FROM Contact WHERE FirstName </a:t>
            </a:r>
            <a:r>
              <a:rPr lang="en-US" sz="2400" b="1" dirty="0">
                <a:solidFill>
                  <a:srgbClr val="3C4043"/>
                </a:solidFill>
                <a:highlight>
                  <a:srgbClr val="FFFFFF"/>
                </a:highlight>
                <a:latin typeface="Roboto"/>
                <a:ea typeface="Roboto"/>
                <a:cs typeface="Calibri"/>
              </a:rPr>
              <a:t>LIKE </a:t>
            </a:r>
            <a:r>
              <a:rPr lang="en-US" sz="2400" dirty="0">
                <a:solidFill>
                  <a:srgbClr val="3C4043"/>
                </a:solidFill>
                <a:highlight>
                  <a:srgbClr val="FFFFFF"/>
                </a:highlight>
                <a:latin typeface="Roboto"/>
                <a:ea typeface="Roboto"/>
                <a:cs typeface="Calibri"/>
              </a:rPr>
              <a:t>'Test%’</a:t>
            </a:r>
          </a:p>
          <a:p>
            <a:pPr marL="285750" indent="-285750">
              <a:lnSpc>
                <a:spcPct val="90000"/>
              </a:lnSpc>
              <a:spcBef>
                <a:spcPts val="1000"/>
              </a:spcBef>
              <a:buChar char="•"/>
            </a:pPr>
            <a:r>
              <a:rPr lang="en-US" sz="2400" dirty="0">
                <a:latin typeface="Roboto" panose="020B0604020202020204" charset="0"/>
                <a:ea typeface="Roboto" panose="020B0604020202020204" charset="0"/>
              </a:rPr>
              <a:t>SELECT Id, MSP1__c from </a:t>
            </a:r>
            <a:r>
              <a:rPr lang="en-US" sz="2400" dirty="0" err="1">
                <a:latin typeface="Roboto" panose="020B0604020202020204" charset="0"/>
                <a:ea typeface="Roboto" panose="020B0604020202020204" charset="0"/>
              </a:rPr>
              <a:t>CustObj</a:t>
            </a:r>
            <a:r>
              <a:rPr lang="en-US" sz="2400" dirty="0">
                <a:latin typeface="Roboto" panose="020B0604020202020204" charset="0"/>
                <a:ea typeface="Roboto" panose="020B0604020202020204" charset="0"/>
              </a:rPr>
              <a:t>__c WHERE MSP1__c includes ('AAA;BBB','CCC')</a:t>
            </a:r>
            <a:endParaRPr lang="en-US" sz="2400" dirty="0">
              <a:solidFill>
                <a:srgbClr val="3C4043"/>
              </a:solidFill>
              <a:highlight>
                <a:srgbClr val="FFFFFF"/>
              </a:highlight>
              <a:latin typeface="Roboto" panose="020B0604020202020204" charset="0"/>
              <a:ea typeface="Roboto" panose="020B0604020202020204" charset="0"/>
              <a:cs typeface="Calibri"/>
            </a:endParaRPr>
          </a:p>
          <a:p>
            <a:endParaRPr lang="en-US" sz="2400" dirty="0">
              <a:solidFill>
                <a:srgbClr val="3C4043"/>
              </a:solidFill>
              <a:highlight>
                <a:srgbClr val="FFFFFF"/>
              </a:highlight>
              <a:latin typeface="Roboto"/>
              <a:ea typeface="Roboto"/>
              <a:cs typeface="Calibri"/>
            </a:endParaRPr>
          </a:p>
          <a:p>
            <a:endParaRPr lang="en-US" sz="2400" dirty="0">
              <a:solidFill>
                <a:srgbClr val="3C4043"/>
              </a:solidFill>
              <a:highlight>
                <a:srgbClr val="FFFFFF"/>
              </a:highlight>
              <a:latin typeface="Roboto"/>
              <a:ea typeface="Roboto"/>
              <a:cs typeface="Calibri"/>
            </a:endParaRPr>
          </a:p>
          <a:p>
            <a:endParaRPr lang="en-US" sz="2400" dirty="0">
              <a:solidFill>
                <a:srgbClr val="3C4043"/>
              </a:solidFill>
              <a:highlight>
                <a:srgbClr val="FFFFFF"/>
              </a:highlight>
              <a:latin typeface="Roboto"/>
              <a:ea typeface="Roboto"/>
              <a:cs typeface="Calibri"/>
            </a:endParaRPr>
          </a:p>
        </p:txBody>
      </p:sp>
    </p:spTree>
    <p:extLst>
      <p:ext uri="{BB962C8B-B14F-4D97-AF65-F5344CB8AC3E}">
        <p14:creationId xmlns:p14="http://schemas.microsoft.com/office/powerpoint/2010/main" val="186631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Logical Operators</a:t>
            </a:r>
          </a:p>
        </p:txBody>
      </p:sp>
      <p:sp>
        <p:nvSpPr>
          <p:cNvPr id="2" name="TextBox 1">
            <a:extLst>
              <a:ext uri="{FF2B5EF4-FFF2-40B4-BE49-F238E27FC236}">
                <a16:creationId xmlns:a16="http://schemas.microsoft.com/office/drawing/2014/main" id="{4E63B261-D640-4736-805F-B0D9048998AB}"/>
              </a:ext>
            </a:extLst>
          </p:cNvPr>
          <p:cNvSpPr txBox="1"/>
          <p:nvPr/>
        </p:nvSpPr>
        <p:spPr>
          <a:xfrm>
            <a:off x="1257660" y="1516452"/>
            <a:ext cx="9759349" cy="35691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ighlight>
                  <a:srgbClr val="FFFFFF"/>
                </a:highlight>
                <a:ea typeface="Roboto"/>
              </a:rPr>
              <a:t>Logical operators, such AND, OR and NOT can be used in the field </a:t>
            </a:r>
            <a:endParaRPr lang="en-US"/>
          </a:p>
          <a:p>
            <a:r>
              <a:rPr lang="en-US" sz="2400" dirty="0">
                <a:highlight>
                  <a:srgbClr val="FFFFFF"/>
                </a:highlight>
                <a:ea typeface="Roboto"/>
              </a:rPr>
              <a:t>expression of the WHERE clause in a SELECT statement in a SOQL</a:t>
            </a:r>
            <a:endParaRPr lang="en-US" dirty="0"/>
          </a:p>
          <a:p>
            <a:r>
              <a:rPr lang="en-US" sz="2400" dirty="0">
                <a:highlight>
                  <a:srgbClr val="FFFFFF"/>
                </a:highlight>
                <a:ea typeface="Roboto"/>
              </a:rPr>
              <a:t>Query.</a:t>
            </a:r>
            <a:endParaRPr lang="en-US" dirty="0"/>
          </a:p>
          <a:p>
            <a:endParaRPr lang="en-US"/>
          </a:p>
          <a:p>
            <a:endParaRPr lang="en-US"/>
          </a:p>
          <a:p>
            <a:r>
              <a:rPr lang="en-US" sz="2400" dirty="0">
                <a:highlight>
                  <a:srgbClr val="FFFFFF"/>
                </a:highlight>
                <a:ea typeface="Roboto"/>
              </a:rPr>
              <a:t>Example:</a:t>
            </a:r>
            <a:endParaRPr lang="en-US" dirty="0"/>
          </a:p>
          <a:p>
            <a:r>
              <a:rPr lang="en-US" sz="2400" dirty="0">
                <a:highlight>
                  <a:srgbClr val="FFFFFF"/>
                </a:highlight>
                <a:ea typeface="Roboto"/>
              </a:rPr>
              <a:t>    SELECT Id </a:t>
            </a:r>
            <a:endParaRPr lang="en-US"/>
          </a:p>
          <a:p>
            <a:r>
              <a:rPr lang="en-US" sz="2400" dirty="0">
                <a:highlight>
                  <a:srgbClr val="FFFFFF"/>
                </a:highlight>
                <a:ea typeface="Roboto"/>
              </a:rPr>
              <a:t>    FROM Contact </a:t>
            </a:r>
            <a:endParaRPr lang="en-US"/>
          </a:p>
          <a:p>
            <a:r>
              <a:rPr lang="en-US" sz="2400" dirty="0">
                <a:highlight>
                  <a:srgbClr val="FFFFFF"/>
                </a:highlight>
                <a:ea typeface="Roboto"/>
              </a:rPr>
              <a:t>    WHERE LastName = 'Young' or </a:t>
            </a:r>
            <a:endParaRPr lang="en-US"/>
          </a:p>
          <a:p>
            <a:pPr>
              <a:lnSpc>
                <a:spcPct val="90000"/>
              </a:lnSpc>
              <a:spcBef>
                <a:spcPts val="1000"/>
              </a:spcBef>
            </a:pPr>
            <a:r>
              <a:rPr lang="en-US" sz="2400" dirty="0">
                <a:highlight>
                  <a:srgbClr val="FFFFFF"/>
                </a:highlight>
                <a:ea typeface="Roboto"/>
              </a:rPr>
              <a:t>            </a:t>
            </a:r>
            <a:r>
              <a:rPr lang="en-US" sz="2400" dirty="0" err="1">
                <a:highlight>
                  <a:srgbClr val="FFFFFF"/>
                </a:highlight>
                <a:ea typeface="Roboto"/>
              </a:rPr>
              <a:t>Account.Name</a:t>
            </a:r>
            <a:r>
              <a:rPr lang="en-US" sz="2400" dirty="0">
                <a:highlight>
                  <a:srgbClr val="FFFFFF"/>
                </a:highlight>
                <a:ea typeface="Roboto"/>
              </a:rPr>
              <a:t> = 'Quarry'</a:t>
            </a:r>
            <a:endParaRPr lang="en-US" dirty="0"/>
          </a:p>
        </p:txBody>
      </p:sp>
    </p:spTree>
    <p:extLst>
      <p:ext uri="{BB962C8B-B14F-4D97-AF65-F5344CB8AC3E}">
        <p14:creationId xmlns:p14="http://schemas.microsoft.com/office/powerpoint/2010/main" val="46205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Date Literals</a:t>
            </a:r>
          </a:p>
        </p:txBody>
      </p:sp>
      <p:graphicFrame>
        <p:nvGraphicFramePr>
          <p:cNvPr id="4" name="Table 4">
            <a:extLst>
              <a:ext uri="{FF2B5EF4-FFF2-40B4-BE49-F238E27FC236}">
                <a16:creationId xmlns:a16="http://schemas.microsoft.com/office/drawing/2014/main" id="{290AE9F5-BFAB-492E-87B3-584C1A40F920}"/>
              </a:ext>
            </a:extLst>
          </p:cNvPr>
          <p:cNvGraphicFramePr>
            <a:graphicFrameLocks noGrp="1"/>
          </p:cNvGraphicFramePr>
          <p:nvPr>
            <p:extLst>
              <p:ext uri="{D42A27DB-BD31-4B8C-83A1-F6EECF244321}">
                <p14:modId xmlns:p14="http://schemas.microsoft.com/office/powerpoint/2010/main" val="3072772460"/>
              </p:ext>
            </p:extLst>
          </p:nvPr>
        </p:nvGraphicFramePr>
        <p:xfrm>
          <a:off x="1394603" y="1337094"/>
          <a:ext cx="9045904" cy="4521106"/>
        </p:xfrm>
        <a:graphic>
          <a:graphicData uri="http://schemas.openxmlformats.org/drawingml/2006/table">
            <a:tbl>
              <a:tblPr firstRow="1" bandRow="1">
                <a:tableStyleId>{C5506C4D-7EEC-4CB1-95DF-D9B22A299A20}</a:tableStyleId>
              </a:tblPr>
              <a:tblGrid>
                <a:gridCol w="4522952">
                  <a:extLst>
                    <a:ext uri="{9D8B030D-6E8A-4147-A177-3AD203B41FA5}">
                      <a16:colId xmlns:a16="http://schemas.microsoft.com/office/drawing/2014/main" val="3340649554"/>
                    </a:ext>
                  </a:extLst>
                </a:gridCol>
                <a:gridCol w="4522952">
                  <a:extLst>
                    <a:ext uri="{9D8B030D-6E8A-4147-A177-3AD203B41FA5}">
                      <a16:colId xmlns:a16="http://schemas.microsoft.com/office/drawing/2014/main" val="2191683098"/>
                    </a:ext>
                  </a:extLst>
                </a:gridCol>
              </a:tblGrid>
              <a:tr h="691650">
                <a:tc>
                  <a:txBody>
                    <a:bodyPr/>
                    <a:lstStyle/>
                    <a:p>
                      <a:pPr lvl="0" algn="ctr">
                        <a:buNone/>
                      </a:pPr>
                      <a:r>
                        <a:rPr lang="en-IN" sz="2000" b="1" i="0" u="none" strike="noStrike" noProof="0">
                          <a:solidFill>
                            <a:schemeClr val="bg1"/>
                          </a:solidFill>
                          <a:latin typeface="Robo"/>
                        </a:rPr>
                        <a:t>Date Literal</a:t>
                      </a:r>
                      <a:endParaRPr lang="en-US" sz="2000" b="1" dirty="0">
                        <a:solidFill>
                          <a:schemeClr val="bg1"/>
                        </a:solidFill>
                        <a:latin typeface="Robo"/>
                      </a:endParaRPr>
                    </a:p>
                  </a:txBody>
                  <a:tcPr anchor="ctr"/>
                </a:tc>
                <a:tc>
                  <a:txBody>
                    <a:bodyPr/>
                    <a:lstStyle/>
                    <a:p>
                      <a:pPr marL="0" lvl="0" indent="0" algn="ctr">
                        <a:spcBef>
                          <a:spcPts val="0"/>
                        </a:spcBef>
                        <a:spcAft>
                          <a:spcPts val="0"/>
                        </a:spcAft>
                        <a:buNone/>
                      </a:pPr>
                      <a:r>
                        <a:rPr lang="en-IN" sz="2000" b="1" i="0" u="none" strike="noStrike" noProof="0">
                          <a:solidFill>
                            <a:schemeClr val="bg1"/>
                          </a:solidFill>
                          <a:latin typeface="Robo"/>
                        </a:rPr>
                        <a:t>Query Example</a:t>
                      </a:r>
                      <a:endParaRPr lang="en-US">
                        <a:solidFill>
                          <a:schemeClr val="bg1"/>
                        </a:solidFill>
                      </a:endParaRPr>
                    </a:p>
                  </a:txBody>
                  <a:tcPr anchor="ctr"/>
                </a:tc>
                <a:extLst>
                  <a:ext uri="{0D108BD9-81ED-4DB2-BD59-A6C34878D82A}">
                    <a16:rowId xmlns:a16="http://schemas.microsoft.com/office/drawing/2014/main" val="3849583830"/>
                  </a:ext>
                </a:extLst>
              </a:tr>
              <a:tr h="811936">
                <a:tc>
                  <a:txBody>
                    <a:bodyPr/>
                    <a:lstStyle/>
                    <a:p>
                      <a:pPr lvl="0">
                        <a:buNone/>
                      </a:pPr>
                      <a:r>
                        <a:rPr lang="en-IN" sz="2000" b="0" i="0" u="none" strike="noStrike" noProof="0">
                          <a:solidFill>
                            <a:schemeClr val="tx1"/>
                          </a:solidFill>
                          <a:latin typeface="Robo"/>
                        </a:rPr>
                        <a:t>YESTERDAY</a:t>
                      </a:r>
                      <a:endParaRPr lang="en-US" sz="2000" b="0">
                        <a:latin typeface="Robo"/>
                      </a:endParaRPr>
                    </a:p>
                  </a:txBody>
                  <a:tcPr anchor="ctr"/>
                </a:tc>
                <a:tc>
                  <a:txBody>
                    <a:bodyPr/>
                    <a:lstStyle/>
                    <a:p>
                      <a:pPr marL="0" lvl="0" indent="0" algn="l">
                        <a:spcBef>
                          <a:spcPts val="0"/>
                        </a:spcBef>
                        <a:spcAft>
                          <a:spcPts val="0"/>
                        </a:spcAft>
                        <a:buNone/>
                      </a:pPr>
                      <a:r>
                        <a:rPr lang="en-IN" sz="2000" b="0" i="0" u="none" strike="noStrike" noProof="0">
                          <a:solidFill>
                            <a:schemeClr val="tx1"/>
                          </a:solidFill>
                          <a:latin typeface="Robo"/>
                        </a:rPr>
                        <a:t>SELECT Id FROM Employee__c WHERE</a:t>
                      </a:r>
                      <a:endParaRPr lang="en-US" sz="2000" b="0" i="0" u="none" strike="noStrike" noProof="0">
                        <a:latin typeface="Robo"/>
                      </a:endParaRPr>
                    </a:p>
                    <a:p>
                      <a:pPr marL="0" lvl="0" indent="0" algn="l">
                        <a:spcBef>
                          <a:spcPts val="0"/>
                        </a:spcBef>
                        <a:spcAft>
                          <a:spcPts val="0"/>
                        </a:spcAft>
                        <a:buNone/>
                      </a:pPr>
                      <a:r>
                        <a:rPr lang="en-IN" sz="2000" b="0" i="0" u="none" strike="noStrike" noProof="0">
                          <a:solidFill>
                            <a:schemeClr val="tx1"/>
                          </a:solidFill>
                          <a:latin typeface="Robo"/>
                        </a:rPr>
                        <a:t>Joining_Date__c = YESTERDAY</a:t>
                      </a:r>
                      <a:endParaRPr lang="en-US" sz="2000" b="0" i="0" u="none" strike="noStrike" noProof="0">
                        <a:latin typeface="Robo"/>
                      </a:endParaRPr>
                    </a:p>
                  </a:txBody>
                  <a:tcPr anchor="ctr"/>
                </a:tc>
                <a:extLst>
                  <a:ext uri="{0D108BD9-81ED-4DB2-BD59-A6C34878D82A}">
                    <a16:rowId xmlns:a16="http://schemas.microsoft.com/office/drawing/2014/main" val="3361659238"/>
                  </a:ext>
                </a:extLst>
              </a:tr>
              <a:tr h="811936">
                <a:tc>
                  <a:txBody>
                    <a:bodyPr/>
                    <a:lstStyle/>
                    <a:p>
                      <a:r>
                        <a:rPr lang="en-US" sz="2000" b="0">
                          <a:solidFill>
                            <a:schemeClr val="tx1"/>
                          </a:solidFill>
                          <a:latin typeface="Robo"/>
                        </a:rPr>
                        <a:t>TODAY</a:t>
                      </a:r>
                      <a:endParaRPr lang="en-US" sz="2000" b="0" dirty="0">
                        <a:solidFill>
                          <a:schemeClr val="tx1"/>
                        </a:solidFill>
                        <a:latin typeface="Robo"/>
                      </a:endParaRPr>
                    </a:p>
                  </a:txBody>
                  <a:tcPr anchor="ctr"/>
                </a:tc>
                <a:tc>
                  <a:txBody>
                    <a:bodyPr/>
                    <a:lstStyle/>
                    <a:p>
                      <a:pPr marL="0" lvl="0" indent="0" algn="l">
                        <a:spcBef>
                          <a:spcPts val="0"/>
                        </a:spcBef>
                        <a:spcAft>
                          <a:spcPts val="0"/>
                        </a:spcAft>
                        <a:buNone/>
                      </a:pPr>
                      <a:r>
                        <a:rPr lang="en-IN" sz="2000" b="0" i="0" u="none" strike="noStrike" noProof="0">
                          <a:solidFill>
                            <a:schemeClr val="tx1"/>
                          </a:solidFill>
                          <a:latin typeface="Robo"/>
                        </a:rPr>
                        <a:t>SELECT Id FROM Employee__c WHERE</a:t>
                      </a:r>
                      <a:endParaRPr lang="en-US" sz="2000" b="0" i="0" u="none" strike="noStrike" noProof="0">
                        <a:solidFill>
                          <a:schemeClr val="tx1"/>
                        </a:solidFill>
                        <a:latin typeface="Robo"/>
                      </a:endParaRPr>
                    </a:p>
                    <a:p>
                      <a:pPr marL="0" lvl="0" indent="0" algn="l">
                        <a:spcBef>
                          <a:spcPts val="0"/>
                        </a:spcBef>
                        <a:spcAft>
                          <a:spcPts val="0"/>
                        </a:spcAft>
                        <a:buNone/>
                      </a:pPr>
                      <a:r>
                        <a:rPr lang="en-IN" sz="2000" b="0" i="0" u="none" strike="noStrike" noProof="0">
                          <a:solidFill>
                            <a:schemeClr val="tx1"/>
                          </a:solidFill>
                          <a:latin typeface="Robo"/>
                        </a:rPr>
                        <a:t>Joining_Date__c &gt; TODAY</a:t>
                      </a:r>
                      <a:endParaRPr lang="en-US" sz="2000" b="0" i="0" u="none" strike="noStrike" noProof="0">
                        <a:solidFill>
                          <a:schemeClr val="tx1"/>
                        </a:solidFill>
                        <a:latin typeface="Robo"/>
                      </a:endParaRPr>
                    </a:p>
                    <a:p>
                      <a:pPr lvl="0">
                        <a:buNone/>
                      </a:pPr>
                      <a:endParaRPr lang="en-US" sz="2000" b="0" dirty="0">
                        <a:solidFill>
                          <a:schemeClr val="tx1"/>
                        </a:solidFill>
                        <a:latin typeface="Robo"/>
                      </a:endParaRPr>
                    </a:p>
                  </a:txBody>
                  <a:tcPr anchor="ctr"/>
                </a:tc>
                <a:extLst>
                  <a:ext uri="{0D108BD9-81ED-4DB2-BD59-A6C34878D82A}">
                    <a16:rowId xmlns:a16="http://schemas.microsoft.com/office/drawing/2014/main" val="1424322389"/>
                  </a:ext>
                </a:extLst>
              </a:tr>
              <a:tr h="811936">
                <a:tc>
                  <a:txBody>
                    <a:bodyPr/>
                    <a:lstStyle/>
                    <a:p>
                      <a:pPr lvl="0">
                        <a:buNone/>
                      </a:pPr>
                      <a:r>
                        <a:rPr lang="en-IN" sz="2000" b="0" i="0" u="none" strike="noStrike" noProof="0">
                          <a:solidFill>
                            <a:schemeClr val="tx1"/>
                          </a:solidFill>
                          <a:latin typeface="Robo"/>
                        </a:rPr>
                        <a:t>TOMORROW</a:t>
                      </a:r>
                      <a:endParaRPr lang="en-US" sz="2000" b="0" dirty="0">
                        <a:solidFill>
                          <a:schemeClr val="tx1"/>
                        </a:solidFill>
                        <a:latin typeface="Robo"/>
                      </a:endParaRPr>
                    </a:p>
                  </a:txBody>
                  <a:tcPr anchor="ctr"/>
                </a:tc>
                <a:tc>
                  <a:txBody>
                    <a:bodyPr/>
                    <a:lstStyle/>
                    <a:p>
                      <a:pPr marL="0" lvl="0" indent="0" algn="l">
                        <a:spcBef>
                          <a:spcPts val="0"/>
                        </a:spcBef>
                        <a:spcAft>
                          <a:spcPts val="0"/>
                        </a:spcAft>
                        <a:buNone/>
                      </a:pPr>
                      <a:r>
                        <a:rPr lang="en-IN" sz="2000" b="0" i="0" u="none" strike="noStrike" noProof="0">
                          <a:solidFill>
                            <a:schemeClr val="tx1"/>
                          </a:solidFill>
                          <a:latin typeface="Robo"/>
                        </a:rPr>
                        <a:t>SELECT Id FROM Employee__c WHERE</a:t>
                      </a:r>
                      <a:endParaRPr lang="en-US" sz="2000" b="0" i="0" u="none" strike="noStrike" noProof="0">
                        <a:solidFill>
                          <a:schemeClr val="tx1"/>
                        </a:solidFill>
                        <a:latin typeface="Robo"/>
                      </a:endParaRPr>
                    </a:p>
                    <a:p>
                      <a:pPr marL="0" lvl="0" indent="0" algn="l">
                        <a:spcBef>
                          <a:spcPts val="0"/>
                        </a:spcBef>
                        <a:spcAft>
                          <a:spcPts val="0"/>
                        </a:spcAft>
                        <a:buNone/>
                      </a:pPr>
                      <a:r>
                        <a:rPr lang="en-IN" sz="2000" b="0" i="0" u="none" strike="noStrike" noProof="0">
                          <a:solidFill>
                            <a:schemeClr val="tx1"/>
                          </a:solidFill>
                          <a:latin typeface="Robo"/>
                        </a:rPr>
                        <a:t>Joining Date__c = TOMORROW</a:t>
                      </a:r>
                      <a:endParaRPr lang="en-US" sz="2000" b="0" i="0" u="none" strike="noStrike" noProof="0">
                        <a:solidFill>
                          <a:schemeClr val="tx1"/>
                        </a:solidFill>
                        <a:latin typeface="Robo"/>
                      </a:endParaRPr>
                    </a:p>
                    <a:p>
                      <a:pPr lvl="0">
                        <a:buNone/>
                      </a:pPr>
                      <a:endParaRPr lang="en-US" sz="2000" b="0" dirty="0">
                        <a:solidFill>
                          <a:schemeClr val="tx1"/>
                        </a:solidFill>
                        <a:latin typeface="Robo"/>
                      </a:endParaRPr>
                    </a:p>
                  </a:txBody>
                  <a:tcPr anchor="ctr"/>
                </a:tc>
                <a:extLst>
                  <a:ext uri="{0D108BD9-81ED-4DB2-BD59-A6C34878D82A}">
                    <a16:rowId xmlns:a16="http://schemas.microsoft.com/office/drawing/2014/main" val="3957844214"/>
                  </a:ext>
                </a:extLst>
              </a:tr>
              <a:tr h="811936">
                <a:tc>
                  <a:txBody>
                    <a:bodyPr/>
                    <a:lstStyle/>
                    <a:p>
                      <a:pPr lvl="0" algn="l">
                        <a:lnSpc>
                          <a:spcPct val="100000"/>
                        </a:lnSpc>
                        <a:spcBef>
                          <a:spcPts val="0"/>
                        </a:spcBef>
                        <a:spcAft>
                          <a:spcPts val="0"/>
                        </a:spcAft>
                        <a:buNone/>
                      </a:pPr>
                      <a:r>
                        <a:rPr lang="en-IN" sz="2000" b="0" i="0" u="none" strike="noStrike" noProof="0">
                          <a:solidFill>
                            <a:schemeClr val="tx1"/>
                          </a:solidFill>
                          <a:latin typeface="Robo"/>
                        </a:rPr>
                        <a:t>LAST_WEEK</a:t>
                      </a:r>
                      <a:endParaRPr lang="en-US" sz="2000" b="0" i="0" u="none" strike="noStrike" noProof="0">
                        <a:solidFill>
                          <a:schemeClr val="tx1"/>
                        </a:solidFill>
                        <a:latin typeface="Robo"/>
                      </a:endParaRPr>
                    </a:p>
                    <a:p>
                      <a:pPr lvl="0">
                        <a:buNone/>
                      </a:pPr>
                      <a:endParaRPr lang="en-US" sz="2000" b="0" dirty="0">
                        <a:solidFill>
                          <a:schemeClr val="tx1"/>
                        </a:solidFill>
                        <a:latin typeface="Robo"/>
                      </a:endParaRPr>
                    </a:p>
                  </a:txBody>
                  <a:tcPr anchor="ctr"/>
                </a:tc>
                <a:tc>
                  <a:txBody>
                    <a:bodyPr/>
                    <a:lstStyle/>
                    <a:p>
                      <a:pPr marL="0" lvl="0" indent="0" algn="l">
                        <a:spcBef>
                          <a:spcPts val="0"/>
                        </a:spcBef>
                        <a:spcAft>
                          <a:spcPts val="0"/>
                        </a:spcAft>
                        <a:buNone/>
                      </a:pPr>
                      <a:r>
                        <a:rPr lang="en-IN" sz="2000" b="0" i="0" u="none" strike="noStrike" noProof="0">
                          <a:solidFill>
                            <a:schemeClr val="tx1"/>
                          </a:solidFill>
                          <a:latin typeface="Robo"/>
                        </a:rPr>
                        <a:t>SELECT Id FROM Employee__c WHERE</a:t>
                      </a:r>
                      <a:endParaRPr lang="en-US" sz="2000" b="0" i="0" u="none" strike="noStrike" noProof="0">
                        <a:solidFill>
                          <a:schemeClr val="tx1"/>
                        </a:solidFill>
                        <a:latin typeface="Robo"/>
                      </a:endParaRPr>
                    </a:p>
                    <a:p>
                      <a:pPr marL="0" lvl="0" indent="0" algn="l">
                        <a:spcBef>
                          <a:spcPts val="0"/>
                        </a:spcBef>
                        <a:spcAft>
                          <a:spcPts val="0"/>
                        </a:spcAft>
                        <a:buNone/>
                      </a:pPr>
                      <a:r>
                        <a:rPr lang="en-IN" sz="2000" b="0" i="0" u="none" strike="noStrike" noProof="0">
                          <a:solidFill>
                            <a:schemeClr val="tx1"/>
                          </a:solidFill>
                          <a:latin typeface="Robo"/>
                        </a:rPr>
                        <a:t>Joining_Date__c &gt; LAST_WEEK</a:t>
                      </a:r>
                      <a:endParaRPr lang="en-US" sz="2000" b="0" i="0" u="none" strike="noStrike" noProof="0">
                        <a:solidFill>
                          <a:schemeClr val="tx1"/>
                        </a:solidFill>
                        <a:latin typeface="Robo"/>
                      </a:endParaRPr>
                    </a:p>
                    <a:p>
                      <a:pPr lvl="0">
                        <a:buNone/>
                      </a:pPr>
                      <a:endParaRPr lang="en-US" sz="2000" b="0" dirty="0">
                        <a:solidFill>
                          <a:schemeClr val="tx1"/>
                        </a:solidFill>
                        <a:latin typeface="Robo"/>
                      </a:endParaRPr>
                    </a:p>
                  </a:txBody>
                  <a:tcPr anchor="ctr"/>
                </a:tc>
                <a:extLst>
                  <a:ext uri="{0D108BD9-81ED-4DB2-BD59-A6C34878D82A}">
                    <a16:rowId xmlns:a16="http://schemas.microsoft.com/office/drawing/2014/main" val="2151561799"/>
                  </a:ext>
                </a:extLst>
              </a:tr>
            </a:tbl>
          </a:graphicData>
        </a:graphic>
      </p:graphicFrame>
    </p:spTree>
    <p:extLst>
      <p:ext uri="{BB962C8B-B14F-4D97-AF65-F5344CB8AC3E}">
        <p14:creationId xmlns:p14="http://schemas.microsoft.com/office/powerpoint/2010/main" val="127197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Aggregate Functions</a:t>
            </a:r>
          </a:p>
        </p:txBody>
      </p:sp>
      <p:graphicFrame>
        <p:nvGraphicFramePr>
          <p:cNvPr id="4" name="Table 4">
            <a:extLst>
              <a:ext uri="{FF2B5EF4-FFF2-40B4-BE49-F238E27FC236}">
                <a16:creationId xmlns:a16="http://schemas.microsoft.com/office/drawing/2014/main" id="{290AE9F5-BFAB-492E-87B3-584C1A40F920}"/>
              </a:ext>
            </a:extLst>
          </p:cNvPr>
          <p:cNvGraphicFramePr>
            <a:graphicFrameLocks noGrp="1"/>
          </p:cNvGraphicFramePr>
          <p:nvPr>
            <p:extLst>
              <p:ext uri="{D42A27DB-BD31-4B8C-83A1-F6EECF244321}">
                <p14:modId xmlns:p14="http://schemas.microsoft.com/office/powerpoint/2010/main" val="3477746843"/>
              </p:ext>
            </p:extLst>
          </p:nvPr>
        </p:nvGraphicFramePr>
        <p:xfrm>
          <a:off x="1394603" y="1279584"/>
          <a:ext cx="9045904" cy="5032072"/>
        </p:xfrm>
        <a:graphic>
          <a:graphicData uri="http://schemas.openxmlformats.org/drawingml/2006/table">
            <a:tbl>
              <a:tblPr firstRow="1" bandRow="1">
                <a:tableStyleId>{C5506C4D-7EEC-4CB1-95DF-D9B22A299A20}</a:tableStyleId>
              </a:tblPr>
              <a:tblGrid>
                <a:gridCol w="4522952">
                  <a:extLst>
                    <a:ext uri="{9D8B030D-6E8A-4147-A177-3AD203B41FA5}">
                      <a16:colId xmlns:a16="http://schemas.microsoft.com/office/drawing/2014/main" val="3340649554"/>
                    </a:ext>
                  </a:extLst>
                </a:gridCol>
                <a:gridCol w="4522952">
                  <a:extLst>
                    <a:ext uri="{9D8B030D-6E8A-4147-A177-3AD203B41FA5}">
                      <a16:colId xmlns:a16="http://schemas.microsoft.com/office/drawing/2014/main" val="2191683098"/>
                    </a:ext>
                  </a:extLst>
                </a:gridCol>
              </a:tblGrid>
              <a:tr h="552483">
                <a:tc>
                  <a:txBody>
                    <a:bodyPr/>
                    <a:lstStyle/>
                    <a:p>
                      <a:pPr lvl="0" algn="ctr">
                        <a:buNone/>
                      </a:pPr>
                      <a:r>
                        <a:rPr lang="en-IN" sz="2000" b="1" i="0" u="none" strike="noStrike" noProof="0">
                          <a:solidFill>
                            <a:schemeClr val="bg1"/>
                          </a:solidFill>
                          <a:latin typeface="Robo"/>
                        </a:rPr>
                        <a:t>Aggregate Function</a:t>
                      </a:r>
                      <a:endParaRPr lang="en-US" sz="2000" b="1" dirty="0">
                        <a:solidFill>
                          <a:schemeClr val="bg1"/>
                        </a:solidFill>
                        <a:latin typeface="Robo"/>
                      </a:endParaRPr>
                    </a:p>
                  </a:txBody>
                  <a:tcPr anchor="ctr"/>
                </a:tc>
                <a:tc>
                  <a:txBody>
                    <a:bodyPr/>
                    <a:lstStyle/>
                    <a:p>
                      <a:pPr marL="0" lvl="0" indent="0" algn="ctr">
                        <a:spcBef>
                          <a:spcPts val="0"/>
                        </a:spcBef>
                        <a:spcAft>
                          <a:spcPts val="0"/>
                        </a:spcAft>
                        <a:buNone/>
                      </a:pPr>
                      <a:r>
                        <a:rPr lang="en-IN" sz="2000" b="1" i="0" u="none" strike="noStrike" noProof="0">
                          <a:solidFill>
                            <a:schemeClr val="bg1"/>
                          </a:solidFill>
                          <a:latin typeface="Robo"/>
                        </a:rPr>
                        <a:t>Description</a:t>
                      </a:r>
                      <a:endParaRPr lang="en-US"/>
                    </a:p>
                  </a:txBody>
                  <a:tcPr anchor="ctr"/>
                </a:tc>
                <a:extLst>
                  <a:ext uri="{0D108BD9-81ED-4DB2-BD59-A6C34878D82A}">
                    <a16:rowId xmlns:a16="http://schemas.microsoft.com/office/drawing/2014/main" val="3849583830"/>
                  </a:ext>
                </a:extLst>
              </a:tr>
              <a:tr h="880987">
                <a:tc>
                  <a:txBody>
                    <a:bodyPr/>
                    <a:lstStyle/>
                    <a:p>
                      <a:pPr lvl="0">
                        <a:buNone/>
                      </a:pPr>
                      <a:r>
                        <a:rPr lang="en-IN" sz="2000" b="0" i="0" u="none" strike="noStrike" noProof="0">
                          <a:latin typeface="Robo"/>
                        </a:rPr>
                        <a:t>AVG()</a:t>
                      </a:r>
                      <a:endParaRPr lang="en-US" sz="2000">
                        <a:latin typeface="Robo"/>
                      </a:endParaRPr>
                    </a:p>
                  </a:txBody>
                  <a:tcPr anchor="ctr"/>
                </a:tc>
                <a:tc>
                  <a:txBody>
                    <a:bodyPr/>
                    <a:lstStyle/>
                    <a:p>
                      <a:pPr marL="0" lvl="0" indent="0" algn="l">
                        <a:spcBef>
                          <a:spcPts val="0"/>
                        </a:spcBef>
                        <a:spcAft>
                          <a:spcPts val="0"/>
                        </a:spcAft>
                        <a:buNone/>
                      </a:pPr>
                      <a:r>
                        <a:rPr lang="en-IN" sz="2000" b="0" i="0" u="none" strike="noStrike" noProof="0">
                          <a:latin typeface="Robo"/>
                        </a:rPr>
                        <a:t>Returns the average value of a numeric field.</a:t>
                      </a:r>
                      <a:endParaRPr lang="en-US" sz="2000">
                        <a:latin typeface="Robo"/>
                      </a:endParaRPr>
                    </a:p>
                  </a:txBody>
                  <a:tcPr anchor="ctr"/>
                </a:tc>
                <a:extLst>
                  <a:ext uri="{0D108BD9-81ED-4DB2-BD59-A6C34878D82A}">
                    <a16:rowId xmlns:a16="http://schemas.microsoft.com/office/drawing/2014/main" val="3361659238"/>
                  </a:ext>
                </a:extLst>
              </a:tr>
              <a:tr h="895917">
                <a:tc>
                  <a:txBody>
                    <a:bodyPr/>
                    <a:lstStyle/>
                    <a:p>
                      <a:pPr lvl="0">
                        <a:buNone/>
                      </a:pPr>
                      <a:r>
                        <a:rPr lang="en-US" sz="2000" b="0" i="0" u="none" strike="noStrike" noProof="0" dirty="0">
                          <a:latin typeface="Robo"/>
                        </a:rPr>
                        <a:t>COUNT() and </a:t>
                      </a:r>
                      <a:r>
                        <a:rPr lang="en-IN" sz="2000" b="0" i="0" u="none" strike="noStrike" noProof="0" dirty="0">
                          <a:latin typeface="Robo"/>
                        </a:rPr>
                        <a:t>COUNT(</a:t>
                      </a:r>
                      <a:r>
                        <a:rPr lang="en-IN" sz="2000" b="0" i="0" u="none" strike="noStrike" noProof="0" dirty="0" err="1">
                          <a:latin typeface="Robo"/>
                        </a:rPr>
                        <a:t>fieldName</a:t>
                      </a:r>
                      <a:r>
                        <a:rPr lang="en-IN" sz="2000" b="0" i="0" u="none" strike="noStrike" noProof="0" dirty="0">
                          <a:latin typeface="Robo"/>
                        </a:rPr>
                        <a:t>)</a:t>
                      </a:r>
                      <a:endParaRPr lang="en-US" sz="2000" dirty="0">
                        <a:latin typeface="Robo"/>
                      </a:endParaRPr>
                    </a:p>
                  </a:txBody>
                  <a:tcPr anchor="ctr"/>
                </a:tc>
                <a:tc>
                  <a:txBody>
                    <a:bodyPr/>
                    <a:lstStyle/>
                    <a:p>
                      <a:pPr marL="0" lvl="0" indent="0" algn="l">
                        <a:spcBef>
                          <a:spcPts val="0"/>
                        </a:spcBef>
                        <a:spcAft>
                          <a:spcPts val="0"/>
                        </a:spcAft>
                        <a:buNone/>
                      </a:pPr>
                      <a:r>
                        <a:rPr lang="en-IN" sz="2000" b="0" i="0" u="none" strike="noStrike" noProof="0">
                          <a:latin typeface="Robo"/>
                        </a:rPr>
                        <a:t>Returns the number of rows matching the query criteria. </a:t>
                      </a:r>
                      <a:endParaRPr lang="en-US" sz="2000">
                        <a:latin typeface="Robo"/>
                      </a:endParaRPr>
                    </a:p>
                  </a:txBody>
                  <a:tcPr anchor="ctr"/>
                </a:tc>
                <a:extLst>
                  <a:ext uri="{0D108BD9-81ED-4DB2-BD59-A6C34878D82A}">
                    <a16:rowId xmlns:a16="http://schemas.microsoft.com/office/drawing/2014/main" val="1424322389"/>
                  </a:ext>
                </a:extLst>
              </a:tr>
              <a:tr h="910850">
                <a:tc>
                  <a:txBody>
                    <a:bodyPr/>
                    <a:lstStyle/>
                    <a:p>
                      <a:pPr lvl="0">
                        <a:buNone/>
                      </a:pPr>
                      <a:r>
                        <a:rPr lang="en-IN" sz="2000" b="0" i="0" u="none" strike="noStrike" noProof="0" dirty="0">
                          <a:latin typeface="Robo"/>
                        </a:rPr>
                        <a:t>CO</a:t>
                      </a:r>
                      <a:r>
                        <a:rPr lang="en-IN" sz="2000" b="0" i="0" u="none" strike="noStrike" cap="none" noProof="0" dirty="0">
                          <a:solidFill>
                            <a:schemeClr val="dk1"/>
                          </a:solidFill>
                          <a:latin typeface="Robo"/>
                          <a:cs typeface="Calibri"/>
                          <a:sym typeface="Arial"/>
                        </a:rPr>
                        <a:t>UN</a:t>
                      </a:r>
                      <a:r>
                        <a:rPr lang="en-IN" sz="2000" b="0" i="0" u="none" strike="noStrike" noProof="0" dirty="0">
                          <a:latin typeface="Robo"/>
                        </a:rPr>
                        <a:t>T_DISTINCT()</a:t>
                      </a:r>
                      <a:endParaRPr lang="en-US" sz="2000" dirty="0">
                        <a:latin typeface="Robo"/>
                      </a:endParaRPr>
                    </a:p>
                  </a:txBody>
                  <a:tcPr anchor="ctr"/>
                </a:tc>
                <a:tc>
                  <a:txBody>
                    <a:bodyPr/>
                    <a:lstStyle/>
                    <a:p>
                      <a:pPr marL="0" lvl="0" indent="0" algn="l">
                        <a:spcBef>
                          <a:spcPts val="0"/>
                        </a:spcBef>
                        <a:spcAft>
                          <a:spcPts val="0"/>
                        </a:spcAft>
                        <a:buNone/>
                      </a:pPr>
                      <a:r>
                        <a:rPr lang="en-IN" sz="2000" b="0" i="0" u="none" strike="noStrike" noProof="0">
                          <a:latin typeface="Robo"/>
                        </a:rPr>
                        <a:t>Returns the number of distinct non-null field values</a:t>
                      </a:r>
                      <a:endParaRPr lang="en-US" sz="2000">
                        <a:latin typeface="Robo"/>
                      </a:endParaRPr>
                    </a:p>
                  </a:txBody>
                  <a:tcPr anchor="ctr"/>
                </a:tc>
                <a:extLst>
                  <a:ext uri="{0D108BD9-81ED-4DB2-BD59-A6C34878D82A}">
                    <a16:rowId xmlns:a16="http://schemas.microsoft.com/office/drawing/2014/main" val="3957844214"/>
                  </a:ext>
                </a:extLst>
              </a:tr>
              <a:tr h="612210">
                <a:tc>
                  <a:txBody>
                    <a:bodyPr/>
                    <a:lstStyle/>
                    <a:p>
                      <a:pPr lvl="0" algn="l">
                        <a:lnSpc>
                          <a:spcPct val="100000"/>
                        </a:lnSpc>
                        <a:spcBef>
                          <a:spcPts val="0"/>
                        </a:spcBef>
                        <a:spcAft>
                          <a:spcPts val="0"/>
                        </a:spcAft>
                        <a:buNone/>
                      </a:pPr>
                      <a:r>
                        <a:rPr lang="en-US" sz="2000" b="0" i="0" u="none" strike="noStrike" cap="none">
                          <a:solidFill>
                            <a:schemeClr val="dk1"/>
                          </a:solidFill>
                          <a:latin typeface="Robo"/>
                          <a:cs typeface="Calibri"/>
                          <a:sym typeface="Arial"/>
                        </a:rPr>
                        <a:t>Min()</a:t>
                      </a:r>
                    </a:p>
                  </a:txBody>
                  <a:tcPr anchor="ctr"/>
                </a:tc>
                <a:tc>
                  <a:txBody>
                    <a:bodyPr/>
                    <a:lstStyle/>
                    <a:p>
                      <a:pPr marL="0" lvl="0" indent="0" algn="l">
                        <a:spcBef>
                          <a:spcPts val="0"/>
                        </a:spcBef>
                        <a:spcAft>
                          <a:spcPts val="0"/>
                        </a:spcAft>
                        <a:buNone/>
                      </a:pPr>
                      <a:r>
                        <a:rPr lang="en-IN" sz="2000" b="0" i="0" u="none" strike="noStrike" noProof="0">
                          <a:latin typeface="Robo"/>
                        </a:rPr>
                        <a:t>Returns the minimum value of a field.</a:t>
                      </a:r>
                      <a:endParaRPr lang="en-US" sz="2000">
                        <a:latin typeface="Robo"/>
                      </a:endParaRPr>
                    </a:p>
                  </a:txBody>
                  <a:tcPr anchor="ctr"/>
                </a:tc>
                <a:extLst>
                  <a:ext uri="{0D108BD9-81ED-4DB2-BD59-A6C34878D82A}">
                    <a16:rowId xmlns:a16="http://schemas.microsoft.com/office/drawing/2014/main" val="2151561799"/>
                  </a:ext>
                </a:extLst>
              </a:tr>
              <a:tr h="567415">
                <a:tc>
                  <a:txBody>
                    <a:bodyPr/>
                    <a:lstStyle/>
                    <a:p>
                      <a:pPr lvl="0" algn="l">
                        <a:lnSpc>
                          <a:spcPct val="100000"/>
                        </a:lnSpc>
                        <a:spcBef>
                          <a:spcPts val="0"/>
                        </a:spcBef>
                        <a:spcAft>
                          <a:spcPts val="0"/>
                        </a:spcAft>
                        <a:buNone/>
                      </a:pPr>
                      <a:r>
                        <a:rPr lang="en-US" sz="2000" b="0" i="0" u="none" strike="noStrike" cap="none">
                          <a:solidFill>
                            <a:schemeClr val="dk1"/>
                          </a:solidFill>
                          <a:latin typeface="Robo"/>
                          <a:cs typeface="Calibri"/>
                        </a:rPr>
                        <a:t>Max()</a:t>
                      </a:r>
                      <a:endParaRPr lang="en-US" sz="2000" b="0" i="0" u="none" strike="noStrike" cap="none">
                        <a:solidFill>
                          <a:schemeClr val="dk1"/>
                        </a:solidFill>
                        <a:latin typeface="Robo"/>
                        <a:cs typeface="Calibri"/>
                        <a:sym typeface="Arial"/>
                      </a:endParaRPr>
                    </a:p>
                  </a:txBody>
                  <a:tcPr anchor="ctr"/>
                </a:tc>
                <a:tc>
                  <a:txBody>
                    <a:bodyPr/>
                    <a:lstStyle/>
                    <a:p>
                      <a:pPr lvl="0">
                        <a:buNone/>
                      </a:pPr>
                      <a:r>
                        <a:rPr lang="en-US" sz="2000" b="0" i="0" u="none" strike="noStrike" noProof="0">
                          <a:latin typeface="Robo"/>
                        </a:rPr>
                        <a:t>Returns the maximum value of a field.</a:t>
                      </a:r>
                      <a:endParaRPr lang="en-US" sz="2000">
                        <a:latin typeface="Robo"/>
                      </a:endParaRPr>
                    </a:p>
                  </a:txBody>
                  <a:tcPr anchor="ctr"/>
                </a:tc>
                <a:extLst>
                  <a:ext uri="{0D108BD9-81ED-4DB2-BD59-A6C34878D82A}">
                    <a16:rowId xmlns:a16="http://schemas.microsoft.com/office/drawing/2014/main" val="830164853"/>
                  </a:ext>
                </a:extLst>
              </a:tr>
              <a:tr h="612210">
                <a:tc>
                  <a:txBody>
                    <a:bodyPr/>
                    <a:lstStyle/>
                    <a:p>
                      <a:pPr lvl="0" algn="l">
                        <a:lnSpc>
                          <a:spcPct val="100000"/>
                        </a:lnSpc>
                        <a:spcBef>
                          <a:spcPts val="0"/>
                        </a:spcBef>
                        <a:spcAft>
                          <a:spcPts val="0"/>
                        </a:spcAft>
                        <a:buNone/>
                      </a:pPr>
                      <a:r>
                        <a:rPr lang="en-US" sz="2000" b="0" i="0" u="none" strike="noStrike" cap="none">
                          <a:solidFill>
                            <a:schemeClr val="dk1"/>
                          </a:solidFill>
                          <a:latin typeface="Robo"/>
                          <a:cs typeface="Calibri"/>
                        </a:rPr>
                        <a:t>Sum()</a:t>
                      </a:r>
                      <a:endParaRPr lang="en-US" sz="2000" b="0" i="0" u="none" strike="noStrike" cap="none">
                        <a:solidFill>
                          <a:schemeClr val="dk1"/>
                        </a:solidFill>
                        <a:latin typeface="Robo"/>
                        <a:cs typeface="Calibri"/>
                        <a:sym typeface="Arial"/>
                      </a:endParaRPr>
                    </a:p>
                  </a:txBody>
                  <a:tcPr anchor="ctr"/>
                </a:tc>
                <a:tc>
                  <a:txBody>
                    <a:bodyPr/>
                    <a:lstStyle/>
                    <a:p>
                      <a:pPr lvl="0">
                        <a:buNone/>
                      </a:pPr>
                      <a:r>
                        <a:rPr lang="en-US" sz="2000" b="0" i="0" u="none" strike="noStrike" noProof="0" dirty="0">
                          <a:latin typeface="Robo"/>
                        </a:rPr>
                        <a:t>Returns the total sum of a numeric field. </a:t>
                      </a:r>
                      <a:endParaRPr lang="en-US" sz="2000" dirty="0">
                        <a:latin typeface="Robo"/>
                      </a:endParaRPr>
                    </a:p>
                  </a:txBody>
                  <a:tcPr anchor="ctr"/>
                </a:tc>
                <a:extLst>
                  <a:ext uri="{0D108BD9-81ED-4DB2-BD59-A6C34878D82A}">
                    <a16:rowId xmlns:a16="http://schemas.microsoft.com/office/drawing/2014/main" val="975443321"/>
                  </a:ext>
                </a:extLst>
              </a:tr>
            </a:tbl>
          </a:graphicData>
        </a:graphic>
      </p:graphicFrame>
    </p:spTree>
    <p:extLst>
      <p:ext uri="{BB962C8B-B14F-4D97-AF65-F5344CB8AC3E}">
        <p14:creationId xmlns:p14="http://schemas.microsoft.com/office/powerpoint/2010/main" val="3061554463"/>
      </p:ext>
    </p:extLst>
  </p:cSld>
  <p:clrMapOvr>
    <a:masterClrMapping/>
  </p:clrMapOvr>
</p:sld>
</file>

<file path=ppt/theme/theme1.xml><?xml version="1.0" encoding="utf-8"?>
<a:theme xmlns:a="http://schemas.openxmlformats.org/drawingml/2006/main" name="Cover and End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1776</Words>
  <Application>Microsoft Office PowerPoint</Application>
  <PresentationFormat>Widescreen</PresentationFormat>
  <Paragraphs>282</Paragraphs>
  <Slides>22</Slides>
  <Notes>18</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Geeta Kushwaha</cp:lastModifiedBy>
  <cp:revision>733</cp:revision>
  <dcterms:modified xsi:type="dcterms:W3CDTF">2024-09-19T09:03:24Z</dcterms:modified>
</cp:coreProperties>
</file>