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1.xml" ContentType="application/vnd.openxmlformats-officedocument.drawingml.chartshapes+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8.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9.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40.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1.xml" ContentType="application/vnd.openxmlformats-officedocument.drawingml.chart+xml"/>
  <Override PartName="/ppt/charts/style40.xml" ContentType="application/vnd.ms-office.chartstyle+xml"/>
  <Override PartName="/ppt/charts/colors4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4" r:id="rId45"/>
    <p:sldId id="302" r:id="rId46"/>
    <p:sldId id="307" r:id="rId47"/>
    <p:sldId id="303" r:id="rId48"/>
    <p:sldId id="305" r:id="rId49"/>
    <p:sldId id="306" r:id="rId50"/>
    <p:sldId id="308" r:id="rId51"/>
    <p:sldId id="312" r:id="rId52"/>
    <p:sldId id="309" r:id="rId53"/>
    <p:sldId id="313" r:id="rId54"/>
    <p:sldId id="314" r:id="rId55"/>
    <p:sldId id="315" r:id="rId56"/>
    <p:sldId id="316" r:id="rId57"/>
    <p:sldId id="317" r:id="rId58"/>
    <p:sldId id="318" r:id="rId59"/>
    <p:sldId id="319" r:id="rId60"/>
    <p:sldId id="320" r:id="rId61"/>
    <p:sldId id="323" r:id="rId62"/>
    <p:sldId id="321" r:id="rId63"/>
    <p:sldId id="325" r:id="rId64"/>
    <p:sldId id="322" r:id="rId65"/>
    <p:sldId id="324" r:id="rId66"/>
    <p:sldId id="326" r:id="rId67"/>
    <p:sldId id="328" r:id="rId68"/>
    <p:sldId id="327" r:id="rId69"/>
    <p:sldId id="330" r:id="rId70"/>
    <p:sldId id="329" r:id="rId71"/>
    <p:sldId id="331" r:id="rId72"/>
    <p:sldId id="332" r:id="rId73"/>
    <p:sldId id="333" r:id="rId74"/>
    <p:sldId id="334" r:id="rId75"/>
    <p:sldId id="335" r:id="rId76"/>
    <p:sldId id="336" r:id="rId77"/>
    <p:sldId id="337" r:id="rId78"/>
    <p:sldId id="338" r:id="rId79"/>
    <p:sldId id="339" r:id="rId80"/>
    <p:sldId id="341" r:id="rId81"/>
    <p:sldId id="340" r:id="rId82"/>
    <p:sldId id="342" r:id="rId83"/>
    <p:sldId id="343" r:id="rId84"/>
    <p:sldId id="347" r:id="rId85"/>
    <p:sldId id="344" r:id="rId86"/>
    <p:sldId id="345" r:id="rId87"/>
    <p:sldId id="346" r:id="rId88"/>
    <p:sldId id="351" r:id="rId89"/>
    <p:sldId id="353" r:id="rId90"/>
    <p:sldId id="348" r:id="rId91"/>
    <p:sldId id="354"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1" Type="http://schemas.openxmlformats.org/officeDocument/2006/relationships/oleObject" Target="file:///C:\Users\ADMIN\OneDrive\Desktop\Retail_Graph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1.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7.xml"/><Relationship Id="rId1" Type="http://schemas.microsoft.com/office/2011/relationships/chartStyle" Target="style27.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29.xml"/><Relationship Id="rId1" Type="http://schemas.microsoft.com/office/2011/relationships/chartStyle" Target="style29.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0.xml"/><Relationship Id="rId1" Type="http://schemas.microsoft.com/office/2011/relationships/chartStyle" Target="style30.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1.xml"/><Relationship Id="rId1" Type="http://schemas.microsoft.com/office/2011/relationships/chartStyle" Target="style31.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2.xml"/><Relationship Id="rId1" Type="http://schemas.microsoft.com/office/2011/relationships/chartStyle" Target="style32.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3.xml"/><Relationship Id="rId1" Type="http://schemas.microsoft.com/office/2011/relationships/chartStyle" Target="style33.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4.xml"/><Relationship Id="rId1" Type="http://schemas.microsoft.com/office/2011/relationships/chartStyle" Target="style34.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5.xml"/><Relationship Id="rId1" Type="http://schemas.microsoft.com/office/2011/relationships/chartStyle" Target="style35.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6.xml"/><Relationship Id="rId1" Type="http://schemas.microsoft.com/office/2011/relationships/chartStyle" Target="style36.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37.xml"/><Relationship Id="rId1" Type="http://schemas.microsoft.com/office/2011/relationships/chartStyle" Target="style37.xml"/></Relationships>
</file>

<file path=ppt/charts/_rels/chart39.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8.xml"/><Relationship Id="rId1" Type="http://schemas.microsoft.com/office/2011/relationships/chartStyle" Target="style38.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39.xml"/><Relationship Id="rId1" Type="http://schemas.microsoft.com/office/2011/relationships/chartStyle" Target="style39.xml"/></Relationships>
</file>

<file path=ppt/charts/_rels/chart41.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40.xml"/><Relationship Id="rId1" Type="http://schemas.microsoft.com/office/2011/relationships/chartStyle" Target="style40.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OneDrive\Desktop\Retail_Graph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OneDrive\Desktop\Internship\Retail_Graph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[Retail_Graphs.xlsx]exploratory analysis !PivotTable1</c:name>
    <c:fmtId val="-1"/>
  </c:pivotSource>
  <c:chart>
    <c:title>
      <c:tx>
        <c:rich>
          <a:bodyPr rot="0" spcFirstLastPara="1" vertOverflow="ellipsis" vert="horz" wrap="square" anchor="ctr" anchorCtr="1"/>
          <a:lstStyle/>
          <a:p>
            <a:pPr>
              <a:defRPr sz="1600" b="1" i="0" u="none" strike="noStrike" kern="1200" baseline="0">
                <a:solidFill>
                  <a:schemeClr val="tx1"/>
                </a:solidFill>
                <a:latin typeface="Calibri" panose="020F0502020204030204" pitchFamily="34" charset="0"/>
                <a:ea typeface="+mn-ea"/>
                <a:cs typeface="Calibri" panose="020F0502020204030204" pitchFamily="34" charset="0"/>
              </a:defRPr>
            </a:pPr>
            <a:r>
              <a:rPr lang="en-US" sz="1600">
                <a:solidFill>
                  <a:schemeClr val="tx1"/>
                </a:solidFill>
                <a:latin typeface="Calibri" panose="020F0502020204030204" pitchFamily="34" charset="0"/>
                <a:cs typeface="Calibri" panose="020F0502020204030204" pitchFamily="34" charset="0"/>
              </a:rPr>
              <a:t>   New Customers Acquired Every Month</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lineChart>
        <c:grouping val="stacked"/>
        <c:varyColors val="0"/>
        <c:ser>
          <c:idx val="0"/>
          <c:order val="0"/>
          <c:tx>
            <c:strRef>
              <c:f>'exploratory analysis '!$F$3:$F$4</c:f>
              <c:strCache>
                <c:ptCount val="1"/>
                <c:pt idx="0">
                  <c:v>2021</c:v>
                </c:pt>
              </c:strCache>
            </c:strRef>
          </c:tx>
          <c:spPr>
            <a:ln w="34925" cap="rnd">
              <a:solidFill>
                <a:srgbClr val="FFFF00"/>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'!$E$5:$E$16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'exploratory analysis '!$F$5:$F$16</c:f>
              <c:numCache>
                <c:formatCode>General</c:formatCode>
                <c:ptCount val="12"/>
                <c:pt idx="7">
                  <c:v>8</c:v>
                </c:pt>
                <c:pt idx="8">
                  <c:v>9</c:v>
                </c:pt>
                <c:pt idx="9">
                  <c:v>222</c:v>
                </c:pt>
                <c:pt idx="10">
                  <c:v>42</c:v>
                </c:pt>
                <c:pt idx="11">
                  <c:v>25</c:v>
                </c:pt>
              </c:numCache>
            </c:numRef>
          </c:val>
          <c:smooth val="0"/>
        </c:ser>
        <c:ser>
          <c:idx val="1"/>
          <c:order val="1"/>
          <c:tx>
            <c:strRef>
              <c:f>'exploratory analysis '!$G$3:$G$4</c:f>
              <c:strCache>
                <c:ptCount val="1"/>
                <c:pt idx="0">
                  <c:v>2022</c:v>
                </c:pt>
              </c:strCache>
            </c:strRef>
          </c:tx>
          <c:spPr>
            <a:ln w="34925" cap="rnd">
              <a:solidFill>
                <a:srgbClr val="45818E"/>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'!$E$5:$E$16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'exploratory analysis '!$G$5:$G$16</c:f>
              <c:numCache>
                <c:formatCode>General</c:formatCode>
                <c:ptCount val="12"/>
                <c:pt idx="0">
                  <c:v>1665</c:v>
                </c:pt>
                <c:pt idx="1">
                  <c:v>1708</c:v>
                </c:pt>
                <c:pt idx="2">
                  <c:v>3064</c:v>
                </c:pt>
                <c:pt idx="3">
                  <c:v>2662</c:v>
                </c:pt>
                <c:pt idx="4">
                  <c:v>3732</c:v>
                </c:pt>
                <c:pt idx="5">
                  <c:v>3401</c:v>
                </c:pt>
                <c:pt idx="6">
                  <c:v>4006</c:v>
                </c:pt>
                <c:pt idx="7">
                  <c:v>4174</c:v>
                </c:pt>
                <c:pt idx="8">
                  <c:v>4103</c:v>
                </c:pt>
                <c:pt idx="9">
                  <c:v>4129</c:v>
                </c:pt>
                <c:pt idx="10">
                  <c:v>6195</c:v>
                </c:pt>
                <c:pt idx="11">
                  <c:v>4601</c:v>
                </c:pt>
              </c:numCache>
            </c:numRef>
          </c:val>
          <c:smooth val="0"/>
        </c:ser>
        <c:ser>
          <c:idx val="2"/>
          <c:order val="2"/>
          <c:tx>
            <c:strRef>
              <c:f>'exploratory analysis '!$H$3:$H$4</c:f>
              <c:strCache>
                <c:ptCount val="1"/>
                <c:pt idx="0">
                  <c:v>2023</c:v>
                </c:pt>
              </c:strCache>
            </c:strRef>
          </c:tx>
          <c:spPr>
            <a:ln w="34925" cap="rnd">
              <a:solidFill>
                <a:srgbClr val="FFC000"/>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'!$E$5:$E$16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'exploratory analysis '!$H$5:$H$16</c:f>
              <c:numCache>
                <c:formatCode>General</c:formatCode>
                <c:ptCount val="12"/>
                <c:pt idx="0">
                  <c:v>5973</c:v>
                </c:pt>
                <c:pt idx="1">
                  <c:v>5630</c:v>
                </c:pt>
                <c:pt idx="2">
                  <c:v>6048</c:v>
                </c:pt>
                <c:pt idx="3">
                  <c:v>5223</c:v>
                </c:pt>
                <c:pt idx="4">
                  <c:v>6104</c:v>
                </c:pt>
                <c:pt idx="5">
                  <c:v>5934</c:v>
                </c:pt>
                <c:pt idx="6">
                  <c:v>5431</c:v>
                </c:pt>
                <c:pt idx="7">
                  <c:v>6619</c:v>
                </c:pt>
                <c:pt idx="8">
                  <c:v>2117</c:v>
                </c:pt>
                <c:pt idx="9">
                  <c:v>1761</c:v>
                </c:pt>
                <c:pt idx="10">
                  <c:v>1839</c:v>
                </c:pt>
                <c:pt idx="11">
                  <c:v>1886</c:v>
                </c:pt>
              </c:numCache>
            </c:numRef>
          </c:val>
          <c:smooth val="0"/>
        </c:ser>
        <c:dLbls>
          <c:dLblPos val="t"/>
          <c:showLegendKey val="0"/>
          <c:showVal val="1"/>
          <c:showCatName val="0"/>
          <c:showSerName val="0"/>
          <c:showPercent val="0"/>
          <c:showBubbleSize val="0"/>
        </c:dLbls>
        <c:smooth val="0"/>
        <c:axId val="652804104"/>
        <c:axId val="652803712"/>
      </c:lineChart>
      <c:catAx>
        <c:axId val="65280410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Months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2803712"/>
        <c:crosses val="autoZero"/>
        <c:auto val="1"/>
        <c:lblAlgn val="ctr"/>
        <c:lblOffset val="100"/>
        <c:noMultiLvlLbl val="0"/>
      </c:catAx>
      <c:valAx>
        <c:axId val="652803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Customer</a:t>
                </a:r>
                <a:r>
                  <a:rPr lang="en-US" baseline="0" dirty="0" smtClean="0"/>
                  <a:t> </a:t>
                </a:r>
                <a:r>
                  <a:rPr lang="en-US" dirty="0" smtClean="0"/>
                  <a:t>Count</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2804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solidFill>
        <a:schemeClr val="accent1"/>
      </a:solid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[Retail_Graphs.xlsx]Sheet2!PivotTable10</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tx1"/>
                </a:solidFill>
                <a:latin typeface="Calibri" panose="020F0502020204030204" pitchFamily="34" charset="0"/>
                <a:cs typeface="Calibri" panose="020F0502020204030204" pitchFamily="34" charset="0"/>
              </a:rPr>
              <a:t>Popular Category </a:t>
            </a:r>
            <a:r>
              <a:rPr lang="en-US" sz="1600" dirty="0">
                <a:solidFill>
                  <a:schemeClr val="tx1"/>
                </a:solidFill>
                <a:latin typeface="Calibri" panose="020F0502020204030204" pitchFamily="34" charset="0"/>
                <a:cs typeface="Calibri" panose="020F0502020204030204" pitchFamily="34" charset="0"/>
              </a:rPr>
              <a:t>by Region </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Sheet2!$F$231</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Sheet2!$E$232:$E$256</c:f>
              <c:multiLvlStrCache>
                <c:ptCount val="20"/>
                <c:lvl>
                  <c:pt idx="0">
                    <c:v>Home_Appliances</c:v>
                  </c:pt>
                  <c:pt idx="1">
                    <c:v>Auto</c:v>
                  </c:pt>
                  <c:pt idx="2">
                    <c:v>Computers &amp; Accessories</c:v>
                  </c:pt>
                  <c:pt idx="3">
                    <c:v>Luggage_Accessories</c:v>
                  </c:pt>
                  <c:pt idx="4">
                    <c:v>Food &amp; Beverages</c:v>
                  </c:pt>
                  <c:pt idx="5">
                    <c:v>Luggage_Accessories</c:v>
                  </c:pt>
                  <c:pt idx="6">
                    <c:v>Toys &amp; Gifts</c:v>
                  </c:pt>
                  <c:pt idx="7">
                    <c:v>Home_Appliances</c:v>
                  </c:pt>
                  <c:pt idx="8">
                    <c:v>Food &amp; Beverages</c:v>
                  </c:pt>
                  <c:pt idx="9">
                    <c:v>Baby</c:v>
                  </c:pt>
                  <c:pt idx="10">
                    <c:v>Toys &amp; Gifts</c:v>
                  </c:pt>
                  <c:pt idx="11">
                    <c:v>Home_Appliances</c:v>
                  </c:pt>
                  <c:pt idx="12">
                    <c:v>Food &amp; Beverages</c:v>
                  </c:pt>
                  <c:pt idx="13">
                    <c:v>Luggage_Accessories</c:v>
                  </c:pt>
                  <c:pt idx="14">
                    <c:v>Furniture</c:v>
                  </c:pt>
                  <c:pt idx="15">
                    <c:v>Baby</c:v>
                  </c:pt>
                  <c:pt idx="16">
                    <c:v>Toys &amp; Gifts</c:v>
                  </c:pt>
                  <c:pt idx="17">
                    <c:v>Furniture</c:v>
                  </c:pt>
                  <c:pt idx="18">
                    <c:v>Luggage_Accessories</c:v>
                  </c:pt>
                  <c:pt idx="19">
                    <c:v>Home_Appliances</c:v>
                  </c:pt>
                </c:lvl>
                <c:lvl>
                  <c:pt idx="0">
                    <c:v>East</c:v>
                  </c:pt>
                  <c:pt idx="5">
                    <c:v>North</c:v>
                  </c:pt>
                  <c:pt idx="10">
                    <c:v>South</c:v>
                  </c:pt>
                  <c:pt idx="15">
                    <c:v>West</c:v>
                  </c:pt>
                </c:lvl>
              </c:multiLvlStrCache>
            </c:multiLvlStrRef>
          </c:cat>
          <c:val>
            <c:numRef>
              <c:f>Sheet2!$F$232:$F$256</c:f>
              <c:numCache>
                <c:formatCode>General</c:formatCode>
                <c:ptCount val="20"/>
                <c:pt idx="0">
                  <c:v>432</c:v>
                </c:pt>
                <c:pt idx="1">
                  <c:v>360</c:v>
                </c:pt>
                <c:pt idx="2">
                  <c:v>322</c:v>
                </c:pt>
                <c:pt idx="3">
                  <c:v>204</c:v>
                </c:pt>
                <c:pt idx="4">
                  <c:v>182</c:v>
                </c:pt>
                <c:pt idx="5">
                  <c:v>1617</c:v>
                </c:pt>
                <c:pt idx="6">
                  <c:v>1413</c:v>
                </c:pt>
                <c:pt idx="7">
                  <c:v>1348</c:v>
                </c:pt>
                <c:pt idx="8">
                  <c:v>1247</c:v>
                </c:pt>
                <c:pt idx="9">
                  <c:v>1206</c:v>
                </c:pt>
                <c:pt idx="10">
                  <c:v>12474</c:v>
                </c:pt>
                <c:pt idx="11">
                  <c:v>9334</c:v>
                </c:pt>
                <c:pt idx="12">
                  <c:v>8858</c:v>
                </c:pt>
                <c:pt idx="13">
                  <c:v>7486</c:v>
                </c:pt>
                <c:pt idx="14">
                  <c:v>6643</c:v>
                </c:pt>
                <c:pt idx="15">
                  <c:v>6022</c:v>
                </c:pt>
                <c:pt idx="16">
                  <c:v>1470</c:v>
                </c:pt>
                <c:pt idx="17">
                  <c:v>1130</c:v>
                </c:pt>
                <c:pt idx="18">
                  <c:v>732</c:v>
                </c:pt>
                <c:pt idx="19">
                  <c:v>714</c:v>
                </c:pt>
              </c:numCache>
            </c:numRef>
          </c:val>
        </c:ser>
        <c:dLbls>
          <c:dLblPos val="outEnd"/>
          <c:showLegendKey val="0"/>
          <c:showVal val="1"/>
          <c:showCatName val="0"/>
          <c:showSerName val="0"/>
          <c:showPercent val="0"/>
          <c:showBubbleSize val="0"/>
        </c:dLbls>
        <c:gapWidth val="100"/>
        <c:overlap val="-24"/>
        <c:axId val="354342768"/>
        <c:axId val="354341984"/>
      </c:barChart>
      <c:catAx>
        <c:axId val="35434276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smtClean="0">
                    <a:latin typeface="Calibri" panose="020F0502020204030204" pitchFamily="34" charset="0"/>
                    <a:cs typeface="Calibri" panose="020F0502020204030204" pitchFamily="34" charset="0"/>
                  </a:rPr>
                  <a:t>Region</a:t>
                </a:r>
                <a:r>
                  <a:rPr lang="en-US" baseline="0" dirty="0" smtClean="0">
                    <a:latin typeface="Calibri" panose="020F0502020204030204" pitchFamily="34" charset="0"/>
                    <a:cs typeface="Calibri" panose="020F0502020204030204" pitchFamily="34" charset="0"/>
                  </a:rPr>
                  <a:t> wise Category</a:t>
                </a:r>
                <a:endParaRPr lang="en-US" dirty="0">
                  <a:latin typeface="Calibri" panose="020F0502020204030204" pitchFamily="34" charset="0"/>
                  <a:cs typeface="Calibri" panose="020F0502020204030204" pitchFamily="34" charset="0"/>
                </a:endParaRPr>
              </a:p>
            </c:rich>
          </c:tx>
          <c:layout>
            <c:manualLayout>
              <c:xMode val="edge"/>
              <c:yMode val="edge"/>
              <c:x val="0.45746653543307081"/>
              <c:y val="0.9281105197669210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341984"/>
        <c:crosses val="autoZero"/>
        <c:auto val="1"/>
        <c:lblAlgn val="ctr"/>
        <c:lblOffset val="100"/>
        <c:noMultiLvlLbl val="0"/>
      </c:catAx>
      <c:valAx>
        <c:axId val="354341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Category Count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4342768"/>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[Retail_Graphs.xlsx]Sheet2!PivotTable9</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Popular Category by State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Sheet2!$F$128</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Sheet2!$E$129:$E$171</c:f>
              <c:multiLvlStrCache>
                <c:ptCount val="35"/>
                <c:lvl>
                  <c:pt idx="0">
                    <c:v>Toys &amp; Gifts</c:v>
                  </c:pt>
                  <c:pt idx="1">
                    <c:v>Home_Appliances</c:v>
                  </c:pt>
                  <c:pt idx="2">
                    <c:v>Food &amp; Beverages</c:v>
                  </c:pt>
                  <c:pt idx="3">
                    <c:v>Luggage_Accessories</c:v>
                  </c:pt>
                  <c:pt idx="4">
                    <c:v>Furniture</c:v>
                  </c:pt>
                  <c:pt idx="5">
                    <c:v>Toys &amp; Gifts</c:v>
                  </c:pt>
                  <c:pt idx="6">
                    <c:v>Baby</c:v>
                  </c:pt>
                  <c:pt idx="7">
                    <c:v>Home_Appliances</c:v>
                  </c:pt>
                  <c:pt idx="8">
                    <c:v>Food &amp; Beverages</c:v>
                  </c:pt>
                  <c:pt idx="9">
                    <c:v>Luggage_Accessories</c:v>
                  </c:pt>
                  <c:pt idx="10">
                    <c:v>Toys &amp; Gifts</c:v>
                  </c:pt>
                  <c:pt idx="11">
                    <c:v>Food &amp; Beverages</c:v>
                  </c:pt>
                  <c:pt idx="12">
                    <c:v>Luggage_Accessories</c:v>
                  </c:pt>
                  <c:pt idx="13">
                    <c:v>Computers &amp; Accessories</c:v>
                  </c:pt>
                  <c:pt idx="14">
                    <c:v>Construction_Tools</c:v>
                  </c:pt>
                  <c:pt idx="15">
                    <c:v>Baby</c:v>
                  </c:pt>
                  <c:pt idx="16">
                    <c:v>Toys &amp; Gifts</c:v>
                  </c:pt>
                  <c:pt idx="17">
                    <c:v>Furniture</c:v>
                  </c:pt>
                  <c:pt idx="18">
                    <c:v>Luggage_Accessories</c:v>
                  </c:pt>
                  <c:pt idx="19">
                    <c:v>Home_Appliances</c:v>
                  </c:pt>
                  <c:pt idx="20">
                    <c:v>Home_Appliances</c:v>
                  </c:pt>
                  <c:pt idx="21">
                    <c:v>Luggage_Accessories</c:v>
                  </c:pt>
                  <c:pt idx="22">
                    <c:v>Food &amp; Beverages</c:v>
                  </c:pt>
                  <c:pt idx="23">
                    <c:v>Computers &amp; Accessories</c:v>
                  </c:pt>
                  <c:pt idx="24">
                    <c:v>Toys &amp; Gifts</c:v>
                  </c:pt>
                  <c:pt idx="25">
                    <c:v>Baby</c:v>
                  </c:pt>
                  <c:pt idx="26">
                    <c:v>Luggage_Accessories</c:v>
                  </c:pt>
                  <c:pt idx="27">
                    <c:v>Furniture</c:v>
                  </c:pt>
                  <c:pt idx="28">
                    <c:v>Toys &amp; Gifts</c:v>
                  </c:pt>
                  <c:pt idx="29">
                    <c:v>Home_Appliances</c:v>
                  </c:pt>
                  <c:pt idx="30">
                    <c:v>Home_Appliances</c:v>
                  </c:pt>
                  <c:pt idx="31">
                    <c:v>Auto</c:v>
                  </c:pt>
                  <c:pt idx="32">
                    <c:v>Computers &amp; Accessories</c:v>
                  </c:pt>
                  <c:pt idx="33">
                    <c:v>Luggage_Accessories</c:v>
                  </c:pt>
                  <c:pt idx="34">
                    <c:v>Food &amp; Beverages</c:v>
                  </c:pt>
                </c:lvl>
                <c:lvl>
                  <c:pt idx="0">
                    <c:v>Andhra Pradesh</c:v>
                  </c:pt>
                  <c:pt idx="5">
                    <c:v>Chhattisgarh</c:v>
                  </c:pt>
                  <c:pt idx="10">
                    <c:v>Delhi</c:v>
                  </c:pt>
                  <c:pt idx="15">
                    <c:v>Gujarat</c:v>
                  </c:pt>
                  <c:pt idx="20">
                    <c:v>Haryana</c:v>
                  </c:pt>
                  <c:pt idx="25">
                    <c:v>Madhya Pradesh</c:v>
                  </c:pt>
                  <c:pt idx="30">
                    <c:v>West Bengal</c:v>
                  </c:pt>
                </c:lvl>
              </c:multiLvlStrCache>
            </c:multiLvlStrRef>
          </c:cat>
          <c:val>
            <c:numRef>
              <c:f>Sheet2!$F$129:$F$171</c:f>
              <c:numCache>
                <c:formatCode>General</c:formatCode>
                <c:ptCount val="35"/>
                <c:pt idx="0">
                  <c:v>12474</c:v>
                </c:pt>
                <c:pt idx="1">
                  <c:v>9334</c:v>
                </c:pt>
                <c:pt idx="2">
                  <c:v>8858</c:v>
                </c:pt>
                <c:pt idx="3">
                  <c:v>7486</c:v>
                </c:pt>
                <c:pt idx="4">
                  <c:v>6643</c:v>
                </c:pt>
                <c:pt idx="5">
                  <c:v>624</c:v>
                </c:pt>
                <c:pt idx="6">
                  <c:v>558</c:v>
                </c:pt>
                <c:pt idx="7">
                  <c:v>418</c:v>
                </c:pt>
                <c:pt idx="8">
                  <c:v>344</c:v>
                </c:pt>
                <c:pt idx="9">
                  <c:v>335</c:v>
                </c:pt>
                <c:pt idx="10">
                  <c:v>306</c:v>
                </c:pt>
                <c:pt idx="11">
                  <c:v>303</c:v>
                </c:pt>
                <c:pt idx="12">
                  <c:v>267</c:v>
                </c:pt>
                <c:pt idx="13">
                  <c:v>266</c:v>
                </c:pt>
                <c:pt idx="14">
                  <c:v>254</c:v>
                </c:pt>
                <c:pt idx="15">
                  <c:v>6022</c:v>
                </c:pt>
                <c:pt idx="16">
                  <c:v>1470</c:v>
                </c:pt>
                <c:pt idx="17">
                  <c:v>1130</c:v>
                </c:pt>
                <c:pt idx="18">
                  <c:v>732</c:v>
                </c:pt>
                <c:pt idx="19">
                  <c:v>714</c:v>
                </c:pt>
                <c:pt idx="20">
                  <c:v>630</c:v>
                </c:pt>
                <c:pt idx="21">
                  <c:v>593</c:v>
                </c:pt>
                <c:pt idx="22">
                  <c:v>501</c:v>
                </c:pt>
                <c:pt idx="23">
                  <c:v>174</c:v>
                </c:pt>
                <c:pt idx="24">
                  <c:v>171</c:v>
                </c:pt>
                <c:pt idx="25">
                  <c:v>445</c:v>
                </c:pt>
                <c:pt idx="26">
                  <c:v>422</c:v>
                </c:pt>
                <c:pt idx="27">
                  <c:v>391</c:v>
                </c:pt>
                <c:pt idx="28">
                  <c:v>312</c:v>
                </c:pt>
                <c:pt idx="29">
                  <c:v>183</c:v>
                </c:pt>
                <c:pt idx="30">
                  <c:v>432</c:v>
                </c:pt>
                <c:pt idx="31">
                  <c:v>360</c:v>
                </c:pt>
                <c:pt idx="32">
                  <c:v>322</c:v>
                </c:pt>
                <c:pt idx="33">
                  <c:v>204</c:v>
                </c:pt>
                <c:pt idx="34">
                  <c:v>182</c:v>
                </c:pt>
              </c:numCache>
            </c:numRef>
          </c:val>
        </c:ser>
        <c:dLbls>
          <c:dLblPos val="outEnd"/>
          <c:showLegendKey val="0"/>
          <c:showVal val="1"/>
          <c:showCatName val="0"/>
          <c:showSerName val="0"/>
          <c:showPercent val="0"/>
          <c:showBubbleSize val="0"/>
        </c:dLbls>
        <c:gapWidth val="100"/>
        <c:overlap val="-24"/>
        <c:axId val="653539696"/>
        <c:axId val="653533032"/>
      </c:barChart>
      <c:catAx>
        <c:axId val="65353969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State</a:t>
                </a:r>
                <a:r>
                  <a:rPr lang="en-US" baseline="0" dirty="0" smtClean="0"/>
                  <a:t> wise category</a:t>
                </a:r>
                <a:endParaRPr lang="en-US" dirty="0"/>
              </a:p>
            </c:rich>
          </c:tx>
          <c:layout>
            <c:manualLayout>
              <c:xMode val="edge"/>
              <c:yMode val="edge"/>
              <c:x val="0.46468874755590667"/>
              <c:y val="0.938772228895129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3533032"/>
        <c:crosses val="autoZero"/>
        <c:auto val="1"/>
        <c:lblAlgn val="ctr"/>
        <c:lblOffset val="100"/>
        <c:noMultiLvlLbl val="0"/>
      </c:catAx>
      <c:valAx>
        <c:axId val="653533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Category Count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3539696"/>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[Retail_Graphs.xlsx]Sheet2!PivotTable11</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smtClean="0">
                <a:solidFill>
                  <a:schemeClr val="tx1"/>
                </a:solidFill>
                <a:latin typeface="Calibri" panose="020F0502020204030204" pitchFamily="34" charset="0"/>
                <a:cs typeface="Calibri" panose="020F0502020204030204" pitchFamily="34" charset="0"/>
              </a:rPr>
              <a:t>Expensive</a:t>
            </a:r>
            <a:r>
              <a:rPr lang="en-US" sz="1600" baseline="0" dirty="0" smtClean="0">
                <a:solidFill>
                  <a:schemeClr val="tx1"/>
                </a:solidFill>
                <a:latin typeface="Calibri" panose="020F0502020204030204" pitchFamily="34" charset="0"/>
                <a:cs typeface="Calibri" panose="020F0502020204030204" pitchFamily="34" charset="0"/>
              </a:rPr>
              <a:t> Products &amp; Their Contribution</a:t>
            </a:r>
            <a:endParaRPr lang="en-US" sz="1600" dirty="0">
              <a:solidFill>
                <a:schemeClr val="tx1"/>
              </a:solidFill>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w="15875">
            <a:solidFill>
              <a:schemeClr val="accent1"/>
            </a:solidFill>
          </a:ln>
          <a:effectLst/>
          <a:scene3d>
            <a:camera prst="orthographicFront">
              <a:rot lat="0" lon="0" rev="0"/>
            </a:camera>
            <a:lightRig rig="threePt" dir="t">
              <a:rot lat="0" lon="0" rev="1200000"/>
            </a:lightRig>
          </a:scene3d>
          <a:sp3d>
            <a:bevelT w="63500" h="25400"/>
          </a:sp3d>
        </c:spPr>
        <c:marker>
          <c:symbol val="none"/>
        </c:marker>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5875">
            <a:solidFill>
              <a:schemeClr val="accent1"/>
            </a:solidFill>
          </a:ln>
          <a:effectLst/>
          <a:scene3d>
            <a:camera prst="orthographicFront">
              <a:rot lat="0" lon="0" rev="0"/>
            </a:camera>
            <a:lightRig rig="threePt" dir="t">
              <a:rot lat="0" lon="0" rev="1200000"/>
            </a:lightRig>
          </a:scene3d>
          <a:sp3d>
            <a:bevelT w="63500" h="25400"/>
          </a:sp3d>
        </c:spPr>
        <c:marker>
          <c:symbol val="none"/>
        </c:marker>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5875">
            <a:solidFill>
              <a:schemeClr val="accent1"/>
            </a:solidFill>
          </a:ln>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Sheet2!$F$320</c:f>
              <c:strCache>
                <c:ptCount val="1"/>
                <c:pt idx="0">
                  <c:v>Sum of SALES</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gt;0]\ 0.00,,\ &quot;M&quot;;General"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Calibri" panose="020F0502020204030204" pitchFamily="34" charset="0"/>
                    <a:ea typeface="+mn-ea"/>
                    <a:cs typeface="Calibri" panose="020F050202020403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Sheet2!$E$321:$E$331</c:f>
              <c:strCache>
                <c:ptCount val="10"/>
                <c:pt idx="0">
                  <c:v>Toys &amp; Gifts</c:v>
                </c:pt>
                <c:pt idx="1">
                  <c:v>Home_Appliances</c:v>
                </c:pt>
                <c:pt idx="2">
                  <c:v>Baby</c:v>
                </c:pt>
                <c:pt idx="3">
                  <c:v>Food &amp; Beverages</c:v>
                </c:pt>
                <c:pt idx="4">
                  <c:v>Luggage_Accessories</c:v>
                </c:pt>
                <c:pt idx="5">
                  <c:v>Furniture</c:v>
                </c:pt>
                <c:pt idx="6">
                  <c:v>Computers &amp; Accessories</c:v>
                </c:pt>
                <c:pt idx="7">
                  <c:v>Construction_Tools</c:v>
                </c:pt>
                <c:pt idx="8">
                  <c:v>Auto</c:v>
                </c:pt>
                <c:pt idx="9">
                  <c:v>Stationery</c:v>
                </c:pt>
              </c:strCache>
            </c:strRef>
          </c:cat>
          <c:val>
            <c:numRef>
              <c:f>Sheet2!$F$321:$F$331</c:f>
              <c:numCache>
                <c:formatCode>General</c:formatCode>
                <c:ptCount val="10"/>
                <c:pt idx="0">
                  <c:v>2635038.67</c:v>
                </c:pt>
                <c:pt idx="1">
                  <c:v>1785071.6200000099</c:v>
                </c:pt>
                <c:pt idx="2">
                  <c:v>1711718.83</c:v>
                </c:pt>
                <c:pt idx="3">
                  <c:v>1646794.31</c:v>
                </c:pt>
                <c:pt idx="4">
                  <c:v>1641033.31</c:v>
                </c:pt>
                <c:pt idx="5">
                  <c:v>1351466.99000001</c:v>
                </c:pt>
                <c:pt idx="6">
                  <c:v>1286063.8799999999</c:v>
                </c:pt>
                <c:pt idx="7">
                  <c:v>1100681.81</c:v>
                </c:pt>
                <c:pt idx="8">
                  <c:v>684410.15999999805</c:v>
                </c:pt>
                <c:pt idx="9">
                  <c:v>679199.37000000302</c:v>
                </c:pt>
              </c:numCache>
            </c:numRef>
          </c:val>
        </c:ser>
        <c:dLbls>
          <c:showLegendKey val="0"/>
          <c:showVal val="0"/>
          <c:showCatName val="0"/>
          <c:showSerName val="0"/>
          <c:showPercent val="0"/>
          <c:showBubbleSize val="0"/>
        </c:dLbls>
        <c:gapWidth val="115"/>
        <c:overlap val="41"/>
        <c:axId val="569338056"/>
        <c:axId val="569335312"/>
      </c:barChart>
      <c:lineChart>
        <c:grouping val="standard"/>
        <c:varyColors val="0"/>
        <c:ser>
          <c:idx val="1"/>
          <c:order val="1"/>
          <c:tx>
            <c:strRef>
              <c:f>Sheet2!$G$320</c:f>
              <c:strCache>
                <c:ptCount val="1"/>
                <c:pt idx="0">
                  <c:v>Sum of SalesContributionPercentage</c:v>
                </c:pt>
              </c:strCache>
            </c:strRef>
          </c:tx>
          <c:spPr>
            <a:ln w="34925" cap="rnd">
              <a:solidFill>
                <a:srgbClr val="FFC000"/>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Sheet2!$E$321:$E$331</c:f>
              <c:strCache>
                <c:ptCount val="10"/>
                <c:pt idx="0">
                  <c:v>Toys &amp; Gifts</c:v>
                </c:pt>
                <c:pt idx="1">
                  <c:v>Home_Appliances</c:v>
                </c:pt>
                <c:pt idx="2">
                  <c:v>Baby</c:v>
                </c:pt>
                <c:pt idx="3">
                  <c:v>Food &amp; Beverages</c:v>
                </c:pt>
                <c:pt idx="4">
                  <c:v>Luggage_Accessories</c:v>
                </c:pt>
                <c:pt idx="5">
                  <c:v>Furniture</c:v>
                </c:pt>
                <c:pt idx="6">
                  <c:v>Computers &amp; Accessories</c:v>
                </c:pt>
                <c:pt idx="7">
                  <c:v>Construction_Tools</c:v>
                </c:pt>
                <c:pt idx="8">
                  <c:v>Auto</c:v>
                </c:pt>
                <c:pt idx="9">
                  <c:v>Stationery</c:v>
                </c:pt>
              </c:strCache>
            </c:strRef>
          </c:cat>
          <c:val>
            <c:numRef>
              <c:f>Sheet2!$G$321:$G$331</c:f>
              <c:numCache>
                <c:formatCode>0.00</c:formatCode>
                <c:ptCount val="10"/>
                <c:pt idx="0">
                  <c:v>16.699616935613101</c:v>
                </c:pt>
                <c:pt idx="1">
                  <c:v>11.3129316074267</c:v>
                </c:pt>
                <c:pt idx="2">
                  <c:v>10.848056648244899</c:v>
                </c:pt>
                <c:pt idx="3">
                  <c:v>10.4365960400677</c:v>
                </c:pt>
                <c:pt idx="4">
                  <c:v>10.400085572778799</c:v>
                </c:pt>
                <c:pt idx="5">
                  <c:v>8.5649524961719905</c:v>
                </c:pt>
                <c:pt idx="6">
                  <c:v>8.15045881308769</c:v>
                </c:pt>
                <c:pt idx="7">
                  <c:v>6.9755957680109502</c:v>
                </c:pt>
                <c:pt idx="8">
                  <c:v>4.3374648079990603</c:v>
                </c:pt>
                <c:pt idx="9">
                  <c:v>4.30444130898079</c:v>
                </c:pt>
              </c:numCache>
            </c:numRef>
          </c:val>
          <c:smooth val="0"/>
        </c:ser>
        <c:dLbls>
          <c:showLegendKey val="0"/>
          <c:showVal val="0"/>
          <c:showCatName val="0"/>
          <c:showSerName val="0"/>
          <c:showPercent val="0"/>
          <c:showBubbleSize val="0"/>
        </c:dLbls>
        <c:marker val="1"/>
        <c:smooth val="0"/>
        <c:axId val="652807240"/>
        <c:axId val="569339232"/>
      </c:lineChart>
      <c:catAx>
        <c:axId val="56933805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69335312"/>
        <c:crosses val="autoZero"/>
        <c:auto val="1"/>
        <c:lblAlgn val="ctr"/>
        <c:lblOffset val="100"/>
        <c:noMultiLvlLbl val="0"/>
      </c:catAx>
      <c:valAx>
        <c:axId val="569335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Sales</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t;0]\ 0.00,,\ &quot;M&quot;;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69338056"/>
        <c:crosses val="autoZero"/>
        <c:crossBetween val="between"/>
      </c:valAx>
      <c:valAx>
        <c:axId val="569339232"/>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Sales_%</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2807240"/>
        <c:crosses val="max"/>
        <c:crossBetween val="between"/>
      </c:valAx>
      <c:catAx>
        <c:axId val="652807240"/>
        <c:scaling>
          <c:orientation val="minMax"/>
        </c:scaling>
        <c:delete val="1"/>
        <c:axPos val="b"/>
        <c:numFmt formatCode="General" sourceLinked="1"/>
        <c:majorTickMark val="none"/>
        <c:minorTickMark val="none"/>
        <c:tickLblPos val="nextTo"/>
        <c:crossAx val="56933923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[Retail_Graphs.xlsx]Sheet2!PivotTable5</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Top 10 Expensive Product</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68422349016511"/>
          <c:y val="0.17074435297860494"/>
          <c:w val="0.87790373933583543"/>
          <c:h val="0.38716296826533048"/>
        </c:manualLayout>
      </c:layout>
      <c:barChart>
        <c:barDir val="col"/>
        <c:grouping val="clustered"/>
        <c:varyColors val="0"/>
        <c:ser>
          <c:idx val="0"/>
          <c:order val="0"/>
          <c:tx>
            <c:strRef>
              <c:f>Sheet2!$X$322</c:f>
              <c:strCache>
                <c:ptCount val="1"/>
                <c:pt idx="0">
                  <c:v>Total</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Sheet2!$W$323:$W$333</c:f>
              <c:strCache>
                <c:ptCount val="10"/>
                <c:pt idx="0">
                  <c:v>bb50f2e236e5eea0100680137654686c</c:v>
                </c:pt>
                <c:pt idx="1">
                  <c:v>d1c427060a0f73f6b889a5c7c61f2ac4</c:v>
                </c:pt>
                <c:pt idx="2">
                  <c:v>6cdd53843498f92890544667809f1595</c:v>
                </c:pt>
                <c:pt idx="3">
                  <c:v>99a4788cb24856965c36a24e339b6058</c:v>
                </c:pt>
                <c:pt idx="4">
                  <c:v>d6160fb7873f184099d9bc95e30376af</c:v>
                </c:pt>
                <c:pt idx="5">
                  <c:v>3dd2a17168ec895c781a9191c1e95ad7</c:v>
                </c:pt>
                <c:pt idx="6">
                  <c:v>aca2eb7d00ea1a7b8ebd4e68314663af</c:v>
                </c:pt>
                <c:pt idx="7">
                  <c:v>5f504b3a1c75b73d6151be81eb05bdc9</c:v>
                </c:pt>
                <c:pt idx="8">
                  <c:v>25c38557cf793876c5abdd5931f922db</c:v>
                </c:pt>
                <c:pt idx="9">
                  <c:v>53b36df67ebb7c41585e8d54d6772e08</c:v>
                </c:pt>
              </c:strCache>
            </c:strRef>
          </c:cat>
          <c:val>
            <c:numRef>
              <c:f>Sheet2!$X$323:$X$333</c:f>
              <c:numCache>
                <c:formatCode>0</c:formatCode>
                <c:ptCount val="10"/>
                <c:pt idx="0">
                  <c:v>67255.69</c:v>
                </c:pt>
                <c:pt idx="1">
                  <c:v>60976.03</c:v>
                </c:pt>
                <c:pt idx="2">
                  <c:v>59093.989999999903</c:v>
                </c:pt>
                <c:pt idx="3">
                  <c:v>50636.019999999902</c:v>
                </c:pt>
                <c:pt idx="4">
                  <c:v>50326.18</c:v>
                </c:pt>
                <c:pt idx="5">
                  <c:v>48212.22</c:v>
                </c:pt>
                <c:pt idx="6">
                  <c:v>44820.760000000198</c:v>
                </c:pt>
                <c:pt idx="7">
                  <c:v>41725.81</c:v>
                </c:pt>
                <c:pt idx="8">
                  <c:v>40311.949999999997</c:v>
                </c:pt>
                <c:pt idx="9">
                  <c:v>39957.930000000102</c:v>
                </c:pt>
              </c:numCache>
            </c:numRef>
          </c:val>
        </c:ser>
        <c:dLbls>
          <c:dLblPos val="outEnd"/>
          <c:showLegendKey val="0"/>
          <c:showVal val="1"/>
          <c:showCatName val="0"/>
          <c:showSerName val="0"/>
          <c:showPercent val="0"/>
          <c:showBubbleSize val="0"/>
        </c:dLbls>
        <c:gapWidth val="100"/>
        <c:overlap val="-24"/>
        <c:axId val="579243344"/>
        <c:axId val="579244128"/>
      </c:barChart>
      <c:catAx>
        <c:axId val="57924334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Product</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79244128"/>
        <c:crosses val="autoZero"/>
        <c:auto val="1"/>
        <c:lblAlgn val="ctr"/>
        <c:lblOffset val="100"/>
        <c:noMultiLvlLbl val="0"/>
      </c:catAx>
      <c:valAx>
        <c:axId val="579244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79243344"/>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smtClean="0">
                <a:solidFill>
                  <a:schemeClr val="tx1"/>
                </a:solidFill>
                <a:latin typeface="Calibri" panose="020F0502020204030204" pitchFamily="34" charset="0"/>
                <a:cs typeface="Calibri" panose="020F0502020204030204" pitchFamily="34" charset="0"/>
              </a:rPr>
              <a:t>TOP</a:t>
            </a:r>
            <a:r>
              <a:rPr lang="en-US" sz="1600" baseline="0" dirty="0" smtClean="0">
                <a:solidFill>
                  <a:schemeClr val="tx1"/>
                </a:solidFill>
                <a:latin typeface="Calibri" panose="020F0502020204030204" pitchFamily="34" charset="0"/>
                <a:cs typeface="Calibri" panose="020F0502020204030204" pitchFamily="34" charset="0"/>
              </a:rPr>
              <a:t> 10 BEST PERFORMING STORES</a:t>
            </a:r>
            <a:endParaRPr lang="en-US" sz="1600" dirty="0">
              <a:solidFill>
                <a:schemeClr val="tx1"/>
              </a:solidFill>
              <a:latin typeface="Calibri" panose="020F0502020204030204" pitchFamily="34" charset="0"/>
              <a:cs typeface="Calibri" panose="020F0502020204030204" pitchFamily="34" charset="0"/>
            </a:endParaRPr>
          </a:p>
        </c:rich>
      </c:tx>
      <c:layout>
        <c:manualLayout>
          <c:xMode val="edge"/>
          <c:yMode val="edge"/>
          <c:x val="0.17392344706911636"/>
          <c:y val="9.2592592592592587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Sheet2!$B$365</c:f>
              <c:strCache>
                <c:ptCount val="1"/>
                <c:pt idx="0">
                  <c:v>TOT_SALES</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Sheet2!$A$366:$A$375</c:f>
              <c:strCache>
                <c:ptCount val="10"/>
                <c:pt idx="0">
                  <c:v>ST103</c:v>
                </c:pt>
                <c:pt idx="1">
                  <c:v>ST143</c:v>
                </c:pt>
                <c:pt idx="2">
                  <c:v>ST106</c:v>
                </c:pt>
                <c:pt idx="3">
                  <c:v>ST102</c:v>
                </c:pt>
                <c:pt idx="4">
                  <c:v>ST125</c:v>
                </c:pt>
                <c:pt idx="5">
                  <c:v>ST410</c:v>
                </c:pt>
                <c:pt idx="6">
                  <c:v>ST167</c:v>
                </c:pt>
                <c:pt idx="7">
                  <c:v>ST180</c:v>
                </c:pt>
                <c:pt idx="8">
                  <c:v>ST132</c:v>
                </c:pt>
                <c:pt idx="9">
                  <c:v>ST118</c:v>
                </c:pt>
              </c:strCache>
            </c:strRef>
          </c:cat>
          <c:val>
            <c:numRef>
              <c:f>Sheet2!$B$366:$B$375</c:f>
              <c:numCache>
                <c:formatCode>[&gt;0]\ 0.00,,\ "M";General</c:formatCode>
                <c:ptCount val="10"/>
                <c:pt idx="0">
                  <c:v>3414173.3499999801</c:v>
                </c:pt>
                <c:pt idx="1">
                  <c:v>924790.300000004</c:v>
                </c:pt>
                <c:pt idx="2">
                  <c:v>725182.68999999901</c:v>
                </c:pt>
                <c:pt idx="3">
                  <c:v>591789.37000000197</c:v>
                </c:pt>
                <c:pt idx="4">
                  <c:v>540886.88999999897</c:v>
                </c:pt>
                <c:pt idx="5">
                  <c:v>507615.38000000099</c:v>
                </c:pt>
                <c:pt idx="6">
                  <c:v>470055.070000001</c:v>
                </c:pt>
                <c:pt idx="7">
                  <c:v>446871.50000000099</c:v>
                </c:pt>
                <c:pt idx="8">
                  <c:v>403878.09000000602</c:v>
                </c:pt>
                <c:pt idx="9">
                  <c:v>400756.46000000101</c:v>
                </c:pt>
              </c:numCache>
            </c:numRef>
          </c:val>
        </c:ser>
        <c:dLbls>
          <c:dLblPos val="outEnd"/>
          <c:showLegendKey val="0"/>
          <c:showVal val="1"/>
          <c:showCatName val="0"/>
          <c:showSerName val="0"/>
          <c:showPercent val="0"/>
          <c:showBubbleSize val="0"/>
        </c:dLbls>
        <c:gapWidth val="115"/>
        <c:overlap val="-20"/>
        <c:axId val="582426680"/>
        <c:axId val="582431384"/>
      </c:barChart>
      <c:catAx>
        <c:axId val="582426680"/>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Stores</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2431384"/>
        <c:crosses val="autoZero"/>
        <c:auto val="1"/>
        <c:lblAlgn val="ctr"/>
        <c:lblOffset val="100"/>
        <c:noMultiLvlLbl val="0"/>
      </c:catAx>
      <c:valAx>
        <c:axId val="582431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Sales</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t;0]\ 0,,\ &quot;M&quot;;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2426680"/>
        <c:crosses val="autoZero"/>
        <c:crossBetween val="between"/>
      </c:valAx>
      <c:spPr>
        <a:noFill/>
        <a:ln>
          <a:noFill/>
        </a:ln>
        <a:effectLst/>
      </c:spPr>
    </c:plotArea>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TOP 10 WORST PERFORMING STORES</a:t>
            </a:r>
          </a:p>
        </c:rich>
      </c:tx>
      <c:layout>
        <c:manualLayout>
          <c:xMode val="edge"/>
          <c:yMode val="edge"/>
          <c:x val="0.14703455818022748"/>
          <c:y val="2.777777777777777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Sheet2!$B$381</c:f>
              <c:strCache>
                <c:ptCount val="1"/>
                <c:pt idx="0">
                  <c:v>TOT_SALES</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Sheet2!$A$382:$A$391</c:f>
              <c:strCache>
                <c:ptCount val="10"/>
                <c:pt idx="0">
                  <c:v>ST354</c:v>
                </c:pt>
                <c:pt idx="1">
                  <c:v>ST463</c:v>
                </c:pt>
                <c:pt idx="2">
                  <c:v>ST112</c:v>
                </c:pt>
                <c:pt idx="3">
                  <c:v>ST177</c:v>
                </c:pt>
                <c:pt idx="4">
                  <c:v>ST135</c:v>
                </c:pt>
                <c:pt idx="5">
                  <c:v>ST199</c:v>
                </c:pt>
                <c:pt idx="6">
                  <c:v>ST166</c:v>
                </c:pt>
                <c:pt idx="7">
                  <c:v>ST253</c:v>
                </c:pt>
                <c:pt idx="8">
                  <c:v>ST230</c:v>
                </c:pt>
                <c:pt idx="9">
                  <c:v>ST133</c:v>
                </c:pt>
              </c:strCache>
            </c:strRef>
          </c:cat>
          <c:val>
            <c:numRef>
              <c:f>Sheet2!$B$382:$B$391</c:f>
              <c:numCache>
                <c:formatCode>[&gt;0]\ 0.00,,\ "M";General</c:formatCode>
                <c:ptCount val="10"/>
                <c:pt idx="0">
                  <c:v>153572.32999999999</c:v>
                </c:pt>
                <c:pt idx="1">
                  <c:v>194833.85</c:v>
                </c:pt>
                <c:pt idx="2">
                  <c:v>198419.26</c:v>
                </c:pt>
                <c:pt idx="3">
                  <c:v>200076.56</c:v>
                </c:pt>
                <c:pt idx="4">
                  <c:v>203493.22</c:v>
                </c:pt>
                <c:pt idx="5">
                  <c:v>213270.12</c:v>
                </c:pt>
                <c:pt idx="6">
                  <c:v>216869.57</c:v>
                </c:pt>
                <c:pt idx="7">
                  <c:v>217186.61</c:v>
                </c:pt>
                <c:pt idx="8">
                  <c:v>222532.05</c:v>
                </c:pt>
                <c:pt idx="9">
                  <c:v>226052.65</c:v>
                </c:pt>
              </c:numCache>
            </c:numRef>
          </c:val>
        </c:ser>
        <c:dLbls>
          <c:dLblPos val="outEnd"/>
          <c:showLegendKey val="0"/>
          <c:showVal val="1"/>
          <c:showCatName val="0"/>
          <c:showSerName val="0"/>
          <c:showPercent val="0"/>
          <c:showBubbleSize val="0"/>
        </c:dLbls>
        <c:gapWidth val="115"/>
        <c:overlap val="-20"/>
        <c:axId val="582425896"/>
        <c:axId val="582426288"/>
      </c:barChart>
      <c:catAx>
        <c:axId val="582425896"/>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Stores</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2426288"/>
        <c:crosses val="autoZero"/>
        <c:auto val="1"/>
        <c:lblAlgn val="ctr"/>
        <c:lblOffset val="100"/>
        <c:noMultiLvlLbl val="0"/>
      </c:catAx>
      <c:valAx>
        <c:axId val="582426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Sales</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t;0]\ 0.00,,\ &quot;M&quot;;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2425896"/>
        <c:crosses val="autoZero"/>
        <c:crossBetween val="between"/>
      </c:valAx>
      <c:spPr>
        <a:noFill/>
        <a:ln>
          <a:noFill/>
        </a:ln>
        <a:effectLst/>
      </c:spPr>
    </c:plotArea>
    <c:plotVisOnly val="1"/>
    <c:dispBlanksAs val="gap"/>
    <c:showDLblsOverMax val="0"/>
  </c:chart>
  <c:spPr>
    <a:noFill/>
    <a:ln>
      <a:noFill/>
    </a:ln>
    <a:effectLst>
      <a:outerShdw blurRad="50800" dist="38100" dir="8100000" algn="tr" rotWithShape="0">
        <a:prstClr val="black">
          <a:alpha val="40000"/>
        </a:prstClr>
      </a:outerShdw>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[Retail_Graphs.xlsx]CUSTOMER_BEHAVE!PivotTable2</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CUSTOMER </a:t>
            </a:r>
            <a:r>
              <a:rPr lang="en-US" sz="1600" dirty="0" smtClean="0">
                <a:solidFill>
                  <a:schemeClr val="tx1"/>
                </a:solidFill>
                <a:latin typeface="Calibri" panose="020F0502020204030204" pitchFamily="34" charset="0"/>
                <a:cs typeface="Calibri" panose="020F0502020204030204" pitchFamily="34" charset="0"/>
              </a:rPr>
              <a:t>SEGEMENT BASED</a:t>
            </a:r>
            <a:r>
              <a:rPr lang="en-US" sz="1600" baseline="0" dirty="0" smtClean="0">
                <a:solidFill>
                  <a:schemeClr val="tx1"/>
                </a:solidFill>
                <a:latin typeface="Calibri" panose="020F0502020204030204" pitchFamily="34" charset="0"/>
                <a:cs typeface="Calibri" panose="020F0502020204030204" pitchFamily="34" charset="0"/>
              </a:rPr>
              <a:t> ON REVENUE</a:t>
            </a:r>
            <a:endParaRPr lang="en-US" sz="1600" dirty="0">
              <a:solidFill>
                <a:schemeClr val="tx1"/>
              </a:solidFill>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dLbl>
          <c:idx val="0"/>
          <c:layout>
            <c:manualLayout>
              <c:x val="-2.7261373578302713E-2"/>
              <c:y val="0.10301181102362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dLbl>
          <c:idx val="0"/>
          <c:layout>
            <c:manualLayout>
              <c:x val="2.7014435695538058E-2"/>
              <c:y val="0.1122710702828812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pivotFmt>
      <c:pivotFmt>
        <c:idx val="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dLbl>
          <c:idx val="0"/>
          <c:layout>
            <c:manualLayout>
              <c:x val="2.7014435695538058E-2"/>
              <c:y val="0.1122710702828812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pivotFmt>
      <c:pivotFmt>
        <c:idx val="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dLbl>
          <c:idx val="0"/>
          <c:layout>
            <c:manualLayout>
              <c:x val="-2.7261373578302713E-2"/>
              <c:y val="0.10301181102362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dLbl>
          <c:idx val="0"/>
          <c:layout>
            <c:manualLayout>
              <c:x val="2.7014435695538058E-2"/>
              <c:y val="0.11227107028288126"/>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pivotFmt>
      <c:pivotFmt>
        <c:idx val="1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
              <a:rot lat="0" lon="0" rev="1200000"/>
            </a:lightRig>
          </a:scene3d>
          <a:sp3d/>
        </c:spPr>
        <c:dLbl>
          <c:idx val="0"/>
          <c:layout>
            <c:manualLayout>
              <c:x val="-2.7261373578302713E-2"/>
              <c:y val="0.10301181102362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CUSTOMER_BEHAVE!$B$9</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CUSTOMER_BEHAVE!$A$10:$A$12</c:f>
              <c:strCache>
                <c:ptCount val="3"/>
                <c:pt idx="0">
                  <c:v>Low</c:v>
                </c:pt>
                <c:pt idx="1">
                  <c:v>Medium</c:v>
                </c:pt>
                <c:pt idx="2">
                  <c:v>High</c:v>
                </c:pt>
              </c:strCache>
            </c:strRef>
          </c:cat>
          <c:val>
            <c:numRef>
              <c:f>CUSTOMER_BEHAVE!$B$10:$B$12</c:f>
              <c:numCache>
                <c:formatCode>General</c:formatCode>
                <c:ptCount val="3"/>
                <c:pt idx="0">
                  <c:v>93700</c:v>
                </c:pt>
                <c:pt idx="1">
                  <c:v>3314</c:v>
                </c:pt>
                <c:pt idx="2">
                  <c:v>1297</c:v>
                </c:pt>
              </c:numCache>
            </c:numRef>
          </c:val>
        </c:ser>
        <c:dLbls>
          <c:showLegendKey val="0"/>
          <c:showVal val="0"/>
          <c:showCatName val="0"/>
          <c:showSerName val="0"/>
          <c:showPercent val="0"/>
          <c:showBubbleSize val="0"/>
        </c:dLbls>
        <c:gapWidth val="100"/>
        <c:overlap val="-24"/>
        <c:axId val="652804496"/>
        <c:axId val="652804888"/>
      </c:barChart>
      <c:catAx>
        <c:axId val="6528044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2804888"/>
        <c:crosses val="autoZero"/>
        <c:auto val="1"/>
        <c:lblAlgn val="ctr"/>
        <c:lblOffset val="100"/>
        <c:noMultiLvlLbl val="0"/>
      </c:catAx>
      <c:valAx>
        <c:axId val="652804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Revenue</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2804496"/>
        <c:crosses val="autoZero"/>
        <c:crossBetween val="between"/>
      </c:valAx>
      <c:spPr>
        <a:noFill/>
        <a:ln>
          <a:noFill/>
        </a:ln>
        <a:effectLst/>
      </c:spPr>
    </c:plotArea>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[Retail_Graphs.xlsx]CUSTOMER_BEHAVE!PivotTable1</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RFM Segmentation of last 6 months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CUSTOMER_BEHAVE!$H$132</c:f>
              <c:strCache>
                <c:ptCount val="1"/>
                <c:pt idx="0">
                  <c:v>Total</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gt;0]\ \ 0.00,&quot;K&quot;\ ;" sourceLinked="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CUSTOMER_BEHAVE!$G$133:$G$137</c:f>
              <c:strCache>
                <c:ptCount val="4"/>
                <c:pt idx="0">
                  <c:v>Standard Customer</c:v>
                </c:pt>
                <c:pt idx="1">
                  <c:v>Gold Customer</c:v>
                </c:pt>
                <c:pt idx="2">
                  <c:v>Silver Customer</c:v>
                </c:pt>
                <c:pt idx="3">
                  <c:v>Premium Customer</c:v>
                </c:pt>
              </c:strCache>
            </c:strRef>
          </c:cat>
          <c:val>
            <c:numRef>
              <c:f>CUSTOMER_BEHAVE!$H$133:$H$137</c:f>
              <c:numCache>
                <c:formatCode>General</c:formatCode>
                <c:ptCount val="4"/>
                <c:pt idx="0">
                  <c:v>10362</c:v>
                </c:pt>
                <c:pt idx="1">
                  <c:v>7372</c:v>
                </c:pt>
                <c:pt idx="2">
                  <c:v>7063</c:v>
                </c:pt>
                <c:pt idx="3">
                  <c:v>3237</c:v>
                </c:pt>
              </c:numCache>
            </c:numRef>
          </c:val>
        </c:ser>
        <c:dLbls>
          <c:dLblPos val="outEnd"/>
          <c:showLegendKey val="0"/>
          <c:showVal val="1"/>
          <c:showCatName val="0"/>
          <c:showSerName val="0"/>
          <c:showPercent val="0"/>
          <c:showBubbleSize val="0"/>
        </c:dLbls>
        <c:gapWidth val="100"/>
        <c:overlap val="-24"/>
        <c:axId val="648845128"/>
        <c:axId val="648841208"/>
      </c:barChart>
      <c:catAx>
        <c:axId val="64884512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Segmentation</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8841208"/>
        <c:crosses val="autoZero"/>
        <c:auto val="1"/>
        <c:lblAlgn val="ctr"/>
        <c:lblOffset val="100"/>
        <c:noMultiLvlLbl val="0"/>
      </c:catAx>
      <c:valAx>
        <c:axId val="648841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No. of Customers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 0,&quot;K&quot;\ ;"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8845128"/>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[Retail_Graphs.xlsx]CUSTOMER_BEHAVE!PivotTable3</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Buyers Type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CUSTOMER_BEHAVE!$B$23</c:f>
              <c:strCache>
                <c:ptCount val="1"/>
                <c:pt idx="0">
                  <c:v>Sum of Tot_Customers</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CUSTOMER_BEHAVE!$A$24:$A$26</c:f>
              <c:strCache>
                <c:ptCount val="2"/>
                <c:pt idx="0">
                  <c:v>One-Time Buyer</c:v>
                </c:pt>
                <c:pt idx="1">
                  <c:v>Repeat Buyer</c:v>
                </c:pt>
              </c:strCache>
            </c:strRef>
          </c:cat>
          <c:val>
            <c:numRef>
              <c:f>CUSTOMER_BEHAVE!$B$24:$B$26</c:f>
              <c:numCache>
                <c:formatCode>General</c:formatCode>
                <c:ptCount val="2"/>
                <c:pt idx="0">
                  <c:v>98275</c:v>
                </c:pt>
                <c:pt idx="1">
                  <c:v>36</c:v>
                </c:pt>
              </c:numCache>
            </c:numRef>
          </c:val>
        </c:ser>
        <c:dLbls>
          <c:showLegendKey val="0"/>
          <c:showVal val="1"/>
          <c:showCatName val="0"/>
          <c:showSerName val="0"/>
          <c:showPercent val="0"/>
          <c:showBubbleSize val="0"/>
        </c:dLbls>
        <c:gapWidth val="219"/>
        <c:overlap val="-27"/>
        <c:axId val="569338448"/>
        <c:axId val="569338840"/>
      </c:barChart>
      <c:lineChart>
        <c:grouping val="standard"/>
        <c:varyColors val="0"/>
        <c:ser>
          <c:idx val="1"/>
          <c:order val="1"/>
          <c:tx>
            <c:strRef>
              <c:f>CUSTOMER_BEHAVE!$C$23</c:f>
              <c:strCache>
                <c:ptCount val="1"/>
                <c:pt idx="0">
                  <c:v>Sum of TOT_REVENUE</c:v>
                </c:pt>
              </c:strCache>
            </c:strRef>
          </c:tx>
          <c:spPr>
            <a:ln w="34925" cap="rnd">
              <a:solidFill>
                <a:srgbClr val="FFC000"/>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s>
            <c:numFmt formatCode="[&gt;0]\ 0.00,,\ &quot;M&quot;;General" sourceLinked="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CUSTOMER_BEHAVE!$A$24:$A$26</c:f>
              <c:strCache>
                <c:ptCount val="2"/>
                <c:pt idx="0">
                  <c:v>One-Time Buyer</c:v>
                </c:pt>
                <c:pt idx="1">
                  <c:v>Repeat Buyer</c:v>
                </c:pt>
              </c:strCache>
            </c:strRef>
          </c:cat>
          <c:val>
            <c:numRef>
              <c:f>CUSTOMER_BEHAVE!$C$24:$C$26</c:f>
              <c:numCache>
                <c:formatCode>General</c:formatCode>
                <c:ptCount val="2"/>
                <c:pt idx="0">
                  <c:v>16482768.799999099</c:v>
                </c:pt>
                <c:pt idx="1">
                  <c:v>16914.990000000002</c:v>
                </c:pt>
              </c:numCache>
            </c:numRef>
          </c:val>
          <c:smooth val="0"/>
        </c:ser>
        <c:dLbls>
          <c:showLegendKey val="0"/>
          <c:showVal val="1"/>
          <c:showCatName val="0"/>
          <c:showSerName val="0"/>
          <c:showPercent val="0"/>
          <c:showBubbleSize val="0"/>
        </c:dLbls>
        <c:marker val="1"/>
        <c:smooth val="0"/>
        <c:axId val="571472112"/>
        <c:axId val="569332568"/>
      </c:lineChart>
      <c:catAx>
        <c:axId val="56933844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Buyers Type</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69338840"/>
        <c:crosses val="autoZero"/>
        <c:auto val="1"/>
        <c:lblAlgn val="ctr"/>
        <c:lblOffset val="100"/>
        <c:noMultiLvlLbl val="0"/>
      </c:catAx>
      <c:valAx>
        <c:axId val="569338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No. ofCustomers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69338448"/>
        <c:crosses val="autoZero"/>
        <c:crossBetween val="between"/>
      </c:valAx>
      <c:valAx>
        <c:axId val="569332568"/>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Total Revenue</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0,,\ &quot;M&quot;;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71472112"/>
        <c:crosses val="max"/>
        <c:crossBetween val="between"/>
      </c:valAx>
      <c:catAx>
        <c:axId val="571472112"/>
        <c:scaling>
          <c:orientation val="minMax"/>
        </c:scaling>
        <c:delete val="1"/>
        <c:axPos val="b"/>
        <c:numFmt formatCode="General" sourceLinked="1"/>
        <c:majorTickMark val="none"/>
        <c:minorTickMark val="none"/>
        <c:tickLblPos val="nextTo"/>
        <c:crossAx val="56933256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dirty="0">
                <a:solidFill>
                  <a:schemeClr val="tx1"/>
                </a:solidFill>
                <a:latin typeface="Calibri" panose="020F0502020204030204" pitchFamily="34" charset="0"/>
                <a:cs typeface="Calibri" panose="020F0502020204030204" pitchFamily="34" charset="0"/>
              </a:rPr>
              <a:t>PREFERRED</a:t>
            </a:r>
            <a:r>
              <a:rPr lang="en-US" baseline="0" dirty="0">
                <a:solidFill>
                  <a:schemeClr val="tx1"/>
                </a:solidFill>
                <a:latin typeface="Calibri" panose="020F0502020204030204" pitchFamily="34" charset="0"/>
                <a:cs typeface="Calibri" panose="020F0502020204030204" pitchFamily="34" charset="0"/>
              </a:rPr>
              <a:t> CHANNEL</a:t>
            </a:r>
            <a:endParaRPr lang="en-US" dirty="0">
              <a:solidFill>
                <a:schemeClr val="tx1"/>
              </a:solidFill>
              <a:latin typeface="Calibri" panose="020F0502020204030204" pitchFamily="34" charset="0"/>
              <a:cs typeface="Calibri" panose="020F0502020204030204" pitchFamily="34" charset="0"/>
            </a:endParaRPr>
          </a:p>
        </c:rich>
      </c:tx>
      <c:layout>
        <c:manualLayout>
          <c:xMode val="edge"/>
          <c:yMode val="edge"/>
          <c:x val="0.17067462437887349"/>
          <c:y val="1.8309631731312642E-2"/>
        </c:manualLayout>
      </c:layout>
      <c:overlay val="0"/>
      <c:spPr>
        <a:noFill/>
        <a:ln>
          <a:noFill/>
        </a:ln>
        <a:effectLst/>
      </c:sp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CUSTOMER_BEHAVE!$B$45</c:f>
              <c:strCache>
                <c:ptCount val="1"/>
                <c:pt idx="0">
                  <c:v>CUST_COUNT</c:v>
                </c:pt>
              </c:strCache>
            </c:strRef>
          </c:tx>
          <c:dPt>
            <c:idx val="0"/>
            <c:bubble3D val="0"/>
            <c:spPr>
              <a:solidFill>
                <a:srgbClr val="7CD4B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rgbClr val="348E9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rgbClr val="DDF9F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1"/>
              <c:spPr>
                <a:no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bg2"/>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2"/>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CUSTOMER_BEHAVE!$A$46:$A$48</c:f>
              <c:strCache>
                <c:ptCount val="3"/>
                <c:pt idx="0">
                  <c:v>Instore</c:v>
                </c:pt>
                <c:pt idx="1">
                  <c:v>Phone Delivery</c:v>
                </c:pt>
                <c:pt idx="2">
                  <c:v>Online</c:v>
                </c:pt>
              </c:strCache>
            </c:strRef>
          </c:cat>
          <c:val>
            <c:numRef>
              <c:f>CUSTOMER_BEHAVE!$B$46:$B$48</c:f>
              <c:numCache>
                <c:formatCode>General</c:formatCode>
                <c:ptCount val="3"/>
                <c:pt idx="0">
                  <c:v>90203</c:v>
                </c:pt>
                <c:pt idx="1">
                  <c:v>10665</c:v>
                </c:pt>
                <c:pt idx="2">
                  <c:v>1596</c:v>
                </c:pt>
              </c:numCache>
            </c:numRef>
          </c:val>
        </c:ser>
        <c:dLbls>
          <c:dLblPos val="outEnd"/>
          <c:showLegendKey val="0"/>
          <c:showVal val="0"/>
          <c:showCatName val="0"/>
          <c:showSerName val="0"/>
          <c:showPercent val="1"/>
          <c:showBubbleSize val="0"/>
          <c:showLeaderLines val="1"/>
        </c:dLbls>
      </c:pie3DChart>
      <c:spPr>
        <a:noFill/>
        <a:ln>
          <a:noFill/>
        </a:ln>
        <a:effectLst>
          <a:outerShdw blurRad="50800" dist="38100" dir="2700000" algn="tl" rotWithShape="0">
            <a:prstClr val="black">
              <a:alpha val="40000"/>
            </a:prstClr>
          </a:outerShdw>
        </a:effectLst>
      </c:spPr>
    </c:plotArea>
    <c:plotVisOnly val="1"/>
    <c:dispBlanksAs val="gap"/>
    <c:showDLblsOverMax val="0"/>
  </c:chart>
  <c:spPr>
    <a:solidFill>
      <a:schemeClr val="accent2">
        <a:lumMod val="20000"/>
        <a:lumOff val="80000"/>
      </a:schemeClr>
    </a:solidFill>
    <a:ln w="9525" cap="flat" cmpd="sng" algn="ctr">
      <a:solidFill>
        <a:srgbClr val="62B697"/>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[Retail_Graphs.xlsx]exploratory analysis !PivotTable4</c:name>
    <c:fmtId val="-1"/>
  </c:pivotSource>
  <c:chart>
    <c:title>
      <c:tx>
        <c:rich>
          <a:bodyPr rot="0" spcFirstLastPara="1" vertOverflow="ellipsis" vert="horz" wrap="square" anchor="ctr" anchorCtr="1"/>
          <a:lstStyle/>
          <a:p>
            <a:pPr>
              <a:defRPr sz="1600" b="1" i="0" u="none" strike="noStrike" kern="1200" baseline="0">
                <a:solidFill>
                  <a:schemeClr val="tx1"/>
                </a:solidFill>
                <a:latin typeface="Calibri" panose="020F0502020204030204" pitchFamily="34" charset="0"/>
                <a:ea typeface="+mn-ea"/>
                <a:cs typeface="Calibri" panose="020F0502020204030204" pitchFamily="34" charset="0"/>
              </a:defRPr>
            </a:pPr>
            <a:r>
              <a:rPr lang="en-US" sz="1600">
                <a:solidFill>
                  <a:schemeClr val="tx1"/>
                </a:solidFill>
                <a:latin typeface="Calibri" panose="020F0502020204030204" pitchFamily="34" charset="0"/>
                <a:cs typeface="Calibri" panose="020F0502020204030204" pitchFamily="34" charset="0"/>
              </a:rPr>
              <a:t>Revenue of New Customers</a:t>
            </a:r>
          </a:p>
        </c:rich>
      </c:tx>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w="9525">
              <a:noFill/>
              <a:round/>
            </a:ln>
            <a:effectLst>
              <a:glow rad="63500">
                <a:schemeClr val="accent3">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w="9525">
              <a:noFill/>
              <a:round/>
            </a:ln>
            <a:effectLst>
              <a:glow rad="63500">
                <a:schemeClr val="accent3">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2225" cap="rnd">
            <a:solidFill>
              <a:schemeClr val="accent1"/>
            </a:solidFill>
          </a:ln>
          <a:effectLst>
            <a:glow rad="139700">
              <a:schemeClr val="accent1">
                <a:satMod val="175000"/>
                <a:alpha val="14000"/>
              </a:schemeClr>
            </a:glow>
          </a:effectLst>
          <a:scene3d>
            <a:camera prst="orthographicFront">
              <a:rot lat="0" lon="0" rev="0"/>
            </a:camera>
            <a:lightRig rig="threePt" dir="t">
              <a:rot lat="0" lon="0" rev="1200000"/>
            </a:lightRig>
          </a:scene3d>
          <a:sp3d>
            <a:bevelT w="63500" h="25400"/>
          </a:sp3d>
        </c:spPr>
        <c:marker>
          <c:symbol val="circle"/>
          <c:size val="4"/>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2225" cap="rnd">
            <a:solidFill>
              <a:schemeClr val="accent1"/>
            </a:solidFill>
          </a:ln>
          <a:effectLst>
            <a:glow rad="139700">
              <a:schemeClr val="accent1">
                <a:satMod val="175000"/>
                <a:alpha val="14000"/>
              </a:schemeClr>
            </a:glow>
          </a:effectLst>
          <a:scene3d>
            <a:camera prst="orthographicFront">
              <a:rot lat="0" lon="0" rev="0"/>
            </a:camera>
            <a:lightRig rig="threePt" dir="t">
              <a:rot lat="0" lon="0" rev="1200000"/>
            </a:lightRig>
          </a:scene3d>
          <a:sp3d>
            <a:bevelT w="63500" h="25400"/>
          </a:sp3d>
        </c:spPr>
        <c:marker>
          <c:symbol val="circle"/>
          <c:size val="4"/>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2225" cap="rnd">
            <a:solidFill>
              <a:schemeClr val="accent1"/>
            </a:solidFill>
          </a:ln>
          <a:effectLst>
            <a:glow rad="139700">
              <a:schemeClr val="accent1">
                <a:satMod val="175000"/>
                <a:alpha val="14000"/>
              </a:schemeClr>
            </a:glow>
          </a:effectLst>
          <a:scene3d>
            <a:camera prst="orthographicFront">
              <a:rot lat="0" lon="0" rev="0"/>
            </a:camera>
            <a:lightRig rig="threePt" dir="t">
              <a:rot lat="0" lon="0" rev="1200000"/>
            </a:lightRig>
          </a:scene3d>
          <a:sp3d>
            <a:bevelT w="63500" h="25400"/>
          </a:sp3d>
        </c:spPr>
        <c:marker>
          <c:symbol val="circle"/>
          <c:size val="4"/>
          <c:spPr>
            <a:solidFill>
              <a:schemeClr val="accent3">
                <a:lumMod val="60000"/>
                <a:lumOff val="40000"/>
              </a:schemeClr>
            </a:solidFill>
            <a:ln w="9525">
              <a:noFill/>
              <a:round/>
            </a:ln>
            <a:effectLst>
              <a:glow rad="63500">
                <a:schemeClr val="accent3">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'exploratory analysis '!$G$72:$G$73</c:f>
              <c:strCache>
                <c:ptCount val="1"/>
                <c:pt idx="0">
                  <c:v>2021</c:v>
                </c:pt>
              </c:strCache>
            </c:strRef>
          </c:tx>
          <c:spPr>
            <a:ln w="34925" cap="rnd">
              <a:solidFill>
                <a:srgbClr val="FFFF00"/>
              </a:solidFill>
              <a:round/>
            </a:ln>
            <a:effectLst>
              <a:outerShdw blurRad="40000" dist="23000" dir="5400000" rotWithShape="0">
                <a:srgbClr val="000000">
                  <a:alpha val="35000"/>
                </a:srgbClr>
              </a:outerShdw>
            </a:effectLst>
          </c:spPr>
          <c:marker>
            <c:symbol val="none"/>
          </c:marker>
          <c:dLbls>
            <c:numFmt formatCode="[&gt;0]\ 0.000,,\ &quot;M&quot;;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'!$F$74:$F$85</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'exploratory analysis '!$G$74:$G$85</c:f>
              <c:numCache>
                <c:formatCode>General</c:formatCode>
                <c:ptCount val="12"/>
                <c:pt idx="7">
                  <c:v>1102.3800000000001</c:v>
                </c:pt>
                <c:pt idx="8">
                  <c:v>1864</c:v>
                </c:pt>
                <c:pt idx="9">
                  <c:v>39420.94</c:v>
                </c:pt>
                <c:pt idx="10">
                  <c:v>8152.17</c:v>
                </c:pt>
                <c:pt idx="11">
                  <c:v>5784.16</c:v>
                </c:pt>
              </c:numCache>
            </c:numRef>
          </c:val>
          <c:smooth val="0"/>
        </c:ser>
        <c:ser>
          <c:idx val="1"/>
          <c:order val="1"/>
          <c:tx>
            <c:strRef>
              <c:f>'exploratory analysis '!$H$72:$H$73</c:f>
              <c:strCache>
                <c:ptCount val="1"/>
                <c:pt idx="0">
                  <c:v>2022</c:v>
                </c:pt>
              </c:strCache>
            </c:strRef>
          </c:tx>
          <c:spPr>
            <a:ln w="34925" cap="rnd">
              <a:solidFill>
                <a:srgbClr val="45818E"/>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'!$F$74:$F$85</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'exploratory analysis '!$H$74:$H$85</c:f>
              <c:numCache>
                <c:formatCode>[&gt;0]\ 0.00,,\ "M";General</c:formatCode>
                <c:ptCount val="12"/>
                <c:pt idx="0">
                  <c:v>260565.14</c:v>
                </c:pt>
                <c:pt idx="1">
                  <c:v>279920.15000000002</c:v>
                </c:pt>
                <c:pt idx="2">
                  <c:v>505682.98000000097</c:v>
                </c:pt>
                <c:pt idx="3">
                  <c:v>441085.90000000101</c:v>
                </c:pt>
                <c:pt idx="4">
                  <c:v>594905.99000000395</c:v>
                </c:pt>
                <c:pt idx="5">
                  <c:v>573241.51000000199</c:v>
                </c:pt>
                <c:pt idx="6">
                  <c:v>605670.85000000196</c:v>
                </c:pt>
                <c:pt idx="7">
                  <c:v>653792.52</c:v>
                </c:pt>
                <c:pt idx="8">
                  <c:v>658014.18000000203</c:v>
                </c:pt>
                <c:pt idx="9">
                  <c:v>672029.89000000199</c:v>
                </c:pt>
                <c:pt idx="10">
                  <c:v>993014.23</c:v>
                </c:pt>
                <c:pt idx="11">
                  <c:v>733174.82999999903</c:v>
                </c:pt>
              </c:numCache>
            </c:numRef>
          </c:val>
          <c:smooth val="0"/>
        </c:ser>
        <c:ser>
          <c:idx val="2"/>
          <c:order val="2"/>
          <c:tx>
            <c:strRef>
              <c:f>'exploratory analysis '!$I$72:$I$73</c:f>
              <c:strCache>
                <c:ptCount val="1"/>
                <c:pt idx="0">
                  <c:v>2023</c:v>
                </c:pt>
              </c:strCache>
            </c:strRef>
          </c:tx>
          <c:spPr>
            <a:ln w="34925" cap="rnd">
              <a:solidFill>
                <a:srgbClr val="FFC000"/>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'!$F$74:$F$85</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'exploratory analysis '!$I$74:$I$85</c:f>
              <c:numCache>
                <c:formatCode>[&gt;0]\ 0.00,,\ "M";General</c:formatCode>
                <c:ptCount val="12"/>
                <c:pt idx="0">
                  <c:v>908200.81</c:v>
                </c:pt>
                <c:pt idx="1">
                  <c:v>844493.41</c:v>
                </c:pt>
                <c:pt idx="2">
                  <c:v>958451.349999998</c:v>
                </c:pt>
                <c:pt idx="3">
                  <c:v>871507.53999999899</c:v>
                </c:pt>
                <c:pt idx="4">
                  <c:v>1008780.22</c:v>
                </c:pt>
                <c:pt idx="5">
                  <c:v>973397.58999999706</c:v>
                </c:pt>
                <c:pt idx="6">
                  <c:v>885738.06000000099</c:v>
                </c:pt>
                <c:pt idx="7">
                  <c:v>1033431</c:v>
                </c:pt>
                <c:pt idx="8">
                  <c:v>341823.84000000102</c:v>
                </c:pt>
                <c:pt idx="9">
                  <c:v>293788.47000000102</c:v>
                </c:pt>
                <c:pt idx="10">
                  <c:v>311892.21999999997</c:v>
                </c:pt>
                <c:pt idx="11">
                  <c:v>287497.92</c:v>
                </c:pt>
              </c:numCache>
            </c:numRef>
          </c:val>
          <c:smooth val="0"/>
        </c:ser>
        <c:dLbls>
          <c:dLblPos val="t"/>
          <c:showLegendKey val="0"/>
          <c:showVal val="1"/>
          <c:showCatName val="0"/>
          <c:showSerName val="0"/>
          <c:showPercent val="0"/>
          <c:showBubbleSize val="0"/>
        </c:dLbls>
        <c:smooth val="0"/>
        <c:axId val="648842384"/>
        <c:axId val="648846696"/>
      </c:lineChart>
      <c:catAx>
        <c:axId val="6488423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 Month </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48846696"/>
        <c:crosses val="autoZero"/>
        <c:auto val="1"/>
        <c:lblAlgn val="ctr"/>
        <c:lblOffset val="100"/>
        <c:noMultiLvlLbl val="0"/>
      </c:catAx>
      <c:valAx>
        <c:axId val="648846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 Revenue</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t;0]\ 0.00,,\ &quot;M&quot;;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488423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PREFERRED </a:t>
            </a:r>
            <a:r>
              <a:rPr lang="en-US" sz="1600" dirty="0" smtClean="0">
                <a:solidFill>
                  <a:schemeClr val="tx1"/>
                </a:solidFill>
                <a:latin typeface="Calibri" panose="020F0502020204030204" pitchFamily="34" charset="0"/>
                <a:cs typeface="Calibri" panose="020F0502020204030204" pitchFamily="34" charset="0"/>
              </a:rPr>
              <a:t>PAYMENT</a:t>
            </a:r>
            <a:r>
              <a:rPr lang="en-US" sz="1600" baseline="0" dirty="0" smtClean="0">
                <a:solidFill>
                  <a:schemeClr val="tx1"/>
                </a:solidFill>
                <a:latin typeface="Calibri" panose="020F0502020204030204" pitchFamily="34" charset="0"/>
                <a:cs typeface="Calibri" panose="020F0502020204030204" pitchFamily="34" charset="0"/>
              </a:rPr>
              <a:t> TYPE</a:t>
            </a:r>
            <a:endParaRPr lang="en-US" sz="1600" dirty="0">
              <a:solidFill>
                <a:schemeClr val="tx1"/>
              </a:solidFill>
              <a:latin typeface="Calibri" panose="020F0502020204030204" pitchFamily="34" charset="0"/>
              <a:cs typeface="Calibri" panose="020F0502020204030204" pitchFamily="34" charset="0"/>
            </a:endParaRPr>
          </a:p>
        </c:rich>
      </c:tx>
      <c:layout>
        <c:manualLayout>
          <c:xMode val="edge"/>
          <c:yMode val="edge"/>
          <c:x val="0.19367073063656712"/>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25688394695530803"/>
          <c:y val="0.28284061405186234"/>
          <c:w val="0.70119191203192832"/>
          <c:h val="0.31668893016897037"/>
        </c:manualLayout>
      </c:layout>
      <c:barChart>
        <c:barDir val="col"/>
        <c:grouping val="clustered"/>
        <c:varyColors val="0"/>
        <c:ser>
          <c:idx val="0"/>
          <c:order val="0"/>
          <c:tx>
            <c:strRef>
              <c:f>CUSTOMER_BEHAVE!$B$55</c:f>
              <c:strCache>
                <c:ptCount val="1"/>
                <c:pt idx="0">
                  <c:v>CUST_COUNT</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CUSTOMER_BEHAVE!$A$56:$A$59</c:f>
              <c:strCache>
                <c:ptCount val="4"/>
                <c:pt idx="0">
                  <c:v>credit_card</c:v>
                </c:pt>
                <c:pt idx="1">
                  <c:v>UPI/Cash</c:v>
                </c:pt>
                <c:pt idx="2">
                  <c:v>voucher</c:v>
                </c:pt>
                <c:pt idx="3">
                  <c:v>debit_card</c:v>
                </c:pt>
              </c:strCache>
            </c:strRef>
          </c:cat>
          <c:val>
            <c:numRef>
              <c:f>CUSTOMER_BEHAVE!$B$56:$B$59</c:f>
              <c:numCache>
                <c:formatCode>General</c:formatCode>
                <c:ptCount val="4"/>
                <c:pt idx="0">
                  <c:v>79237</c:v>
                </c:pt>
                <c:pt idx="1">
                  <c:v>20358</c:v>
                </c:pt>
                <c:pt idx="2">
                  <c:v>5881</c:v>
                </c:pt>
                <c:pt idx="3">
                  <c:v>1583</c:v>
                </c:pt>
              </c:numCache>
            </c:numRef>
          </c:val>
        </c:ser>
        <c:dLbls>
          <c:dLblPos val="outEnd"/>
          <c:showLegendKey val="0"/>
          <c:showVal val="1"/>
          <c:showCatName val="0"/>
          <c:showSerName val="0"/>
          <c:showPercent val="0"/>
          <c:showBubbleSize val="0"/>
        </c:dLbls>
        <c:gapWidth val="100"/>
        <c:overlap val="-24"/>
        <c:axId val="658599520"/>
        <c:axId val="658596384"/>
      </c:barChart>
      <c:catAx>
        <c:axId val="65859952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000" dirty="0" smtClean="0">
                    <a:latin typeface="Calibri" panose="020F0502020204030204" pitchFamily="34" charset="0"/>
                    <a:cs typeface="Calibri" panose="020F0502020204030204" pitchFamily="34" charset="0"/>
                  </a:rPr>
                  <a:t>Payment</a:t>
                </a:r>
                <a:r>
                  <a:rPr lang="en-US" sz="1000" baseline="0" dirty="0" smtClean="0">
                    <a:latin typeface="Calibri" panose="020F0502020204030204" pitchFamily="34" charset="0"/>
                    <a:cs typeface="Calibri" panose="020F0502020204030204" pitchFamily="34" charset="0"/>
                  </a:rPr>
                  <a:t> Type</a:t>
                </a:r>
                <a:endParaRPr lang="en-US" sz="1000" dirty="0">
                  <a:latin typeface="Calibri" panose="020F0502020204030204" pitchFamily="34" charset="0"/>
                  <a:cs typeface="Calibri" panose="020F0502020204030204" pitchFamily="34" charset="0"/>
                </a:endParaRPr>
              </a:p>
            </c:rich>
          </c:tx>
          <c:layout>
            <c:manualLayout>
              <c:xMode val="edge"/>
              <c:yMode val="edge"/>
              <c:x val="0.45726363665053216"/>
              <c:y val="0.879923179664765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596384"/>
        <c:crosses val="autoZero"/>
        <c:auto val="1"/>
        <c:lblAlgn val="ctr"/>
        <c:lblOffset val="100"/>
        <c:noMultiLvlLbl val="0"/>
      </c:catAx>
      <c:valAx>
        <c:axId val="6585963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000" dirty="0" err="1" smtClean="0">
                    <a:latin typeface="Calibri" panose="020F0502020204030204" pitchFamily="34" charset="0"/>
                    <a:cs typeface="Calibri" panose="020F0502020204030204" pitchFamily="34" charset="0"/>
                  </a:rPr>
                  <a:t>Cust</a:t>
                </a:r>
                <a:r>
                  <a:rPr lang="en-US" sz="1000" baseline="0" dirty="0" smtClean="0">
                    <a:latin typeface="Calibri" panose="020F0502020204030204" pitchFamily="34" charset="0"/>
                    <a:cs typeface="Calibri" panose="020F0502020204030204" pitchFamily="34" charset="0"/>
                  </a:rPr>
                  <a:t> Count</a:t>
                </a:r>
                <a:endParaRPr lang="en-US" sz="1000" dirty="0">
                  <a:latin typeface="Calibri" panose="020F0502020204030204" pitchFamily="34" charset="0"/>
                  <a:cs typeface="Calibri" panose="020F0502020204030204" pitchFamily="34" charset="0"/>
                </a:endParaRPr>
              </a:p>
            </c:rich>
          </c:tx>
          <c:layout>
            <c:manualLayout>
              <c:xMode val="edge"/>
              <c:yMode val="edge"/>
              <c:x val="1.5873010913319923E-2"/>
              <c:y val="0.24779678156075641"/>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599520"/>
        <c:crosses val="autoZero"/>
        <c:crossBetween val="between"/>
      </c:valAx>
      <c:spPr>
        <a:noFill/>
        <a:ln>
          <a:noFill/>
        </a:ln>
        <a:effectLst/>
      </c:spPr>
    </c:plotArea>
    <c:plotVisOnly val="1"/>
    <c:dispBlanksAs val="gap"/>
    <c:showDLblsOverMax val="0"/>
  </c:chart>
  <c:spPr>
    <a:noFill/>
    <a:ln>
      <a:solidFill>
        <a:srgbClr val="62B697"/>
      </a:solid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PREFERRED STORE</a:t>
            </a:r>
          </a:p>
        </c:rich>
      </c:tx>
      <c:layout>
        <c:manualLayout>
          <c:xMode val="edge"/>
          <c:yMode val="edge"/>
          <c:x val="0.2054191843504225"/>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29912481800358148"/>
          <c:y val="0.27208910093750477"/>
          <c:w val="0.58832578931451363"/>
          <c:h val="0.48030346772236671"/>
        </c:manualLayout>
      </c:layout>
      <c:barChart>
        <c:barDir val="bar"/>
        <c:grouping val="clustered"/>
        <c:varyColors val="0"/>
        <c:ser>
          <c:idx val="0"/>
          <c:order val="0"/>
          <c:tx>
            <c:strRef>
              <c:f>CUSTOMER_BEHAVE!$B$66</c:f>
              <c:strCache>
                <c:ptCount val="1"/>
                <c:pt idx="0">
                  <c:v>CUST_COUNT</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CUSTOMER_BEHAVE!$A$67:$A$71</c:f>
              <c:strCache>
                <c:ptCount val="5"/>
                <c:pt idx="0">
                  <c:v>ST103</c:v>
                </c:pt>
                <c:pt idx="1">
                  <c:v>ST143</c:v>
                </c:pt>
                <c:pt idx="2">
                  <c:v>ST106</c:v>
                </c:pt>
                <c:pt idx="3">
                  <c:v>ST132</c:v>
                </c:pt>
                <c:pt idx="4">
                  <c:v>ST118</c:v>
                </c:pt>
              </c:strCache>
            </c:strRef>
          </c:cat>
          <c:val>
            <c:numRef>
              <c:f>CUSTOMER_BEHAVE!$B$67:$B$71</c:f>
              <c:numCache>
                <c:formatCode>General</c:formatCode>
                <c:ptCount val="5"/>
                <c:pt idx="0">
                  <c:v>26467</c:v>
                </c:pt>
                <c:pt idx="1">
                  <c:v>8142</c:v>
                </c:pt>
                <c:pt idx="2">
                  <c:v>4135</c:v>
                </c:pt>
                <c:pt idx="3">
                  <c:v>3687</c:v>
                </c:pt>
                <c:pt idx="4">
                  <c:v>3269</c:v>
                </c:pt>
              </c:numCache>
            </c:numRef>
          </c:val>
        </c:ser>
        <c:dLbls>
          <c:dLblPos val="outEnd"/>
          <c:showLegendKey val="0"/>
          <c:showVal val="1"/>
          <c:showCatName val="0"/>
          <c:showSerName val="0"/>
          <c:showPercent val="0"/>
          <c:showBubbleSize val="0"/>
        </c:dLbls>
        <c:gapWidth val="115"/>
        <c:overlap val="-20"/>
        <c:axId val="658595600"/>
        <c:axId val="658599912"/>
      </c:barChart>
      <c:catAx>
        <c:axId val="658595600"/>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100" dirty="0" smtClean="0">
                    <a:latin typeface="Calibri" panose="020F0502020204030204" pitchFamily="34" charset="0"/>
                    <a:cs typeface="Calibri" panose="020F0502020204030204" pitchFamily="34" charset="0"/>
                  </a:rPr>
                  <a:t>Stores</a:t>
                </a:r>
                <a:endParaRPr lang="en-US" sz="1100" dirty="0">
                  <a:latin typeface="Calibri" panose="020F0502020204030204" pitchFamily="34" charset="0"/>
                  <a:cs typeface="Calibri" panose="020F0502020204030204" pitchFamily="34" charset="0"/>
                </a:endParaRPr>
              </a:p>
            </c:rich>
          </c:tx>
          <c:layout>
            <c:manualLayout>
              <c:xMode val="edge"/>
              <c:yMode val="edge"/>
              <c:x val="9.0265248341376055E-3"/>
              <c:y val="0.36462394097847739"/>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599912"/>
        <c:crosses val="autoZero"/>
        <c:auto val="1"/>
        <c:lblAlgn val="ctr"/>
        <c:lblOffset val="100"/>
        <c:noMultiLvlLbl val="0"/>
      </c:catAx>
      <c:valAx>
        <c:axId val="6585999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100" dirty="0" err="1" smtClean="0">
                    <a:latin typeface="Calibri" panose="020F0502020204030204" pitchFamily="34" charset="0"/>
                    <a:cs typeface="Calibri" panose="020F0502020204030204" pitchFamily="34" charset="0"/>
                  </a:rPr>
                  <a:t>Cust</a:t>
                </a:r>
                <a:r>
                  <a:rPr lang="en-US" sz="1100" baseline="0" dirty="0" smtClean="0">
                    <a:latin typeface="Calibri" panose="020F0502020204030204" pitchFamily="34" charset="0"/>
                    <a:cs typeface="Calibri" panose="020F0502020204030204" pitchFamily="34" charset="0"/>
                  </a:rPr>
                  <a:t> Count</a:t>
                </a:r>
                <a:endParaRPr lang="en-US" sz="1100" dirty="0">
                  <a:latin typeface="Calibri" panose="020F0502020204030204" pitchFamily="34" charset="0"/>
                  <a:cs typeface="Calibri" panose="020F0502020204030204" pitchFamily="34" charset="0"/>
                </a:endParaRPr>
              </a:p>
            </c:rich>
          </c:tx>
          <c:layout>
            <c:manualLayout>
              <c:xMode val="edge"/>
              <c:yMode val="edge"/>
              <c:x val="0.46986117986630083"/>
              <c:y val="0.898814497205119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595600"/>
        <c:crosses val="autoZero"/>
        <c:crossBetween val="between"/>
      </c:valAx>
      <c:spPr>
        <a:noFill/>
        <a:ln>
          <a:noFill/>
        </a:ln>
        <a:effectLst/>
      </c:spPr>
    </c:plotArea>
    <c:plotVisOnly val="1"/>
    <c:dispBlanksAs val="gap"/>
    <c:showDLblsOverMax val="0"/>
  </c:chart>
  <c:spPr>
    <a:noFill/>
    <a:ln>
      <a:solidFill>
        <a:srgbClr val="62B697"/>
      </a:solidFill>
    </a:ln>
    <a:effectLst>
      <a:outerShdw blurRad="50800" dist="38100" dir="8100000" algn="tr" rotWithShape="0">
        <a:prstClr val="black">
          <a:alpha val="40000"/>
        </a:prstClr>
      </a:outerShdw>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 PREFRRED DISCOUNT</a:t>
            </a:r>
          </a:p>
        </c:rich>
      </c:tx>
      <c:layout>
        <c:manualLayout>
          <c:xMode val="edge"/>
          <c:yMode val="edge"/>
          <c:x val="0.20710814436262925"/>
          <c:y val="6.5799597223567862E-3"/>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tx1"/>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CUSTOMER_BEHAVE!$B$76</c:f>
              <c:strCache>
                <c:ptCount val="1"/>
                <c:pt idx="0">
                  <c:v>CUST_COUNT</c:v>
                </c:pt>
              </c:strCache>
            </c:strRef>
          </c:tx>
          <c:dPt>
            <c:idx val="0"/>
            <c:bubble3D val="0"/>
            <c:spPr>
              <a:solidFill>
                <a:srgbClr val="348E90"/>
              </a:solidFill>
              <a:ln>
                <a:noFill/>
              </a:ln>
              <a:effectLst>
                <a:outerShdw blurRad="254000" sx="102000" sy="102000" algn="ctr" rotWithShape="0">
                  <a:prstClr val="black">
                    <a:alpha val="20000"/>
                  </a:prstClr>
                </a:outerShdw>
              </a:effectLst>
              <a:sp3d/>
            </c:spPr>
          </c:dPt>
          <c:dPt>
            <c:idx val="1"/>
            <c:bubble3D val="0"/>
            <c:spPr>
              <a:solidFill>
                <a:srgbClr val="7CD4BC"/>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CUSTOMER_BEHAVE!$A$77:$A$78</c:f>
              <c:strCache>
                <c:ptCount val="2"/>
                <c:pt idx="0">
                  <c:v>Prefers Discount</c:v>
                </c:pt>
                <c:pt idx="1">
                  <c:v>No Discount Preference</c:v>
                </c:pt>
              </c:strCache>
            </c:strRef>
          </c:cat>
          <c:val>
            <c:numRef>
              <c:f>CUSTOMER_BEHAVE!$B$77:$B$78</c:f>
              <c:numCache>
                <c:formatCode>General</c:formatCode>
                <c:ptCount val="2"/>
                <c:pt idx="0">
                  <c:v>40186</c:v>
                </c:pt>
                <c:pt idx="1">
                  <c:v>58125</c:v>
                </c:pt>
              </c:numCache>
            </c:numRef>
          </c:val>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chemeClr val="tx2"/>
    </a:solidFill>
    <a:ln w="9525" cap="flat" cmpd="sng" algn="ctr">
      <a:solidFill>
        <a:srgbClr val="62B697"/>
      </a:solidFill>
      <a:round/>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PREFRRED CATEGORY</a:t>
            </a:r>
          </a:p>
        </c:rich>
      </c:tx>
      <c:layout>
        <c:manualLayout>
          <c:xMode val="edge"/>
          <c:yMode val="edge"/>
          <c:x val="0.27999882449461772"/>
          <c:y val="1.321057553380607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8213387257618804"/>
          <c:y val="0.28063735305835225"/>
          <c:w val="0.7685143312078706"/>
          <c:h val="0.26718753088102054"/>
        </c:manualLayout>
      </c:layout>
      <c:barChart>
        <c:barDir val="col"/>
        <c:grouping val="clustered"/>
        <c:varyColors val="0"/>
        <c:ser>
          <c:idx val="0"/>
          <c:order val="0"/>
          <c:tx>
            <c:strRef>
              <c:f>CUSTOMER_BEHAVE!$B$89</c:f>
              <c:strCache>
                <c:ptCount val="1"/>
                <c:pt idx="0">
                  <c:v>CUST_COUNT</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CUSTOMER_BEHAVE!$A$90:$A$94</c:f>
              <c:strCache>
                <c:ptCount val="5"/>
                <c:pt idx="0">
                  <c:v>Toys &amp; Gifts</c:v>
                </c:pt>
                <c:pt idx="1">
                  <c:v>Baby</c:v>
                </c:pt>
                <c:pt idx="2">
                  <c:v>Home_Appliances</c:v>
                </c:pt>
                <c:pt idx="3">
                  <c:v>Food &amp; Beverages</c:v>
                </c:pt>
                <c:pt idx="4">
                  <c:v>Luggage_Accessories</c:v>
                </c:pt>
              </c:strCache>
            </c:strRef>
          </c:cat>
          <c:val>
            <c:numRef>
              <c:f>CUSTOMER_BEHAVE!$B$90:$B$94</c:f>
              <c:numCache>
                <c:formatCode>General</c:formatCode>
                <c:ptCount val="5"/>
                <c:pt idx="0">
                  <c:v>15414</c:v>
                </c:pt>
                <c:pt idx="1">
                  <c:v>13152</c:v>
                </c:pt>
                <c:pt idx="2">
                  <c:v>11828</c:v>
                </c:pt>
                <c:pt idx="3">
                  <c:v>10476</c:v>
                </c:pt>
                <c:pt idx="4">
                  <c:v>10039</c:v>
                </c:pt>
              </c:numCache>
            </c:numRef>
          </c:val>
        </c:ser>
        <c:dLbls>
          <c:dLblPos val="inEnd"/>
          <c:showLegendKey val="0"/>
          <c:showVal val="1"/>
          <c:showCatName val="0"/>
          <c:showSerName val="0"/>
          <c:showPercent val="0"/>
          <c:showBubbleSize val="0"/>
        </c:dLbls>
        <c:gapWidth val="100"/>
        <c:overlap val="-24"/>
        <c:axId val="658592856"/>
        <c:axId val="658597952"/>
      </c:barChart>
      <c:catAx>
        <c:axId val="65859285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100" dirty="0" smtClean="0">
                    <a:latin typeface="Calibri" panose="020F0502020204030204" pitchFamily="34" charset="0"/>
                    <a:cs typeface="Calibri" panose="020F0502020204030204" pitchFamily="34" charset="0"/>
                  </a:rPr>
                  <a:t>Category</a:t>
                </a:r>
                <a:endParaRPr lang="en-US" sz="1100" dirty="0">
                  <a:latin typeface="Calibri" panose="020F0502020204030204" pitchFamily="34" charset="0"/>
                  <a:cs typeface="Calibri" panose="020F0502020204030204" pitchFamily="34" charset="0"/>
                </a:endParaRPr>
              </a:p>
            </c:rich>
          </c:tx>
          <c:layout>
            <c:manualLayout>
              <c:xMode val="edge"/>
              <c:yMode val="edge"/>
              <c:x val="0.50456236954683298"/>
              <c:y val="0.8650539709221709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597952"/>
        <c:crosses val="autoZero"/>
        <c:auto val="1"/>
        <c:lblAlgn val="ctr"/>
        <c:lblOffset val="100"/>
        <c:noMultiLvlLbl val="0"/>
      </c:catAx>
      <c:valAx>
        <c:axId val="658597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1000" dirty="0" err="1" smtClean="0">
                    <a:latin typeface="Calibri" panose="020F0502020204030204" pitchFamily="34" charset="0"/>
                    <a:cs typeface="Calibri" panose="020F0502020204030204" pitchFamily="34" charset="0"/>
                  </a:rPr>
                  <a:t>Cust</a:t>
                </a:r>
                <a:r>
                  <a:rPr lang="en-US" sz="1000" baseline="0" dirty="0" smtClean="0">
                    <a:latin typeface="Calibri" panose="020F0502020204030204" pitchFamily="34" charset="0"/>
                    <a:cs typeface="Calibri" panose="020F0502020204030204" pitchFamily="34" charset="0"/>
                  </a:rPr>
                  <a:t> Count</a:t>
                </a:r>
                <a:endParaRPr lang="en-US" sz="1000" dirty="0">
                  <a:latin typeface="Calibri" panose="020F0502020204030204" pitchFamily="34" charset="0"/>
                  <a:cs typeface="Calibri" panose="020F0502020204030204" pitchFamily="34" charset="0"/>
                </a:endParaRPr>
              </a:p>
            </c:rich>
          </c:tx>
          <c:layout>
            <c:manualLayout>
              <c:xMode val="edge"/>
              <c:yMode val="edge"/>
              <c:x val="1.2337949053985327E-2"/>
              <c:y val="0.26381519341010723"/>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592856"/>
        <c:crosses val="autoZero"/>
        <c:crossBetween val="between"/>
      </c:valAx>
      <c:spPr>
        <a:noFill/>
        <a:ln>
          <a:noFill/>
        </a:ln>
        <a:effectLst/>
      </c:spPr>
    </c:plotArea>
    <c:plotVisOnly val="1"/>
    <c:dispBlanksAs val="gap"/>
    <c:showDLblsOverMax val="0"/>
  </c:chart>
  <c:spPr>
    <a:noFill/>
    <a:ln>
      <a:solidFill>
        <a:srgbClr val="62B697"/>
      </a:solid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[Retail_Graphs.xlsx]Cross Selling!PivotTable5</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prstClr val="black">
                    <a:lumMod val="65000"/>
                    <a:lumOff val="35000"/>
                  </a:prstClr>
                </a:solidFill>
                <a:latin typeface="+mn-lt"/>
                <a:ea typeface="+mn-ea"/>
                <a:cs typeface="+mn-cs"/>
              </a:defRPr>
            </a:pPr>
            <a:r>
              <a:rPr lang="en-US" sz="1600" b="1" i="0" baseline="0" dirty="0" smtClean="0">
                <a:solidFill>
                  <a:schemeClr val="tx1"/>
                </a:solidFill>
                <a:effectLst/>
                <a:latin typeface="Calibri" panose="020F0502020204030204" pitchFamily="34" charset="0"/>
                <a:cs typeface="Calibri" panose="020F0502020204030204" pitchFamily="34" charset="0"/>
              </a:rPr>
              <a:t>Combination of 2 Buying Together</a:t>
            </a:r>
            <a:endParaRPr lang="en-US" sz="2000" dirty="0" smtClean="0">
              <a:solidFill>
                <a:schemeClr val="tx1"/>
              </a:solidFill>
              <a:effectLst/>
              <a:latin typeface="Calibri" panose="020F0502020204030204" pitchFamily="34" charset="0"/>
              <a:cs typeface="Calibri" panose="020F0502020204030204" pitchFamily="34" charset="0"/>
            </a:endParaRPr>
          </a:p>
        </c:rich>
      </c:tx>
      <c:layout>
        <c:manualLayout>
          <c:xMode val="edge"/>
          <c:yMode val="edge"/>
          <c:x val="0.33665704286964132"/>
          <c:y val="0"/>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2128" b="1" i="0" u="none" strike="noStrike" kern="120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3.5053084333044757E-2"/>
          <c:y val="9.3817786587710963E-2"/>
          <c:w val="0.96494691566695523"/>
          <c:h val="0.504096499754072"/>
        </c:manualLayout>
      </c:layout>
      <c:barChart>
        <c:barDir val="col"/>
        <c:grouping val="clustered"/>
        <c:varyColors val="0"/>
        <c:ser>
          <c:idx val="0"/>
          <c:order val="0"/>
          <c:tx>
            <c:strRef>
              <c:f>'Cross Selling'!$I$5</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'Cross Selling'!$H$6:$H$58</c:f>
              <c:multiLvlStrCache>
                <c:ptCount val="42"/>
                <c:lvl>
                  <c:pt idx="0">
                    <c:v>Baby</c:v>
                  </c:pt>
                  <c:pt idx="1">
                    <c:v>Furniture</c:v>
                  </c:pt>
                  <c:pt idx="2">
                    <c:v>Computers &amp; Accessories</c:v>
                  </c:pt>
                  <c:pt idx="3">
                    <c:v>Luggage_Accessories</c:v>
                  </c:pt>
                  <c:pt idx="4">
                    <c:v>Furniture</c:v>
                  </c:pt>
                  <c:pt idx="5">
                    <c:v>Toys &amp; Gifts</c:v>
                  </c:pt>
                  <c:pt idx="6">
                    <c:v>Home_Appliances</c:v>
                  </c:pt>
                  <c:pt idx="7">
                    <c:v>Construction_Tools</c:v>
                  </c:pt>
                  <c:pt idx="8">
                    <c:v>Baby</c:v>
                  </c:pt>
                  <c:pt idx="9">
                    <c:v>Home_Appliances</c:v>
                  </c:pt>
                  <c:pt idx="10">
                    <c:v>Toys &amp; Gifts</c:v>
                  </c:pt>
                  <c:pt idx="11">
                    <c:v>Construction_Tools</c:v>
                  </c:pt>
                  <c:pt idx="12">
                    <c:v>Baby</c:v>
                  </c:pt>
                  <c:pt idx="13">
                    <c:v>Furniture</c:v>
                  </c:pt>
                  <c:pt idx="14">
                    <c:v>Home_Appliances</c:v>
                  </c:pt>
                  <c:pt idx="15">
                    <c:v>No data</c:v>
                  </c:pt>
                  <c:pt idx="16">
                    <c:v>Luggage_Accessories</c:v>
                  </c:pt>
                  <c:pt idx="17">
                    <c:v>Food &amp; Beverages</c:v>
                  </c:pt>
                  <c:pt idx="18">
                    <c:v>Construction_Tools</c:v>
                  </c:pt>
                  <c:pt idx="19">
                    <c:v>Furniture</c:v>
                  </c:pt>
                  <c:pt idx="20">
                    <c:v>Luggage_Accessories</c:v>
                  </c:pt>
                  <c:pt idx="21">
                    <c:v>Toys &amp; Gifts</c:v>
                  </c:pt>
                  <c:pt idx="22">
                    <c:v>Baby</c:v>
                  </c:pt>
                  <c:pt idx="23">
                    <c:v>Construction_Tools</c:v>
                  </c:pt>
                  <c:pt idx="24">
                    <c:v>Food &amp; Beverages</c:v>
                  </c:pt>
                  <c:pt idx="25">
                    <c:v>Home_Appliances</c:v>
                  </c:pt>
                  <c:pt idx="26">
                    <c:v>Stationery</c:v>
                  </c:pt>
                  <c:pt idx="27">
                    <c:v>Toys &amp; Gifts</c:v>
                  </c:pt>
                  <c:pt idx="28">
                    <c:v>Computers &amp; Accessories</c:v>
                  </c:pt>
                  <c:pt idx="29">
                    <c:v>Toys &amp; Gifts</c:v>
                  </c:pt>
                  <c:pt idx="30">
                    <c:v>Luggage_Accessories</c:v>
                  </c:pt>
                  <c:pt idx="31">
                    <c:v>No data</c:v>
                  </c:pt>
                  <c:pt idx="32">
                    <c:v>Auto</c:v>
                  </c:pt>
                  <c:pt idx="33">
                    <c:v>Home_Appliances</c:v>
                  </c:pt>
                  <c:pt idx="34">
                    <c:v>Home_Appliances</c:v>
                  </c:pt>
                  <c:pt idx="35">
                    <c:v>Fashion</c:v>
                  </c:pt>
                  <c:pt idx="36">
                    <c:v>Baby</c:v>
                  </c:pt>
                  <c:pt idx="37">
                    <c:v>Pet_Shop</c:v>
                  </c:pt>
                  <c:pt idx="38">
                    <c:v>Construction_Tools</c:v>
                  </c:pt>
                  <c:pt idx="39">
                    <c:v>Toys &amp; Gifts</c:v>
                  </c:pt>
                  <c:pt idx="40">
                    <c:v>Food &amp; Beverages</c:v>
                  </c:pt>
                  <c:pt idx="41">
                    <c:v>Luggage_Accessories</c:v>
                  </c:pt>
                </c:lvl>
                <c:lvl>
                  <c:pt idx="0">
                    <c:v>Home_Appliances</c:v>
                  </c:pt>
                  <c:pt idx="4">
                    <c:v>Baby</c:v>
                  </c:pt>
                  <c:pt idx="8">
                    <c:v>Furniture</c:v>
                  </c:pt>
                  <c:pt idx="12">
                    <c:v>Construction_Tools</c:v>
                  </c:pt>
                  <c:pt idx="16">
                    <c:v>Toys &amp; Gifts</c:v>
                  </c:pt>
                  <c:pt idx="20">
                    <c:v>Food &amp; Beverages</c:v>
                  </c:pt>
                  <c:pt idx="24">
                    <c:v>Luggage_Accessories</c:v>
                  </c:pt>
                  <c:pt idx="28">
                    <c:v>Electronics</c:v>
                  </c:pt>
                  <c:pt idx="34">
                    <c:v>No data</c:v>
                  </c:pt>
                  <c:pt idx="38">
                    <c:v>Stationery</c:v>
                  </c:pt>
                </c:lvl>
              </c:multiLvlStrCache>
            </c:multiLvlStrRef>
          </c:cat>
          <c:val>
            <c:numRef>
              <c:f>'Cross Selling'!$I$6:$I$58</c:f>
              <c:numCache>
                <c:formatCode>General</c:formatCode>
                <c:ptCount val="42"/>
                <c:pt idx="0">
                  <c:v>77</c:v>
                </c:pt>
                <c:pt idx="1">
                  <c:v>40</c:v>
                </c:pt>
                <c:pt idx="2">
                  <c:v>16</c:v>
                </c:pt>
                <c:pt idx="3">
                  <c:v>15</c:v>
                </c:pt>
                <c:pt idx="4">
                  <c:v>70</c:v>
                </c:pt>
                <c:pt idx="5">
                  <c:v>26</c:v>
                </c:pt>
                <c:pt idx="6">
                  <c:v>23</c:v>
                </c:pt>
                <c:pt idx="7">
                  <c:v>20</c:v>
                </c:pt>
                <c:pt idx="8">
                  <c:v>62</c:v>
                </c:pt>
                <c:pt idx="9">
                  <c:v>40</c:v>
                </c:pt>
                <c:pt idx="10">
                  <c:v>14</c:v>
                </c:pt>
                <c:pt idx="11">
                  <c:v>11</c:v>
                </c:pt>
                <c:pt idx="12">
                  <c:v>21</c:v>
                </c:pt>
                <c:pt idx="13">
                  <c:v>14</c:v>
                </c:pt>
                <c:pt idx="14">
                  <c:v>9</c:v>
                </c:pt>
                <c:pt idx="15">
                  <c:v>8</c:v>
                </c:pt>
                <c:pt idx="16">
                  <c:v>12</c:v>
                </c:pt>
                <c:pt idx="17">
                  <c:v>12</c:v>
                </c:pt>
                <c:pt idx="18">
                  <c:v>11</c:v>
                </c:pt>
                <c:pt idx="19">
                  <c:v>10</c:v>
                </c:pt>
                <c:pt idx="20">
                  <c:v>13</c:v>
                </c:pt>
                <c:pt idx="21">
                  <c:v>9</c:v>
                </c:pt>
                <c:pt idx="22">
                  <c:v>9</c:v>
                </c:pt>
                <c:pt idx="23">
                  <c:v>4</c:v>
                </c:pt>
                <c:pt idx="24">
                  <c:v>12</c:v>
                </c:pt>
                <c:pt idx="25">
                  <c:v>8</c:v>
                </c:pt>
                <c:pt idx="26">
                  <c:v>6</c:v>
                </c:pt>
                <c:pt idx="27">
                  <c:v>5</c:v>
                </c:pt>
                <c:pt idx="28">
                  <c:v>11</c:v>
                </c:pt>
                <c:pt idx="29">
                  <c:v>9</c:v>
                </c:pt>
                <c:pt idx="30">
                  <c:v>2</c:v>
                </c:pt>
                <c:pt idx="31">
                  <c:v>2</c:v>
                </c:pt>
                <c:pt idx="32">
                  <c:v>2</c:v>
                </c:pt>
                <c:pt idx="33">
                  <c:v>2</c:v>
                </c:pt>
                <c:pt idx="34">
                  <c:v>9</c:v>
                </c:pt>
                <c:pt idx="35">
                  <c:v>9</c:v>
                </c:pt>
                <c:pt idx="36">
                  <c:v>5</c:v>
                </c:pt>
                <c:pt idx="37">
                  <c:v>4</c:v>
                </c:pt>
                <c:pt idx="38">
                  <c:v>6</c:v>
                </c:pt>
                <c:pt idx="39">
                  <c:v>6</c:v>
                </c:pt>
                <c:pt idx="40">
                  <c:v>6</c:v>
                </c:pt>
                <c:pt idx="41">
                  <c:v>5</c:v>
                </c:pt>
              </c:numCache>
            </c:numRef>
          </c:val>
        </c:ser>
        <c:dLbls>
          <c:dLblPos val="outEnd"/>
          <c:showLegendKey val="0"/>
          <c:showVal val="1"/>
          <c:showCatName val="0"/>
          <c:showSerName val="0"/>
          <c:showPercent val="0"/>
          <c:showBubbleSize val="0"/>
        </c:dLbls>
        <c:gapWidth val="100"/>
        <c:overlap val="-24"/>
        <c:axId val="658600304"/>
        <c:axId val="658601872"/>
      </c:barChart>
      <c:catAx>
        <c:axId val="658600304"/>
        <c:scaling>
          <c:orientation val="minMax"/>
        </c:scaling>
        <c:delete val="0"/>
        <c:axPos val="b"/>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chemeClr val="bg2"/>
                    </a:solidFill>
                    <a:latin typeface="+mn-lt"/>
                    <a:ea typeface="+mn-ea"/>
                    <a:cs typeface="+mn-cs"/>
                  </a:defRPr>
                </a:pPr>
                <a:r>
                  <a:rPr lang="en-US" sz="800" dirty="0" smtClean="0">
                    <a:solidFill>
                      <a:schemeClr val="bg2"/>
                    </a:solidFill>
                    <a:latin typeface="Calibri" panose="020F0502020204030204" pitchFamily="34" charset="0"/>
                    <a:cs typeface="Calibri" panose="020F0502020204030204" pitchFamily="34" charset="0"/>
                  </a:rPr>
                  <a:t> </a:t>
                </a:r>
                <a:r>
                  <a:rPr lang="en-US" sz="800" b="0" i="0" baseline="0" dirty="0" smtClean="0">
                    <a:solidFill>
                      <a:schemeClr val="bg2"/>
                    </a:solidFill>
                    <a:effectLst/>
                    <a:latin typeface="Calibri" panose="020F0502020204030204" pitchFamily="34" charset="0"/>
                    <a:cs typeface="Calibri" panose="020F0502020204030204" pitchFamily="34" charset="0"/>
                  </a:rPr>
                  <a:t>Category</a:t>
                </a:r>
                <a:endParaRPr lang="en-US" sz="800" dirty="0" smtClean="0">
                  <a:solidFill>
                    <a:schemeClr val="bg2"/>
                  </a:solidFill>
                  <a:effectLst/>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chemeClr val="bg2"/>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601872"/>
        <c:crosses val="autoZero"/>
        <c:auto val="1"/>
        <c:lblAlgn val="ctr"/>
        <c:lblOffset val="100"/>
        <c:noMultiLvlLbl val="0"/>
      </c:catAx>
      <c:valAx>
        <c:axId val="658601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black">
                        <a:lumMod val="65000"/>
                        <a:lumOff val="35000"/>
                      </a:prstClr>
                    </a:solidFill>
                    <a:latin typeface="+mn-lt"/>
                    <a:ea typeface="+mn-ea"/>
                    <a:cs typeface="+mn-cs"/>
                  </a:defRPr>
                </a:pPr>
                <a:r>
                  <a:rPr lang="en-US" sz="800" dirty="0" smtClean="0">
                    <a:solidFill>
                      <a:schemeClr val="tx1"/>
                    </a:solidFill>
                    <a:latin typeface="Calibri" panose="020F0502020204030204" pitchFamily="34" charset="0"/>
                    <a:cs typeface="Calibri" panose="020F0502020204030204" pitchFamily="34" charset="0"/>
                  </a:rPr>
                  <a:t> </a:t>
                </a:r>
                <a:r>
                  <a:rPr lang="en-US" sz="800" b="0" i="0" baseline="0" dirty="0" smtClean="0">
                    <a:solidFill>
                      <a:schemeClr val="tx1"/>
                    </a:solidFill>
                    <a:effectLst/>
                    <a:latin typeface="Calibri" panose="020F0502020204030204" pitchFamily="34" charset="0"/>
                    <a:cs typeface="Calibri" panose="020F0502020204030204" pitchFamily="34" charset="0"/>
                  </a:rPr>
                  <a:t>Order Count</a:t>
                </a:r>
                <a:endParaRPr lang="en-US" sz="800" dirty="0" smtClean="0">
                  <a:solidFill>
                    <a:schemeClr val="tx1"/>
                  </a:solidFill>
                  <a:effectLst/>
                  <a:latin typeface="Calibri" panose="020F0502020204030204" pitchFamily="34" charset="0"/>
                  <a:cs typeface="Calibri" panose="020F0502020204030204" pitchFamily="34" charset="0"/>
                </a:endParaRPr>
              </a:p>
            </c:rich>
          </c:tx>
          <c:layout>
            <c:manualLayout>
              <c:xMode val="edge"/>
              <c:yMode val="edge"/>
              <c:x val="1.3888888888888889E-3"/>
              <c:y val="0.59795029447502435"/>
            </c:manualLayout>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658600304"/>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Pareto Analysis of Category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 category behavior'!$J$3</c:f>
              <c:strCache>
                <c:ptCount val="1"/>
                <c:pt idx="0">
                  <c:v>SALES_AMT</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behavior'!$I$4:$I$17</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Auto</c:v>
                </c:pt>
                <c:pt idx="9">
                  <c:v>Stationery</c:v>
                </c:pt>
                <c:pt idx="10">
                  <c:v>Electronics</c:v>
                </c:pt>
                <c:pt idx="11">
                  <c:v>Pet_Shop</c:v>
                </c:pt>
                <c:pt idx="12">
                  <c:v>Fashion</c:v>
                </c:pt>
                <c:pt idx="13">
                  <c:v>No data</c:v>
                </c:pt>
              </c:strCache>
            </c:strRef>
          </c:cat>
          <c:val>
            <c:numRef>
              <c:f>' category behavior'!$J$4:$J$17</c:f>
              <c:numCache>
                <c:formatCode>[&gt;0]\ 0.00,,\ "M";General</c:formatCode>
                <c:ptCount val="14"/>
                <c:pt idx="0">
                  <c:v>2635038.67</c:v>
                </c:pt>
                <c:pt idx="1">
                  <c:v>1785071.6200000099</c:v>
                </c:pt>
                <c:pt idx="2">
                  <c:v>1711718.83</c:v>
                </c:pt>
                <c:pt idx="3">
                  <c:v>1646794.31</c:v>
                </c:pt>
                <c:pt idx="4">
                  <c:v>1641033.31</c:v>
                </c:pt>
                <c:pt idx="5">
                  <c:v>1351466.99000001</c:v>
                </c:pt>
                <c:pt idx="6">
                  <c:v>1286063.8799999999</c:v>
                </c:pt>
                <c:pt idx="7">
                  <c:v>1100681.81</c:v>
                </c:pt>
                <c:pt idx="8">
                  <c:v>684410.15999999805</c:v>
                </c:pt>
                <c:pt idx="9">
                  <c:v>679199.37000000302</c:v>
                </c:pt>
                <c:pt idx="10">
                  <c:v>548326.67000000097</c:v>
                </c:pt>
                <c:pt idx="11">
                  <c:v>252632.93</c:v>
                </c:pt>
                <c:pt idx="12">
                  <c:v>243447.7</c:v>
                </c:pt>
                <c:pt idx="13">
                  <c:v>213150.36</c:v>
                </c:pt>
              </c:numCache>
            </c:numRef>
          </c:val>
        </c:ser>
        <c:dLbls>
          <c:showLegendKey val="0"/>
          <c:showVal val="0"/>
          <c:showCatName val="0"/>
          <c:showSerName val="0"/>
          <c:showPercent val="0"/>
          <c:showBubbleSize val="0"/>
        </c:dLbls>
        <c:gapWidth val="100"/>
        <c:overlap val="-24"/>
        <c:axId val="653488736"/>
        <c:axId val="653479720"/>
      </c:barChart>
      <c:lineChart>
        <c:grouping val="standard"/>
        <c:varyColors val="0"/>
        <c:ser>
          <c:idx val="1"/>
          <c:order val="1"/>
          <c:tx>
            <c:strRef>
              <c:f>' category behavior'!$L$3</c:f>
              <c:strCache>
                <c:ptCount val="1"/>
                <c:pt idx="0">
                  <c:v>Cumulative Percentage of Sales</c:v>
                </c:pt>
              </c:strCache>
            </c:strRef>
          </c:tx>
          <c:spPr>
            <a:ln w="34925" cap="rnd">
              <a:solidFill>
                <a:srgbClr val="FFC000"/>
              </a:solidFill>
              <a:round/>
            </a:ln>
            <a:effectLst>
              <a:outerShdw blurRad="40000" dist="23000" dir="5400000" rotWithShape="0">
                <a:srgbClr val="000000">
                  <a:alpha val="35000"/>
                </a:srgbClr>
              </a:outerShdw>
            </a:effectLst>
          </c:spPr>
          <c:marker>
            <c:symbol val="circle"/>
            <c:size val="6"/>
            <c:spPr>
              <a:solidFill>
                <a:srgbClr val="45818E"/>
              </a:soli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behavior'!$I$4:$I$17</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Auto</c:v>
                </c:pt>
                <c:pt idx="9">
                  <c:v>Stationery</c:v>
                </c:pt>
                <c:pt idx="10">
                  <c:v>Electronics</c:v>
                </c:pt>
                <c:pt idx="11">
                  <c:v>Pet_Shop</c:v>
                </c:pt>
                <c:pt idx="12">
                  <c:v>Fashion</c:v>
                </c:pt>
                <c:pt idx="13">
                  <c:v>No data</c:v>
                </c:pt>
              </c:strCache>
            </c:strRef>
          </c:cat>
          <c:val>
            <c:numRef>
              <c:f>' category behavior'!$L$4:$L$17</c:f>
              <c:numCache>
                <c:formatCode>0.00</c:formatCode>
                <c:ptCount val="14"/>
                <c:pt idx="0">
                  <c:v>16.699616935612116</c:v>
                </c:pt>
                <c:pt idx="1">
                  <c:v>28.0125485430381</c:v>
                </c:pt>
                <c:pt idx="2">
                  <c:v>38.860605191282346</c:v>
                </c:pt>
                <c:pt idx="3">
                  <c:v>49.29720123134944</c:v>
                </c:pt>
                <c:pt idx="4">
                  <c:v>59.697286804127629</c:v>
                </c:pt>
                <c:pt idx="5">
                  <c:v>68.262239300299115</c:v>
                </c:pt>
                <c:pt idx="6">
                  <c:v>76.412698113386298</c:v>
                </c:pt>
                <c:pt idx="7">
                  <c:v>83.388293881396862</c:v>
                </c:pt>
                <c:pt idx="8">
                  <c:v>87.725758689395676</c:v>
                </c:pt>
                <c:pt idx="9">
                  <c:v>92.030199998376219</c:v>
                </c:pt>
                <c:pt idx="10">
                  <c:v>95.505232622690542</c:v>
                </c:pt>
                <c:pt idx="11">
                  <c:v>97.106299508104144</c:v>
                </c:pt>
                <c:pt idx="12">
                  <c:v>98.649154791459736</c:v>
                </c:pt>
                <c:pt idx="13">
                  <c:v>100</c:v>
                </c:pt>
              </c:numCache>
            </c:numRef>
          </c:val>
          <c:smooth val="0"/>
        </c:ser>
        <c:dLbls>
          <c:showLegendKey val="0"/>
          <c:showVal val="0"/>
          <c:showCatName val="0"/>
          <c:showSerName val="0"/>
          <c:showPercent val="0"/>
          <c:showBubbleSize val="0"/>
        </c:dLbls>
        <c:marker val="1"/>
        <c:smooth val="0"/>
        <c:axId val="653496184"/>
        <c:axId val="653480112"/>
      </c:lineChart>
      <c:catAx>
        <c:axId val="65348873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3479720"/>
        <c:crosses val="autoZero"/>
        <c:auto val="1"/>
        <c:lblAlgn val="ctr"/>
        <c:lblOffset val="100"/>
        <c:noMultiLvlLbl val="0"/>
      </c:catAx>
      <c:valAx>
        <c:axId val="653479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0.00,,\ &quot;M&quot;;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3488736"/>
        <c:crosses val="autoZero"/>
        <c:crossBetween val="between"/>
      </c:valAx>
      <c:valAx>
        <c:axId val="653480112"/>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CF %</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3496184"/>
        <c:crosses val="max"/>
        <c:crossBetween val="between"/>
      </c:valAx>
      <c:catAx>
        <c:axId val="653496184"/>
        <c:scaling>
          <c:orientation val="minMax"/>
        </c:scaling>
        <c:delete val="1"/>
        <c:axPos val="b"/>
        <c:numFmt formatCode="General" sourceLinked="1"/>
        <c:majorTickMark val="none"/>
        <c:minorTickMark val="none"/>
        <c:tickLblPos val="nextTo"/>
        <c:crossAx val="65348011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category behavior!PivotTable5</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Profit </a:t>
            </a:r>
            <a:r>
              <a:rPr lang="en-US" sz="1600" dirty="0" smtClean="0">
                <a:solidFill>
                  <a:schemeClr val="tx1"/>
                </a:solidFill>
                <a:latin typeface="Calibri" panose="020F0502020204030204" pitchFamily="34" charset="0"/>
                <a:cs typeface="Calibri" panose="020F0502020204030204" pitchFamily="34" charset="0"/>
              </a:rPr>
              <a:t>by</a:t>
            </a:r>
            <a:r>
              <a:rPr lang="en-US" sz="1600" baseline="0" dirty="0" smtClean="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Category</a:t>
            </a:r>
            <a:endParaRPr lang="en-US" sz="1600" dirty="0">
              <a:solidFill>
                <a:schemeClr val="tx1"/>
              </a:solidFill>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layout>
            <c:manualLayout>
              <c:x val="-4.2979221347331606E-2"/>
              <c:y val="-7.403944298629340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layout>
            <c:manualLayout>
              <c:x val="-4.0903324584427199E-3"/>
              <c:y val="-6.478018372703414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layout>
            <c:manualLayout>
              <c:x val="-4.2979221347331606E-2"/>
              <c:y val="-7.403944298629340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layout>
            <c:manualLayout>
              <c:x val="-4.0903324584427199E-3"/>
              <c:y val="-6.478018372703414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1750"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1750" cap="rnd">
            <a:solidFill>
              <a:schemeClr val="accent2"/>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layout>
            <c:manualLayout>
              <c:x val="-4.2979221347331606E-2"/>
              <c:y val="-7.403944298629340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1750" cap="rnd">
            <a:solidFill>
              <a:schemeClr val="accent2"/>
            </a:solidFill>
            <a:round/>
          </a:ln>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a:scene3d>
              <a:camera prst="orthographicFront">
                <a:rot lat="0" lon="0" rev="0"/>
              </a:camera>
              <a:lightRig rig="threePt" dir="t">
                <a:rot lat="0" lon="0" rev="1200000"/>
              </a:lightRig>
            </a:scene3d>
            <a:sp3d>
              <a:bevelT w="63500" h="25400"/>
            </a:sp3d>
          </c:spPr>
        </c:marker>
        <c:dLbl>
          <c:idx val="0"/>
          <c:layout>
            <c:manualLayout>
              <c:x val="-4.0903324584427199E-3"/>
              <c:y val="-6.478018372703414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962303149606299"/>
          <c:y val="0.12533360956408351"/>
          <c:w val="0.76817989938757658"/>
          <c:h val="0.51885566289816576"/>
        </c:manualLayout>
      </c:layout>
      <c:barChart>
        <c:barDir val="col"/>
        <c:grouping val="clustered"/>
        <c:varyColors val="0"/>
        <c:ser>
          <c:idx val="0"/>
          <c:order val="0"/>
          <c:tx>
            <c:strRef>
              <c:f>' category behavior'!$N$22</c:f>
              <c:strCache>
                <c:ptCount val="1"/>
                <c:pt idx="0">
                  <c:v> TOT_AMT</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gt;0]\ 0.00,,\ &quot;M&quot;;General"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2"/>
                    </a:solidFill>
                    <a:latin typeface="Calibri" panose="020F0502020204030204" pitchFamily="34" charset="0"/>
                    <a:ea typeface="+mn-ea"/>
                    <a:cs typeface="Calibri" panose="020F050202020403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behavior'!$M$23:$M$37</c:f>
              <c:strCache>
                <c:ptCount val="14"/>
                <c:pt idx="0">
                  <c:v>Home_Appliances</c:v>
                </c:pt>
                <c:pt idx="1">
                  <c:v>Toys &amp; Gifts</c:v>
                </c:pt>
                <c:pt idx="2">
                  <c:v>Baby</c:v>
                </c:pt>
                <c:pt idx="3">
                  <c:v>Furniture</c:v>
                </c:pt>
                <c:pt idx="4">
                  <c:v>Luggage_Accessories</c:v>
                </c:pt>
                <c:pt idx="5">
                  <c:v>Food &amp; Beverages</c:v>
                </c:pt>
                <c:pt idx="6">
                  <c:v>Computers &amp; Accessories</c:v>
                </c:pt>
                <c:pt idx="7">
                  <c:v>Construction_Tools</c:v>
                </c:pt>
                <c:pt idx="8">
                  <c:v>Stationery</c:v>
                </c:pt>
                <c:pt idx="9">
                  <c:v>Auto</c:v>
                </c:pt>
                <c:pt idx="10">
                  <c:v>Electronics</c:v>
                </c:pt>
                <c:pt idx="11">
                  <c:v>Fashion</c:v>
                </c:pt>
                <c:pt idx="12">
                  <c:v>Pet_Shop</c:v>
                </c:pt>
                <c:pt idx="13">
                  <c:v>No data</c:v>
                </c:pt>
              </c:strCache>
            </c:strRef>
          </c:cat>
          <c:val>
            <c:numRef>
              <c:f>' category behavior'!$N$23:$N$37</c:f>
              <c:numCache>
                <c:formatCode>General</c:formatCode>
                <c:ptCount val="14"/>
                <c:pt idx="0">
                  <c:v>1785071.6200000099</c:v>
                </c:pt>
                <c:pt idx="1">
                  <c:v>2635038.67</c:v>
                </c:pt>
                <c:pt idx="2">
                  <c:v>1711718.83</c:v>
                </c:pt>
                <c:pt idx="3">
                  <c:v>1351466.99000001</c:v>
                </c:pt>
                <c:pt idx="4">
                  <c:v>1641033.31</c:v>
                </c:pt>
                <c:pt idx="5">
                  <c:v>1646794.31</c:v>
                </c:pt>
                <c:pt idx="6">
                  <c:v>1286063.8799999999</c:v>
                </c:pt>
                <c:pt idx="7">
                  <c:v>1100681.81</c:v>
                </c:pt>
                <c:pt idx="8">
                  <c:v>679199.37000000302</c:v>
                </c:pt>
                <c:pt idx="9">
                  <c:v>684410.15999999805</c:v>
                </c:pt>
                <c:pt idx="10">
                  <c:v>548326.67000000097</c:v>
                </c:pt>
                <c:pt idx="11">
                  <c:v>243447.7</c:v>
                </c:pt>
                <c:pt idx="12">
                  <c:v>252632.93</c:v>
                </c:pt>
                <c:pt idx="13">
                  <c:v>213150.36</c:v>
                </c:pt>
              </c:numCache>
            </c:numRef>
          </c:val>
        </c:ser>
        <c:dLbls>
          <c:showLegendKey val="0"/>
          <c:showVal val="0"/>
          <c:showCatName val="0"/>
          <c:showSerName val="0"/>
          <c:showPercent val="0"/>
          <c:showBubbleSize val="0"/>
        </c:dLbls>
        <c:gapWidth val="108"/>
        <c:axId val="652813120"/>
        <c:axId val="652799792"/>
      </c:barChart>
      <c:lineChart>
        <c:grouping val="standard"/>
        <c:varyColors val="0"/>
        <c:ser>
          <c:idx val="1"/>
          <c:order val="1"/>
          <c:tx>
            <c:strRef>
              <c:f>' category behavior'!$O$22</c:f>
              <c:strCache>
                <c:ptCount val="1"/>
                <c:pt idx="0">
                  <c:v>  PROFIT</c:v>
                </c:pt>
              </c:strCache>
            </c:strRef>
          </c:tx>
          <c:spPr>
            <a:ln w="34925" cap="rnd">
              <a:solidFill>
                <a:srgbClr val="FFC000"/>
              </a:solidFill>
              <a:round/>
            </a:ln>
            <a:effectLst>
              <a:outerShdw blurRad="40000" dist="23000" dir="5400000" rotWithShape="0">
                <a:srgbClr val="000000">
                  <a:alpha val="35000"/>
                </a:srgbClr>
              </a:outerShdw>
            </a:effectLst>
          </c:spPr>
          <c:marker>
            <c:symbol val="circle"/>
            <c:size val="6"/>
            <c:spPr>
              <a:solidFill>
                <a:srgbClr val="348E90"/>
              </a:soli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0"/>
            <c:marker>
              <c:symbol val="circle"/>
              <c:size val="6"/>
              <c:spPr>
                <a:solidFill>
                  <a:srgbClr val="348E90"/>
                </a:soli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dPt>
          <c:dPt>
            <c:idx val="1"/>
            <c:marker>
              <c:symbol val="circle"/>
              <c:size val="6"/>
              <c:spPr>
                <a:solidFill>
                  <a:srgbClr val="348E90"/>
                </a:soli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dPt>
          <c:dLbls>
            <c:dLbl>
              <c:idx val="1"/>
              <c:layout>
                <c:manualLayout>
                  <c:x val="-3.3743110236220501E-2"/>
                  <c:y val="-0.11542368350708367"/>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rgbClr val="FFC000"/>
                      </a:solidFill>
                      <a:round/>
                    </a:ln>
                    <a:effectLst/>
                  </c:spPr>
                </c15:leaderLines>
              </c:ext>
            </c:extLst>
          </c:dLbls>
          <c:cat>
            <c:strRef>
              <c:f>' category behavior'!$M$23:$M$37</c:f>
              <c:strCache>
                <c:ptCount val="14"/>
                <c:pt idx="0">
                  <c:v>Home_Appliances</c:v>
                </c:pt>
                <c:pt idx="1">
                  <c:v>Toys &amp; Gifts</c:v>
                </c:pt>
                <c:pt idx="2">
                  <c:v>Baby</c:v>
                </c:pt>
                <c:pt idx="3">
                  <c:v>Furniture</c:v>
                </c:pt>
                <c:pt idx="4">
                  <c:v>Luggage_Accessories</c:v>
                </c:pt>
                <c:pt idx="5">
                  <c:v>Food &amp; Beverages</c:v>
                </c:pt>
                <c:pt idx="6">
                  <c:v>Computers &amp; Accessories</c:v>
                </c:pt>
                <c:pt idx="7">
                  <c:v>Construction_Tools</c:v>
                </c:pt>
                <c:pt idx="8">
                  <c:v>Stationery</c:v>
                </c:pt>
                <c:pt idx="9">
                  <c:v>Auto</c:v>
                </c:pt>
                <c:pt idx="10">
                  <c:v>Electronics</c:v>
                </c:pt>
                <c:pt idx="11">
                  <c:v>Fashion</c:v>
                </c:pt>
                <c:pt idx="12">
                  <c:v>Pet_Shop</c:v>
                </c:pt>
                <c:pt idx="13">
                  <c:v>No data</c:v>
                </c:pt>
              </c:strCache>
            </c:strRef>
          </c:cat>
          <c:val>
            <c:numRef>
              <c:f>' category behavior'!$O$23:$O$37</c:f>
              <c:numCache>
                <c:formatCode>0.00%</c:formatCode>
                <c:ptCount val="14"/>
                <c:pt idx="0">
                  <c:v>0.13348559338463917</c:v>
                </c:pt>
                <c:pt idx="1">
                  <c:v>0.12304327137905803</c:v>
                </c:pt>
                <c:pt idx="2">
                  <c:v>0.12116829280639393</c:v>
                </c:pt>
                <c:pt idx="3">
                  <c:v>0.11748919448684357</c:v>
                </c:pt>
                <c:pt idx="4">
                  <c:v>0.10225620843458942</c:v>
                </c:pt>
                <c:pt idx="5">
                  <c:v>9.6644899585751565E-2</c:v>
                </c:pt>
                <c:pt idx="6">
                  <c:v>6.9798775048521236E-2</c:v>
                </c:pt>
                <c:pt idx="7">
                  <c:v>5.7512216436719915E-2</c:v>
                </c:pt>
                <c:pt idx="8">
                  <c:v>5.2980677287273653E-2</c:v>
                </c:pt>
                <c:pt idx="9">
                  <c:v>4.1299163273603834E-2</c:v>
                </c:pt>
                <c:pt idx="10">
                  <c:v>3.5519459195782317E-2</c:v>
                </c:pt>
                <c:pt idx="11">
                  <c:v>1.8565065945915928E-2</c:v>
                </c:pt>
                <c:pt idx="12">
                  <c:v>1.7525055796912378E-2</c:v>
                </c:pt>
                <c:pt idx="13">
                  <c:v>1.271212693799504E-2</c:v>
                </c:pt>
              </c:numCache>
            </c:numRef>
          </c:val>
          <c:smooth val="0"/>
        </c:ser>
        <c:dLbls>
          <c:showLegendKey val="0"/>
          <c:showVal val="0"/>
          <c:showCatName val="0"/>
          <c:showSerName val="0"/>
          <c:showPercent val="0"/>
          <c:showBubbleSize val="0"/>
        </c:dLbls>
        <c:marker val="1"/>
        <c:smooth val="0"/>
        <c:axId val="652807632"/>
        <c:axId val="652800968"/>
      </c:lineChart>
      <c:catAx>
        <c:axId val="65281312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652799792"/>
        <c:crosses val="autoZero"/>
        <c:auto val="1"/>
        <c:lblAlgn val="ctr"/>
        <c:lblOffset val="100"/>
        <c:noMultiLvlLbl val="0"/>
      </c:catAx>
      <c:valAx>
        <c:axId val="652799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Total Amount</a:t>
                </a:r>
              </a:p>
            </c:rich>
          </c:tx>
          <c:layout>
            <c:manualLayout>
              <c:xMode val="edge"/>
              <c:yMode val="edge"/>
              <c:x val="2.2698272090988625E-2"/>
              <c:y val="0.26075157272007665"/>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t;0]\ 0.00,,\ &quot;M&quot;;General"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52813120"/>
        <c:crosses val="autoZero"/>
        <c:crossBetween val="between"/>
      </c:valAx>
      <c:valAx>
        <c:axId val="652800968"/>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Profit</a:t>
                </a:r>
              </a:p>
            </c:rich>
          </c:tx>
          <c:layout>
            <c:manualLayout>
              <c:xMode val="edge"/>
              <c:yMode val="edge"/>
              <c:x val="0.94302537182852142"/>
              <c:y val="0.3370125956477662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807632"/>
        <c:crosses val="max"/>
        <c:crossBetween val="between"/>
      </c:valAx>
      <c:catAx>
        <c:axId val="652807632"/>
        <c:scaling>
          <c:orientation val="minMax"/>
        </c:scaling>
        <c:delete val="1"/>
        <c:axPos val="b"/>
        <c:numFmt formatCode="General" sourceLinked="1"/>
        <c:majorTickMark val="none"/>
        <c:minorTickMark val="none"/>
        <c:tickLblPos val="nextTo"/>
        <c:crossAx val="652800968"/>
        <c:crosses val="autoZero"/>
        <c:auto val="1"/>
        <c:lblAlgn val="ctr"/>
        <c:lblOffset val="100"/>
        <c:noMultiLvlLbl val="0"/>
      </c:catAx>
      <c:spPr>
        <a:noFill/>
        <a:ln>
          <a:noFill/>
        </a:ln>
        <a:effectLst/>
      </c:spPr>
    </c:plotArea>
    <c:legend>
      <c:legendPos val="b"/>
      <c:layout>
        <c:manualLayout>
          <c:xMode val="edge"/>
          <c:yMode val="edge"/>
          <c:x val="0.58107469378827659"/>
          <c:y val="0.90836115510374271"/>
          <c:w val="0.26285050306211721"/>
          <c:h val="6.4722242386125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category behavior!Penetration</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Category Penetration Analysis(2021)</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490771475097939"/>
          <c:y val="0.2094077340747437"/>
          <c:w val="0.84175893000170721"/>
          <c:h val="0.33365303295421406"/>
        </c:manualLayout>
      </c:layout>
      <c:barChart>
        <c:barDir val="col"/>
        <c:grouping val="clustered"/>
        <c:varyColors val="0"/>
        <c:ser>
          <c:idx val="0"/>
          <c:order val="0"/>
          <c:tx>
            <c:strRef>
              <c:f>' category behavior'!$I$60</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behavior'!$H$61:$H$74</c:f>
              <c:strCache>
                <c:ptCount val="14"/>
                <c:pt idx="0">
                  <c:v>Toys &amp; Gifts</c:v>
                </c:pt>
                <c:pt idx="1">
                  <c:v>Food &amp; Beverages</c:v>
                </c:pt>
                <c:pt idx="2">
                  <c:v>Home_Appliances</c:v>
                </c:pt>
                <c:pt idx="3">
                  <c:v>Baby</c:v>
                </c:pt>
                <c:pt idx="4">
                  <c:v>Luggage_Accessories</c:v>
                </c:pt>
                <c:pt idx="5">
                  <c:v>Furniture</c:v>
                </c:pt>
                <c:pt idx="6">
                  <c:v>Computers &amp; Accessories</c:v>
                </c:pt>
                <c:pt idx="7">
                  <c:v>Stationery</c:v>
                </c:pt>
                <c:pt idx="8">
                  <c:v>Construction_Tools</c:v>
                </c:pt>
                <c:pt idx="9">
                  <c:v>Auto</c:v>
                </c:pt>
                <c:pt idx="10">
                  <c:v>Electronics</c:v>
                </c:pt>
                <c:pt idx="11">
                  <c:v>Pet_Shop</c:v>
                </c:pt>
                <c:pt idx="12">
                  <c:v>Fashion</c:v>
                </c:pt>
                <c:pt idx="13">
                  <c:v>No data</c:v>
                </c:pt>
              </c:strCache>
            </c:strRef>
          </c:cat>
          <c:val>
            <c:numRef>
              <c:f>' category behavior'!$I$61:$I$74</c:f>
              <c:numCache>
                <c:formatCode>0.00%</c:formatCode>
                <c:ptCount val="14"/>
                <c:pt idx="0">
                  <c:v>0.14046351725187614</c:v>
                </c:pt>
                <c:pt idx="1">
                  <c:v>0.13227725295780476</c:v>
                </c:pt>
                <c:pt idx="2">
                  <c:v>0.11813928165583357</c:v>
                </c:pt>
                <c:pt idx="3">
                  <c:v>0.1148371433158512</c:v>
                </c:pt>
                <c:pt idx="4">
                  <c:v>9.0476930409152417E-2</c:v>
                </c:pt>
                <c:pt idx="5">
                  <c:v>7.4258766580414887E-2</c:v>
                </c:pt>
                <c:pt idx="6">
                  <c:v>6.8410195002923863E-2</c:v>
                </c:pt>
                <c:pt idx="7">
                  <c:v>6.6495721306909644E-2</c:v>
                </c:pt>
                <c:pt idx="8">
                  <c:v>5.2846812702179877E-2</c:v>
                </c:pt>
                <c:pt idx="9">
                  <c:v>4.7470306888978797E-2</c:v>
                </c:pt>
                <c:pt idx="10">
                  <c:v>4.1619968170241189E-2</c:v>
                </c:pt>
                <c:pt idx="11">
                  <c:v>2.1566738191126152E-2</c:v>
                </c:pt>
                <c:pt idx="12">
                  <c:v>2.0507364775459905E-2</c:v>
                </c:pt>
                <c:pt idx="13">
                  <c:v>1.0630000791247717E-2</c:v>
                </c:pt>
              </c:numCache>
            </c:numRef>
          </c:val>
        </c:ser>
        <c:dLbls>
          <c:dLblPos val="outEnd"/>
          <c:showLegendKey val="0"/>
          <c:showVal val="1"/>
          <c:showCatName val="0"/>
          <c:showSerName val="0"/>
          <c:showPercent val="0"/>
          <c:showBubbleSize val="0"/>
        </c:dLbls>
        <c:gapWidth val="100"/>
        <c:overlap val="-24"/>
        <c:axId val="349993432"/>
        <c:axId val="349994216"/>
      </c:barChart>
      <c:catAx>
        <c:axId val="34999343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49994216"/>
        <c:crosses val="autoZero"/>
        <c:auto val="1"/>
        <c:lblAlgn val="ctr"/>
        <c:lblOffset val="100"/>
        <c:noMultiLvlLbl val="0"/>
      </c:catAx>
      <c:valAx>
        <c:axId val="349994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Penetration</a:t>
                </a:r>
              </a:p>
            </c:rich>
          </c:tx>
          <c:layout>
            <c:manualLayout>
              <c:xMode val="edge"/>
              <c:yMode val="edge"/>
              <c:x val="1.0805893195205132E-2"/>
              <c:y val="0.25532855120985842"/>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49993432"/>
        <c:crosses val="autoZero"/>
        <c:crossBetween val="between"/>
      </c:valAx>
      <c:spPr>
        <a:noFill/>
        <a:ln>
          <a:noFill/>
        </a:ln>
        <a:effectLst/>
      </c:spPr>
    </c:plotArea>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category behavior!Penetration</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Category Penetration Analysis(2022)</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95143642852963"/>
          <c:y val="0.1902314814814815"/>
          <c:w val="0.83897585451922152"/>
          <c:h val="0.38014063420830113"/>
        </c:manualLayout>
      </c:layout>
      <c:barChart>
        <c:barDir val="col"/>
        <c:grouping val="clustered"/>
        <c:varyColors val="0"/>
        <c:ser>
          <c:idx val="0"/>
          <c:order val="0"/>
          <c:tx>
            <c:strRef>
              <c:f>' category behavior'!$I$60</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behavior'!$H$61:$H$74</c:f>
              <c:strCache>
                <c:ptCount val="14"/>
                <c:pt idx="0">
                  <c:v>Toys &amp; Gifts</c:v>
                </c:pt>
                <c:pt idx="1">
                  <c:v>Food &amp; Beverages</c:v>
                </c:pt>
                <c:pt idx="2">
                  <c:v>Home_Appliances</c:v>
                </c:pt>
                <c:pt idx="3">
                  <c:v>Baby</c:v>
                </c:pt>
                <c:pt idx="4">
                  <c:v>Luggage_Accessories</c:v>
                </c:pt>
                <c:pt idx="5">
                  <c:v>Furniture</c:v>
                </c:pt>
                <c:pt idx="6">
                  <c:v>Computers &amp; Accessories</c:v>
                </c:pt>
                <c:pt idx="7">
                  <c:v>Stationery</c:v>
                </c:pt>
                <c:pt idx="8">
                  <c:v>Construction_Tools</c:v>
                </c:pt>
                <c:pt idx="9">
                  <c:v>Auto</c:v>
                </c:pt>
                <c:pt idx="10">
                  <c:v>Electronics</c:v>
                </c:pt>
                <c:pt idx="11">
                  <c:v>Pet_Shop</c:v>
                </c:pt>
                <c:pt idx="12">
                  <c:v>Fashion</c:v>
                </c:pt>
                <c:pt idx="13">
                  <c:v>No data</c:v>
                </c:pt>
              </c:strCache>
            </c:strRef>
          </c:cat>
          <c:val>
            <c:numRef>
              <c:f>' category behavior'!$I$61:$I$74</c:f>
              <c:numCache>
                <c:formatCode>0.00%</c:formatCode>
                <c:ptCount val="14"/>
                <c:pt idx="0">
                  <c:v>0.14046351725187614</c:v>
                </c:pt>
                <c:pt idx="1">
                  <c:v>0.13227725295780476</c:v>
                </c:pt>
                <c:pt idx="2">
                  <c:v>0.11813928165583357</c:v>
                </c:pt>
                <c:pt idx="3">
                  <c:v>0.1148371433158512</c:v>
                </c:pt>
                <c:pt idx="4">
                  <c:v>9.0476930409152417E-2</c:v>
                </c:pt>
                <c:pt idx="5">
                  <c:v>7.4258766580414887E-2</c:v>
                </c:pt>
                <c:pt idx="6">
                  <c:v>6.8410195002923863E-2</c:v>
                </c:pt>
                <c:pt idx="7">
                  <c:v>6.6495721306909644E-2</c:v>
                </c:pt>
                <c:pt idx="8">
                  <c:v>5.2846812702179877E-2</c:v>
                </c:pt>
                <c:pt idx="9">
                  <c:v>4.7470306888978797E-2</c:v>
                </c:pt>
                <c:pt idx="10">
                  <c:v>4.1619968170241189E-2</c:v>
                </c:pt>
                <c:pt idx="11">
                  <c:v>2.1566738191126152E-2</c:v>
                </c:pt>
                <c:pt idx="12">
                  <c:v>2.0507364775459905E-2</c:v>
                </c:pt>
                <c:pt idx="13">
                  <c:v>1.0630000791247717E-2</c:v>
                </c:pt>
              </c:numCache>
            </c:numRef>
          </c:val>
        </c:ser>
        <c:dLbls>
          <c:dLblPos val="outEnd"/>
          <c:showLegendKey val="0"/>
          <c:showVal val="1"/>
          <c:showCatName val="0"/>
          <c:showSerName val="0"/>
          <c:showPercent val="0"/>
          <c:showBubbleSize val="0"/>
        </c:dLbls>
        <c:gapWidth val="100"/>
        <c:overlap val="-24"/>
        <c:axId val="736057584"/>
        <c:axId val="736048568"/>
      </c:barChart>
      <c:catAx>
        <c:axId val="73605758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manualLayout>
              <c:xMode val="edge"/>
              <c:yMode val="edge"/>
              <c:x val="0.51491531232790677"/>
              <c:y val="0.9067438776045574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736048568"/>
        <c:crosses val="autoZero"/>
        <c:auto val="1"/>
        <c:lblAlgn val="ctr"/>
        <c:lblOffset val="100"/>
        <c:noMultiLvlLbl val="0"/>
      </c:catAx>
      <c:valAx>
        <c:axId val="736048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Penetration</a:t>
                </a:r>
              </a:p>
            </c:rich>
          </c:tx>
          <c:layout>
            <c:manualLayout>
              <c:xMode val="edge"/>
              <c:yMode val="edge"/>
              <c:x val="8.8919261665414296E-3"/>
              <c:y val="0.26151032305847072"/>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736057584"/>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category behavior!Penetration</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Category Penetration Analysis (2023)</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55848830352265"/>
          <c:y val="0.1655739041714922"/>
          <c:w val="0.83619277903673606"/>
          <c:h val="0.46310518963490344"/>
        </c:manualLayout>
      </c:layout>
      <c:barChart>
        <c:barDir val="col"/>
        <c:grouping val="clustered"/>
        <c:varyColors val="0"/>
        <c:ser>
          <c:idx val="0"/>
          <c:order val="0"/>
          <c:tx>
            <c:strRef>
              <c:f>' category behavior'!$I$60</c:f>
              <c:strCache>
                <c:ptCount val="1"/>
                <c:pt idx="0">
                  <c:v>Total</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behavior'!$H$61:$H$74</c:f>
              <c:strCache>
                <c:ptCount val="14"/>
                <c:pt idx="0">
                  <c:v>Toys &amp; Gifts</c:v>
                </c:pt>
                <c:pt idx="1">
                  <c:v>Food &amp; Beverages</c:v>
                </c:pt>
                <c:pt idx="2">
                  <c:v>Home_Appliances</c:v>
                </c:pt>
                <c:pt idx="3">
                  <c:v>Baby</c:v>
                </c:pt>
                <c:pt idx="4">
                  <c:v>Luggage_Accessories</c:v>
                </c:pt>
                <c:pt idx="5">
                  <c:v>Furniture</c:v>
                </c:pt>
                <c:pt idx="6">
                  <c:v>Computers &amp; Accessories</c:v>
                </c:pt>
                <c:pt idx="7">
                  <c:v>Stationery</c:v>
                </c:pt>
                <c:pt idx="8">
                  <c:v>Construction_Tools</c:v>
                </c:pt>
                <c:pt idx="9">
                  <c:v>Auto</c:v>
                </c:pt>
                <c:pt idx="10">
                  <c:v>Electronics</c:v>
                </c:pt>
                <c:pt idx="11">
                  <c:v>Pet_Shop</c:v>
                </c:pt>
                <c:pt idx="12">
                  <c:v>Fashion</c:v>
                </c:pt>
                <c:pt idx="13">
                  <c:v>No data</c:v>
                </c:pt>
              </c:strCache>
            </c:strRef>
          </c:cat>
          <c:val>
            <c:numRef>
              <c:f>' category behavior'!$I$61:$I$74</c:f>
              <c:numCache>
                <c:formatCode>0.00%</c:formatCode>
                <c:ptCount val="14"/>
                <c:pt idx="0">
                  <c:v>0.14046351725187614</c:v>
                </c:pt>
                <c:pt idx="1">
                  <c:v>0.13227725295780476</c:v>
                </c:pt>
                <c:pt idx="2">
                  <c:v>0.11813928165583357</c:v>
                </c:pt>
                <c:pt idx="3">
                  <c:v>0.1148371433158512</c:v>
                </c:pt>
                <c:pt idx="4">
                  <c:v>9.0476930409152417E-2</c:v>
                </c:pt>
                <c:pt idx="5">
                  <c:v>7.4258766580414887E-2</c:v>
                </c:pt>
                <c:pt idx="6">
                  <c:v>6.8410195002923863E-2</c:v>
                </c:pt>
                <c:pt idx="7">
                  <c:v>6.6495721306909644E-2</c:v>
                </c:pt>
                <c:pt idx="8">
                  <c:v>5.2846812702179877E-2</c:v>
                </c:pt>
                <c:pt idx="9">
                  <c:v>4.7470306888978797E-2</c:v>
                </c:pt>
                <c:pt idx="10">
                  <c:v>4.1619968170241189E-2</c:v>
                </c:pt>
                <c:pt idx="11">
                  <c:v>2.1566738191126152E-2</c:v>
                </c:pt>
                <c:pt idx="12">
                  <c:v>2.0507364775459905E-2</c:v>
                </c:pt>
                <c:pt idx="13">
                  <c:v>1.0630000791247717E-2</c:v>
                </c:pt>
              </c:numCache>
            </c:numRef>
          </c:val>
        </c:ser>
        <c:dLbls>
          <c:dLblPos val="outEnd"/>
          <c:showLegendKey val="0"/>
          <c:showVal val="1"/>
          <c:showCatName val="0"/>
          <c:showSerName val="0"/>
          <c:showPercent val="0"/>
          <c:showBubbleSize val="0"/>
        </c:dLbls>
        <c:gapWidth val="100"/>
        <c:overlap val="-24"/>
        <c:axId val="348328648"/>
        <c:axId val="348331392"/>
      </c:barChart>
      <c:catAx>
        <c:axId val="34832864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48331392"/>
        <c:crosses val="autoZero"/>
        <c:auto val="1"/>
        <c:lblAlgn val="ctr"/>
        <c:lblOffset val="100"/>
        <c:noMultiLvlLbl val="0"/>
      </c:catAx>
      <c:valAx>
        <c:axId val="34833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Penetration</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48328648"/>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[Retail_Graphs.xlsx]exploratory analysis !PivotTable5</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Revenue from Existing Customers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w="9525">
              <a:noFill/>
              <a:round/>
            </a:ln>
            <a:effectLst>
              <a:glow rad="63500">
                <a:schemeClr val="accent3">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w="9525">
              <a:noFill/>
              <a:round/>
            </a:ln>
            <a:effectLst>
              <a:glow rad="63500">
                <a:schemeClr val="accent3">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2225" cap="rnd">
            <a:solidFill>
              <a:schemeClr val="accent1"/>
            </a:solidFill>
          </a:ln>
          <a:effectLst>
            <a:glow rad="139700">
              <a:schemeClr val="accent1">
                <a:satMod val="175000"/>
                <a:alpha val="14000"/>
              </a:schemeClr>
            </a:glow>
          </a:effectLst>
          <a:scene3d>
            <a:camera prst="orthographicFront">
              <a:rot lat="0" lon="0" rev="0"/>
            </a:camera>
            <a:lightRig rig="threePt" dir="t">
              <a:rot lat="0" lon="0" rev="1200000"/>
            </a:lightRig>
          </a:scene3d>
          <a:sp3d>
            <a:bevelT w="63500" h="25400"/>
          </a:sp3d>
        </c:spPr>
        <c:marker>
          <c:symbol val="circle"/>
          <c:size val="4"/>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2225" cap="rnd">
            <a:solidFill>
              <a:schemeClr val="accent1"/>
            </a:solidFill>
          </a:ln>
          <a:effectLst>
            <a:glow rad="139700">
              <a:schemeClr val="accent1">
                <a:satMod val="175000"/>
                <a:alpha val="14000"/>
              </a:schemeClr>
            </a:glow>
          </a:effectLst>
          <a:scene3d>
            <a:camera prst="orthographicFront">
              <a:rot lat="0" lon="0" rev="0"/>
            </a:camera>
            <a:lightRig rig="threePt" dir="t">
              <a:rot lat="0" lon="0" rev="1200000"/>
            </a:lightRig>
          </a:scene3d>
          <a:sp3d>
            <a:bevelT w="63500" h="25400"/>
          </a:sp3d>
        </c:spPr>
        <c:marker>
          <c:symbol val="circle"/>
          <c:size val="4"/>
          <c:spPr>
            <a:solidFill>
              <a:schemeClr val="accent2">
                <a:lumMod val="60000"/>
                <a:lumOff val="40000"/>
              </a:schemeClr>
            </a:solidFill>
            <a:ln w="9525">
              <a:noFill/>
              <a:round/>
            </a:ln>
            <a:effectLst>
              <a:glow rad="63500">
                <a:schemeClr val="accent2">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2225" cap="rnd">
            <a:solidFill>
              <a:schemeClr val="accent1"/>
            </a:solidFill>
          </a:ln>
          <a:effectLst>
            <a:glow rad="139700">
              <a:schemeClr val="accent1">
                <a:satMod val="175000"/>
                <a:alpha val="14000"/>
              </a:schemeClr>
            </a:glow>
          </a:effectLst>
          <a:scene3d>
            <a:camera prst="orthographicFront">
              <a:rot lat="0" lon="0" rev="0"/>
            </a:camera>
            <a:lightRig rig="threePt" dir="t">
              <a:rot lat="0" lon="0" rev="1200000"/>
            </a:lightRig>
          </a:scene3d>
          <a:sp3d>
            <a:bevelT w="63500" h="25400"/>
          </a:sp3d>
        </c:spPr>
        <c:marker>
          <c:symbol val="circle"/>
          <c:size val="4"/>
          <c:spPr>
            <a:solidFill>
              <a:schemeClr val="accent3">
                <a:lumMod val="60000"/>
                <a:lumOff val="40000"/>
              </a:schemeClr>
            </a:solidFill>
            <a:ln w="9525">
              <a:noFill/>
              <a:round/>
            </a:ln>
            <a:effectLst>
              <a:glow rad="63500">
                <a:schemeClr val="accent3">
                  <a:satMod val="175000"/>
                  <a:alpha val="25000"/>
                </a:schemeClr>
              </a:glo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'exploratory analysis '!$F$107:$F$108</c:f>
              <c:strCache>
                <c:ptCount val="1"/>
                <c:pt idx="0">
                  <c:v>2021</c:v>
                </c:pt>
              </c:strCache>
            </c:strRef>
          </c:tx>
          <c:spPr>
            <a:ln w="34925" cap="rnd">
              <a:solidFill>
                <a:srgbClr val="FFFF00"/>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'!$E$109:$E$120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'exploratory analysis '!$F$109:$F$120</c:f>
              <c:numCache>
                <c:formatCode>General</c:formatCode>
                <c:ptCount val="12"/>
                <c:pt idx="7">
                  <c:v>0</c:v>
                </c:pt>
                <c:pt idx="8">
                  <c:v>0</c:v>
                </c:pt>
                <c:pt idx="9">
                  <c:v>0</c:v>
                </c:pt>
                <c:pt idx="10">
                  <c:v>0</c:v>
                </c:pt>
                <c:pt idx="11">
                  <c:v>0</c:v>
                </c:pt>
              </c:numCache>
            </c:numRef>
          </c:val>
          <c:smooth val="0"/>
        </c:ser>
        <c:ser>
          <c:idx val="1"/>
          <c:order val="1"/>
          <c:tx>
            <c:strRef>
              <c:f>'exploratory analysis '!$G$107:$G$108</c:f>
              <c:strCache>
                <c:ptCount val="1"/>
                <c:pt idx="0">
                  <c:v>2022</c:v>
                </c:pt>
              </c:strCache>
            </c:strRef>
          </c:tx>
          <c:spPr>
            <a:ln w="34925" cap="rnd">
              <a:solidFill>
                <a:srgbClr val="348E90"/>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'!$E$109:$E$120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'exploratory analysis '!$G$109:$G$120</c:f>
              <c:numCache>
                <c:formatCode>0</c:formatCode>
                <c:ptCount val="12"/>
                <c:pt idx="0">
                  <c:v>0</c:v>
                </c:pt>
                <c:pt idx="1">
                  <c:v>0</c:v>
                </c:pt>
                <c:pt idx="2">
                  <c:v>0</c:v>
                </c:pt>
                <c:pt idx="3">
                  <c:v>100.55</c:v>
                </c:pt>
                <c:pt idx="4">
                  <c:v>0</c:v>
                </c:pt>
                <c:pt idx="5">
                  <c:v>196.4</c:v>
                </c:pt>
                <c:pt idx="6">
                  <c:v>220.74</c:v>
                </c:pt>
                <c:pt idx="7">
                  <c:v>588.69000000000005</c:v>
                </c:pt>
                <c:pt idx="8">
                  <c:v>304.70999999999998</c:v>
                </c:pt>
                <c:pt idx="9">
                  <c:v>106.68</c:v>
                </c:pt>
                <c:pt idx="10">
                  <c:v>297.19</c:v>
                </c:pt>
                <c:pt idx="11">
                  <c:v>437.21</c:v>
                </c:pt>
              </c:numCache>
            </c:numRef>
          </c:val>
          <c:smooth val="0"/>
        </c:ser>
        <c:ser>
          <c:idx val="2"/>
          <c:order val="2"/>
          <c:tx>
            <c:strRef>
              <c:f>'exploratory analysis '!$H$107:$H$108</c:f>
              <c:strCache>
                <c:ptCount val="1"/>
                <c:pt idx="0">
                  <c:v>2023</c:v>
                </c:pt>
              </c:strCache>
            </c:strRef>
          </c:tx>
          <c:spPr>
            <a:ln w="34925" cap="rnd">
              <a:solidFill>
                <a:srgbClr val="FFC000"/>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'exploratory analysis '!$E$109:$E$120</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'exploratory analysis '!$H$109:$H$120</c:f>
              <c:numCache>
                <c:formatCode>0</c:formatCode>
                <c:ptCount val="12"/>
                <c:pt idx="0">
                  <c:v>552.44000000000005</c:v>
                </c:pt>
                <c:pt idx="1">
                  <c:v>1407.37</c:v>
                </c:pt>
                <c:pt idx="2">
                  <c:v>2318.54</c:v>
                </c:pt>
                <c:pt idx="3">
                  <c:v>2010.65</c:v>
                </c:pt>
                <c:pt idx="4">
                  <c:v>2360.5700000000002</c:v>
                </c:pt>
                <c:pt idx="5">
                  <c:v>1904.73</c:v>
                </c:pt>
                <c:pt idx="6">
                  <c:v>4263.62</c:v>
                </c:pt>
                <c:pt idx="7">
                  <c:v>3233.81</c:v>
                </c:pt>
                <c:pt idx="8">
                  <c:v>3421.68</c:v>
                </c:pt>
                <c:pt idx="9">
                  <c:v>2964.2</c:v>
                </c:pt>
                <c:pt idx="10">
                  <c:v>2608.0100000000002</c:v>
                </c:pt>
                <c:pt idx="11">
                  <c:v>3314.57</c:v>
                </c:pt>
              </c:numCache>
            </c:numRef>
          </c:val>
          <c:smooth val="0"/>
        </c:ser>
        <c:dLbls>
          <c:showLegendKey val="0"/>
          <c:showVal val="0"/>
          <c:showCatName val="0"/>
          <c:showSerName val="0"/>
          <c:showPercent val="0"/>
          <c:showBubbleSize val="0"/>
        </c:dLbls>
        <c:smooth val="0"/>
        <c:axId val="653510688"/>
        <c:axId val="653515000"/>
      </c:lineChart>
      <c:catAx>
        <c:axId val="65351068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Month</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3515000"/>
        <c:crosses val="autoZero"/>
        <c:auto val="1"/>
        <c:lblAlgn val="ctr"/>
        <c:lblOffset val="100"/>
        <c:noMultiLvlLbl val="0"/>
      </c:catAx>
      <c:valAx>
        <c:axId val="653515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Revenue</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35106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a:outerShdw blurRad="50800" dist="38100" dir="8100000" algn="tr"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First Purchase of Customer</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 category behavior'!$B$41</c:f>
              <c:strCache>
                <c:ptCount val="1"/>
                <c:pt idx="0">
                  <c:v>CUST_COUNT</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category behavior'!$A$42:$A$55</c:f>
              <c:strCache>
                <c:ptCount val="14"/>
                <c:pt idx="0">
                  <c:v>Toys &amp; Gifts</c:v>
                </c:pt>
                <c:pt idx="1">
                  <c:v>Baby</c:v>
                </c:pt>
                <c:pt idx="2">
                  <c:v>Home_Appliances</c:v>
                </c:pt>
                <c:pt idx="3">
                  <c:v>Food &amp; Beverages</c:v>
                </c:pt>
                <c:pt idx="4">
                  <c:v>Luggage_Accessories</c:v>
                </c:pt>
                <c:pt idx="5">
                  <c:v>Furniture</c:v>
                </c:pt>
                <c:pt idx="6">
                  <c:v>Computers &amp; Accessories</c:v>
                </c:pt>
                <c:pt idx="7">
                  <c:v>Stationery</c:v>
                </c:pt>
                <c:pt idx="8">
                  <c:v>Construction_Tools</c:v>
                </c:pt>
                <c:pt idx="9">
                  <c:v>Auto</c:v>
                </c:pt>
                <c:pt idx="10">
                  <c:v>Electronics</c:v>
                </c:pt>
                <c:pt idx="11">
                  <c:v>Fashion</c:v>
                </c:pt>
                <c:pt idx="12">
                  <c:v>Pet_Shop</c:v>
                </c:pt>
                <c:pt idx="13">
                  <c:v>No data</c:v>
                </c:pt>
              </c:strCache>
            </c:strRef>
          </c:cat>
          <c:val>
            <c:numRef>
              <c:f>' category behavior'!$B$42:$B$55</c:f>
              <c:numCache>
                <c:formatCode>General</c:formatCode>
                <c:ptCount val="14"/>
                <c:pt idx="0">
                  <c:v>14994</c:v>
                </c:pt>
                <c:pt idx="1">
                  <c:v>12268</c:v>
                </c:pt>
                <c:pt idx="2">
                  <c:v>11492</c:v>
                </c:pt>
                <c:pt idx="3">
                  <c:v>10260</c:v>
                </c:pt>
                <c:pt idx="4">
                  <c:v>9855</c:v>
                </c:pt>
                <c:pt idx="5">
                  <c:v>8238</c:v>
                </c:pt>
                <c:pt idx="6">
                  <c:v>6851</c:v>
                </c:pt>
                <c:pt idx="7">
                  <c:v>6559</c:v>
                </c:pt>
                <c:pt idx="8">
                  <c:v>5244</c:v>
                </c:pt>
                <c:pt idx="9">
                  <c:v>3889</c:v>
                </c:pt>
                <c:pt idx="10">
                  <c:v>3877</c:v>
                </c:pt>
                <c:pt idx="11">
                  <c:v>2401</c:v>
                </c:pt>
                <c:pt idx="12">
                  <c:v>1703</c:v>
                </c:pt>
                <c:pt idx="13">
                  <c:v>1469</c:v>
                </c:pt>
              </c:numCache>
            </c:numRef>
          </c:val>
        </c:ser>
        <c:dLbls>
          <c:dLblPos val="outEnd"/>
          <c:showLegendKey val="0"/>
          <c:showVal val="1"/>
          <c:showCatName val="0"/>
          <c:showSerName val="0"/>
          <c:showPercent val="0"/>
          <c:showBubbleSize val="0"/>
        </c:dLbls>
        <c:gapWidth val="100"/>
        <c:overlap val="-24"/>
        <c:axId val="662167056"/>
        <c:axId val="662165880"/>
      </c:barChart>
      <c:catAx>
        <c:axId val="66216705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2165880"/>
        <c:crosses val="autoZero"/>
        <c:auto val="1"/>
        <c:lblAlgn val="ctr"/>
        <c:lblOffset val="100"/>
        <c:noMultiLvlLbl val="0"/>
      </c:catAx>
      <c:valAx>
        <c:axId val="662165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Customer Count</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2167056"/>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Max Rating Score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2801042492123105"/>
          <c:y val="0.26041756997580673"/>
          <c:w val="0.86739454247269843"/>
          <c:h val="0.28911332636344061"/>
        </c:manualLayout>
      </c:layout>
      <c:barChart>
        <c:barDir val="col"/>
        <c:grouping val="clustered"/>
        <c:varyColors val="0"/>
        <c:ser>
          <c:idx val="0"/>
          <c:order val="0"/>
          <c:tx>
            <c:strRef>
              <c:f>' cust_satisfaction'!$B$3</c:f>
              <c:strCache>
                <c:ptCount val="1"/>
                <c:pt idx="0">
                  <c:v>AVG_RATING_SCORE</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cust_satisfaction'!$A$4:$A$13</c:f>
              <c:strCache>
                <c:ptCount val="10"/>
                <c:pt idx="0">
                  <c:v>Pet_Shop</c:v>
                </c:pt>
                <c:pt idx="1">
                  <c:v>Food &amp; Beverages</c:v>
                </c:pt>
                <c:pt idx="2">
                  <c:v>Luggage_Accessories</c:v>
                </c:pt>
                <c:pt idx="3">
                  <c:v>Construction_Tools</c:v>
                </c:pt>
                <c:pt idx="4">
                  <c:v>Toys &amp; Gifts</c:v>
                </c:pt>
                <c:pt idx="5">
                  <c:v>Fashion</c:v>
                </c:pt>
                <c:pt idx="6">
                  <c:v>Home_Appliances</c:v>
                </c:pt>
                <c:pt idx="7">
                  <c:v>Auto</c:v>
                </c:pt>
                <c:pt idx="8">
                  <c:v>Stationery</c:v>
                </c:pt>
                <c:pt idx="9">
                  <c:v>Electronics</c:v>
                </c:pt>
              </c:strCache>
            </c:strRef>
          </c:cat>
          <c:val>
            <c:numRef>
              <c:f>' cust_satisfaction'!$B$4:$B$13</c:f>
              <c:numCache>
                <c:formatCode>0.00</c:formatCode>
                <c:ptCount val="10"/>
                <c:pt idx="0">
                  <c:v>4.1881355932203403</c:v>
                </c:pt>
                <c:pt idx="1">
                  <c:v>4.1588710703830998</c:v>
                </c:pt>
                <c:pt idx="2">
                  <c:v>4.1539495965733604</c:v>
                </c:pt>
                <c:pt idx="3">
                  <c:v>4.1197196261682203</c:v>
                </c:pt>
                <c:pt idx="4">
                  <c:v>4.11544699623719</c:v>
                </c:pt>
                <c:pt idx="5">
                  <c:v>4.1042644757433502</c:v>
                </c:pt>
                <c:pt idx="6">
                  <c:v>4.0920978469169196</c:v>
                </c:pt>
                <c:pt idx="7">
                  <c:v>4.0647103085026304</c:v>
                </c:pt>
                <c:pt idx="8">
                  <c:v>4.0619699449486699</c:v>
                </c:pt>
                <c:pt idx="9">
                  <c:v>4.0608695652173896</c:v>
                </c:pt>
              </c:numCache>
            </c:numRef>
          </c:val>
        </c:ser>
        <c:dLbls>
          <c:showLegendKey val="0"/>
          <c:showVal val="0"/>
          <c:showCatName val="0"/>
          <c:showSerName val="0"/>
          <c:showPercent val="0"/>
          <c:showBubbleSize val="0"/>
        </c:dLbls>
        <c:gapWidth val="100"/>
        <c:overlap val="-24"/>
        <c:axId val="661330176"/>
        <c:axId val="661329000"/>
      </c:barChart>
      <c:catAx>
        <c:axId val="66133017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1329000"/>
        <c:crosses val="autoZero"/>
        <c:auto val="1"/>
        <c:lblAlgn val="ctr"/>
        <c:lblOffset val="100"/>
        <c:noMultiLvlLbl val="0"/>
      </c:catAx>
      <c:valAx>
        <c:axId val="661329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Rating</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1330176"/>
        <c:crosses val="autoZero"/>
        <c:crossBetween val="between"/>
      </c:valAx>
      <c:spPr>
        <a:noFill/>
        <a:ln>
          <a:noFill/>
        </a:ln>
        <a:effectLst/>
      </c:spPr>
    </c:plotArea>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Min Rating Score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2993904192292943"/>
          <c:y val="0.22848023998934436"/>
          <c:w val="0.87006100930623731"/>
          <c:h val="0.32634325908040845"/>
        </c:manualLayout>
      </c:layout>
      <c:barChart>
        <c:barDir val="col"/>
        <c:grouping val="clustered"/>
        <c:varyColors val="0"/>
        <c:ser>
          <c:idx val="0"/>
          <c:order val="0"/>
          <c:tx>
            <c:strRef>
              <c:f>' cust_satisfaction'!$B$17</c:f>
              <c:strCache>
                <c:ptCount val="1"/>
                <c:pt idx="0">
                  <c:v>AVG_RATING_SCORE</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cust_satisfaction'!$A$18:$A$27</c:f>
              <c:strCache>
                <c:ptCount val="10"/>
                <c:pt idx="0">
                  <c:v>No data</c:v>
                </c:pt>
                <c:pt idx="1">
                  <c:v>Furniture</c:v>
                </c:pt>
                <c:pt idx="2">
                  <c:v>Baby</c:v>
                </c:pt>
                <c:pt idx="3">
                  <c:v>Computers &amp; Accessories</c:v>
                </c:pt>
                <c:pt idx="4">
                  <c:v>Electronics</c:v>
                </c:pt>
                <c:pt idx="5">
                  <c:v>Stationery</c:v>
                </c:pt>
                <c:pt idx="6">
                  <c:v>Auto</c:v>
                </c:pt>
                <c:pt idx="7">
                  <c:v>Home_Appliances</c:v>
                </c:pt>
                <c:pt idx="8">
                  <c:v>Fashion</c:v>
                </c:pt>
                <c:pt idx="9">
                  <c:v>Toys &amp; Gifts</c:v>
                </c:pt>
              </c:strCache>
            </c:strRef>
          </c:cat>
          <c:val>
            <c:numRef>
              <c:f>' cust_satisfaction'!$B$18:$B$27</c:f>
              <c:numCache>
                <c:formatCode>0.00</c:formatCode>
                <c:ptCount val="10"/>
                <c:pt idx="0">
                  <c:v>3.87280701754386</c:v>
                </c:pt>
                <c:pt idx="1">
                  <c:v>3.9037113638975098</c:v>
                </c:pt>
                <c:pt idx="2">
                  <c:v>3.9130550486617999</c:v>
                </c:pt>
                <c:pt idx="3">
                  <c:v>3.98636235161108</c:v>
                </c:pt>
                <c:pt idx="4">
                  <c:v>4.0608695652173896</c:v>
                </c:pt>
                <c:pt idx="5">
                  <c:v>4.0619699449486699</c:v>
                </c:pt>
                <c:pt idx="6">
                  <c:v>4.0647103085026304</c:v>
                </c:pt>
                <c:pt idx="7">
                  <c:v>4.0920978469169196</c:v>
                </c:pt>
                <c:pt idx="8">
                  <c:v>4.1042644757433502</c:v>
                </c:pt>
                <c:pt idx="9">
                  <c:v>4.11544699623719</c:v>
                </c:pt>
              </c:numCache>
            </c:numRef>
          </c:val>
        </c:ser>
        <c:dLbls>
          <c:showLegendKey val="0"/>
          <c:showVal val="0"/>
          <c:showCatName val="0"/>
          <c:showSerName val="0"/>
          <c:showPercent val="0"/>
          <c:showBubbleSize val="0"/>
        </c:dLbls>
        <c:gapWidth val="100"/>
        <c:overlap val="-24"/>
        <c:axId val="661329392"/>
        <c:axId val="661329784"/>
      </c:barChart>
      <c:catAx>
        <c:axId val="66132939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1329784"/>
        <c:crosses val="autoZero"/>
        <c:auto val="1"/>
        <c:lblAlgn val="ctr"/>
        <c:lblOffset val="100"/>
        <c:noMultiLvlLbl val="0"/>
      </c:catAx>
      <c:valAx>
        <c:axId val="661329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Rating</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1329392"/>
        <c:crosses val="autoZero"/>
        <c:crossBetween val="between"/>
      </c:valAx>
      <c:spPr>
        <a:noFill/>
        <a:ln>
          <a:noFill/>
        </a:ln>
        <a:effectLst/>
      </c:spPr>
    </c:plotArea>
    <c:plotVisOnly val="1"/>
    <c:dispBlanksAs val="gap"/>
    <c:showDLblsOverMax val="0"/>
  </c:chart>
  <c:spPr>
    <a:noFill/>
    <a:ln>
      <a:noFill/>
    </a:ln>
    <a:effectLst>
      <a:outerShdw blurRad="50800" dist="38100" dir="8100000" algn="tr"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Rating by Score</a:t>
            </a:r>
          </a:p>
        </c:rich>
      </c:tx>
      <c:layout>
        <c:manualLayout>
          <c:xMode val="edge"/>
          <c:yMode val="edge"/>
          <c:x val="0.2304603202579901"/>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8849551238974041"/>
          <c:y val="0.18933454838567107"/>
          <c:w val="0.74385004113291808"/>
          <c:h val="0.61124249597519076"/>
        </c:manualLayout>
      </c:layout>
      <c:barChart>
        <c:barDir val="bar"/>
        <c:grouping val="clustered"/>
        <c:varyColors val="0"/>
        <c:ser>
          <c:idx val="0"/>
          <c:order val="0"/>
          <c:tx>
            <c:strRef>
              <c:f>' cust_satisfaction'!$H$79</c:f>
              <c:strCache>
                <c:ptCount val="1"/>
                <c:pt idx="0">
                  <c:v>RATING_SCORE</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cust_satisfaction'!$G$80:$G$84</c:f>
              <c:strCache>
                <c:ptCount val="5"/>
                <c:pt idx="0">
                  <c:v>ST138</c:v>
                </c:pt>
                <c:pt idx="1">
                  <c:v>ST414</c:v>
                </c:pt>
                <c:pt idx="2">
                  <c:v>ST301</c:v>
                </c:pt>
                <c:pt idx="3">
                  <c:v>ST130</c:v>
                </c:pt>
                <c:pt idx="4">
                  <c:v>ST106</c:v>
                </c:pt>
              </c:strCache>
            </c:strRef>
          </c:cat>
          <c:val>
            <c:numRef>
              <c:f>' cust_satisfaction'!$H$80:$H$84</c:f>
              <c:numCache>
                <c:formatCode>0.00</c:formatCode>
                <c:ptCount val="5"/>
                <c:pt idx="0">
                  <c:v>4.24665503199535</c:v>
                </c:pt>
                <c:pt idx="1">
                  <c:v>4.2305986696230597</c:v>
                </c:pt>
                <c:pt idx="2">
                  <c:v>4.2279720279720303</c:v>
                </c:pt>
                <c:pt idx="3">
                  <c:v>4.2144508670520198</c:v>
                </c:pt>
                <c:pt idx="4">
                  <c:v>4.2035066505441403</c:v>
                </c:pt>
              </c:numCache>
            </c:numRef>
          </c:val>
        </c:ser>
        <c:dLbls>
          <c:dLblPos val="outEnd"/>
          <c:showLegendKey val="0"/>
          <c:showVal val="1"/>
          <c:showCatName val="0"/>
          <c:showSerName val="0"/>
          <c:showPercent val="0"/>
          <c:showBubbleSize val="0"/>
        </c:dLbls>
        <c:gapWidth val="115"/>
        <c:overlap val="-20"/>
        <c:axId val="651938832"/>
        <c:axId val="651932560"/>
      </c:barChart>
      <c:catAx>
        <c:axId val="651938832"/>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Store</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1932560"/>
        <c:crosses val="autoZero"/>
        <c:auto val="1"/>
        <c:lblAlgn val="ctr"/>
        <c:lblOffset val="100"/>
        <c:noMultiLvlLbl val="0"/>
      </c:catAx>
      <c:valAx>
        <c:axId val="6519325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Rating</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1938832"/>
        <c:crosses val="autoZero"/>
        <c:crossBetween val="between"/>
      </c:valAx>
      <c:spPr>
        <a:noFill/>
        <a:ln>
          <a:noFill/>
        </a:ln>
        <a:effectLst/>
      </c:spPr>
    </c:plotArea>
    <c:plotVisOnly val="1"/>
    <c:dispBlanksAs val="gap"/>
    <c:showDLblsOverMax val="0"/>
  </c:chart>
  <c:spPr>
    <a:noFill/>
    <a:ln>
      <a:solidFill>
        <a:srgbClr val="62B697"/>
      </a:solidFill>
    </a:ln>
    <a:effectLst>
      <a:outerShdw blurRad="50800" dist="38100" dir="2700000" algn="tl"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Rating by Category</a:t>
            </a:r>
          </a:p>
        </c:rich>
      </c:tx>
      <c:layout>
        <c:manualLayout>
          <c:xMode val="edge"/>
          <c:yMode val="edge"/>
          <c:x val="0.17920233466753568"/>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 cust_satisfaction'!$H$91</c:f>
              <c:strCache>
                <c:ptCount val="1"/>
                <c:pt idx="0">
                  <c:v>AVG_RATING</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cust_satisfaction'!$G$92:$G$97</c:f>
              <c:strCache>
                <c:ptCount val="6"/>
                <c:pt idx="0">
                  <c:v>Pet_Shop</c:v>
                </c:pt>
                <c:pt idx="1">
                  <c:v>Food &amp; Beverages</c:v>
                </c:pt>
                <c:pt idx="2">
                  <c:v>Luggage_Accessories</c:v>
                </c:pt>
                <c:pt idx="3">
                  <c:v>Construction_Tools</c:v>
                </c:pt>
                <c:pt idx="4">
                  <c:v>Toys &amp; Gifts</c:v>
                </c:pt>
                <c:pt idx="5">
                  <c:v>Fashion</c:v>
                </c:pt>
              </c:strCache>
            </c:strRef>
          </c:cat>
          <c:val>
            <c:numRef>
              <c:f>' cust_satisfaction'!$H$92:$H$97</c:f>
              <c:numCache>
                <c:formatCode>0.00</c:formatCode>
                <c:ptCount val="6"/>
                <c:pt idx="0">
                  <c:v>4.1881355932203403</c:v>
                </c:pt>
                <c:pt idx="1">
                  <c:v>4.1588710703830998</c:v>
                </c:pt>
                <c:pt idx="2">
                  <c:v>4.1539495965733604</c:v>
                </c:pt>
                <c:pt idx="3">
                  <c:v>4.1197196261682203</c:v>
                </c:pt>
                <c:pt idx="4">
                  <c:v>4.11544699623719</c:v>
                </c:pt>
                <c:pt idx="5">
                  <c:v>4.1042644757433502</c:v>
                </c:pt>
              </c:numCache>
            </c:numRef>
          </c:val>
        </c:ser>
        <c:dLbls>
          <c:dLblPos val="outEnd"/>
          <c:showLegendKey val="0"/>
          <c:showVal val="1"/>
          <c:showCatName val="0"/>
          <c:showSerName val="0"/>
          <c:showPercent val="0"/>
          <c:showBubbleSize val="0"/>
        </c:dLbls>
        <c:gapWidth val="115"/>
        <c:axId val="651932952"/>
        <c:axId val="724511584"/>
      </c:barChart>
      <c:catAx>
        <c:axId val="6519329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Category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724511584"/>
        <c:crosses val="autoZero"/>
        <c:auto val="1"/>
        <c:lblAlgn val="ctr"/>
        <c:lblOffset val="100"/>
        <c:noMultiLvlLbl val="0"/>
      </c:catAx>
      <c:valAx>
        <c:axId val="72451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Rating</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1932952"/>
        <c:crosses val="autoZero"/>
        <c:crossBetween val="between"/>
      </c:valAx>
      <c:spPr>
        <a:noFill/>
        <a:ln>
          <a:noFill/>
        </a:ln>
        <a:effectLst/>
      </c:spPr>
    </c:plotArea>
    <c:plotVisOnly val="1"/>
    <c:dispBlanksAs val="gap"/>
    <c:showDLblsOverMax val="0"/>
  </c:chart>
  <c:spPr>
    <a:noFill/>
    <a:ln>
      <a:solidFill>
        <a:srgbClr val="62B697"/>
      </a:solid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cust_satisfaction!PivotTable1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solidFill>
                  <a:schemeClr val="tx1"/>
                </a:solidFill>
                <a:latin typeface="Calibri" panose="020F0502020204030204" pitchFamily="34" charset="0"/>
                <a:cs typeface="Calibri" panose="020F0502020204030204" pitchFamily="34" charset="0"/>
              </a:rPr>
              <a:t>Rating</a:t>
            </a:r>
            <a:r>
              <a:rPr lang="en-US" sz="1600" b="1" baseline="0" dirty="0">
                <a:solidFill>
                  <a:schemeClr val="tx1"/>
                </a:solidFill>
                <a:latin typeface="Calibri" panose="020F0502020204030204" pitchFamily="34" charset="0"/>
                <a:cs typeface="Calibri" panose="020F0502020204030204" pitchFamily="34" charset="0"/>
              </a:rPr>
              <a:t> by Month</a:t>
            </a:r>
            <a:endParaRPr lang="en-US" sz="1600" b="1" dirty="0">
              <a:solidFill>
                <a:schemeClr val="tx1"/>
              </a:solidFill>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 cust_satisfaction'!$M$102</c:f>
              <c:strCache>
                <c:ptCount val="1"/>
                <c:pt idx="0">
                  <c:v>Total</c:v>
                </c:pt>
              </c:strCache>
            </c:strRef>
          </c:tx>
          <c:spPr>
            <a:ln w="28575" cap="rnd">
              <a:solidFill>
                <a:srgbClr val="FFC000"/>
              </a:solidFill>
              <a:round/>
            </a:ln>
            <a:effectLst/>
          </c:spPr>
          <c:marker>
            <c:symbol val="circle"/>
            <c:size val="5"/>
            <c:spPr>
              <a:solidFill>
                <a:srgbClr val="348E90"/>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cust_satisfaction'!$L$103:$L$115</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 cust_satisfaction'!$M$103:$M$115</c:f>
              <c:numCache>
                <c:formatCode>0.00</c:formatCode>
                <c:ptCount val="12"/>
                <c:pt idx="0">
                  <c:v>3.9843063402385401</c:v>
                </c:pt>
                <c:pt idx="1">
                  <c:v>3.9629337193490399</c:v>
                </c:pt>
                <c:pt idx="2">
                  <c:v>3.9154862579281202</c:v>
                </c:pt>
                <c:pt idx="3">
                  <c:v>4.0552255092143596</c:v>
                </c:pt>
                <c:pt idx="4">
                  <c:v>4.0711572180011704</c:v>
                </c:pt>
                <c:pt idx="5">
                  <c:v>4.1555075593952502</c:v>
                </c:pt>
                <c:pt idx="6">
                  <c:v>4.1430871982641699</c:v>
                </c:pt>
                <c:pt idx="7">
                  <c:v>4.1702705107670397</c:v>
                </c:pt>
                <c:pt idx="8">
                  <c:v>4.1027439494373397</c:v>
                </c:pt>
                <c:pt idx="9">
                  <c:v>4.0938232994527004</c:v>
                </c:pt>
                <c:pt idx="10">
                  <c:v>3.98246233521657</c:v>
                </c:pt>
                <c:pt idx="11">
                  <c:v>4.00518134715026</c:v>
                </c:pt>
              </c:numCache>
            </c:numRef>
          </c:val>
          <c:smooth val="0"/>
        </c:ser>
        <c:dLbls>
          <c:dLblPos val="t"/>
          <c:showLegendKey val="0"/>
          <c:showVal val="1"/>
          <c:showCatName val="0"/>
          <c:showSerName val="0"/>
          <c:showPercent val="0"/>
          <c:showBubbleSize val="0"/>
        </c:dLbls>
        <c:marker val="1"/>
        <c:smooth val="0"/>
        <c:axId val="724513544"/>
        <c:axId val="724514720"/>
      </c:lineChart>
      <c:catAx>
        <c:axId val="724513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rPr>
                  <a:t>Months</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514720"/>
        <c:crosses val="autoZero"/>
        <c:auto val="1"/>
        <c:lblAlgn val="ctr"/>
        <c:lblOffset val="100"/>
        <c:noMultiLvlLbl val="0"/>
      </c:catAx>
      <c:valAx>
        <c:axId val="724514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chemeClr val="tx1"/>
                    </a:solidFill>
                  </a:rPr>
                  <a:t>Ratings</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513544"/>
        <c:crosses val="autoZero"/>
        <c:crossBetween val="between"/>
      </c:valAx>
      <c:spPr>
        <a:noFill/>
        <a:ln>
          <a:noFill/>
        </a:ln>
        <a:effectLst/>
      </c:spPr>
    </c:plotArea>
    <c:plotVisOnly val="1"/>
    <c:dispBlanksAs val="gap"/>
    <c:showDLblsOverMax val="0"/>
  </c:chart>
  <c:spPr>
    <a:noFill/>
    <a:ln>
      <a:solidFill>
        <a:srgbClr val="62B697"/>
      </a:solid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Rating by Seller City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9479328241864508"/>
          <c:y val="0.26923629337999416"/>
          <c:w val="0.75842309185036083"/>
          <c:h val="0.37419291338582678"/>
        </c:manualLayout>
      </c:layout>
      <c:barChart>
        <c:barDir val="col"/>
        <c:grouping val="clustered"/>
        <c:varyColors val="0"/>
        <c:ser>
          <c:idx val="0"/>
          <c:order val="0"/>
          <c:tx>
            <c:strRef>
              <c:f>' cust_satisfaction'!$H$118</c:f>
              <c:strCache>
                <c:ptCount val="1"/>
                <c:pt idx="0">
                  <c:v>AVG_RATING</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invertIfNegative val="0"/>
            <c:bubble3D val="0"/>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invertIfNegative val="0"/>
            <c:bubble3D val="0"/>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invertIfNegative val="0"/>
            <c:bubble3D val="0"/>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4"/>
            <c:invertIfNegative val="0"/>
            <c:bubble3D val="0"/>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cust_satisfaction'!$G$119:$G$123</c:f>
              <c:strCache>
                <c:ptCount val="5"/>
                <c:pt idx="0">
                  <c:v>Ponnur</c:v>
                </c:pt>
                <c:pt idx="1">
                  <c:v>Mungeli</c:v>
                </c:pt>
                <c:pt idx="2">
                  <c:v>Chatakonda</c:v>
                </c:pt>
                <c:pt idx="3">
                  <c:v>Eluru</c:v>
                </c:pt>
                <c:pt idx="4">
                  <c:v>Anakapalle</c:v>
                </c:pt>
              </c:strCache>
            </c:strRef>
          </c:cat>
          <c:val>
            <c:numRef>
              <c:f>' cust_satisfaction'!$H$119:$H$123</c:f>
              <c:numCache>
                <c:formatCode>0.00</c:formatCode>
                <c:ptCount val="5"/>
                <c:pt idx="0">
                  <c:v>4.24665503199535</c:v>
                </c:pt>
                <c:pt idx="1">
                  <c:v>4.2305986696230597</c:v>
                </c:pt>
                <c:pt idx="2">
                  <c:v>4.2279720279720303</c:v>
                </c:pt>
                <c:pt idx="3">
                  <c:v>4.2144508670520198</c:v>
                </c:pt>
                <c:pt idx="4">
                  <c:v>4.2035066505441403</c:v>
                </c:pt>
              </c:numCache>
            </c:numRef>
          </c:val>
        </c:ser>
        <c:dLbls>
          <c:showLegendKey val="0"/>
          <c:showVal val="0"/>
          <c:showCatName val="0"/>
          <c:showSerName val="0"/>
          <c:showPercent val="0"/>
          <c:showBubbleSize val="0"/>
        </c:dLbls>
        <c:gapWidth val="100"/>
        <c:overlap val="-24"/>
        <c:axId val="652798616"/>
        <c:axId val="652811552"/>
      </c:barChart>
      <c:catAx>
        <c:axId val="65279861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City</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2811552"/>
        <c:crosses val="autoZero"/>
        <c:auto val="1"/>
        <c:lblAlgn val="ctr"/>
        <c:lblOffset val="100"/>
        <c:noMultiLvlLbl val="0"/>
      </c:catAx>
      <c:valAx>
        <c:axId val="652811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Rating</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52798616"/>
        <c:crosses val="autoZero"/>
        <c:crossBetween val="between"/>
      </c:valAx>
      <c:spPr>
        <a:noFill/>
        <a:ln>
          <a:noFill/>
        </a:ln>
        <a:effectLst/>
      </c:spPr>
    </c:plotArea>
    <c:plotVisOnly val="1"/>
    <c:dispBlanksAs val="gap"/>
    <c:showDLblsOverMax val="0"/>
  </c:chart>
  <c:spPr>
    <a:noFill/>
    <a:ln>
      <a:solidFill>
        <a:srgbClr val="4CE0B9"/>
      </a:solidFill>
    </a:ln>
    <a:effectLst>
      <a:outerShdw blurRad="50800" dist="38100" dir="8100000" algn="tr"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a:t>AVG_RATING BY STATE</a:t>
            </a:r>
          </a:p>
        </c:rich>
      </c:tx>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 cust_satisfaction'!$H$133</c:f>
              <c:strCache>
                <c:ptCount val="1"/>
                <c:pt idx="0">
                  <c:v>AVG_RATING</c:v>
                </c:pt>
              </c:strCache>
            </c:strRef>
          </c:tx>
          <c:dPt>
            <c:idx val="0"/>
            <c:bubble3D val="0"/>
            <c:spPr>
              <a:solidFill>
                <a:srgbClr val="FFC0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rgbClr val="7CD4B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rgbClr val="00B0F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rgbClr val="FFCCCC"/>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rgbClr val="45818E"/>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dLbl>
              <c:idx val="1"/>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dLbl>
              <c:idx val="2"/>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dLbl>
              <c:idx val="3"/>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dLbl>
              <c:idx val="4"/>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dLbl>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 cust_satisfaction'!$G$134:$G$138</c:f>
              <c:strCache>
                <c:ptCount val="5"/>
                <c:pt idx="0">
                  <c:v>West Bengal</c:v>
                </c:pt>
                <c:pt idx="1">
                  <c:v>Chhattisgarh</c:v>
                </c:pt>
                <c:pt idx="2">
                  <c:v>Haryana</c:v>
                </c:pt>
                <c:pt idx="3">
                  <c:v>Andhra Pradesh</c:v>
                </c:pt>
                <c:pt idx="4">
                  <c:v>Madhya Pradesh</c:v>
                </c:pt>
              </c:strCache>
            </c:strRef>
          </c:cat>
          <c:val>
            <c:numRef>
              <c:f>' cust_satisfaction'!$H$134:$H$138</c:f>
              <c:numCache>
                <c:formatCode>0.00</c:formatCode>
                <c:ptCount val="5"/>
                <c:pt idx="0">
                  <c:v>4.1783369803063497</c:v>
                </c:pt>
                <c:pt idx="1">
                  <c:v>4.1588270318547202</c:v>
                </c:pt>
                <c:pt idx="2">
                  <c:v>4.1153629316420002</c:v>
                </c:pt>
                <c:pt idx="3">
                  <c:v>4.06760651946386</c:v>
                </c:pt>
                <c:pt idx="4">
                  <c:v>4.0565529622980296</c:v>
                </c:pt>
              </c:numCache>
            </c:numRef>
          </c:val>
        </c:ser>
        <c:dLbls>
          <c:dLblPos val="outEnd"/>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solidFill>
        <a:srgbClr val="7CD4BC"/>
      </a:solid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sales trend!PivotTable7</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Sales by Month</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sales trend'!$F$3</c:f>
              <c:strCache>
                <c:ptCount val="1"/>
                <c:pt idx="0">
                  <c:v> SALES </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trend'!$E$4:$E$16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 sales trend'!$F$4:$F$16</c:f>
              <c:numCache>
                <c:formatCode>[&gt;0]\ 0.00,,\ "M";General</c:formatCode>
                <c:ptCount val="12"/>
                <c:pt idx="0">
                  <c:v>1169318.3900000099</c:v>
                </c:pt>
                <c:pt idx="1">
                  <c:v>1125820.9300000099</c:v>
                </c:pt>
                <c:pt idx="2">
                  <c:v>1466452.8699999901</c:v>
                </c:pt>
                <c:pt idx="3">
                  <c:v>1314704.6399999999</c:v>
                </c:pt>
                <c:pt idx="4">
                  <c:v>1606046.78</c:v>
                </c:pt>
                <c:pt idx="5">
                  <c:v>1548740.23</c:v>
                </c:pt>
                <c:pt idx="6">
                  <c:v>1495893.27</c:v>
                </c:pt>
                <c:pt idx="7">
                  <c:v>1692148.4000000099</c:v>
                </c:pt>
                <c:pt idx="8">
                  <c:v>1005428.41</c:v>
                </c:pt>
                <c:pt idx="9">
                  <c:v>1008310.18</c:v>
                </c:pt>
                <c:pt idx="10">
                  <c:v>1315963.82</c:v>
                </c:pt>
                <c:pt idx="11">
                  <c:v>1030208.69</c:v>
                </c:pt>
              </c:numCache>
            </c:numRef>
          </c:val>
        </c:ser>
        <c:dLbls>
          <c:showLegendKey val="0"/>
          <c:showVal val="1"/>
          <c:showCatName val="0"/>
          <c:showSerName val="0"/>
          <c:showPercent val="0"/>
          <c:showBubbleSize val="0"/>
        </c:dLbls>
        <c:gapWidth val="219"/>
        <c:overlap val="-27"/>
        <c:axId val="677796760"/>
        <c:axId val="677790096"/>
      </c:barChart>
      <c:lineChart>
        <c:grouping val="standard"/>
        <c:varyColors val="0"/>
        <c:ser>
          <c:idx val="1"/>
          <c:order val="1"/>
          <c:tx>
            <c:strRef>
              <c:f>' sales trend'!$G$3</c:f>
              <c:strCache>
                <c:ptCount val="1"/>
                <c:pt idx="0">
                  <c:v> SALES_PERCENTAGE</c:v>
                </c:pt>
              </c:strCache>
            </c:strRef>
          </c:tx>
          <c:spPr>
            <a:ln w="34925" cap="rnd">
              <a:solidFill>
                <a:srgbClr val="FFC000"/>
              </a:solidFill>
              <a:round/>
            </a:ln>
            <a:effectLst>
              <a:outerShdw blurRad="40000" dist="23000" dir="5400000" rotWithShape="0">
                <a:srgbClr val="000000">
                  <a:alpha val="35000"/>
                </a:srgbClr>
              </a:outerShdw>
            </a:effectLst>
          </c:spPr>
          <c:marker>
            <c:symbol val="circle"/>
            <c:size val="6"/>
            <c:spPr>
              <a:solidFill>
                <a:srgbClr val="348E90"/>
              </a:soli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trend'!$E$4:$E$16</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 sales trend'!$G$4:$G$16</c:f>
              <c:numCache>
                <c:formatCode>0.00</c:formatCode>
                <c:ptCount val="12"/>
                <c:pt idx="0">
                  <c:v>7.4105816400667601</c:v>
                </c:pt>
                <c:pt idx="1">
                  <c:v>7.1349155073674204</c:v>
                </c:pt>
                <c:pt idx="2">
                  <c:v>9.2936781011757592</c:v>
                </c:pt>
                <c:pt idx="3">
                  <c:v>8.3319702748320896</c:v>
                </c:pt>
                <c:pt idx="4">
                  <c:v>10.178357650696199</c:v>
                </c:pt>
                <c:pt idx="5">
                  <c:v>9.8151760990184709</c:v>
                </c:pt>
                <c:pt idx="6">
                  <c:v>9.4802572994352605</c:v>
                </c:pt>
                <c:pt idx="7">
                  <c:v>10.7240286072199</c:v>
                </c:pt>
                <c:pt idx="8">
                  <c:v>6.3719251995579196</c:v>
                </c:pt>
                <c:pt idx="9">
                  <c:v>6.3901884818559598</c:v>
                </c:pt>
                <c:pt idx="10">
                  <c:v>8.3399503564500392</c:v>
                </c:pt>
                <c:pt idx="11">
                  <c:v>6.5289707823300196</c:v>
                </c:pt>
              </c:numCache>
            </c:numRef>
          </c:val>
          <c:smooth val="0"/>
        </c:ser>
        <c:dLbls>
          <c:showLegendKey val="0"/>
          <c:showVal val="1"/>
          <c:showCatName val="0"/>
          <c:showSerName val="0"/>
          <c:showPercent val="0"/>
          <c:showBubbleSize val="0"/>
        </c:dLbls>
        <c:marker val="1"/>
        <c:smooth val="0"/>
        <c:axId val="677787744"/>
        <c:axId val="677795192"/>
      </c:lineChart>
      <c:catAx>
        <c:axId val="67779676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 Month</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7790096"/>
        <c:crosses val="autoZero"/>
        <c:auto val="1"/>
        <c:lblAlgn val="ctr"/>
        <c:lblOffset val="100"/>
        <c:noMultiLvlLbl val="0"/>
      </c:catAx>
      <c:valAx>
        <c:axId val="677790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0.00,,\ &quot;M&quot;;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7796760"/>
        <c:crosses val="autoZero"/>
        <c:crossBetween val="between"/>
      </c:valAx>
      <c:valAx>
        <c:axId val="677795192"/>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 %</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7787744"/>
        <c:crosses val="max"/>
        <c:crossBetween val="between"/>
      </c:valAx>
      <c:catAx>
        <c:axId val="677787744"/>
        <c:scaling>
          <c:orientation val="minMax"/>
        </c:scaling>
        <c:delete val="1"/>
        <c:axPos val="b"/>
        <c:numFmt formatCode="General" sourceLinked="1"/>
        <c:majorTickMark val="none"/>
        <c:minorTickMark val="none"/>
        <c:tickLblPos val="nextTo"/>
        <c:crossAx val="6777951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sales trend!PivotTable1</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Week of the Day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341722224084909"/>
          <c:y val="0.17504619349260483"/>
          <c:w val="0.74865289285356618"/>
          <c:h val="0.61741178616986414"/>
        </c:manualLayout>
      </c:layout>
      <c:barChart>
        <c:barDir val="col"/>
        <c:grouping val="clustered"/>
        <c:varyColors val="0"/>
        <c:ser>
          <c:idx val="0"/>
          <c:order val="0"/>
          <c:tx>
            <c:strRef>
              <c:f>' sales trend'!$K$20</c:f>
              <c:strCache>
                <c:ptCount val="1"/>
                <c:pt idx="0">
                  <c:v> TotalSales</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trend'!$J$21:$J$28</c:f>
              <c:strCache>
                <c:ptCount val="7"/>
                <c:pt idx="0">
                  <c:v>Sunday</c:v>
                </c:pt>
                <c:pt idx="1">
                  <c:v>Monday</c:v>
                </c:pt>
                <c:pt idx="2">
                  <c:v>Tuesday</c:v>
                </c:pt>
                <c:pt idx="3">
                  <c:v>Wednesday</c:v>
                </c:pt>
                <c:pt idx="4">
                  <c:v>Thursday</c:v>
                </c:pt>
                <c:pt idx="5">
                  <c:v>Friday</c:v>
                </c:pt>
                <c:pt idx="6">
                  <c:v>Saturday</c:v>
                </c:pt>
              </c:strCache>
            </c:strRef>
          </c:cat>
          <c:val>
            <c:numRef>
              <c:f>' sales trend'!$K$21:$K$28</c:f>
              <c:numCache>
                <c:formatCode>[&gt;0]\ 0.00,,\ "M";General</c:formatCode>
                <c:ptCount val="7"/>
                <c:pt idx="0">
                  <c:v>2514749.9300000002</c:v>
                </c:pt>
                <c:pt idx="1">
                  <c:v>2498503.5799999898</c:v>
                </c:pt>
                <c:pt idx="2">
                  <c:v>2852961.9099999899</c:v>
                </c:pt>
                <c:pt idx="3">
                  <c:v>3673868.8799999598</c:v>
                </c:pt>
                <c:pt idx="4">
                  <c:v>2347927.58</c:v>
                </c:pt>
                <c:pt idx="5">
                  <c:v>692516.32999999903</c:v>
                </c:pt>
                <c:pt idx="6">
                  <c:v>1198508.3999999999</c:v>
                </c:pt>
              </c:numCache>
            </c:numRef>
          </c:val>
        </c:ser>
        <c:dLbls>
          <c:showLegendKey val="0"/>
          <c:showVal val="1"/>
          <c:showCatName val="0"/>
          <c:showSerName val="0"/>
          <c:showPercent val="0"/>
          <c:showBubbleSize val="0"/>
        </c:dLbls>
        <c:gapWidth val="150"/>
        <c:axId val="677815576"/>
        <c:axId val="677813224"/>
      </c:barChart>
      <c:lineChart>
        <c:grouping val="standard"/>
        <c:varyColors val="0"/>
        <c:ser>
          <c:idx val="1"/>
          <c:order val="1"/>
          <c:tx>
            <c:strRef>
              <c:f>' sales trend'!$L$20</c:f>
              <c:strCache>
                <c:ptCount val="1"/>
                <c:pt idx="0">
                  <c:v> AVG_SALES</c:v>
                </c:pt>
              </c:strCache>
            </c:strRef>
          </c:tx>
          <c:spPr>
            <a:ln w="34925" cap="rnd">
              <a:solidFill>
                <a:srgbClr val="FFC000"/>
              </a:solidFill>
              <a:round/>
            </a:ln>
            <a:effectLst>
              <a:outerShdw blurRad="40000" dist="23000" dir="5400000" rotWithShape="0">
                <a:srgbClr val="000000">
                  <a:alpha val="35000"/>
                </a:srgbClr>
              </a:outerShdw>
            </a:effectLst>
          </c:spPr>
          <c:marker>
            <c:symbol val="none"/>
          </c:marker>
          <c:dLbls>
            <c:dLbl>
              <c:idx val="4"/>
              <c:layout>
                <c:manualLayout>
                  <c:x val="3.2005368048584067E-2"/>
                  <c:y val="5.98148095816730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trend'!$J$21:$J$28</c:f>
              <c:strCache>
                <c:ptCount val="7"/>
                <c:pt idx="0">
                  <c:v>Sunday</c:v>
                </c:pt>
                <c:pt idx="1">
                  <c:v>Monday</c:v>
                </c:pt>
                <c:pt idx="2">
                  <c:v>Tuesday</c:v>
                </c:pt>
                <c:pt idx="3">
                  <c:v>Wednesday</c:v>
                </c:pt>
                <c:pt idx="4">
                  <c:v>Thursday</c:v>
                </c:pt>
                <c:pt idx="5">
                  <c:v>Friday</c:v>
                </c:pt>
                <c:pt idx="6">
                  <c:v>Saturday</c:v>
                </c:pt>
              </c:strCache>
            </c:strRef>
          </c:cat>
          <c:val>
            <c:numRef>
              <c:f>' sales trend'!$L$21:$L$28</c:f>
              <c:numCache>
                <c:formatCode>[&gt;0]\ \ 0.00,"K"\ ;</c:formatCode>
                <c:ptCount val="7"/>
                <c:pt idx="0">
                  <c:v>152.16930473193699</c:v>
                </c:pt>
                <c:pt idx="1">
                  <c:v>153.12272966844401</c:v>
                </c:pt>
                <c:pt idx="2">
                  <c:v>152.78540727253201</c:v>
                </c:pt>
                <c:pt idx="3">
                  <c:v>154.33829944547</c:v>
                </c:pt>
                <c:pt idx="4">
                  <c:v>155.4815959208</c:v>
                </c:pt>
                <c:pt idx="5">
                  <c:v>159.4190446593</c:v>
                </c:pt>
                <c:pt idx="6">
                  <c:v>155.670658527082</c:v>
                </c:pt>
              </c:numCache>
            </c:numRef>
          </c:val>
          <c:smooth val="0"/>
        </c:ser>
        <c:dLbls>
          <c:showLegendKey val="0"/>
          <c:showVal val="1"/>
          <c:showCatName val="0"/>
          <c:showSerName val="0"/>
          <c:showPercent val="0"/>
          <c:showBubbleSize val="0"/>
        </c:dLbls>
        <c:marker val="1"/>
        <c:smooth val="0"/>
        <c:axId val="677813616"/>
        <c:axId val="677815968"/>
      </c:lineChart>
      <c:catAx>
        <c:axId val="67781557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Days</a:t>
                </a:r>
              </a:p>
            </c:rich>
          </c:tx>
          <c:layout>
            <c:manualLayout>
              <c:xMode val="edge"/>
              <c:yMode val="edge"/>
              <c:x val="0.46155312704827234"/>
              <c:y val="0.8399741901451568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7813224"/>
        <c:crosses val="autoZero"/>
        <c:auto val="1"/>
        <c:lblAlgn val="ctr"/>
        <c:lblOffset val="100"/>
        <c:noMultiLvlLbl val="0"/>
      </c:catAx>
      <c:valAx>
        <c:axId val="677813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0.00,,\ &quot;M&quot;;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7815576"/>
        <c:crosses val="autoZero"/>
        <c:crossBetween val="between"/>
      </c:valAx>
      <c:valAx>
        <c:axId val="677815968"/>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Avg Sales</a:t>
                </a:r>
              </a:p>
            </c:rich>
          </c:tx>
          <c:layout>
            <c:manualLayout>
              <c:xMode val="edge"/>
              <c:yMode val="edge"/>
              <c:x val="0.94815163247099632"/>
              <c:y val="0.38318437884067841"/>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 0.00,&quot;K&quot;\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7813616"/>
        <c:crosses val="max"/>
        <c:crossBetween val="between"/>
      </c:valAx>
      <c:catAx>
        <c:axId val="677813616"/>
        <c:scaling>
          <c:orientation val="minMax"/>
        </c:scaling>
        <c:delete val="1"/>
        <c:axPos val="b"/>
        <c:numFmt formatCode="General" sourceLinked="1"/>
        <c:majorTickMark val="none"/>
        <c:minorTickMark val="none"/>
        <c:tickLblPos val="nextTo"/>
        <c:crossAx val="677815968"/>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[Retail_Graphs.xlsx]Sheet2!PivotTable8</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Quantity by Region</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Sheet2!$E$23</c:f>
              <c:strCache>
                <c:ptCount val="1"/>
                <c:pt idx="0">
                  <c:v>Total</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Sheet2!$D$24:$D$27</c:f>
              <c:strCache>
                <c:ptCount val="4"/>
                <c:pt idx="0">
                  <c:v>East</c:v>
                </c:pt>
                <c:pt idx="1">
                  <c:v>North</c:v>
                </c:pt>
                <c:pt idx="2">
                  <c:v>South</c:v>
                </c:pt>
                <c:pt idx="3">
                  <c:v>West</c:v>
                </c:pt>
              </c:strCache>
            </c:strRef>
          </c:cat>
          <c:val>
            <c:numRef>
              <c:f>Sheet2!$E$24:$E$27</c:f>
              <c:numCache>
                <c:formatCode>General</c:formatCode>
                <c:ptCount val="4"/>
                <c:pt idx="0">
                  <c:v>1939</c:v>
                </c:pt>
                <c:pt idx="1">
                  <c:v>11082</c:v>
                </c:pt>
                <c:pt idx="2">
                  <c:v>86501</c:v>
                </c:pt>
                <c:pt idx="3">
                  <c:v>12375</c:v>
                </c:pt>
              </c:numCache>
            </c:numRef>
          </c:val>
        </c:ser>
        <c:dLbls>
          <c:dLblPos val="outEnd"/>
          <c:showLegendKey val="0"/>
          <c:showVal val="1"/>
          <c:showCatName val="0"/>
          <c:showSerName val="0"/>
          <c:showPercent val="0"/>
          <c:showBubbleSize val="0"/>
        </c:dLbls>
        <c:gapWidth val="115"/>
        <c:overlap val="-20"/>
        <c:axId val="579237072"/>
        <c:axId val="579240992"/>
      </c:barChart>
      <c:catAx>
        <c:axId val="579237072"/>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Region</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240992"/>
        <c:crosses val="autoZero"/>
        <c:auto val="1"/>
        <c:lblAlgn val="ctr"/>
        <c:lblOffset val="100"/>
        <c:noMultiLvlLbl val="0"/>
      </c:catAx>
      <c:valAx>
        <c:axId val="5792409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smtClean="0">
                    <a:latin typeface="Calibri" panose="020F0502020204030204" pitchFamily="34" charset="0"/>
                    <a:cs typeface="Calibri" panose="020F0502020204030204" pitchFamily="34" charset="0"/>
                  </a:rPr>
                  <a:t>Quantity</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9237072"/>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 sales trend!PivotTable9</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Quarter Wise Sales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sales trend'!$F$35</c:f>
              <c:strCache>
                <c:ptCount val="1"/>
                <c:pt idx="0">
                  <c:v>Sum of AVG_SALES</c:v>
                </c:pt>
              </c:strCache>
            </c:strRef>
          </c:tx>
          <c:spPr>
            <a:solidFill>
              <a:srgbClr val="45818E"/>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trend'!$E$36:$E$40</c:f>
              <c:strCache>
                <c:ptCount val="4"/>
                <c:pt idx="0">
                  <c:v>1</c:v>
                </c:pt>
                <c:pt idx="1">
                  <c:v>2</c:v>
                </c:pt>
                <c:pt idx="2">
                  <c:v>3</c:v>
                </c:pt>
                <c:pt idx="3">
                  <c:v>4</c:v>
                </c:pt>
              </c:strCache>
            </c:strRef>
          </c:cat>
          <c:val>
            <c:numRef>
              <c:f>' sales trend'!$F$36:$F$40</c:f>
              <c:numCache>
                <c:formatCode>[&gt;0]\ \ 0.00,"K"\ ;</c:formatCode>
                <c:ptCount val="4"/>
                <c:pt idx="0">
                  <c:v>150.31938099424301</c:v>
                </c:pt>
                <c:pt idx="1">
                  <c:v>158.284932889468</c:v>
                </c:pt>
                <c:pt idx="2">
                  <c:v>152.17440505134701</c:v>
                </c:pt>
                <c:pt idx="3">
                  <c:v>154.970095629676</c:v>
                </c:pt>
              </c:numCache>
            </c:numRef>
          </c:val>
        </c:ser>
        <c:dLbls>
          <c:showLegendKey val="0"/>
          <c:showVal val="0"/>
          <c:showCatName val="0"/>
          <c:showSerName val="0"/>
          <c:showPercent val="0"/>
          <c:showBubbleSize val="0"/>
        </c:dLbls>
        <c:gapWidth val="150"/>
        <c:axId val="674764280"/>
        <c:axId val="674774472"/>
      </c:barChart>
      <c:lineChart>
        <c:grouping val="standard"/>
        <c:varyColors val="0"/>
        <c:ser>
          <c:idx val="1"/>
          <c:order val="1"/>
          <c:tx>
            <c:strRef>
              <c:f>' sales trend'!$G$35</c:f>
              <c:strCache>
                <c:ptCount val="1"/>
                <c:pt idx="0">
                  <c:v>Sum of TotalSales</c:v>
                </c:pt>
              </c:strCache>
            </c:strRef>
          </c:tx>
          <c:spPr>
            <a:ln w="34925" cap="rnd">
              <a:solidFill>
                <a:srgbClr val="FFC000"/>
              </a:solidFill>
              <a:round/>
            </a:ln>
            <a:effectLst>
              <a:outerShdw blurRad="40000" dist="23000" dir="5400000" rotWithShape="0">
                <a:srgbClr val="000000">
                  <a:alpha val="35000"/>
                </a:srgbClr>
              </a:outerShdw>
            </a:effectLst>
          </c:spPr>
          <c:marker>
            <c:symbol val="circle"/>
            <c:size val="6"/>
            <c:spPr>
              <a:solidFill>
                <a:srgbClr val="348E90"/>
              </a:soli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s>
            <c:dLbl>
              <c:idx val="1"/>
              <c:layout>
                <c:manualLayout>
                  <c:x val="-4.4529212598830741E-2"/>
                  <c:y val="-4.6971705773180196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trend'!$E$36:$E$40</c:f>
              <c:strCache>
                <c:ptCount val="4"/>
                <c:pt idx="0">
                  <c:v>1</c:v>
                </c:pt>
                <c:pt idx="1">
                  <c:v>2</c:v>
                </c:pt>
                <c:pt idx="2">
                  <c:v>3</c:v>
                </c:pt>
                <c:pt idx="3">
                  <c:v>4</c:v>
                </c:pt>
              </c:strCache>
            </c:strRef>
          </c:cat>
          <c:val>
            <c:numRef>
              <c:f>' sales trend'!$G$36:$G$40</c:f>
              <c:numCache>
                <c:formatCode>[&gt;0]\ 0.000,,\ "M";General</c:formatCode>
                <c:ptCount val="4"/>
                <c:pt idx="0">
                  <c:v>3761592.1899999301</c:v>
                </c:pt>
                <c:pt idx="1">
                  <c:v>4469491.64999991</c:v>
                </c:pt>
                <c:pt idx="2">
                  <c:v>4193470.07999996</c:v>
                </c:pt>
                <c:pt idx="3">
                  <c:v>3354482.6899999701</c:v>
                </c:pt>
              </c:numCache>
            </c:numRef>
          </c:val>
          <c:smooth val="0"/>
        </c:ser>
        <c:dLbls>
          <c:showLegendKey val="0"/>
          <c:showVal val="0"/>
          <c:showCatName val="0"/>
          <c:showSerName val="0"/>
          <c:showPercent val="0"/>
          <c:showBubbleSize val="0"/>
        </c:dLbls>
        <c:marker val="1"/>
        <c:smooth val="0"/>
        <c:axId val="674767808"/>
        <c:axId val="674768592"/>
      </c:lineChart>
      <c:catAx>
        <c:axId val="674764280"/>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Quarter</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4774472"/>
        <c:crosses val="autoZero"/>
        <c:auto val="1"/>
        <c:lblAlgn val="ctr"/>
        <c:lblOffset val="100"/>
        <c:noMultiLvlLbl val="0"/>
      </c:catAx>
      <c:valAx>
        <c:axId val="674774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 Avg 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 0.00,&quot;K&quot;\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4764280"/>
        <c:crosses val="autoZero"/>
        <c:crossBetween val="between"/>
      </c:valAx>
      <c:valAx>
        <c:axId val="674768592"/>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Total 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0.0,,\ &quot;M&quot;;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4767808"/>
        <c:crosses val="max"/>
        <c:crossBetween val="between"/>
      </c:valAx>
      <c:catAx>
        <c:axId val="674767808"/>
        <c:scaling>
          <c:orientation val="minMax"/>
        </c:scaling>
        <c:delete val="1"/>
        <c:axPos val="b"/>
        <c:numFmt formatCode="General" sourceLinked="1"/>
        <c:majorTickMark val="none"/>
        <c:minorTickMark val="none"/>
        <c:tickLblPos val="nextTo"/>
        <c:crossAx val="674768592"/>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WEEKDAYS VS WEEKENDS</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 sales trend'!$A$50</c:f>
              <c:strCache>
                <c:ptCount val="1"/>
                <c:pt idx="0">
                  <c:v>Weekday</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trend'!$B$49:$C$49</c:f>
              <c:strCache>
                <c:ptCount val="2"/>
                <c:pt idx="0">
                  <c:v>AVG_SALES</c:v>
                </c:pt>
                <c:pt idx="1">
                  <c:v>TotalSales</c:v>
                </c:pt>
              </c:strCache>
            </c:strRef>
          </c:cat>
          <c:val>
            <c:numRef>
              <c:f>' sales trend'!$B$50:$C$50</c:f>
              <c:numCache>
                <c:formatCode>General</c:formatCode>
                <c:ptCount val="2"/>
                <c:pt idx="0">
                  <c:v>154.21692864171999</c:v>
                </c:pt>
                <c:pt idx="1">
                  <c:v>12065778.2799995</c:v>
                </c:pt>
              </c:numCache>
            </c:numRef>
          </c:val>
        </c:ser>
        <c:ser>
          <c:idx val="1"/>
          <c:order val="1"/>
          <c:tx>
            <c:strRef>
              <c:f>' sales trend'!$A$51</c:f>
              <c:strCache>
                <c:ptCount val="1"/>
                <c:pt idx="0">
                  <c:v>Weekend</c:v>
                </c:pt>
              </c:strCache>
            </c:strRef>
          </c:tx>
          <c:spPr>
            <a:solidFill>
              <a:srgbClr val="4CE0B9"/>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numFmt formatCode="#,##0" sourceLinked="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 sales trend'!$B$49:$C$49</c:f>
              <c:strCache>
                <c:ptCount val="2"/>
                <c:pt idx="0">
                  <c:v>AVG_SALES</c:v>
                </c:pt>
                <c:pt idx="1">
                  <c:v>TotalSales</c:v>
                </c:pt>
              </c:strCache>
            </c:strRef>
          </c:cat>
          <c:val>
            <c:numRef>
              <c:f>' sales trend'!$B$51:$C$51</c:f>
              <c:numCache>
                <c:formatCode>General</c:formatCode>
                <c:ptCount val="2"/>
                <c:pt idx="0">
                  <c:v>153.282077605777</c:v>
                </c:pt>
                <c:pt idx="1">
                  <c:v>3713258.3299999498</c:v>
                </c:pt>
              </c:numCache>
            </c:numRef>
          </c:val>
        </c:ser>
        <c:dLbls>
          <c:dLblPos val="outEnd"/>
          <c:showLegendKey val="0"/>
          <c:showVal val="1"/>
          <c:showCatName val="0"/>
          <c:showSerName val="0"/>
          <c:showPercent val="0"/>
          <c:showBubbleSize val="0"/>
        </c:dLbls>
        <c:gapWidth val="100"/>
        <c:overlap val="-24"/>
        <c:axId val="662133848"/>
        <c:axId val="662123656"/>
      </c:barChart>
      <c:catAx>
        <c:axId val="66213384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2123656"/>
        <c:crosses val="autoZero"/>
        <c:auto val="1"/>
        <c:lblAlgn val="ctr"/>
        <c:lblOffset val="100"/>
        <c:noMultiLvlLbl val="0"/>
      </c:catAx>
      <c:valAx>
        <c:axId val="662123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62133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Quantity by Payment Method</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Sheet2!$B$74</c:f>
              <c:strCache>
                <c:ptCount val="1"/>
                <c:pt idx="0">
                  <c:v>QTY</c:v>
                </c:pt>
              </c:strCache>
            </c:strRef>
          </c:tx>
          <c:dPt>
            <c:idx val="0"/>
            <c:bubble3D val="0"/>
            <c:spPr>
              <a:solidFill>
                <a:srgbClr val="348E90"/>
              </a:solidFill>
              <a:ln>
                <a:noFill/>
              </a:ln>
              <a:effectLst>
                <a:outerShdw blurRad="254000" sx="102000" sy="102000" algn="ctr" rotWithShape="0">
                  <a:prstClr val="black">
                    <a:alpha val="20000"/>
                  </a:prstClr>
                </a:outerShdw>
              </a:effectLst>
              <a:sp3d/>
            </c:spPr>
          </c:dPt>
          <c:dPt>
            <c:idx val="1"/>
            <c:bubble3D val="0"/>
            <c:spPr>
              <a:solidFill>
                <a:srgbClr val="7CD4BC"/>
              </a:solidFill>
              <a:ln>
                <a:noFill/>
              </a:ln>
              <a:effectLst>
                <a:outerShdw blurRad="254000" sx="102000" sy="102000" algn="ctr" rotWithShape="0">
                  <a:prstClr val="black">
                    <a:alpha val="20000"/>
                  </a:prstClr>
                </a:outerShdw>
              </a:effectLst>
              <a:sp3d/>
            </c:spPr>
          </c:dPt>
          <c:dPt>
            <c:idx val="2"/>
            <c:bubble3D val="0"/>
            <c:spPr>
              <a:solidFill>
                <a:srgbClr val="DDF9F2"/>
              </a:solidFill>
              <a:ln>
                <a:noFill/>
              </a:ln>
              <a:effectLst>
                <a:outerShdw blurRad="254000" sx="102000" sy="102000" algn="ctr" rotWithShape="0">
                  <a:prstClr val="black">
                    <a:alpha val="20000"/>
                  </a:prstClr>
                </a:outerShdw>
              </a:effectLst>
              <a:sp3d/>
            </c:spPr>
          </c:dPt>
          <c:dPt>
            <c:idx val="3"/>
            <c:bubble3D val="0"/>
            <c:spPr>
              <a:solidFill>
                <a:srgbClr val="62B697"/>
              </a:solidFill>
              <a:ln>
                <a:noFill/>
              </a:ln>
              <a:effectLst>
                <a:outerShdw blurRad="254000" sx="102000" sy="102000" algn="ctr" rotWithShape="0">
                  <a:prstClr val="black">
                    <a:alpha val="20000"/>
                  </a:prstClr>
                </a:outerShdw>
              </a:effectLst>
              <a:sp3d/>
            </c:spPr>
          </c:dPt>
          <c:dLbls>
            <c:dLbl>
              <c:idx val="1"/>
              <c:layout>
                <c:manualLayout>
                  <c:x val="4.3006561679789987E-2"/>
                  <c:y val="0.1546806649168854"/>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2"/>
              <c:layout>
                <c:manualLayout>
                  <c:x val="-6.0015310586177236E-3"/>
                  <c:y val="9.7956765820939054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3"/>
              <c:layout>
                <c:manualLayout>
                  <c:x val="0.1358711723534558"/>
                  <c:y val="6.1819407990667812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Sheet2!$A$75:$A$78</c:f>
              <c:strCache>
                <c:ptCount val="4"/>
                <c:pt idx="0">
                  <c:v>credit_card</c:v>
                </c:pt>
                <c:pt idx="1">
                  <c:v>UPI/Cash</c:v>
                </c:pt>
                <c:pt idx="2">
                  <c:v>voucher</c:v>
                </c:pt>
                <c:pt idx="3">
                  <c:v>debit_card</c:v>
                </c:pt>
              </c:strCache>
            </c:strRef>
          </c:cat>
          <c:val>
            <c:numRef>
              <c:f>Sheet2!$B$75:$B$78</c:f>
              <c:numCache>
                <c:formatCode>General</c:formatCode>
                <c:ptCount val="4"/>
                <c:pt idx="0">
                  <c:v>86144</c:v>
                </c:pt>
                <c:pt idx="1">
                  <c:v>22752</c:v>
                </c:pt>
                <c:pt idx="2">
                  <c:v>6238</c:v>
                </c:pt>
                <c:pt idx="3">
                  <c:v>1672</c:v>
                </c:pt>
              </c:numCache>
            </c:numRef>
          </c:val>
        </c:ser>
        <c:dLbls>
          <c:dLblPos val="ctr"/>
          <c:showLegendKey val="0"/>
          <c:showVal val="0"/>
          <c:showCatName val="1"/>
          <c:showSerName val="0"/>
          <c:showPercent val="0"/>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Quantity by State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Sheet2!$B$92</c:f>
              <c:strCache>
                <c:ptCount val="1"/>
                <c:pt idx="0">
                  <c:v>QTY</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Sheet2!$A$93:$A$99</c:f>
              <c:strCache>
                <c:ptCount val="7"/>
                <c:pt idx="0">
                  <c:v>Andhra Pradesh</c:v>
                </c:pt>
                <c:pt idx="1">
                  <c:v>Gujarat</c:v>
                </c:pt>
                <c:pt idx="2">
                  <c:v>Chhattisgarh</c:v>
                </c:pt>
                <c:pt idx="3">
                  <c:v>Haryana</c:v>
                </c:pt>
                <c:pt idx="4">
                  <c:v>Madhya Pradesh</c:v>
                </c:pt>
                <c:pt idx="5">
                  <c:v>Delhi</c:v>
                </c:pt>
                <c:pt idx="6">
                  <c:v>West Bengal</c:v>
                </c:pt>
              </c:strCache>
            </c:strRef>
          </c:cat>
          <c:val>
            <c:numRef>
              <c:f>Sheet2!$B$93:$B$99</c:f>
              <c:numCache>
                <c:formatCode>General</c:formatCode>
                <c:ptCount val="7"/>
                <c:pt idx="0">
                  <c:v>86501</c:v>
                </c:pt>
                <c:pt idx="1">
                  <c:v>12375</c:v>
                </c:pt>
                <c:pt idx="2">
                  <c:v>3622</c:v>
                </c:pt>
                <c:pt idx="3">
                  <c:v>2638</c:v>
                </c:pt>
                <c:pt idx="4">
                  <c:v>2440</c:v>
                </c:pt>
                <c:pt idx="5">
                  <c:v>2382</c:v>
                </c:pt>
                <c:pt idx="6">
                  <c:v>1939</c:v>
                </c:pt>
              </c:numCache>
            </c:numRef>
          </c:val>
        </c:ser>
        <c:dLbls>
          <c:dLblPos val="inEnd"/>
          <c:showLegendKey val="0"/>
          <c:showVal val="1"/>
          <c:showCatName val="0"/>
          <c:showSerName val="0"/>
          <c:showPercent val="0"/>
          <c:showBubbleSize val="0"/>
        </c:dLbls>
        <c:gapWidth val="100"/>
        <c:overlap val="-24"/>
        <c:axId val="490375752"/>
        <c:axId val="490376144"/>
      </c:barChart>
      <c:catAx>
        <c:axId val="4903757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State</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376144"/>
        <c:crosses val="autoZero"/>
        <c:auto val="1"/>
        <c:lblAlgn val="ctr"/>
        <c:lblOffset val="100"/>
        <c:noMultiLvlLbl val="0"/>
      </c:catAx>
      <c:valAx>
        <c:axId val="490376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latin typeface="Calibri" panose="020F0502020204030204" pitchFamily="34" charset="0"/>
                    <a:cs typeface="Calibri" panose="020F0502020204030204" pitchFamily="34" charset="0"/>
                  </a:rPr>
                  <a:t>Quantity</a:t>
                </a:r>
                <a:endParaRPr lang="en-US" dirty="0">
                  <a:latin typeface="Calibri" panose="020F0502020204030204" pitchFamily="34" charset="0"/>
                  <a:cs typeface="Calibri" panose="020F0502020204030204" pitchFamily="34" charset="0"/>
                </a:endParaRP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375752"/>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a:solidFill>
                  <a:schemeClr val="tx1"/>
                </a:solidFill>
                <a:latin typeface="Calibri" panose="020F0502020204030204" pitchFamily="34" charset="0"/>
                <a:cs typeface="Calibri" panose="020F0502020204030204" pitchFamily="34" charset="0"/>
              </a:rPr>
              <a:t>Quantity by Store</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Sheet2!$B$43</c:f>
              <c:strCache>
                <c:ptCount val="1"/>
                <c:pt idx="0">
                  <c:v>QTY</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Sheet2!$A$44:$A$53</c:f>
              <c:strCache>
                <c:ptCount val="10"/>
                <c:pt idx="0">
                  <c:v>ST103</c:v>
                </c:pt>
                <c:pt idx="1">
                  <c:v>ST143</c:v>
                </c:pt>
                <c:pt idx="2">
                  <c:v>ST106</c:v>
                </c:pt>
                <c:pt idx="3">
                  <c:v>ST132</c:v>
                </c:pt>
                <c:pt idx="4">
                  <c:v>ST186</c:v>
                </c:pt>
                <c:pt idx="5">
                  <c:v>ST118</c:v>
                </c:pt>
                <c:pt idx="6">
                  <c:v>ST167</c:v>
                </c:pt>
                <c:pt idx="7">
                  <c:v>ST218</c:v>
                </c:pt>
                <c:pt idx="8">
                  <c:v>ST102</c:v>
                </c:pt>
                <c:pt idx="9">
                  <c:v>ST125</c:v>
                </c:pt>
              </c:strCache>
            </c:strRef>
          </c:cat>
          <c:val>
            <c:numRef>
              <c:f>Sheet2!$B$44:$B$53</c:f>
              <c:numCache>
                <c:formatCode>General</c:formatCode>
                <c:ptCount val="10"/>
                <c:pt idx="0">
                  <c:v>29061</c:v>
                </c:pt>
                <c:pt idx="1">
                  <c:v>8782</c:v>
                </c:pt>
                <c:pt idx="2">
                  <c:v>4442</c:v>
                </c:pt>
                <c:pt idx="3">
                  <c:v>4034</c:v>
                </c:pt>
                <c:pt idx="4">
                  <c:v>3501</c:v>
                </c:pt>
                <c:pt idx="5">
                  <c:v>3464</c:v>
                </c:pt>
                <c:pt idx="6">
                  <c:v>3445</c:v>
                </c:pt>
                <c:pt idx="7">
                  <c:v>3275</c:v>
                </c:pt>
                <c:pt idx="8">
                  <c:v>3119</c:v>
                </c:pt>
                <c:pt idx="9">
                  <c:v>3078</c:v>
                </c:pt>
              </c:numCache>
            </c:numRef>
          </c:val>
        </c:ser>
        <c:dLbls>
          <c:dLblPos val="outEnd"/>
          <c:showLegendKey val="0"/>
          <c:showVal val="1"/>
          <c:showCatName val="0"/>
          <c:showSerName val="0"/>
          <c:showPercent val="0"/>
          <c:showBubbleSize val="0"/>
        </c:dLbls>
        <c:gapWidth val="100"/>
        <c:overlap val="-24"/>
        <c:axId val="490376536"/>
        <c:axId val="490369872"/>
      </c:barChart>
      <c:catAx>
        <c:axId val="49037653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Stores</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369872"/>
        <c:crosses val="autoZero"/>
        <c:auto val="1"/>
        <c:lblAlgn val="ctr"/>
        <c:lblOffset val="100"/>
        <c:noMultiLvlLbl val="0"/>
      </c:catAx>
      <c:valAx>
        <c:axId val="49036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Quantity</a:t>
                </a:r>
                <a:endParaRPr lang="en-US" dirty="0"/>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0376536"/>
        <c:crosses val="autoZero"/>
        <c:crossBetween val="between"/>
      </c:valAx>
      <c:spPr>
        <a:noFill/>
        <a:ln>
          <a:noFill/>
        </a:ln>
        <a:effectLst/>
      </c:spPr>
    </c:plotArea>
    <c:plotVisOnly val="1"/>
    <c:dispBlanksAs val="gap"/>
    <c:showDLblsOverMax val="0"/>
  </c:chart>
  <c:spPr>
    <a:noFill/>
    <a:ln>
      <a:noFill/>
    </a:ln>
    <a:effectLst>
      <a:outerShdw blurRad="50800" dist="38100" dir="8100000" algn="tr" rotWithShape="0">
        <a:prstClr val="black">
          <a:alpha val="40000"/>
        </a:prstClr>
      </a:outerShdw>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[Retail_Graphs.xlsx]Sheet2!PivotTable7</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600" dirty="0" smtClean="0">
                <a:solidFill>
                  <a:schemeClr val="tx1"/>
                </a:solidFill>
                <a:latin typeface="Calibri" panose="020F0502020204030204" pitchFamily="34" charset="0"/>
                <a:cs typeface="Calibri" panose="020F0502020204030204" pitchFamily="34" charset="0"/>
              </a:rPr>
              <a:t>Quantity by</a:t>
            </a:r>
            <a:r>
              <a:rPr lang="en-US" sz="1600" baseline="0" dirty="0" smtClean="0">
                <a:solidFill>
                  <a:schemeClr val="tx1"/>
                </a:solidFill>
                <a:latin typeface="Calibri" panose="020F0502020204030204" pitchFamily="34" charset="0"/>
                <a:cs typeface="Calibri" panose="020F0502020204030204" pitchFamily="34" charset="0"/>
              </a:rPr>
              <a:t> Category</a:t>
            </a:r>
            <a:endParaRPr lang="en-US" sz="1600" dirty="0">
              <a:solidFill>
                <a:schemeClr val="tx1"/>
              </a:solidFill>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lumMod val="50000"/>
            </a:schemeClr>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115540244969379"/>
          <c:y val="0.16407179805408009"/>
          <c:w val="0.88356681977252849"/>
          <c:h val="0.40039934117196679"/>
        </c:manualLayout>
      </c:layout>
      <c:barChart>
        <c:barDir val="col"/>
        <c:grouping val="clustered"/>
        <c:varyColors val="0"/>
        <c:ser>
          <c:idx val="0"/>
          <c:order val="0"/>
          <c:tx>
            <c:strRef>
              <c:f>Sheet2!$E$5</c:f>
              <c:strCache>
                <c:ptCount val="1"/>
                <c:pt idx="0">
                  <c:v>Total</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Sheet2!$D$6:$D$19</c:f>
              <c:strCache>
                <c:ptCount val="14"/>
                <c:pt idx="0">
                  <c:v>Toys &amp; Gifts</c:v>
                </c:pt>
                <c:pt idx="1">
                  <c:v>Baby</c:v>
                </c:pt>
                <c:pt idx="2">
                  <c:v>Home_Appliances</c:v>
                </c:pt>
                <c:pt idx="3">
                  <c:v>Food &amp; Beverages</c:v>
                </c:pt>
                <c:pt idx="4">
                  <c:v>Luggage_Accessories</c:v>
                </c:pt>
                <c:pt idx="5">
                  <c:v>Furniture</c:v>
                </c:pt>
                <c:pt idx="6">
                  <c:v>Computers &amp; Accessories</c:v>
                </c:pt>
                <c:pt idx="7">
                  <c:v>Stationery</c:v>
                </c:pt>
                <c:pt idx="8">
                  <c:v>Construction_Tools</c:v>
                </c:pt>
                <c:pt idx="9">
                  <c:v>Auto</c:v>
                </c:pt>
                <c:pt idx="10">
                  <c:v>Electronics</c:v>
                </c:pt>
                <c:pt idx="11">
                  <c:v>Fashion</c:v>
                </c:pt>
                <c:pt idx="12">
                  <c:v>Pet_Shop</c:v>
                </c:pt>
                <c:pt idx="13">
                  <c:v>No data</c:v>
                </c:pt>
              </c:strCache>
            </c:strRef>
          </c:cat>
          <c:val>
            <c:numRef>
              <c:f>Sheet2!$E$6:$E$19</c:f>
              <c:numCache>
                <c:formatCode>General</c:formatCode>
                <c:ptCount val="14"/>
                <c:pt idx="0">
                  <c:v>16022</c:v>
                </c:pt>
                <c:pt idx="1">
                  <c:v>14073</c:v>
                </c:pt>
                <c:pt idx="2">
                  <c:v>13536</c:v>
                </c:pt>
                <c:pt idx="3">
                  <c:v>11338</c:v>
                </c:pt>
                <c:pt idx="4">
                  <c:v>10950</c:v>
                </c:pt>
                <c:pt idx="5">
                  <c:v>10559</c:v>
                </c:pt>
                <c:pt idx="6">
                  <c:v>7970</c:v>
                </c:pt>
                <c:pt idx="7">
                  <c:v>7107</c:v>
                </c:pt>
                <c:pt idx="8">
                  <c:v>5737</c:v>
                </c:pt>
                <c:pt idx="9">
                  <c:v>4221</c:v>
                </c:pt>
                <c:pt idx="10">
                  <c:v>4199</c:v>
                </c:pt>
                <c:pt idx="11">
                  <c:v>2632</c:v>
                </c:pt>
                <c:pt idx="12">
                  <c:v>1935</c:v>
                </c:pt>
                <c:pt idx="13">
                  <c:v>1618</c:v>
                </c:pt>
              </c:numCache>
            </c:numRef>
          </c:val>
        </c:ser>
        <c:dLbls>
          <c:dLblPos val="inEnd"/>
          <c:showLegendKey val="0"/>
          <c:showVal val="1"/>
          <c:showCatName val="0"/>
          <c:showSerName val="0"/>
          <c:showPercent val="0"/>
          <c:showBubbleSize val="0"/>
        </c:dLbls>
        <c:gapWidth val="100"/>
        <c:overlap val="-24"/>
        <c:axId val="653507552"/>
        <c:axId val="653516176"/>
      </c:barChart>
      <c:catAx>
        <c:axId val="65350755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Category</a:t>
                </a:r>
                <a:endParaRPr lang="en-US" dirty="0"/>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3516176"/>
        <c:crosses val="autoZero"/>
        <c:auto val="1"/>
        <c:lblAlgn val="ctr"/>
        <c:lblOffset val="100"/>
        <c:noMultiLvlLbl val="0"/>
      </c:catAx>
      <c:valAx>
        <c:axId val="653516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smtClean="0"/>
                  <a:t>Quantity</a:t>
                </a:r>
                <a:endParaRPr lang="en-US" dirty="0"/>
              </a:p>
            </c:rich>
          </c:tx>
          <c:layout>
            <c:manualLayout>
              <c:xMode val="edge"/>
              <c:yMode val="edge"/>
              <c:x val="9.7222222222222224E-3"/>
              <c:y val="0.2816556733357311"/>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3507552"/>
        <c:crosses val="autoZero"/>
        <c:crossBetween val="between"/>
      </c:valAx>
      <c:spPr>
        <a:noFill/>
        <a:ln>
          <a:noFill/>
        </a:ln>
        <a:effectLst/>
      </c:spPr>
    </c:plotArea>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[Retail_Graphs.xlsx]Sheet2!PivotTable6</c:name>
    <c:fmtId val="-1"/>
  </c:pivotSource>
  <c:chart>
    <c:title>
      <c:tx>
        <c:rich>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r>
              <a:rPr lang="en-US"/>
              <a:t>Sales and Quantity by Channel</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Sheet2!$J$57</c:f>
              <c:strCache>
                <c:ptCount val="1"/>
                <c:pt idx="0">
                  <c:v>Sum of QTY</c:v>
                </c:pt>
              </c:strCache>
            </c:strRef>
          </c:tx>
          <c:spPr>
            <a:solidFill>
              <a:srgbClr val="348E9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Sheet2!$I$58:$I$61</c:f>
              <c:strCache>
                <c:ptCount val="3"/>
                <c:pt idx="0">
                  <c:v>Instore</c:v>
                </c:pt>
                <c:pt idx="1">
                  <c:v>Online</c:v>
                </c:pt>
                <c:pt idx="2">
                  <c:v>Phone Delivery</c:v>
                </c:pt>
              </c:strCache>
            </c:strRef>
          </c:cat>
          <c:val>
            <c:numRef>
              <c:f>Sheet2!$J$58:$J$61</c:f>
              <c:numCache>
                <c:formatCode>General</c:formatCode>
                <c:ptCount val="3"/>
                <c:pt idx="0">
                  <c:v>98463</c:v>
                </c:pt>
                <c:pt idx="1">
                  <c:v>1725</c:v>
                </c:pt>
                <c:pt idx="2">
                  <c:v>11709</c:v>
                </c:pt>
              </c:numCache>
            </c:numRef>
          </c:val>
        </c:ser>
        <c:dLbls>
          <c:showLegendKey val="0"/>
          <c:showVal val="1"/>
          <c:showCatName val="0"/>
          <c:showSerName val="0"/>
          <c:showPercent val="0"/>
          <c:showBubbleSize val="0"/>
        </c:dLbls>
        <c:gapWidth val="150"/>
        <c:axId val="647680104"/>
        <c:axId val="647672656"/>
      </c:barChart>
      <c:lineChart>
        <c:grouping val="standard"/>
        <c:varyColors val="0"/>
        <c:ser>
          <c:idx val="1"/>
          <c:order val="1"/>
          <c:tx>
            <c:strRef>
              <c:f>Sheet2!$K$57</c:f>
              <c:strCache>
                <c:ptCount val="1"/>
                <c:pt idx="0">
                  <c:v>Sum of Tot_Sales</c:v>
                </c:pt>
              </c:strCache>
            </c:strRef>
          </c:tx>
          <c:spPr>
            <a:ln w="34925" cap="rnd">
              <a:solidFill>
                <a:srgbClr val="FFC000"/>
              </a:solidFill>
              <a:round/>
            </a:ln>
            <a:effectLst>
              <a:outerShdw blurRad="40000" dist="23000" dir="5400000" rotWithShape="0">
                <a:srgbClr val="000000">
                  <a:alpha val="35000"/>
                </a:srgbClr>
              </a:outerShdw>
            </a:effectLst>
          </c:spPr>
          <c:marker>
            <c:symbol val="none"/>
          </c:marker>
          <c:dLbls>
            <c:dLbl>
              <c:idx val="1"/>
              <c:layout>
                <c:manualLayout>
                  <c:x val="-3.9596261212014032E-2"/>
                  <c:y val="-0.10255072369794146"/>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Sheet2!$I$58:$I$61</c:f>
              <c:strCache>
                <c:ptCount val="3"/>
                <c:pt idx="0">
                  <c:v>Instore</c:v>
                </c:pt>
                <c:pt idx="1">
                  <c:v>Online</c:v>
                </c:pt>
                <c:pt idx="2">
                  <c:v>Phone Delivery</c:v>
                </c:pt>
              </c:strCache>
            </c:strRef>
          </c:cat>
          <c:val>
            <c:numRef>
              <c:f>Sheet2!$K$58:$K$61</c:f>
              <c:numCache>
                <c:formatCode>[&gt;0]\ 0.00,,\ "M";General</c:formatCode>
                <c:ptCount val="3"/>
                <c:pt idx="0">
                  <c:v>13837365.369999301</c:v>
                </c:pt>
                <c:pt idx="1">
                  <c:v>284740.7</c:v>
                </c:pt>
                <c:pt idx="2">
                  <c:v>1656930.54000001</c:v>
                </c:pt>
              </c:numCache>
            </c:numRef>
          </c:val>
          <c:smooth val="0"/>
        </c:ser>
        <c:dLbls>
          <c:showLegendKey val="0"/>
          <c:showVal val="1"/>
          <c:showCatName val="0"/>
          <c:showSerName val="0"/>
          <c:showPercent val="0"/>
          <c:showBubbleSize val="0"/>
        </c:dLbls>
        <c:marker val="1"/>
        <c:smooth val="0"/>
        <c:axId val="647673832"/>
        <c:axId val="647673440"/>
      </c:lineChart>
      <c:catAx>
        <c:axId val="64768010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Channel</a:t>
                </a:r>
              </a:p>
            </c:rich>
          </c:tx>
          <c:layout>
            <c:manualLayout>
              <c:xMode val="edge"/>
              <c:yMode val="edge"/>
              <c:x val="0.43571764011853714"/>
              <c:y val="0.8566527425142905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7672656"/>
        <c:crosses val="autoZero"/>
        <c:auto val="1"/>
        <c:lblAlgn val="ctr"/>
        <c:lblOffset val="100"/>
        <c:noMultiLvlLbl val="0"/>
      </c:catAx>
      <c:valAx>
        <c:axId val="647672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Quantity</a:t>
                </a:r>
              </a:p>
            </c:rich>
          </c:tx>
          <c:layout>
            <c:manualLayout>
              <c:xMode val="edge"/>
              <c:yMode val="edge"/>
              <c:x val="1.1111111111111112E-2"/>
              <c:y val="0.33204068241469814"/>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7680104"/>
        <c:crosses val="autoZero"/>
        <c:crossBetween val="between"/>
      </c:valAx>
      <c:valAx>
        <c:axId val="647673440"/>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r>
                  <a:rPr lang="en-US"/>
                  <a:t>Sales</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title>
        <c:numFmt formatCode="[&gt;0]\ 0.00,,\ &quot;M&quot;;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7673832"/>
        <c:crosses val="max"/>
        <c:crossBetween val="between"/>
      </c:valAx>
      <c:catAx>
        <c:axId val="647673832"/>
        <c:scaling>
          <c:orientation val="minMax"/>
        </c:scaling>
        <c:delete val="1"/>
        <c:axPos val="b"/>
        <c:numFmt formatCode="General" sourceLinked="1"/>
        <c:majorTickMark val="none"/>
        <c:minorTickMark val="none"/>
        <c:tickLblPos val="nextTo"/>
        <c:crossAx val="647673440"/>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a:outerShdw blurRad="50800" dist="38100" dir="5400000" algn="t" rotWithShape="0">
        <a:prstClr val="black">
          <a:alpha val="40000"/>
        </a:prstClr>
      </a:outerShdw>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5.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8.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9.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0.61882</cdr:x>
      <cdr:y>0.24411</cdr:y>
    </cdr:from>
    <cdr:to>
      <cdr:x>0.92235</cdr:x>
      <cdr:y>0.2468</cdr:y>
    </cdr:to>
    <cdr:cxnSp macro="">
      <cdr:nvCxnSpPr>
        <cdr:cNvPr id="7" name="Straight Connector 6"/>
        <cdr:cNvCxnSpPr/>
      </cdr:nvCxnSpPr>
      <cdr:spPr>
        <a:xfrm xmlns:a="http://schemas.openxmlformats.org/drawingml/2006/main">
          <a:off x="5658522" y="987399"/>
          <a:ext cx="2775473" cy="10886"/>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124275-D1EF-4533-B5A0-976C5D8A47C2}"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27966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24275-D1EF-4533-B5A0-976C5D8A47C2}"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244751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24275-D1EF-4533-B5A0-976C5D8A47C2}"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312873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24275-D1EF-4533-B5A0-976C5D8A47C2}"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391043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124275-D1EF-4533-B5A0-976C5D8A47C2}"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359945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124275-D1EF-4533-B5A0-976C5D8A47C2}"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186617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124275-D1EF-4533-B5A0-976C5D8A47C2}"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239945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124275-D1EF-4533-B5A0-976C5D8A47C2}"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140483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24275-D1EF-4533-B5A0-976C5D8A47C2}"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408390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24275-D1EF-4533-B5A0-976C5D8A47C2}"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85440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124275-D1EF-4533-B5A0-976C5D8A47C2}"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734FD-9F42-48CF-9E91-E19D5D5FC8EA}" type="slidenum">
              <a:rPr lang="en-US" smtClean="0"/>
              <a:t>‹#›</a:t>
            </a:fld>
            <a:endParaRPr lang="en-US"/>
          </a:p>
        </p:txBody>
      </p:sp>
    </p:spTree>
    <p:extLst>
      <p:ext uri="{BB962C8B-B14F-4D97-AF65-F5344CB8AC3E}">
        <p14:creationId xmlns:p14="http://schemas.microsoft.com/office/powerpoint/2010/main" val="106679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124275-D1EF-4533-B5A0-976C5D8A47C2}" type="datetimeFigureOut">
              <a:rPr lang="en-US" smtClean="0"/>
              <a:t>5/17/2025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734FD-9F42-48CF-9E91-E19D5D5FC8EA}" type="slidenum">
              <a:rPr lang="en-US" smtClean="0"/>
              <a:t>‹#›</a:t>
            </a:fld>
            <a:endParaRPr lang="en-US"/>
          </a:p>
        </p:txBody>
      </p:sp>
    </p:spTree>
    <p:extLst>
      <p:ext uri="{BB962C8B-B14F-4D97-AF65-F5344CB8AC3E}">
        <p14:creationId xmlns:p14="http://schemas.microsoft.com/office/powerpoint/2010/main" val="2943805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cons8.com/"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cons8.com/"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cons8.com/" TargetMode="Externa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icons8.com/"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hyperlink" Target="https://icons8.com/" TargetMode="Externa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3.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hyperlink" Target="https://icons8.com/" TargetMode="Externa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3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hyperlink" Target="https://icons8.com/" TargetMode="External"/><Relationship Id="rId1" Type="http://schemas.openxmlformats.org/officeDocument/2006/relationships/slideLayout" Target="../slideLayouts/slideLayout7.xml"/><Relationship Id="rId4" Type="http://schemas.openxmlformats.org/officeDocument/2006/relationships/chart" Target="../charts/chart15.xml"/></Relationships>
</file>

<file path=ppt/slides/_rels/slide38.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icons8.com/" TargetMode="Externa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hart" Target="../charts/chart19.xml"/><Relationship Id="rId7" Type="http://schemas.openxmlformats.org/officeDocument/2006/relationships/chart" Target="../charts/chart23.xml"/><Relationship Id="rId2" Type="http://schemas.openxmlformats.org/officeDocument/2006/relationships/hyperlink" Target="https://icons8.com/" TargetMode="External"/><Relationship Id="rId1" Type="http://schemas.openxmlformats.org/officeDocument/2006/relationships/slideLayout" Target="../slideLayouts/slideLayout7.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5.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hyperlink" Target="https://icons8.com/" TargetMode="External"/><Relationship Id="rId1" Type="http://schemas.openxmlformats.org/officeDocument/2006/relationships/slideLayout" Target="../slideLayouts/slideLayout7.xml"/><Relationship Id="rId4" Type="http://schemas.openxmlformats.org/officeDocument/2006/relationships/chart" Target="../charts/chart32.xml"/></Relationships>
</file>

<file path=ppt/slides/_rels/slide69.xml.rels><?xml version="1.0" encoding="UTF-8" standalone="yes"?>
<Relationships xmlns="http://schemas.openxmlformats.org/package/2006/relationships"><Relationship Id="rId3" Type="http://schemas.openxmlformats.org/officeDocument/2006/relationships/chart" Target="../charts/chart33.xml"/><Relationship Id="rId7" Type="http://schemas.openxmlformats.org/officeDocument/2006/relationships/chart" Target="../charts/chart37.xml"/><Relationship Id="rId2" Type="http://schemas.openxmlformats.org/officeDocument/2006/relationships/hyperlink" Target="https://icons8.com/" TargetMode="External"/><Relationship Id="rId1" Type="http://schemas.openxmlformats.org/officeDocument/2006/relationships/slideLayout" Target="../slideLayouts/slideLayout7.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chart" Target="../charts/chart34.xml"/></Relationships>
</file>

<file path=ppt/slides/_rels/slide7.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s://icons8.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8907" y="1510068"/>
            <a:ext cx="9152982" cy="28007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algn="ctr"/>
            <a:r>
              <a:rPr lang="en-US" sz="8800" b="1" dirty="0">
                <a:latin typeface="Rockwell" panose="02060603020205020403" pitchFamily="18" charset="0"/>
              </a:rPr>
              <a:t>RETAIL </a:t>
            </a:r>
          </a:p>
          <a:p>
            <a:pPr algn="ctr"/>
            <a:r>
              <a:rPr lang="en-US" sz="8800" b="1" dirty="0">
                <a:latin typeface="Rockwell" panose="02060603020205020403" pitchFamily="18" charset="0"/>
              </a:rPr>
              <a:t>PROJECT</a:t>
            </a:r>
            <a:endParaRPr lang="en-US" sz="8800" b="1" dirty="0">
              <a:latin typeface="Rockwell" panose="02060603020205020403" pitchFamily="18" charset="0"/>
            </a:endParaRPr>
          </a:p>
        </p:txBody>
      </p:sp>
      <p:sp>
        <p:nvSpPr>
          <p:cNvPr id="6" name="TextBox 5"/>
          <p:cNvSpPr txBox="1"/>
          <p:nvPr/>
        </p:nvSpPr>
        <p:spPr>
          <a:xfrm>
            <a:off x="7779672" y="5536605"/>
            <a:ext cx="4389120" cy="830997"/>
          </a:xfrm>
          <a:prstGeom prst="rect">
            <a:avLst/>
          </a:prstGeom>
          <a:noFill/>
        </p:spPr>
        <p:txBody>
          <a:bodyPr wrap="square" rtlCol="0">
            <a:spAutoFit/>
          </a:bodyPr>
          <a:lstStyle/>
          <a:p>
            <a:r>
              <a:rPr lang="en-US" sz="2400" dirty="0"/>
              <a:t>Presented By : Riya Kushwaha</a:t>
            </a:r>
          </a:p>
          <a:p>
            <a:r>
              <a:rPr lang="en-US" sz="2400"/>
              <a:t> </a:t>
            </a:r>
            <a:endParaRPr lang="en-US" sz="2400" dirty="0"/>
          </a:p>
        </p:txBody>
      </p:sp>
      <p:sp>
        <p:nvSpPr>
          <p:cNvPr id="4" name="TextBox 3"/>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5" name="TextBox 4"/>
          <p:cNvSpPr txBox="1"/>
          <p:nvPr/>
        </p:nvSpPr>
        <p:spPr>
          <a:xfrm>
            <a:off x="0" y="0"/>
            <a:ext cx="12168792" cy="476518"/>
          </a:xfrm>
          <a:prstGeom prst="rect">
            <a:avLst/>
          </a:prstGeom>
          <a:solidFill>
            <a:srgbClr val="FF7575"/>
          </a:solidFill>
        </p:spPr>
        <p:txBody>
          <a:bodyPr wrap="square" rtlCol="0">
            <a:spAutoFit/>
          </a:bodyPr>
          <a:lstStyle/>
          <a:p>
            <a:endParaRPr lang="en-US" dirty="0"/>
          </a:p>
        </p:txBody>
      </p:sp>
    </p:spTree>
    <p:extLst>
      <p:ext uri="{BB962C8B-B14F-4D97-AF65-F5344CB8AC3E}">
        <p14:creationId xmlns:p14="http://schemas.microsoft.com/office/powerpoint/2010/main" val="101556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ER diagram</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76519" y="801837"/>
            <a:ext cx="5282004"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Calibri" panose="020F0502020204030204" pitchFamily="34" charset="0"/>
                <a:cs typeface="Calibri" panose="020F0502020204030204" pitchFamily="34" charset="0"/>
              </a:rPr>
              <a:t>Relationship b/w the table :</a:t>
            </a:r>
            <a:endParaRPr lang="en-US" b="1" dirty="0">
              <a:latin typeface="Calibri" panose="020F0502020204030204" pitchFamily="34" charset="0"/>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326536015"/>
              </p:ext>
            </p:extLst>
          </p:nvPr>
        </p:nvGraphicFramePr>
        <p:xfrm>
          <a:off x="2104003" y="1338769"/>
          <a:ext cx="5027409" cy="2468880"/>
        </p:xfrm>
        <a:graphic>
          <a:graphicData uri="http://schemas.openxmlformats.org/drawingml/2006/table">
            <a:tbl>
              <a:tblPr firstRow="1" bandRow="1">
                <a:tableStyleId>{3C2FFA5D-87B4-456A-9821-1D502468CF0F}</a:tableStyleId>
              </a:tblPr>
              <a:tblGrid>
                <a:gridCol w="1675803"/>
                <a:gridCol w="1675803"/>
                <a:gridCol w="1675803"/>
              </a:tblGrid>
              <a:tr h="289379">
                <a:tc>
                  <a:txBody>
                    <a:bodyPr/>
                    <a:lstStyle/>
                    <a:p>
                      <a:pPr algn="ctr"/>
                      <a:r>
                        <a:rPr lang="en-US" dirty="0" smtClean="0">
                          <a:latin typeface="Calibri" panose="020F0502020204030204" pitchFamily="34" charset="0"/>
                          <a:cs typeface="Calibri" panose="020F0502020204030204" pitchFamily="34" charset="0"/>
                        </a:rPr>
                        <a:t>Table1</a:t>
                      </a:r>
                      <a:endParaRPr lang="en-US" dirty="0">
                        <a:latin typeface="Calibri" panose="020F0502020204030204" pitchFamily="34" charset="0"/>
                        <a:cs typeface="Calibri" panose="020F0502020204030204" pitchFamily="34" charset="0"/>
                      </a:endParaRPr>
                    </a:p>
                  </a:txBody>
                  <a:tcPr>
                    <a:solidFill>
                      <a:srgbClr val="348E90"/>
                    </a:solidFill>
                  </a:tcPr>
                </a:tc>
                <a:tc>
                  <a:txBody>
                    <a:bodyPr/>
                    <a:lstStyle/>
                    <a:p>
                      <a:pPr algn="ctr"/>
                      <a:r>
                        <a:rPr lang="en-US" dirty="0" smtClean="0">
                          <a:latin typeface="Calibri" panose="020F0502020204030204" pitchFamily="34" charset="0"/>
                          <a:cs typeface="Calibri" panose="020F0502020204030204" pitchFamily="34" charset="0"/>
                        </a:rPr>
                        <a:t>Table</a:t>
                      </a:r>
                      <a:r>
                        <a:rPr lang="en-US" baseline="0" dirty="0" smtClean="0">
                          <a:latin typeface="Calibri" panose="020F0502020204030204" pitchFamily="34" charset="0"/>
                          <a:cs typeface="Calibri" panose="020F0502020204030204" pitchFamily="34" charset="0"/>
                        </a:rPr>
                        <a:t>2</a:t>
                      </a:r>
                      <a:endParaRPr lang="en-US" dirty="0">
                        <a:latin typeface="Calibri" panose="020F0502020204030204" pitchFamily="34" charset="0"/>
                        <a:cs typeface="Calibri" panose="020F0502020204030204" pitchFamily="34" charset="0"/>
                      </a:endParaRPr>
                    </a:p>
                  </a:txBody>
                  <a:tcPr>
                    <a:solidFill>
                      <a:srgbClr val="348E90"/>
                    </a:solidFill>
                  </a:tcPr>
                </a:tc>
                <a:tc>
                  <a:txBody>
                    <a:bodyPr/>
                    <a:lstStyle/>
                    <a:p>
                      <a:pPr algn="ctr"/>
                      <a:r>
                        <a:rPr lang="en-US" dirty="0" smtClean="0">
                          <a:latin typeface="Calibri" panose="020F0502020204030204" pitchFamily="34" charset="0"/>
                          <a:cs typeface="Calibri" panose="020F0502020204030204" pitchFamily="34" charset="0"/>
                        </a:rPr>
                        <a:t>Relationship</a:t>
                      </a:r>
                      <a:endParaRPr lang="en-US" dirty="0">
                        <a:latin typeface="Calibri" panose="020F0502020204030204" pitchFamily="34" charset="0"/>
                        <a:cs typeface="Calibri" panose="020F0502020204030204" pitchFamily="34" charset="0"/>
                      </a:endParaRPr>
                    </a:p>
                  </a:txBody>
                  <a:tcPr>
                    <a:solidFill>
                      <a:srgbClr val="348E90"/>
                    </a:solidFill>
                  </a:tcPr>
                </a:tc>
              </a:tr>
              <a:tr h="289379">
                <a:tc>
                  <a:txBody>
                    <a:bodyPr/>
                    <a:lstStyle/>
                    <a:p>
                      <a:pPr algn="ctr"/>
                      <a:r>
                        <a:rPr lang="en-US" dirty="0" smtClean="0">
                          <a:latin typeface="Calibri" panose="020F0502020204030204" pitchFamily="34" charset="0"/>
                          <a:cs typeface="Calibri" panose="020F0502020204030204" pitchFamily="34" charset="0"/>
                        </a:rPr>
                        <a:t>Order</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Customer</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Many</a:t>
                      </a:r>
                      <a:r>
                        <a:rPr lang="en-US" baseline="0" dirty="0" smtClean="0">
                          <a:latin typeface="Calibri" panose="020F0502020204030204" pitchFamily="34" charset="0"/>
                          <a:cs typeface="Calibri" panose="020F0502020204030204" pitchFamily="34" charset="0"/>
                        </a:rPr>
                        <a:t> to One</a:t>
                      </a:r>
                      <a:endParaRPr lang="en-US" dirty="0">
                        <a:latin typeface="Calibri" panose="020F0502020204030204" pitchFamily="34" charset="0"/>
                        <a:cs typeface="Calibri" panose="020F0502020204030204" pitchFamily="34" charset="0"/>
                      </a:endParaRPr>
                    </a:p>
                  </a:txBody>
                  <a:tcPr>
                    <a:solidFill>
                      <a:schemeClr val="bg2"/>
                    </a:solidFill>
                  </a:tcPr>
                </a:tc>
              </a:tr>
              <a:tr h="324448">
                <a:tc>
                  <a:txBody>
                    <a:bodyPr/>
                    <a:lstStyle/>
                    <a:p>
                      <a:pPr algn="ctr"/>
                      <a:r>
                        <a:rPr lang="en-US" dirty="0" smtClean="0">
                          <a:latin typeface="Calibri" panose="020F0502020204030204" pitchFamily="34" charset="0"/>
                          <a:cs typeface="Calibri" panose="020F0502020204030204" pitchFamily="34" charset="0"/>
                        </a:rPr>
                        <a:t>Order</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Order payment</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Many to Many</a:t>
                      </a:r>
                    </a:p>
                  </a:txBody>
                  <a:tcPr>
                    <a:solidFill>
                      <a:schemeClr val="bg2"/>
                    </a:solidFill>
                  </a:tcPr>
                </a:tc>
              </a:tr>
              <a:tr h="301214">
                <a:tc>
                  <a:txBody>
                    <a:bodyPr/>
                    <a:lstStyle/>
                    <a:p>
                      <a:pPr algn="ctr"/>
                      <a:r>
                        <a:rPr lang="en-US" dirty="0" smtClean="0">
                          <a:latin typeface="Calibri" panose="020F0502020204030204" pitchFamily="34" charset="0"/>
                          <a:cs typeface="Calibri" panose="020F0502020204030204" pitchFamily="34" charset="0"/>
                        </a:rPr>
                        <a:t>Order</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Order review ratings</a:t>
                      </a: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Many to One</a:t>
                      </a:r>
                    </a:p>
                  </a:txBody>
                  <a:tcPr>
                    <a:solidFill>
                      <a:schemeClr val="bg2"/>
                    </a:solidFill>
                  </a:tcPr>
                </a:tc>
              </a:tr>
              <a:tr h="289379">
                <a:tc>
                  <a:txBody>
                    <a:bodyPr/>
                    <a:lstStyle/>
                    <a:p>
                      <a:pPr algn="ctr"/>
                      <a:r>
                        <a:rPr lang="en-US" dirty="0" smtClean="0">
                          <a:latin typeface="Calibri" panose="020F0502020204030204" pitchFamily="34" charset="0"/>
                          <a:cs typeface="Calibri" panose="020F0502020204030204" pitchFamily="34" charset="0"/>
                        </a:rPr>
                        <a:t>Order</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Product</a:t>
                      </a:r>
                      <a:r>
                        <a:rPr lang="en-US" baseline="0" dirty="0" smtClean="0">
                          <a:latin typeface="Calibri" panose="020F0502020204030204" pitchFamily="34" charset="0"/>
                          <a:cs typeface="Calibri" panose="020F0502020204030204" pitchFamily="34" charset="0"/>
                        </a:rPr>
                        <a:t> Info</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Many to One</a:t>
                      </a:r>
                      <a:endParaRPr lang="en-US" dirty="0">
                        <a:latin typeface="Calibri" panose="020F0502020204030204" pitchFamily="34" charset="0"/>
                        <a:cs typeface="Calibri" panose="020F0502020204030204" pitchFamily="34" charset="0"/>
                      </a:endParaRPr>
                    </a:p>
                  </a:txBody>
                  <a:tcPr>
                    <a:solidFill>
                      <a:schemeClr val="bg2"/>
                    </a:solidFill>
                  </a:tcPr>
                </a:tc>
              </a:tr>
              <a:tr h="289379">
                <a:tc>
                  <a:txBody>
                    <a:bodyPr/>
                    <a:lstStyle/>
                    <a:p>
                      <a:pPr algn="ctr"/>
                      <a:r>
                        <a:rPr lang="en-US" dirty="0" smtClean="0">
                          <a:latin typeface="Calibri" panose="020F0502020204030204" pitchFamily="34" charset="0"/>
                          <a:cs typeface="Calibri" panose="020F0502020204030204" pitchFamily="34" charset="0"/>
                        </a:rPr>
                        <a:t>Order</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Stores Info</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Many</a:t>
                      </a:r>
                      <a:r>
                        <a:rPr lang="en-US" baseline="0" dirty="0" smtClean="0">
                          <a:latin typeface="Calibri" panose="020F0502020204030204" pitchFamily="34" charset="0"/>
                          <a:cs typeface="Calibri" panose="020F0502020204030204" pitchFamily="34" charset="0"/>
                        </a:rPr>
                        <a:t> to One</a:t>
                      </a:r>
                      <a:endParaRPr lang="en-US" dirty="0">
                        <a:latin typeface="Calibri" panose="020F0502020204030204" pitchFamily="34" charset="0"/>
                        <a:cs typeface="Calibri" panose="020F0502020204030204" pitchFamily="34" charset="0"/>
                      </a:endParaRPr>
                    </a:p>
                  </a:txBody>
                  <a:tcPr>
                    <a:solidFill>
                      <a:schemeClr val="bg2"/>
                    </a:solidFill>
                  </a:tcPr>
                </a:tc>
              </a:tr>
            </a:tbl>
          </a:graphicData>
        </a:graphic>
      </p:graphicFrame>
      <p:sp>
        <p:nvSpPr>
          <p:cNvPr id="9" name="TextBox 8"/>
          <p:cNvSpPr txBox="1"/>
          <p:nvPr/>
        </p:nvSpPr>
        <p:spPr>
          <a:xfrm>
            <a:off x="576519" y="4036804"/>
            <a:ext cx="3517751" cy="369332"/>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Calibri" panose="020F0502020204030204" pitchFamily="34" charset="0"/>
                <a:cs typeface="Calibri" panose="020F0502020204030204" pitchFamily="34" charset="0"/>
              </a:rPr>
              <a:t>Foreign Keys :</a:t>
            </a:r>
            <a:endParaRPr lang="en-US" b="1" dirty="0">
              <a:latin typeface="Calibri" panose="020F0502020204030204" pitchFamily="34" charset="0"/>
              <a:cs typeface="Calibri" panose="020F0502020204030204" pitchFamily="34" charset="0"/>
            </a:endParaRPr>
          </a:p>
        </p:txBody>
      </p:sp>
      <p:sp>
        <p:nvSpPr>
          <p:cNvPr id="10" name="TextBox 9"/>
          <p:cNvSpPr txBox="1"/>
          <p:nvPr/>
        </p:nvSpPr>
        <p:spPr>
          <a:xfrm>
            <a:off x="673338" y="4528231"/>
            <a:ext cx="6841864" cy="954107"/>
          </a:xfrm>
          <a:prstGeom prst="rect">
            <a:avLst/>
          </a:prstGeom>
          <a:noFill/>
        </p:spPr>
        <p:txBody>
          <a:bodyPr wrap="square" rtlCol="0">
            <a:spAutoFit/>
          </a:bodyPr>
          <a:lstStyle/>
          <a:p>
            <a:r>
              <a:rPr lang="en-US" dirty="0">
                <a:latin typeface="Calibri" panose="020F0502020204030204" pitchFamily="34" charset="0"/>
                <a:ea typeface="Inter Italics"/>
                <a:cs typeface="Calibri" panose="020F0502020204030204" pitchFamily="34" charset="0"/>
                <a:sym typeface="Inter Italics"/>
              </a:rPr>
              <a:t>- In Orders table, CustomerId for Customer table</a:t>
            </a:r>
          </a:p>
          <a:p>
            <a:r>
              <a:rPr lang="en-US" dirty="0">
                <a:latin typeface="Calibri" panose="020F0502020204030204" pitchFamily="34" charset="0"/>
                <a:ea typeface="Inter Italics"/>
                <a:cs typeface="Calibri" panose="020F0502020204030204" pitchFamily="34" charset="0"/>
                <a:sym typeface="Inter Italics"/>
              </a:rPr>
              <a:t>                      - ProductId for ProductsInfo table</a:t>
            </a:r>
          </a:p>
          <a:p>
            <a:r>
              <a:rPr lang="en-US" dirty="0">
                <a:latin typeface="Calibri" panose="020F0502020204030204" pitchFamily="34" charset="0"/>
                <a:ea typeface="Inter Italics"/>
                <a:cs typeface="Calibri" panose="020F0502020204030204" pitchFamily="34" charset="0"/>
                <a:sym typeface="Inter Italics"/>
              </a:rPr>
              <a:t>                      - </a:t>
            </a:r>
            <a:r>
              <a:rPr lang="en-US" dirty="0" smtClean="0">
                <a:latin typeface="Calibri" panose="020F0502020204030204" pitchFamily="34" charset="0"/>
                <a:ea typeface="Inter Italics"/>
                <a:cs typeface="Calibri" panose="020F0502020204030204" pitchFamily="34" charset="0"/>
                <a:sym typeface="Inter Italics"/>
              </a:rPr>
              <a:t>Delivery StoreId </a:t>
            </a:r>
            <a:r>
              <a:rPr lang="en-US" dirty="0">
                <a:latin typeface="Calibri" panose="020F0502020204030204" pitchFamily="34" charset="0"/>
                <a:ea typeface="Inter Italics"/>
                <a:cs typeface="Calibri" panose="020F0502020204030204" pitchFamily="34" charset="0"/>
                <a:sym typeface="Inter Italics"/>
              </a:rPr>
              <a:t>for </a:t>
            </a:r>
            <a:r>
              <a:rPr lang="en-US" dirty="0" smtClean="0">
                <a:latin typeface="Calibri" panose="020F0502020204030204" pitchFamily="34" charset="0"/>
                <a:ea typeface="Inter Italics"/>
                <a:cs typeface="Calibri" panose="020F0502020204030204" pitchFamily="34" charset="0"/>
                <a:sym typeface="Inter Italics"/>
              </a:rPr>
              <a:t>StoresInfo</a:t>
            </a:r>
            <a:endParaRPr lang="en-US" dirty="0">
              <a:latin typeface="Calibri" panose="020F0502020204030204" pitchFamily="34" charset="0"/>
              <a:ea typeface="Inter Italics"/>
              <a:cs typeface="Calibri" panose="020F0502020204030204" pitchFamily="34" charset="0"/>
              <a:sym typeface="Inter Italics"/>
            </a:endParaRPr>
          </a:p>
          <a:p>
            <a:r>
              <a:rPr lang="en-US" dirty="0">
                <a:latin typeface="Calibri" panose="020F0502020204030204" pitchFamily="34" charset="0"/>
                <a:ea typeface="Inter Italics"/>
                <a:cs typeface="Calibri" panose="020F0502020204030204" pitchFamily="34" charset="0"/>
                <a:sym typeface="Inter Italics"/>
              </a:rPr>
              <a:t>                      - </a:t>
            </a:r>
            <a:r>
              <a:rPr lang="en-US" dirty="0" smtClean="0">
                <a:latin typeface="Calibri" panose="020F0502020204030204" pitchFamily="34" charset="0"/>
                <a:ea typeface="Inter Italics"/>
                <a:cs typeface="Calibri" panose="020F0502020204030204" pitchFamily="34" charset="0"/>
                <a:sym typeface="Inter Italics"/>
              </a:rPr>
              <a:t>Order Id </a:t>
            </a:r>
            <a:r>
              <a:rPr lang="en-US" dirty="0">
                <a:latin typeface="Calibri" panose="020F0502020204030204" pitchFamily="34" charset="0"/>
                <a:ea typeface="Inter Italics"/>
                <a:cs typeface="Calibri" panose="020F0502020204030204" pitchFamily="34" charset="0"/>
                <a:sym typeface="Inter Italics"/>
              </a:rPr>
              <a:t>for </a:t>
            </a:r>
            <a:r>
              <a:rPr lang="en-US" dirty="0" smtClean="0">
                <a:latin typeface="Calibri" panose="020F0502020204030204" pitchFamily="34" charset="0"/>
                <a:ea typeface="Inter Italics"/>
                <a:cs typeface="Calibri" panose="020F0502020204030204" pitchFamily="34" charset="0"/>
                <a:sym typeface="Inter Italics"/>
              </a:rPr>
              <a:t>Order Payment </a:t>
            </a:r>
            <a:r>
              <a:rPr lang="en-US" dirty="0">
                <a:latin typeface="Calibri" panose="020F0502020204030204" pitchFamily="34" charset="0"/>
                <a:ea typeface="Inter Italics"/>
                <a:cs typeface="Calibri" panose="020F0502020204030204" pitchFamily="34" charset="0"/>
                <a:sym typeface="Inter Italics"/>
              </a:rPr>
              <a:t>&amp; </a:t>
            </a:r>
            <a:r>
              <a:rPr lang="en-US" dirty="0" smtClean="0">
                <a:latin typeface="Calibri" panose="020F0502020204030204" pitchFamily="34" charset="0"/>
                <a:ea typeface="Inter Italics"/>
                <a:cs typeface="Calibri" panose="020F0502020204030204" pitchFamily="34" charset="0"/>
                <a:sym typeface="Inter Italics"/>
              </a:rPr>
              <a:t>OrderReview_Rating </a:t>
            </a:r>
            <a:r>
              <a:rPr lang="en-US" dirty="0">
                <a:latin typeface="Calibri" panose="020F0502020204030204" pitchFamily="34" charset="0"/>
                <a:ea typeface="Inter Italics"/>
                <a:cs typeface="Calibri" panose="020F0502020204030204" pitchFamily="34" charset="0"/>
                <a:sym typeface="Inter Italics"/>
              </a:rPr>
              <a:t>table </a:t>
            </a:r>
          </a:p>
        </p:txBody>
      </p:sp>
    </p:spTree>
    <p:extLst>
      <p:ext uri="{BB962C8B-B14F-4D97-AF65-F5344CB8AC3E}">
        <p14:creationId xmlns:p14="http://schemas.microsoft.com/office/powerpoint/2010/main" val="3091824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481026"/>
            <a:ext cx="11058861" cy="1103572"/>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DATA INCONSISTENCIES</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2675240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pic>
        <p:nvPicPr>
          <p:cNvPr id="7" name="Picture 6"/>
          <p:cNvPicPr>
            <a:picLocks noChangeAspect="1"/>
          </p:cNvPicPr>
          <p:nvPr/>
        </p:nvPicPr>
        <p:blipFill rotWithShape="1">
          <a:blip r:embed="rId3"/>
          <a:srcRect b="20202"/>
          <a:stretch/>
        </p:blipFill>
        <p:spPr>
          <a:xfrm>
            <a:off x="3561805" y="1232782"/>
            <a:ext cx="2570647" cy="2346997"/>
          </a:xfrm>
          <a:prstGeom prst="rect">
            <a:avLst/>
          </a:prstGeom>
        </p:spPr>
      </p:pic>
      <p:pic>
        <p:nvPicPr>
          <p:cNvPr id="8" name="Picture 7"/>
          <p:cNvPicPr>
            <a:picLocks noChangeAspect="1"/>
          </p:cNvPicPr>
          <p:nvPr/>
        </p:nvPicPr>
        <p:blipFill>
          <a:blip r:embed="rId4"/>
          <a:stretch>
            <a:fillRect/>
          </a:stretch>
        </p:blipFill>
        <p:spPr>
          <a:xfrm>
            <a:off x="150720" y="4362061"/>
            <a:ext cx="12041280" cy="533475"/>
          </a:xfrm>
          <a:prstGeom prst="rect">
            <a:avLst/>
          </a:prstGeom>
        </p:spPr>
      </p:pic>
      <p:pic>
        <p:nvPicPr>
          <p:cNvPr id="9" name="Picture 8"/>
          <p:cNvPicPr>
            <a:picLocks noChangeAspect="1"/>
          </p:cNvPicPr>
          <p:nvPr/>
        </p:nvPicPr>
        <p:blipFill>
          <a:blip r:embed="rId5"/>
          <a:stretch>
            <a:fillRect/>
          </a:stretch>
        </p:blipFill>
        <p:spPr>
          <a:xfrm>
            <a:off x="600829" y="5487824"/>
            <a:ext cx="11063244" cy="609685"/>
          </a:xfrm>
          <a:prstGeom prst="rect">
            <a:avLst/>
          </a:prstGeom>
        </p:spPr>
      </p:pic>
      <p:sp>
        <p:nvSpPr>
          <p:cNvPr id="10" name="TextBox 9"/>
          <p:cNvSpPr txBox="1"/>
          <p:nvPr/>
        </p:nvSpPr>
        <p:spPr>
          <a:xfrm>
            <a:off x="150720" y="741909"/>
            <a:ext cx="11058861" cy="4745915"/>
          </a:xfrm>
          <a:prstGeom prst="rect">
            <a:avLst/>
          </a:prstGeom>
          <a:noFill/>
        </p:spPr>
        <p:txBody>
          <a:bodyPr wrap="square" rtlCol="0">
            <a:spAutoFit/>
          </a:bodyPr>
          <a:lstStyle/>
          <a:p>
            <a:pPr marL="917765" lvl="1" indent="-457189" algn="just">
              <a:lnSpc>
                <a:spcPct val="120000"/>
              </a:lnSpc>
              <a:buAutoNum type="arabicPeriod"/>
            </a:pPr>
            <a:r>
              <a:rPr lang="en-US" dirty="0">
                <a:latin typeface="Times New Roman" panose="02020603050405020304" pitchFamily="18" charset="0"/>
                <a:cs typeface="Times New Roman" panose="02020603050405020304" pitchFamily="18" charset="0"/>
                <a:sym typeface="Inter"/>
              </a:rPr>
              <a:t>The dates in Orders table are not in proper format.</a:t>
            </a:r>
          </a:p>
          <a:p>
            <a:pPr marL="917765" lvl="1" indent="-457189" algn="just">
              <a:lnSpc>
                <a:spcPct val="120000"/>
              </a:lnSpc>
              <a:buAutoNum type="arabicPeriod"/>
            </a:pPr>
            <a:endParaRPr lang="en-US" dirty="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a:pPr>
            <a:endParaRPr lang="en-US" dirty="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a:pPr>
            <a:endParaRPr lang="en-US" dirty="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a:pPr>
            <a:endParaRPr lang="en-US" dirty="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a:pPr>
            <a:endParaRPr lang="en-US" dirty="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a:pPr>
            <a:endParaRPr lang="en-US" dirty="0" smtClean="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a:pPr>
            <a:endParaRPr lang="en-US" dirty="0">
              <a:latin typeface="Times New Roman" panose="02020603050405020304" pitchFamily="18" charset="0"/>
              <a:cs typeface="Times New Roman" panose="02020603050405020304" pitchFamily="18" charset="0"/>
              <a:sym typeface="Inter"/>
            </a:endParaRPr>
          </a:p>
          <a:p>
            <a:pPr marL="460576" lvl="1" algn="just">
              <a:lnSpc>
                <a:spcPct val="120000"/>
              </a:lnSpc>
            </a:pPr>
            <a:r>
              <a:rPr lang="en-US" dirty="0" smtClean="0">
                <a:latin typeface="Times New Roman" panose="02020603050405020304" pitchFamily="18" charset="0"/>
                <a:cs typeface="Times New Roman" panose="02020603050405020304" pitchFamily="18" charset="0"/>
                <a:sym typeface="Inter"/>
              </a:rPr>
              <a:t>2. In </a:t>
            </a:r>
            <a:r>
              <a:rPr lang="en-US" dirty="0">
                <a:latin typeface="Times New Roman" panose="02020603050405020304" pitchFamily="18" charset="0"/>
                <a:cs typeface="Times New Roman" panose="02020603050405020304" pitchFamily="18" charset="0"/>
                <a:sym typeface="Inter"/>
              </a:rPr>
              <a:t>Orders table, there are records in which the </a:t>
            </a:r>
            <a:r>
              <a:rPr lang="en-US" dirty="0">
                <a:latin typeface="Times New Roman" panose="02020603050405020304" pitchFamily="18" charset="0"/>
                <a:cs typeface="Times New Roman" panose="02020603050405020304" pitchFamily="18" charset="0"/>
                <a:sym typeface="Inter"/>
              </a:rPr>
              <a:t>customer_id, order_id, product_id is same but different </a:t>
            </a:r>
          </a:p>
          <a:p>
            <a:pPr marL="460576" lvl="1" algn="just">
              <a:lnSpc>
                <a:spcPct val="120000"/>
              </a:lnSpc>
            </a:pPr>
            <a:r>
              <a:rPr lang="en-US" dirty="0">
                <a:latin typeface="Times New Roman" panose="02020603050405020304" pitchFamily="18" charset="0"/>
                <a:cs typeface="Times New Roman" panose="02020603050405020304" pitchFamily="18" charset="0"/>
                <a:sym typeface="Inter"/>
              </a:rPr>
              <a:t>	quantity with same date</a:t>
            </a:r>
          </a:p>
          <a:p>
            <a:pPr marL="460576" lvl="1" algn="just">
              <a:lnSpc>
                <a:spcPct val="120000"/>
              </a:lnSpc>
            </a:pPr>
            <a:endParaRPr lang="en-US" dirty="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ea typeface="Inter"/>
              <a:cs typeface="Times New Roman" panose="02020603050405020304" pitchFamily="18" charset="0"/>
              <a:sym typeface="Inter"/>
            </a:endParaRPr>
          </a:p>
          <a:p>
            <a:pPr marL="460576" lvl="1" algn="just">
              <a:lnSpc>
                <a:spcPct val="120000"/>
              </a:lnSpc>
            </a:pPr>
            <a:r>
              <a:rPr lang="en-US" dirty="0" smtClean="0">
                <a:latin typeface="Times New Roman" panose="02020603050405020304" pitchFamily="18" charset="0"/>
                <a:ea typeface="Inter"/>
                <a:cs typeface="Times New Roman" panose="02020603050405020304" pitchFamily="18" charset="0"/>
                <a:sym typeface="Inter"/>
              </a:rPr>
              <a:t>3</a:t>
            </a:r>
            <a:r>
              <a:rPr lang="en-US" dirty="0">
                <a:latin typeface="Times New Roman" panose="02020603050405020304" pitchFamily="18" charset="0"/>
                <a:ea typeface="Inter"/>
                <a:cs typeface="Times New Roman" panose="02020603050405020304" pitchFamily="18" charset="0"/>
                <a:sym typeface="Inter"/>
              </a:rPr>
              <a:t>.  </a:t>
            </a:r>
            <a:r>
              <a:rPr lang="en-US" dirty="0" smtClean="0">
                <a:latin typeface="Times New Roman" panose="02020603050405020304" pitchFamily="18" charset="0"/>
                <a:ea typeface="Inter"/>
                <a:cs typeface="Times New Roman" panose="02020603050405020304" pitchFamily="18" charset="0"/>
                <a:sym typeface="Inter"/>
              </a:rPr>
              <a:t>There </a:t>
            </a:r>
            <a:r>
              <a:rPr lang="en-US" dirty="0">
                <a:latin typeface="Times New Roman" panose="02020603050405020304" pitchFamily="18" charset="0"/>
                <a:ea typeface="Inter"/>
                <a:cs typeface="Times New Roman" panose="02020603050405020304" pitchFamily="18" charset="0"/>
                <a:sym typeface="Inter"/>
              </a:rPr>
              <a:t>are some records, same order has different Store ID at same </a:t>
            </a:r>
            <a:r>
              <a:rPr lang="en-US" dirty="0" smtClean="0">
                <a:latin typeface="Times New Roman" panose="02020603050405020304" pitchFamily="18" charset="0"/>
                <a:ea typeface="Inter"/>
                <a:cs typeface="Times New Roman" panose="02020603050405020304" pitchFamily="18" charset="0"/>
                <a:sym typeface="Inter"/>
              </a:rPr>
              <a:t>time</a:t>
            </a:r>
            <a:endParaRPr lang="en-US" dirty="0">
              <a:latin typeface="Times New Roman" panose="02020603050405020304" pitchFamily="18" charset="0"/>
              <a:ea typeface="Inter"/>
              <a:cs typeface="Times New Roman" panose="02020603050405020304" pitchFamily="18" charset="0"/>
              <a:sym typeface="Inter"/>
            </a:endParaRPr>
          </a:p>
        </p:txBody>
      </p:sp>
    </p:spTree>
    <p:extLst>
      <p:ext uri="{BB962C8B-B14F-4D97-AF65-F5344CB8AC3E}">
        <p14:creationId xmlns:p14="http://schemas.microsoft.com/office/powerpoint/2010/main" val="73216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171346" y="1347567"/>
            <a:ext cx="11997447" cy="825615"/>
          </a:xfrm>
          <a:prstGeom prst="rect">
            <a:avLst/>
          </a:prstGeom>
        </p:spPr>
      </p:pic>
      <p:pic>
        <p:nvPicPr>
          <p:cNvPr id="8" name="Picture 7"/>
          <p:cNvPicPr>
            <a:picLocks noChangeAspect="1"/>
          </p:cNvPicPr>
          <p:nvPr/>
        </p:nvPicPr>
        <p:blipFill>
          <a:blip r:embed="rId4"/>
          <a:stretch>
            <a:fillRect/>
          </a:stretch>
        </p:blipFill>
        <p:spPr>
          <a:xfrm>
            <a:off x="62658" y="2812964"/>
            <a:ext cx="12066684" cy="1232072"/>
          </a:xfrm>
          <a:prstGeom prst="rect">
            <a:avLst/>
          </a:prstGeom>
        </p:spPr>
      </p:pic>
      <p:pic>
        <p:nvPicPr>
          <p:cNvPr id="9" name="Picture 8"/>
          <p:cNvPicPr>
            <a:picLocks noChangeAspect="1"/>
          </p:cNvPicPr>
          <p:nvPr/>
        </p:nvPicPr>
        <p:blipFill rotWithShape="1">
          <a:blip r:embed="rId5"/>
          <a:srcRect b="45941"/>
          <a:stretch/>
        </p:blipFill>
        <p:spPr>
          <a:xfrm>
            <a:off x="1996777" y="4824969"/>
            <a:ext cx="1600424" cy="1084897"/>
          </a:xfrm>
          <a:prstGeom prst="rect">
            <a:avLst/>
          </a:prstGeom>
        </p:spPr>
      </p:pic>
      <p:sp>
        <p:nvSpPr>
          <p:cNvPr id="4" name="Rectangle 3"/>
          <p:cNvSpPr/>
          <p:nvPr/>
        </p:nvSpPr>
        <p:spPr>
          <a:xfrm>
            <a:off x="-93281" y="962476"/>
            <a:ext cx="11857522" cy="3719736"/>
          </a:xfrm>
          <a:prstGeom prst="rect">
            <a:avLst/>
          </a:prstGeom>
        </p:spPr>
        <p:txBody>
          <a:bodyPr wrap="square">
            <a:spAutoFit/>
          </a:bodyPr>
          <a:lstStyle/>
          <a:p>
            <a:pPr marL="460576" lvl="1" algn="just">
              <a:lnSpc>
                <a:spcPct val="120000"/>
              </a:lnSpc>
            </a:pPr>
            <a:r>
              <a:rPr lang="en-US" dirty="0" smtClean="0">
                <a:latin typeface="Times New Roman" panose="02020603050405020304" pitchFamily="18" charset="0"/>
                <a:cs typeface="Times New Roman" panose="02020603050405020304" pitchFamily="18" charset="0"/>
                <a:sym typeface="Inter"/>
              </a:rPr>
              <a:t>4. The </a:t>
            </a:r>
            <a:r>
              <a:rPr lang="en-US" dirty="0" err="1" smtClean="0">
                <a:latin typeface="Times New Roman" panose="02020603050405020304" pitchFamily="18" charset="0"/>
                <a:cs typeface="Times New Roman" panose="02020603050405020304" pitchFamily="18" charset="0"/>
                <a:sym typeface="Inter"/>
              </a:rPr>
              <a:t>Customer_id</a:t>
            </a:r>
            <a:r>
              <a:rPr lang="en-US" dirty="0" smtClean="0">
                <a:latin typeface="Times New Roman" panose="02020603050405020304" pitchFamily="18" charset="0"/>
                <a:cs typeface="Times New Roman" panose="02020603050405020304" pitchFamily="18" charset="0"/>
                <a:sym typeface="Inter"/>
              </a:rPr>
              <a:t>, Order_id is same but different Product_id with cumulative quantity at same time.</a:t>
            </a: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r>
              <a:rPr lang="en-US" dirty="0" smtClean="0">
                <a:latin typeface="Times New Roman" panose="02020603050405020304" pitchFamily="18" charset="0"/>
                <a:cs typeface="Times New Roman" panose="02020603050405020304" pitchFamily="18" charset="0"/>
                <a:sym typeface="Inter"/>
              </a:rPr>
              <a:t>5. Its given that, data is available from Sep 2021 to Oct 2023 but in Orders table 2020 data is also available.</a:t>
            </a:r>
          </a:p>
          <a:p>
            <a:pPr marL="917765" lvl="1" indent="-457189" algn="just">
              <a:lnSpc>
                <a:spcPct val="120000"/>
              </a:lnSpc>
              <a:buAutoNum type="arabicPeriod" startAt="5"/>
            </a:pPr>
            <a:endParaRPr lang="en-US" dirty="0" smtClean="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startAt="5"/>
            </a:pPr>
            <a:endParaRPr lang="en-US" dirty="0" smtClean="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startAt="5"/>
            </a:pPr>
            <a:endParaRPr lang="en-US" dirty="0" smtClean="0">
              <a:latin typeface="Times New Roman" panose="02020603050405020304" pitchFamily="18" charset="0"/>
              <a:cs typeface="Times New Roman" panose="02020603050405020304" pitchFamily="18" charset="0"/>
              <a:sym typeface="Inter"/>
            </a:endParaRPr>
          </a:p>
          <a:p>
            <a:pPr marL="917765" lvl="1" indent="-457189" algn="just">
              <a:lnSpc>
                <a:spcPct val="120000"/>
              </a:lnSpc>
              <a:buAutoNum type="arabicPeriod" startAt="5"/>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r>
              <a:rPr lang="en-US" dirty="0" smtClean="0">
                <a:latin typeface="Times New Roman" panose="02020603050405020304" pitchFamily="18" charset="0"/>
                <a:cs typeface="Times New Roman" panose="02020603050405020304" pitchFamily="18" charset="0"/>
                <a:sym typeface="Inter"/>
              </a:rPr>
              <a:t>6.  Also, having the records after Oct 2023 as(Nov, Dec)</a:t>
            </a:r>
          </a:p>
        </p:txBody>
      </p:sp>
    </p:spTree>
    <p:extLst>
      <p:ext uri="{BB962C8B-B14F-4D97-AF65-F5344CB8AC3E}">
        <p14:creationId xmlns:p14="http://schemas.microsoft.com/office/powerpoint/2010/main" val="3810643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pic>
        <p:nvPicPr>
          <p:cNvPr id="7" name="Picture 6"/>
          <p:cNvPicPr>
            <a:picLocks noChangeAspect="1"/>
          </p:cNvPicPr>
          <p:nvPr/>
        </p:nvPicPr>
        <p:blipFill rotWithShape="1">
          <a:blip r:embed="rId3"/>
          <a:srcRect r="42635"/>
          <a:stretch/>
        </p:blipFill>
        <p:spPr>
          <a:xfrm>
            <a:off x="1021028" y="1360816"/>
            <a:ext cx="9697725" cy="1156475"/>
          </a:xfrm>
          <a:prstGeom prst="rect">
            <a:avLst/>
          </a:prstGeom>
        </p:spPr>
      </p:pic>
      <p:pic>
        <p:nvPicPr>
          <p:cNvPr id="8" name="Picture 7"/>
          <p:cNvPicPr>
            <a:picLocks noChangeAspect="1"/>
          </p:cNvPicPr>
          <p:nvPr/>
        </p:nvPicPr>
        <p:blipFill rotWithShape="1">
          <a:blip r:embed="rId4"/>
          <a:srcRect l="2561"/>
          <a:stretch/>
        </p:blipFill>
        <p:spPr>
          <a:xfrm>
            <a:off x="1142979" y="3166430"/>
            <a:ext cx="5235951" cy="993743"/>
          </a:xfrm>
          <a:prstGeom prst="rect">
            <a:avLst/>
          </a:prstGeom>
        </p:spPr>
      </p:pic>
      <p:sp>
        <p:nvSpPr>
          <p:cNvPr id="9" name="Freeform 3"/>
          <p:cNvSpPr/>
          <p:nvPr/>
        </p:nvSpPr>
        <p:spPr>
          <a:xfrm>
            <a:off x="1142980" y="4675991"/>
            <a:ext cx="5067768" cy="1562139"/>
          </a:xfrm>
          <a:custGeom>
            <a:avLst/>
            <a:gdLst/>
            <a:ahLst/>
            <a:cxnLst/>
            <a:rect l="l" t="t" r="r" b="b"/>
            <a:pathLst>
              <a:path w="9051206" h="4153323">
                <a:moveTo>
                  <a:pt x="0" y="0"/>
                </a:moveTo>
                <a:lnTo>
                  <a:pt x="9051206" y="0"/>
                </a:lnTo>
                <a:lnTo>
                  <a:pt x="9051206" y="4153323"/>
                </a:lnTo>
                <a:lnTo>
                  <a:pt x="0" y="4153323"/>
                </a:lnTo>
                <a:lnTo>
                  <a:pt x="0" y="0"/>
                </a:lnTo>
                <a:close/>
              </a:path>
            </a:pathLst>
          </a:custGeom>
          <a:blipFill>
            <a:blip r:embed="rId5"/>
            <a:stretch>
              <a:fillRect r="-16234"/>
            </a:stretch>
          </a:blipFill>
        </p:spPr>
      </p:sp>
      <p:sp>
        <p:nvSpPr>
          <p:cNvPr id="4" name="Rectangle 3"/>
          <p:cNvSpPr/>
          <p:nvPr/>
        </p:nvSpPr>
        <p:spPr>
          <a:xfrm>
            <a:off x="0" y="905942"/>
            <a:ext cx="10522040" cy="5078313"/>
          </a:xfrm>
          <a:prstGeom prst="rect">
            <a:avLst/>
          </a:prstGeom>
        </p:spPr>
        <p:txBody>
          <a:bodyPr wrap="square">
            <a:spAutoFit/>
          </a:bodyPr>
          <a:lstStyle/>
          <a:p>
            <a:pPr marL="460576" lvl="1" algn="just">
              <a:lnSpc>
                <a:spcPct val="120000"/>
              </a:lnSpc>
            </a:pPr>
            <a:r>
              <a:rPr lang="en-US" dirty="0" smtClean="0">
                <a:latin typeface="Times New Roman" panose="02020603050405020304" pitchFamily="18" charset="0"/>
                <a:ea typeface="Inter Bold"/>
                <a:cs typeface="Times New Roman" panose="02020603050405020304" pitchFamily="18" charset="0"/>
                <a:sym typeface="Inter Bold"/>
              </a:rPr>
              <a:t>7. In Orders table, One Order_id assigned to multiple Customers.</a:t>
            </a:r>
          </a:p>
          <a:p>
            <a:pPr marL="917765" lvl="1" indent="-457189" algn="just">
              <a:lnSpc>
                <a:spcPct val="120000"/>
              </a:lnSpc>
              <a:buFont typeface="Arial"/>
              <a:buAutoNum type="arabicPeriod" startAt="6"/>
            </a:pPr>
            <a:endParaRPr lang="en-US" dirty="0" smtClean="0">
              <a:latin typeface="Times New Roman" panose="02020603050405020304" pitchFamily="18" charset="0"/>
              <a:ea typeface="Inter Bold"/>
              <a:cs typeface="Times New Roman" panose="02020603050405020304" pitchFamily="18" charset="0"/>
              <a:sym typeface="Inter Bold"/>
            </a:endParaRPr>
          </a:p>
          <a:p>
            <a:pPr marL="917765" lvl="1" indent="-457189" algn="just">
              <a:lnSpc>
                <a:spcPct val="120000"/>
              </a:lnSpc>
              <a:buFont typeface="Arial"/>
              <a:buAutoNum type="arabicPeriod" startAt="6"/>
            </a:pPr>
            <a:endParaRPr lang="en-US" dirty="0" smtClean="0">
              <a:latin typeface="Times New Roman" panose="02020603050405020304" pitchFamily="18" charset="0"/>
              <a:ea typeface="Inter Bold"/>
              <a:cs typeface="Times New Roman" panose="02020603050405020304" pitchFamily="18" charset="0"/>
              <a:sym typeface="Inter Bold"/>
            </a:endParaRPr>
          </a:p>
          <a:p>
            <a:pPr marL="917765" lvl="1" indent="-457189" algn="just">
              <a:lnSpc>
                <a:spcPct val="120000"/>
              </a:lnSpc>
              <a:buFont typeface="Arial"/>
              <a:buAutoNum type="arabicPeriod" startAt="6"/>
            </a:pPr>
            <a:endParaRPr lang="en-US" dirty="0" smtClean="0">
              <a:latin typeface="Times New Roman" panose="02020603050405020304" pitchFamily="18" charset="0"/>
              <a:ea typeface="Inter Bold"/>
              <a:cs typeface="Times New Roman" panose="02020603050405020304" pitchFamily="18" charset="0"/>
              <a:sym typeface="Inter Bold"/>
            </a:endParaRPr>
          </a:p>
          <a:p>
            <a:pPr marL="917765" lvl="1" indent="-457189" algn="just">
              <a:lnSpc>
                <a:spcPct val="120000"/>
              </a:lnSpc>
              <a:buFont typeface="Arial"/>
              <a:buAutoNum type="arabicPeriod" startAt="6"/>
            </a:pPr>
            <a:endParaRPr lang="en-US" dirty="0" smtClean="0">
              <a:latin typeface="Times New Roman" panose="02020603050405020304" pitchFamily="18" charset="0"/>
              <a:ea typeface="Inter Bold"/>
              <a:cs typeface="Times New Roman" panose="02020603050405020304" pitchFamily="18" charset="0"/>
              <a:sym typeface="Inter Bold"/>
            </a:endParaRPr>
          </a:p>
          <a:p>
            <a:pPr marL="460576" lvl="1" algn="just">
              <a:lnSpc>
                <a:spcPct val="120000"/>
              </a:lnSpc>
            </a:pPr>
            <a:r>
              <a:rPr lang="en-US" dirty="0" smtClean="0">
                <a:latin typeface="Times New Roman" panose="02020603050405020304" pitchFamily="18" charset="0"/>
                <a:ea typeface="Inter Bold"/>
                <a:cs typeface="Times New Roman" panose="02020603050405020304" pitchFamily="18" charset="0"/>
                <a:sym typeface="Inter Bold"/>
              </a:rPr>
              <a:t>8. </a:t>
            </a:r>
            <a:r>
              <a:rPr lang="en-US" dirty="0" smtClean="0">
                <a:latin typeface="Times New Roman" panose="02020603050405020304" pitchFamily="18" charset="0"/>
                <a:cs typeface="Times New Roman" panose="02020603050405020304" pitchFamily="18" charset="0"/>
                <a:sym typeface="Inter"/>
              </a:rPr>
              <a:t>Some Order_id having Payment_value 0 with Payment_type is UPI/Cash.</a:t>
            </a: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r>
              <a:rPr lang="en-US" dirty="0" smtClean="0">
                <a:latin typeface="Times New Roman" panose="02020603050405020304" pitchFamily="18" charset="0"/>
                <a:cs typeface="Times New Roman" panose="02020603050405020304" pitchFamily="18" charset="0"/>
                <a:sym typeface="Inter"/>
              </a:rPr>
              <a:t>9. In OrderPayments table, </a:t>
            </a:r>
            <a:r>
              <a:rPr lang="en-US" dirty="0" smtClean="0">
                <a:latin typeface="Times New Roman" panose="02020603050405020304" pitchFamily="18" charset="0"/>
                <a:ea typeface="Inter Bold"/>
                <a:cs typeface="Times New Roman" panose="02020603050405020304" pitchFamily="18" charset="0"/>
                <a:sym typeface="Inter Bold"/>
              </a:rPr>
              <a:t>One Orders ID have multiple payments</a:t>
            </a: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gn="just">
              <a:lnSpc>
                <a:spcPct val="120000"/>
              </a:lnSpc>
            </a:pPr>
            <a:endParaRPr lang="en-US" dirty="0">
              <a:latin typeface="Times New Roman" panose="02020603050405020304" pitchFamily="18" charset="0"/>
              <a:cs typeface="Times New Roman" panose="02020603050405020304" pitchFamily="18" charset="0"/>
              <a:sym typeface="Inter"/>
            </a:endParaRPr>
          </a:p>
        </p:txBody>
      </p:sp>
    </p:spTree>
    <p:extLst>
      <p:ext uri="{BB962C8B-B14F-4D97-AF65-F5344CB8AC3E}">
        <p14:creationId xmlns:p14="http://schemas.microsoft.com/office/powerpoint/2010/main" val="2275517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Freeform 2"/>
          <p:cNvSpPr/>
          <p:nvPr/>
        </p:nvSpPr>
        <p:spPr>
          <a:xfrm>
            <a:off x="606998" y="1677089"/>
            <a:ext cx="10968231" cy="4533660"/>
          </a:xfrm>
          <a:custGeom>
            <a:avLst/>
            <a:gdLst/>
            <a:ahLst/>
            <a:cxnLst/>
            <a:rect l="l" t="t" r="r" b="b"/>
            <a:pathLst>
              <a:path w="13929434" h="7455564">
                <a:moveTo>
                  <a:pt x="0" y="0"/>
                </a:moveTo>
                <a:lnTo>
                  <a:pt x="13929434" y="0"/>
                </a:lnTo>
                <a:lnTo>
                  <a:pt x="13929434" y="7455564"/>
                </a:lnTo>
                <a:lnTo>
                  <a:pt x="0" y="7455564"/>
                </a:lnTo>
                <a:lnTo>
                  <a:pt x="0" y="0"/>
                </a:lnTo>
                <a:close/>
              </a:path>
            </a:pathLst>
          </a:custGeom>
          <a:blipFill>
            <a:blip r:embed="rId3"/>
            <a:stretch>
              <a:fillRect/>
            </a:stretch>
          </a:blipFill>
        </p:spPr>
      </p:sp>
      <p:sp>
        <p:nvSpPr>
          <p:cNvPr id="4" name="Rectangle 3"/>
          <p:cNvSpPr/>
          <p:nvPr/>
        </p:nvSpPr>
        <p:spPr>
          <a:xfrm>
            <a:off x="407831" y="962972"/>
            <a:ext cx="8839200" cy="369332"/>
          </a:xfrm>
          <a:prstGeom prst="rect">
            <a:avLst/>
          </a:prstGeom>
        </p:spPr>
        <p:txBody>
          <a:bodyPr wrap="square">
            <a:spAutoFit/>
          </a:bodyPr>
          <a:lstStyle/>
          <a:p>
            <a:r>
              <a:rPr lang="en-US" dirty="0" smtClean="0">
                <a:latin typeface="Times New Roman" panose="02020603050405020304" pitchFamily="18" charset="0"/>
                <a:ea typeface="Ample Display"/>
                <a:cs typeface="Times New Roman" panose="02020603050405020304" pitchFamily="18" charset="0"/>
                <a:sym typeface="Ample Display"/>
              </a:rPr>
              <a:t> 10.  830 OrderId  from Orders table are not in the OrderPayments table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976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4" name="Rectangle 3"/>
          <p:cNvSpPr/>
          <p:nvPr/>
        </p:nvSpPr>
        <p:spPr>
          <a:xfrm>
            <a:off x="407831" y="962972"/>
            <a:ext cx="8839200" cy="369332"/>
          </a:xfrm>
          <a:prstGeom prst="rect">
            <a:avLst/>
          </a:prstGeom>
        </p:spPr>
        <p:txBody>
          <a:bodyPr wrap="square">
            <a:spAutoFit/>
          </a:bodyPr>
          <a:lstStyle/>
          <a:p>
            <a:r>
              <a:rPr lang="en-US" dirty="0" smtClean="0">
                <a:latin typeface="Times New Roman" panose="02020603050405020304" pitchFamily="18" charset="0"/>
                <a:ea typeface="Ample Display"/>
                <a:cs typeface="Times New Roman" panose="02020603050405020304" pitchFamily="18" charset="0"/>
                <a:sym typeface="Ample Display"/>
              </a:rPr>
              <a:t> 11.  778 OrderId from the orders table are not in OrdersReview_Rating Table</a:t>
            </a:r>
            <a:endParaRPr lang="en-US" dirty="0">
              <a:latin typeface="Times New Roman" panose="02020603050405020304" pitchFamily="18" charset="0"/>
              <a:cs typeface="Times New Roman" panose="02020603050405020304" pitchFamily="18" charset="0"/>
            </a:endParaRPr>
          </a:p>
        </p:txBody>
      </p:sp>
      <p:sp>
        <p:nvSpPr>
          <p:cNvPr id="8" name="Freeform 2"/>
          <p:cNvSpPr/>
          <p:nvPr/>
        </p:nvSpPr>
        <p:spPr>
          <a:xfrm>
            <a:off x="778934" y="1633199"/>
            <a:ext cx="10735733" cy="4336064"/>
          </a:xfrm>
          <a:custGeom>
            <a:avLst/>
            <a:gdLst/>
            <a:ahLst/>
            <a:cxnLst/>
            <a:rect l="l" t="t" r="r" b="b"/>
            <a:pathLst>
              <a:path w="12534127" h="6685416">
                <a:moveTo>
                  <a:pt x="0" y="0"/>
                </a:moveTo>
                <a:lnTo>
                  <a:pt x="12534127" y="0"/>
                </a:lnTo>
                <a:lnTo>
                  <a:pt x="12534127" y="6685416"/>
                </a:lnTo>
                <a:lnTo>
                  <a:pt x="0" y="6685416"/>
                </a:lnTo>
                <a:lnTo>
                  <a:pt x="0" y="0"/>
                </a:lnTo>
                <a:close/>
              </a:path>
            </a:pathLst>
          </a:custGeom>
          <a:blipFill>
            <a:blip r:embed="rId3"/>
            <a:stretch>
              <a:fillRect r="-5162"/>
            </a:stretch>
          </a:blipFill>
        </p:spPr>
      </p:sp>
    </p:spTree>
    <p:extLst>
      <p:ext uri="{BB962C8B-B14F-4D97-AF65-F5344CB8AC3E}">
        <p14:creationId xmlns:p14="http://schemas.microsoft.com/office/powerpoint/2010/main" val="2101757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3" name="Rectangle 2"/>
          <p:cNvSpPr/>
          <p:nvPr/>
        </p:nvSpPr>
        <p:spPr>
          <a:xfrm>
            <a:off x="-1" y="911756"/>
            <a:ext cx="10315978" cy="4304255"/>
          </a:xfrm>
          <a:prstGeom prst="rect">
            <a:avLst/>
          </a:prstGeom>
        </p:spPr>
        <p:txBody>
          <a:bodyPr wrap="square">
            <a:spAutoFit/>
          </a:bodyPr>
          <a:lstStyle/>
          <a:p>
            <a:pPr>
              <a:lnSpc>
                <a:spcPts val="4864"/>
              </a:lnSpc>
              <a:spcBef>
                <a:spcPct val="0"/>
              </a:spcBef>
            </a:pPr>
            <a:r>
              <a:rPr lang="en-US" dirty="0" smtClean="0">
                <a:latin typeface="Times New Roman" panose="02020603050405020304" pitchFamily="18" charset="0"/>
                <a:ea typeface="Ample Display"/>
                <a:cs typeface="Times New Roman" panose="02020603050405020304" pitchFamily="18" charset="0"/>
                <a:sym typeface="Ample Display"/>
              </a:rPr>
              <a:t>       12. In OrderReview_Ratings table, </a:t>
            </a:r>
            <a:r>
              <a:rPr lang="en-US" dirty="0" smtClean="0">
                <a:latin typeface="Times New Roman" panose="02020603050405020304" pitchFamily="18" charset="0"/>
                <a:ea typeface="Inter Bold"/>
                <a:cs typeface="Times New Roman" panose="02020603050405020304" pitchFamily="18" charset="0"/>
                <a:sym typeface="Inter Bold"/>
              </a:rPr>
              <a:t>One OrderId has been given multiple reviews</a:t>
            </a:r>
            <a:endParaRPr lang="en-US" dirty="0" smtClean="0">
              <a:latin typeface="Times New Roman" panose="02020603050405020304" pitchFamily="18" charset="0"/>
              <a:ea typeface="Ample Display"/>
              <a:cs typeface="Times New Roman" panose="02020603050405020304" pitchFamily="18" charset="0"/>
              <a:sym typeface="Ample Display"/>
            </a:endParaRPr>
          </a:p>
          <a:p>
            <a:pPr>
              <a:lnSpc>
                <a:spcPts val="4864"/>
              </a:lnSpc>
              <a:spcBef>
                <a:spcPct val="0"/>
              </a:spcBef>
            </a:pPr>
            <a:endParaRPr lang="en-US" dirty="0" smtClean="0">
              <a:latin typeface="Times New Roman" panose="02020603050405020304" pitchFamily="18" charset="0"/>
              <a:ea typeface="Ample Display"/>
              <a:cs typeface="Times New Roman" panose="02020603050405020304" pitchFamily="18" charset="0"/>
              <a:sym typeface="Ample Display"/>
            </a:endParaRPr>
          </a:p>
          <a:p>
            <a:pPr>
              <a:lnSpc>
                <a:spcPts val="4864"/>
              </a:lnSpc>
              <a:spcBef>
                <a:spcPct val="0"/>
              </a:spcBef>
            </a:pPr>
            <a:endParaRPr lang="en-US" dirty="0" smtClean="0">
              <a:latin typeface="Times New Roman" panose="02020603050405020304" pitchFamily="18" charset="0"/>
              <a:ea typeface="Ample Display"/>
              <a:cs typeface="Times New Roman" panose="02020603050405020304" pitchFamily="18" charset="0"/>
              <a:sym typeface="Ample Display"/>
            </a:endParaRPr>
          </a:p>
          <a:p>
            <a:pPr marL="460576" lvl="1">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nSpc>
                <a:spcPct val="120000"/>
              </a:lnSpc>
            </a:pPr>
            <a:endParaRPr lang="en-US" dirty="0">
              <a:latin typeface="Times New Roman" panose="02020603050405020304" pitchFamily="18" charset="0"/>
              <a:cs typeface="Times New Roman" panose="02020603050405020304" pitchFamily="18" charset="0"/>
              <a:sym typeface="Inter"/>
            </a:endParaRPr>
          </a:p>
          <a:p>
            <a:pPr marL="460576" lvl="1">
              <a:lnSpc>
                <a:spcPct val="120000"/>
              </a:lnSpc>
            </a:pPr>
            <a:r>
              <a:rPr lang="en-US" dirty="0" smtClean="0">
                <a:latin typeface="Times New Roman" panose="02020603050405020304" pitchFamily="18" charset="0"/>
                <a:cs typeface="Times New Roman" panose="02020603050405020304" pitchFamily="18" charset="0"/>
                <a:sym typeface="Inter"/>
              </a:rPr>
              <a:t>13.  In </a:t>
            </a:r>
            <a:r>
              <a:rPr lang="en-US" dirty="0" err="1" smtClean="0">
                <a:latin typeface="Times New Roman" panose="02020603050405020304" pitchFamily="18" charset="0"/>
                <a:cs typeface="Times New Roman" panose="02020603050405020304" pitchFamily="18" charset="0"/>
                <a:sym typeface="Inter"/>
              </a:rPr>
              <a:t>ProductInfo</a:t>
            </a:r>
            <a:r>
              <a:rPr lang="en-US" dirty="0" smtClean="0">
                <a:latin typeface="Times New Roman" panose="02020603050405020304" pitchFamily="18" charset="0"/>
                <a:cs typeface="Times New Roman" panose="02020603050405020304" pitchFamily="18" charset="0"/>
                <a:sym typeface="Inter"/>
              </a:rPr>
              <a:t> table, there are #N/A and some Nulls </a:t>
            </a:r>
          </a:p>
          <a:p>
            <a:pPr marL="460576" lvl="1">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nSpc>
                <a:spcPct val="120000"/>
              </a:lnSpc>
            </a:pPr>
            <a:endParaRPr lang="en-US" dirty="0" smtClean="0">
              <a:latin typeface="Times New Roman" panose="02020603050405020304" pitchFamily="18" charset="0"/>
              <a:cs typeface="Times New Roman" panose="02020603050405020304" pitchFamily="18" charset="0"/>
              <a:sym typeface="Inter"/>
            </a:endParaRPr>
          </a:p>
          <a:p>
            <a:pPr marL="460576" lvl="1">
              <a:lnSpc>
                <a:spcPct val="120000"/>
              </a:lnSpc>
            </a:pPr>
            <a:r>
              <a:rPr lang="en-US" dirty="0" smtClean="0">
                <a:latin typeface="Times New Roman" panose="02020603050405020304" pitchFamily="18" charset="0"/>
                <a:cs typeface="Times New Roman" panose="02020603050405020304" pitchFamily="18" charset="0"/>
                <a:sym typeface="Inter"/>
              </a:rPr>
              <a:t> </a:t>
            </a:r>
          </a:p>
          <a:p>
            <a:pPr marL="460576" lvl="1">
              <a:lnSpc>
                <a:spcPct val="120000"/>
              </a:lnSpc>
            </a:pPr>
            <a:r>
              <a:rPr lang="en-US" dirty="0" smtClean="0">
                <a:latin typeface="Times New Roman" panose="02020603050405020304" pitchFamily="18" charset="0"/>
                <a:cs typeface="Times New Roman" panose="02020603050405020304" pitchFamily="18" charset="0"/>
                <a:sym typeface="Inter"/>
              </a:rPr>
              <a:t> 14. In </a:t>
            </a:r>
            <a:r>
              <a:rPr lang="en-US" dirty="0" err="1" smtClean="0">
                <a:latin typeface="Times New Roman" panose="02020603050405020304" pitchFamily="18" charset="0"/>
                <a:cs typeface="Times New Roman" panose="02020603050405020304" pitchFamily="18" charset="0"/>
                <a:sym typeface="Inter"/>
              </a:rPr>
              <a:t>ProductInfo</a:t>
            </a:r>
            <a:r>
              <a:rPr lang="en-US" dirty="0" smtClean="0">
                <a:latin typeface="Times New Roman" panose="02020603050405020304" pitchFamily="18" charset="0"/>
                <a:cs typeface="Times New Roman" panose="02020603050405020304" pitchFamily="18" charset="0"/>
                <a:sym typeface="Inter"/>
              </a:rPr>
              <a:t> table, Weight column having weight 0 </a:t>
            </a:r>
            <a:endParaRPr lang="en-US" sz="1400" dirty="0">
              <a:latin typeface="Times New Roman" panose="02020603050405020304" pitchFamily="18" charset="0"/>
              <a:cs typeface="Times New Roman" panose="02020603050405020304" pitchFamily="18" charset="0"/>
            </a:endParaRPr>
          </a:p>
        </p:txBody>
      </p:sp>
      <p:sp>
        <p:nvSpPr>
          <p:cNvPr id="9" name="Freeform 2"/>
          <p:cNvSpPr/>
          <p:nvPr/>
        </p:nvSpPr>
        <p:spPr>
          <a:xfrm>
            <a:off x="1717279" y="1509481"/>
            <a:ext cx="3693620" cy="1939087"/>
          </a:xfrm>
          <a:custGeom>
            <a:avLst/>
            <a:gdLst/>
            <a:ahLst/>
            <a:cxnLst/>
            <a:rect l="l" t="t" r="r" b="b"/>
            <a:pathLst>
              <a:path w="9799536" h="5669153">
                <a:moveTo>
                  <a:pt x="0" y="0"/>
                </a:moveTo>
                <a:lnTo>
                  <a:pt x="9799535" y="0"/>
                </a:lnTo>
                <a:lnTo>
                  <a:pt x="9799535" y="5669153"/>
                </a:lnTo>
                <a:lnTo>
                  <a:pt x="0" y="5669153"/>
                </a:lnTo>
                <a:lnTo>
                  <a:pt x="0" y="0"/>
                </a:lnTo>
                <a:close/>
              </a:path>
            </a:pathLst>
          </a:custGeom>
          <a:blipFill>
            <a:blip r:embed="rId3"/>
            <a:stretch>
              <a:fillRect/>
            </a:stretch>
          </a:blipFill>
        </p:spPr>
      </p:sp>
      <p:pic>
        <p:nvPicPr>
          <p:cNvPr id="10" name="Picture 9"/>
          <p:cNvPicPr>
            <a:picLocks noChangeAspect="1"/>
          </p:cNvPicPr>
          <p:nvPr/>
        </p:nvPicPr>
        <p:blipFill rotWithShape="1">
          <a:blip r:embed="rId4"/>
          <a:srcRect l="1955" b="57285"/>
          <a:stretch/>
        </p:blipFill>
        <p:spPr>
          <a:xfrm>
            <a:off x="516367" y="3841896"/>
            <a:ext cx="11494051" cy="840961"/>
          </a:xfrm>
          <a:prstGeom prst="rect">
            <a:avLst/>
          </a:prstGeom>
        </p:spPr>
      </p:pic>
      <p:pic>
        <p:nvPicPr>
          <p:cNvPr id="11" name="Picture 10"/>
          <p:cNvPicPr>
            <a:picLocks noChangeAspect="1"/>
          </p:cNvPicPr>
          <p:nvPr/>
        </p:nvPicPr>
        <p:blipFill rotWithShape="1">
          <a:blip r:embed="rId5"/>
          <a:srcRect r="26956" b="35276"/>
          <a:stretch/>
        </p:blipFill>
        <p:spPr>
          <a:xfrm>
            <a:off x="516368" y="5331381"/>
            <a:ext cx="10736953" cy="709891"/>
          </a:xfrm>
          <a:prstGeom prst="rect">
            <a:avLst/>
          </a:prstGeom>
        </p:spPr>
      </p:pic>
    </p:spTree>
    <p:extLst>
      <p:ext uri="{BB962C8B-B14F-4D97-AF65-F5344CB8AC3E}">
        <p14:creationId xmlns:p14="http://schemas.microsoft.com/office/powerpoint/2010/main" val="1281291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inconsistency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12" name="Freeform 2"/>
          <p:cNvSpPr/>
          <p:nvPr/>
        </p:nvSpPr>
        <p:spPr>
          <a:xfrm>
            <a:off x="1620295" y="1843681"/>
            <a:ext cx="4475705" cy="1940240"/>
          </a:xfrm>
          <a:custGeom>
            <a:avLst/>
            <a:gdLst/>
            <a:ahLst/>
            <a:cxnLst/>
            <a:rect l="l" t="t" r="r" b="b"/>
            <a:pathLst>
              <a:path w="7491505" h="3765467">
                <a:moveTo>
                  <a:pt x="0" y="0"/>
                </a:moveTo>
                <a:lnTo>
                  <a:pt x="7491505" y="0"/>
                </a:lnTo>
                <a:lnTo>
                  <a:pt x="7491505" y="3765467"/>
                </a:lnTo>
                <a:lnTo>
                  <a:pt x="0" y="3765467"/>
                </a:lnTo>
                <a:lnTo>
                  <a:pt x="0" y="0"/>
                </a:lnTo>
                <a:close/>
              </a:path>
            </a:pathLst>
          </a:custGeom>
          <a:blipFill>
            <a:blip r:embed="rId3"/>
            <a:stretch>
              <a:fillRect/>
            </a:stretch>
          </a:blipFill>
        </p:spPr>
      </p:sp>
      <p:sp>
        <p:nvSpPr>
          <p:cNvPr id="4" name="Rectangle 3"/>
          <p:cNvSpPr/>
          <p:nvPr/>
        </p:nvSpPr>
        <p:spPr>
          <a:xfrm>
            <a:off x="124495" y="1197775"/>
            <a:ext cx="9277082" cy="395749"/>
          </a:xfrm>
          <a:prstGeom prst="rect">
            <a:avLst/>
          </a:prstGeom>
        </p:spPr>
        <p:txBody>
          <a:bodyPr wrap="square">
            <a:spAutoFit/>
          </a:bodyPr>
          <a:lstStyle/>
          <a:p>
            <a:pPr marL="460576" lvl="1" algn="just">
              <a:lnSpc>
                <a:spcPct val="120000"/>
              </a:lnSpc>
            </a:pPr>
            <a:r>
              <a:rPr lang="en-US" dirty="0" smtClean="0">
                <a:latin typeface="Times New Roman" panose="02020603050405020304" pitchFamily="18" charset="0"/>
                <a:ea typeface="Inter Bold"/>
                <a:cs typeface="Times New Roman" panose="02020603050405020304" pitchFamily="18" charset="0"/>
                <a:sym typeface="Inter Bold"/>
              </a:rPr>
              <a:t>15. In StoresInfo, One Store ID has provided its address twice , (e.g. - ST410) </a:t>
            </a:r>
            <a:endParaRPr lang="en-US" dirty="0">
              <a:latin typeface="Times New Roman" panose="02020603050405020304" pitchFamily="18" charset="0"/>
              <a:ea typeface="Inter Bold"/>
              <a:cs typeface="Times New Roman" panose="02020603050405020304" pitchFamily="18" charset="0"/>
              <a:sym typeface="Inter Bold"/>
            </a:endParaRPr>
          </a:p>
        </p:txBody>
      </p:sp>
    </p:spTree>
    <p:extLst>
      <p:ext uri="{BB962C8B-B14F-4D97-AF65-F5344CB8AC3E}">
        <p14:creationId xmlns:p14="http://schemas.microsoft.com/office/powerpoint/2010/main" val="1654261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481026"/>
            <a:ext cx="11058861" cy="1200329"/>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DATA CLEANING</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2061688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Index</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602428" y="1090108"/>
            <a:ext cx="11058861" cy="4893647"/>
          </a:xfrm>
          <a:prstGeom prst="rect">
            <a:avLst/>
          </a:prstGeom>
          <a:noFill/>
        </p:spPr>
        <p:txBody>
          <a:bodyPr wrap="square" rtlCol="0">
            <a:spAutoFit/>
          </a:bodyPr>
          <a:lstStyle/>
          <a:p>
            <a:pPr marL="380990" indent="-380990">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Inter"/>
              </a:rPr>
              <a:t> Business Context</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Problem Statement</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Data Availability</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Data Inconsistency</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Data Cleaning</a:t>
            </a:r>
          </a:p>
          <a:p>
            <a:pPr marL="380990" indent="-380990">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Exploratory data analysis</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Customer Behavior</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Cross – Selling Product</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Category Behavior</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Customer Satisfaction</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Cohort Analysis</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Sales, Trend and Pattern</a:t>
            </a:r>
          </a:p>
          <a:p>
            <a:pPr marL="380990" indent="-380990">
              <a:lnSpc>
                <a:spcPct val="120000"/>
              </a:lnSpc>
              <a:buFont typeface="Arial" panose="020B0604020202020204" pitchFamily="34" charset="0"/>
              <a:buChar char="•"/>
            </a:pPr>
            <a:r>
              <a:rPr lang="en-US" sz="2000" dirty="0">
                <a:latin typeface="Times New Roman" panose="02020603050405020304" pitchFamily="18" charset="0"/>
                <a:ea typeface="Inter"/>
                <a:cs typeface="Times New Roman" panose="02020603050405020304" pitchFamily="18" charset="0"/>
                <a:sym typeface="Inter"/>
              </a:rPr>
              <a:t>Recommendation</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333163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dirty="0" smtClean="0">
                <a:latin typeface="Raleway" panose="020B0604020202020204" charset="0"/>
              </a:rPr>
              <a:t>Flow chart</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28" name="Rounded Rectangle 27"/>
          <p:cNvSpPr/>
          <p:nvPr/>
        </p:nvSpPr>
        <p:spPr>
          <a:xfrm>
            <a:off x="6875181" y="2573473"/>
            <a:ext cx="1219871" cy="268941"/>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0000"/>
                </a:solidFill>
                <a:effectLst/>
                <a:uLnTx/>
                <a:uFillTx/>
                <a:latin typeface="Arial"/>
                <a:sym typeface="Arial"/>
              </a:rPr>
              <a:t>24,016</a:t>
            </a:r>
            <a:endParaRPr kumimoji="0" lang="en-US" sz="1600" b="0" i="0" u="none" strike="noStrike" kern="0" cap="none" spc="0" normalizeH="0" baseline="0" noProof="0" dirty="0">
              <a:ln>
                <a:noFill/>
              </a:ln>
              <a:solidFill>
                <a:srgbClr val="FF0000"/>
              </a:solidFill>
              <a:effectLst/>
              <a:uLnTx/>
              <a:uFillTx/>
              <a:latin typeface="Arial"/>
              <a:sym typeface="Arial"/>
            </a:endParaRPr>
          </a:p>
        </p:txBody>
      </p:sp>
      <p:sp>
        <p:nvSpPr>
          <p:cNvPr id="29" name="Rounded Rectangle 28"/>
          <p:cNvSpPr/>
          <p:nvPr/>
        </p:nvSpPr>
        <p:spPr>
          <a:xfrm>
            <a:off x="3348466" y="2573474"/>
            <a:ext cx="1227791" cy="268941"/>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88,631</a:t>
            </a: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30" name="Rounded Rectangle 29"/>
          <p:cNvSpPr/>
          <p:nvPr/>
        </p:nvSpPr>
        <p:spPr>
          <a:xfrm>
            <a:off x="6867261" y="3162451"/>
            <a:ext cx="1227791"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13,793</a:t>
            </a:r>
            <a:endParaRPr kumimoji="0" lang="en-US" sz="1600" b="0" i="0" u="none" strike="noStrike" kern="0" cap="none" spc="0" normalizeH="0" baseline="0" noProof="0" dirty="0">
              <a:ln>
                <a:noFill/>
              </a:ln>
              <a:solidFill>
                <a:prstClr val="white"/>
              </a:solidFill>
              <a:effectLst/>
              <a:uLnTx/>
              <a:uFillTx/>
              <a:latin typeface="Arial"/>
              <a:sym typeface="Arial"/>
            </a:endParaRPr>
          </a:p>
        </p:txBody>
      </p:sp>
      <p:cxnSp>
        <p:nvCxnSpPr>
          <p:cNvPr id="31" name="Elbow Connector 30"/>
          <p:cNvCxnSpPr>
            <a:endCxn id="28" idx="0"/>
          </p:cNvCxnSpPr>
          <p:nvPr/>
        </p:nvCxnSpPr>
        <p:spPr>
          <a:xfrm>
            <a:off x="6323291" y="2125239"/>
            <a:ext cx="1161826" cy="448234"/>
          </a:xfrm>
          <a:prstGeom prst="bentConnector2">
            <a:avLst/>
          </a:prstGeom>
          <a:noFill/>
          <a:ln w="38100" cap="flat" cmpd="sng" algn="ctr">
            <a:solidFill>
              <a:schemeClr val="tx1"/>
            </a:solidFill>
            <a:prstDash val="solid"/>
          </a:ln>
          <a:effectLst/>
        </p:spPr>
      </p:cxnSp>
      <p:cxnSp>
        <p:nvCxnSpPr>
          <p:cNvPr id="32" name="Straight Connector 31"/>
          <p:cNvCxnSpPr>
            <a:stCxn id="28" idx="2"/>
            <a:endCxn id="30" idx="0"/>
          </p:cNvCxnSpPr>
          <p:nvPr/>
        </p:nvCxnSpPr>
        <p:spPr>
          <a:xfrm flipH="1">
            <a:off x="7481157" y="2842414"/>
            <a:ext cx="3960" cy="320037"/>
          </a:xfrm>
          <a:prstGeom prst="line">
            <a:avLst/>
          </a:prstGeom>
          <a:noFill/>
          <a:ln w="38100" cap="flat" cmpd="sng" algn="ctr">
            <a:solidFill>
              <a:schemeClr val="tx1"/>
            </a:solidFill>
            <a:prstDash val="solid"/>
          </a:ln>
          <a:effectLst/>
        </p:spPr>
      </p:cxnSp>
      <p:sp>
        <p:nvSpPr>
          <p:cNvPr id="33" name="Rounded Rectangle 32"/>
          <p:cNvSpPr/>
          <p:nvPr/>
        </p:nvSpPr>
        <p:spPr>
          <a:xfrm>
            <a:off x="5814805" y="3657606"/>
            <a:ext cx="1227791"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6,553</a:t>
            </a: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34" name="Rounded Rectangle 33"/>
          <p:cNvSpPr/>
          <p:nvPr/>
        </p:nvSpPr>
        <p:spPr>
          <a:xfrm>
            <a:off x="7978885" y="3657606"/>
            <a:ext cx="1227791"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0000"/>
                </a:solidFill>
                <a:effectLst/>
                <a:uLnTx/>
                <a:uFillTx/>
                <a:latin typeface="Arial"/>
                <a:sym typeface="Arial"/>
              </a:rPr>
              <a:t>8,029</a:t>
            </a:r>
            <a:endParaRPr kumimoji="0" lang="en-US" sz="1600" b="0" i="0" u="none" strike="noStrike" kern="0" cap="none" spc="0" normalizeH="0" baseline="0" noProof="0" dirty="0">
              <a:ln>
                <a:noFill/>
              </a:ln>
              <a:solidFill>
                <a:srgbClr val="FF0000"/>
              </a:solidFill>
              <a:effectLst/>
              <a:uLnTx/>
              <a:uFillTx/>
              <a:latin typeface="Arial"/>
              <a:sym typeface="Arial"/>
            </a:endParaRPr>
          </a:p>
        </p:txBody>
      </p:sp>
      <p:sp>
        <p:nvSpPr>
          <p:cNvPr id="35" name="Rounded Rectangle 34"/>
          <p:cNvSpPr/>
          <p:nvPr/>
        </p:nvSpPr>
        <p:spPr>
          <a:xfrm>
            <a:off x="6908873" y="4308145"/>
            <a:ext cx="1227791"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7,725</a:t>
            </a:r>
            <a:endParaRPr kumimoji="0" lang="en-US" sz="1600" b="0" i="0" u="none" strike="noStrike" kern="0" cap="none" spc="0" normalizeH="0" baseline="0" noProof="0" dirty="0">
              <a:ln>
                <a:noFill/>
              </a:ln>
              <a:solidFill>
                <a:prstClr val="black"/>
              </a:solidFill>
              <a:effectLst/>
              <a:uLnTx/>
              <a:uFillTx/>
              <a:latin typeface="Arial"/>
              <a:sym typeface="Arial"/>
            </a:endParaRPr>
          </a:p>
        </p:txBody>
      </p:sp>
      <p:sp>
        <p:nvSpPr>
          <p:cNvPr id="36" name="Rounded Rectangle 35"/>
          <p:cNvSpPr/>
          <p:nvPr/>
        </p:nvSpPr>
        <p:spPr>
          <a:xfrm>
            <a:off x="9206676" y="4308145"/>
            <a:ext cx="1227791"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srgbClr val="FF0000"/>
                </a:solidFill>
                <a:effectLst/>
                <a:uLnTx/>
                <a:uFillTx/>
                <a:latin typeface="Arial"/>
                <a:sym typeface="Arial"/>
              </a:rPr>
              <a:t>304</a:t>
            </a:r>
            <a:endParaRPr kumimoji="0" lang="en-US" sz="1600" b="0" i="0" u="none" strike="noStrike" kern="0" cap="none" spc="0" normalizeH="0" baseline="0" noProof="0" dirty="0">
              <a:ln>
                <a:noFill/>
              </a:ln>
              <a:solidFill>
                <a:srgbClr val="FF0000"/>
              </a:solidFill>
              <a:effectLst/>
              <a:uLnTx/>
              <a:uFillTx/>
              <a:latin typeface="Arial"/>
              <a:sym typeface="Arial"/>
            </a:endParaRPr>
          </a:p>
        </p:txBody>
      </p:sp>
      <p:cxnSp>
        <p:nvCxnSpPr>
          <p:cNvPr id="37" name="Elbow Connector 36"/>
          <p:cNvCxnSpPr>
            <a:stCxn id="33" idx="0"/>
            <a:endCxn id="30" idx="1"/>
          </p:cNvCxnSpPr>
          <p:nvPr/>
        </p:nvCxnSpPr>
        <p:spPr>
          <a:xfrm rot="5400000" flipH="1" flipV="1">
            <a:off x="6464502" y="3254847"/>
            <a:ext cx="366958" cy="438560"/>
          </a:xfrm>
          <a:prstGeom prst="bentConnector2">
            <a:avLst/>
          </a:prstGeom>
          <a:noFill/>
          <a:ln w="38100" cap="flat" cmpd="sng" algn="ctr">
            <a:solidFill>
              <a:schemeClr val="tx1"/>
            </a:solidFill>
            <a:prstDash val="solid"/>
          </a:ln>
          <a:effectLst/>
        </p:spPr>
      </p:cxnSp>
      <p:cxnSp>
        <p:nvCxnSpPr>
          <p:cNvPr id="38" name="Elbow Connector 37"/>
          <p:cNvCxnSpPr>
            <a:stCxn id="34" idx="0"/>
            <a:endCxn id="30" idx="3"/>
          </p:cNvCxnSpPr>
          <p:nvPr/>
        </p:nvCxnSpPr>
        <p:spPr>
          <a:xfrm rot="16200000" flipV="1">
            <a:off x="8160438" y="3225262"/>
            <a:ext cx="366958" cy="497729"/>
          </a:xfrm>
          <a:prstGeom prst="bentConnector2">
            <a:avLst/>
          </a:prstGeom>
          <a:noFill/>
          <a:ln w="38100" cap="flat" cmpd="sng" algn="ctr">
            <a:solidFill>
              <a:schemeClr val="tx1"/>
            </a:solidFill>
            <a:prstDash val="solid"/>
          </a:ln>
          <a:effectLst/>
        </p:spPr>
      </p:cxnSp>
      <p:cxnSp>
        <p:nvCxnSpPr>
          <p:cNvPr id="39" name="Elbow Connector 38"/>
          <p:cNvCxnSpPr>
            <a:stCxn id="35" idx="0"/>
            <a:endCxn id="34" idx="1"/>
          </p:cNvCxnSpPr>
          <p:nvPr/>
        </p:nvCxnSpPr>
        <p:spPr>
          <a:xfrm rot="5400000" flipH="1" flipV="1">
            <a:off x="7489656" y="3818916"/>
            <a:ext cx="522342" cy="456116"/>
          </a:xfrm>
          <a:prstGeom prst="bentConnector2">
            <a:avLst/>
          </a:prstGeom>
          <a:noFill/>
          <a:ln w="38100" cap="flat" cmpd="sng" algn="ctr">
            <a:solidFill>
              <a:schemeClr val="tx1"/>
            </a:solidFill>
            <a:prstDash val="solid"/>
          </a:ln>
          <a:effectLst/>
        </p:spPr>
      </p:cxnSp>
      <p:cxnSp>
        <p:nvCxnSpPr>
          <p:cNvPr id="40" name="Elbow Connector 39"/>
          <p:cNvCxnSpPr>
            <a:stCxn id="34" idx="3"/>
            <a:endCxn id="36" idx="0"/>
          </p:cNvCxnSpPr>
          <p:nvPr/>
        </p:nvCxnSpPr>
        <p:spPr>
          <a:xfrm>
            <a:off x="9206676" y="3785803"/>
            <a:ext cx="613896" cy="522342"/>
          </a:xfrm>
          <a:prstGeom prst="bentConnector2">
            <a:avLst/>
          </a:prstGeom>
          <a:noFill/>
          <a:ln w="38100" cap="flat" cmpd="sng" algn="ctr">
            <a:solidFill>
              <a:schemeClr val="tx1"/>
            </a:solidFill>
            <a:prstDash val="solid"/>
          </a:ln>
          <a:effectLst/>
        </p:spPr>
      </p:cxnSp>
      <p:sp>
        <p:nvSpPr>
          <p:cNvPr id="41" name="Rounded Rectangle 40"/>
          <p:cNvSpPr/>
          <p:nvPr/>
        </p:nvSpPr>
        <p:spPr>
          <a:xfrm>
            <a:off x="4587014" y="5283056"/>
            <a:ext cx="1227791"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1,02,464</a:t>
            </a:r>
            <a:endParaRPr kumimoji="0" lang="en-US" sz="1600" b="0" i="0" u="none" strike="noStrike" kern="0" cap="none" spc="0" normalizeH="0" baseline="0" noProof="0" dirty="0">
              <a:ln>
                <a:noFill/>
              </a:ln>
              <a:solidFill>
                <a:prstClr val="white"/>
              </a:solidFill>
              <a:effectLst/>
              <a:uLnTx/>
              <a:uFillTx/>
              <a:latin typeface="Arial"/>
              <a:sym typeface="Arial"/>
            </a:endParaRPr>
          </a:p>
        </p:txBody>
      </p:sp>
      <p:cxnSp>
        <p:nvCxnSpPr>
          <p:cNvPr id="42" name="Straight Arrow Connector 41"/>
          <p:cNvCxnSpPr/>
          <p:nvPr/>
        </p:nvCxnSpPr>
        <p:spPr>
          <a:xfrm>
            <a:off x="3542812" y="5418275"/>
            <a:ext cx="839097" cy="0"/>
          </a:xfrm>
          <a:prstGeom prst="straightConnector1">
            <a:avLst/>
          </a:prstGeom>
          <a:noFill/>
          <a:ln w="38100" cap="flat" cmpd="sng" algn="ctr">
            <a:solidFill>
              <a:schemeClr val="tx1"/>
            </a:solidFill>
            <a:prstDash val="solid"/>
            <a:tailEnd type="triangle"/>
          </a:ln>
          <a:effectLst/>
        </p:spPr>
      </p:cxnSp>
      <p:sp>
        <p:nvSpPr>
          <p:cNvPr id="43" name="Rounded Rectangle 42"/>
          <p:cNvSpPr/>
          <p:nvPr/>
        </p:nvSpPr>
        <p:spPr>
          <a:xfrm>
            <a:off x="1761665" y="5290078"/>
            <a:ext cx="1473797" cy="256394"/>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Final Records </a:t>
            </a:r>
            <a:endParaRPr kumimoji="0" lang="en-US" sz="1600" b="0" i="0" u="none" strike="noStrike" kern="0" cap="none" spc="0" normalizeH="0" baseline="0" noProof="0" dirty="0">
              <a:ln>
                <a:noFill/>
              </a:ln>
              <a:solidFill>
                <a:prstClr val="black"/>
              </a:solidFill>
              <a:effectLst/>
              <a:uLnTx/>
              <a:uFillTx/>
              <a:latin typeface="Arial"/>
              <a:sym typeface="Arial"/>
            </a:endParaRPr>
          </a:p>
        </p:txBody>
      </p:sp>
      <p:sp>
        <p:nvSpPr>
          <p:cNvPr id="44" name="Rounded Rectangle 43"/>
          <p:cNvSpPr/>
          <p:nvPr/>
        </p:nvSpPr>
        <p:spPr>
          <a:xfrm>
            <a:off x="4710072" y="1158906"/>
            <a:ext cx="1947134" cy="425614"/>
          </a:xfrm>
          <a:prstGeom prst="roundRect">
            <a:avLst/>
          </a:prstGeom>
          <a:solidFill>
            <a:srgbClr val="348E90"/>
          </a:solidFill>
          <a:ln w="25400" cap="flat" cmpd="sng" algn="ctr">
            <a:solidFill>
              <a:srgbClr val="DDDDD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b="1" i="0" u="none" strike="noStrike" kern="0" cap="none" spc="0" normalizeH="0" baseline="0" noProof="0" dirty="0" smtClean="0">
                <a:ln>
                  <a:noFill/>
                </a:ln>
                <a:solidFill>
                  <a:prstClr val="white"/>
                </a:solidFill>
                <a:effectLst/>
                <a:uLnTx/>
                <a:uFillTx/>
                <a:latin typeface="Arial"/>
                <a:cs typeface="Calibri" panose="020F0502020204030204" pitchFamily="34" charset="0"/>
                <a:sym typeface="Arial"/>
              </a:rPr>
              <a:t>Orders Table</a:t>
            </a:r>
            <a:endParaRPr kumimoji="0" lang="en-US" b="1" i="0" u="none" strike="noStrike" kern="0" cap="none" spc="0" normalizeH="0" baseline="0" noProof="0" dirty="0">
              <a:ln>
                <a:noFill/>
              </a:ln>
              <a:solidFill>
                <a:prstClr val="white"/>
              </a:solidFill>
              <a:effectLst/>
              <a:uLnTx/>
              <a:uFillTx/>
              <a:latin typeface="Arial"/>
              <a:cs typeface="Calibri" panose="020F0502020204030204" pitchFamily="34" charset="0"/>
              <a:sym typeface="Arial"/>
            </a:endParaRPr>
          </a:p>
        </p:txBody>
      </p:sp>
      <p:sp>
        <p:nvSpPr>
          <p:cNvPr id="46" name="Rounded Rectangle 45"/>
          <p:cNvSpPr/>
          <p:nvPr/>
        </p:nvSpPr>
        <p:spPr>
          <a:xfrm>
            <a:off x="5031106" y="1990768"/>
            <a:ext cx="1292185" cy="334891"/>
          </a:xfrm>
          <a:prstGeom prst="roundRect">
            <a:avLst/>
          </a:prstGeom>
          <a:solidFill>
            <a:sysClr val="window" lastClr="FFFFFF"/>
          </a:solidFill>
          <a:ln w="25400" cap="flat" cmpd="sng" algn="ctr">
            <a:solidFill>
              <a:srgbClr val="DDDDDD">
                <a:shade val="50000"/>
              </a:srgbClr>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smtClean="0">
                <a:ln>
                  <a:noFill/>
                </a:ln>
                <a:solidFill>
                  <a:prstClr val="black"/>
                </a:solidFill>
                <a:effectLst/>
                <a:uLnTx/>
                <a:uFillTx/>
                <a:latin typeface="Arial"/>
                <a:sym typeface="Arial"/>
              </a:rPr>
              <a:t>11,2,650</a:t>
            </a:r>
            <a:endParaRPr kumimoji="0" lang="en-US" sz="1600" b="0" i="0" u="none" strike="noStrike" kern="0" cap="none" spc="0" normalizeH="0" baseline="0" noProof="0" dirty="0">
              <a:ln>
                <a:noFill/>
              </a:ln>
              <a:solidFill>
                <a:prstClr val="white"/>
              </a:solidFill>
              <a:effectLst/>
              <a:uLnTx/>
              <a:uFillTx/>
              <a:latin typeface="Arial"/>
              <a:sym typeface="Arial"/>
            </a:endParaRPr>
          </a:p>
        </p:txBody>
      </p:sp>
      <p:cxnSp>
        <p:nvCxnSpPr>
          <p:cNvPr id="50" name="Straight Connector 49"/>
          <p:cNvCxnSpPr>
            <a:stCxn id="44" idx="2"/>
            <a:endCxn id="46" idx="0"/>
          </p:cNvCxnSpPr>
          <p:nvPr/>
        </p:nvCxnSpPr>
        <p:spPr>
          <a:xfrm flipH="1">
            <a:off x="5677199" y="1584520"/>
            <a:ext cx="6440" cy="406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6" idx="1"/>
            <a:endCxn id="29" idx="0"/>
          </p:cNvCxnSpPr>
          <p:nvPr/>
        </p:nvCxnSpPr>
        <p:spPr>
          <a:xfrm rot="10800000" flipV="1">
            <a:off x="3962362" y="2158214"/>
            <a:ext cx="1068744" cy="415260"/>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257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Cleaning</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4" name="Rectangle 3"/>
          <p:cNvSpPr/>
          <p:nvPr/>
        </p:nvSpPr>
        <p:spPr>
          <a:xfrm>
            <a:off x="150253" y="981752"/>
            <a:ext cx="11852858" cy="4561249"/>
          </a:xfrm>
          <a:prstGeom prst="rect">
            <a:avLst/>
          </a:prstGeom>
        </p:spPr>
        <p:txBody>
          <a:bodyPr wrap="square">
            <a:spAutoFit/>
          </a:bodyPr>
          <a:lstStyle/>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ea typeface="Inter Bold"/>
                <a:cs typeface="Times New Roman" panose="02020603050405020304" pitchFamily="18" charset="0"/>
                <a:sym typeface="Inter Bold"/>
              </a:rPr>
              <a:t>11,2,650 : </a:t>
            </a:r>
            <a:r>
              <a:rPr lang="en-US" sz="1600" dirty="0" smtClean="0">
                <a:latin typeface="Times New Roman" panose="02020603050405020304" pitchFamily="18" charset="0"/>
                <a:ea typeface="Inter Bold"/>
                <a:cs typeface="Times New Roman" panose="02020603050405020304" pitchFamily="18" charset="0"/>
                <a:sym typeface="Inter Bold"/>
              </a:rPr>
              <a:t>Total Records in Orders table.</a:t>
            </a:r>
          </a:p>
          <a:p>
            <a:pPr marL="631191" lvl="1" indent="-285750" algn="just">
              <a:lnSpc>
                <a:spcPct val="120000"/>
              </a:lnSpc>
              <a:buFont typeface="Wingdings" panose="05000000000000000000" pitchFamily="2" charset="2"/>
              <a:buChar char="Ø"/>
            </a:pPr>
            <a:r>
              <a:rPr lang="en-US" sz="1600" b="1" dirty="0" smtClean="0">
                <a:solidFill>
                  <a:srgbClr val="FF0000"/>
                </a:solidFill>
                <a:latin typeface="Times New Roman" panose="02020603050405020304" pitchFamily="18" charset="0"/>
                <a:ea typeface="Inter Bold"/>
                <a:cs typeface="Times New Roman" panose="02020603050405020304" pitchFamily="18" charset="0"/>
                <a:sym typeface="Inter Bold"/>
              </a:rPr>
              <a:t>24,016 </a:t>
            </a:r>
            <a:r>
              <a:rPr lang="en-US" sz="1600" b="1" dirty="0" smtClean="0">
                <a:latin typeface="Times New Roman" panose="02020603050405020304" pitchFamily="18" charset="0"/>
                <a:ea typeface="Inter Bold"/>
                <a:cs typeface="Times New Roman" panose="02020603050405020304" pitchFamily="18" charset="0"/>
                <a:sym typeface="Inter Bold"/>
              </a:rPr>
              <a:t>: </a:t>
            </a:r>
            <a:r>
              <a:rPr lang="en-US" sz="1600" dirty="0" smtClean="0">
                <a:latin typeface="Times New Roman" panose="02020603050405020304" pitchFamily="18" charset="0"/>
                <a:cs typeface="Times New Roman" panose="02020603050405020304" pitchFamily="18" charset="0"/>
              </a:rPr>
              <a:t>Total records of the mismatched </a:t>
            </a:r>
            <a:r>
              <a:rPr lang="en-US" sz="1600" dirty="0" err="1" smtClean="0">
                <a:latin typeface="Times New Roman" panose="02020603050405020304" pitchFamily="18" charset="0"/>
                <a:cs typeface="Times New Roman" panose="02020603050405020304" pitchFamily="18" charset="0"/>
              </a:rPr>
              <a:t>order_ids</a:t>
            </a:r>
            <a:r>
              <a:rPr lang="en-US" sz="1600" dirty="0" smtClean="0">
                <a:latin typeface="Times New Roman" panose="02020603050405020304" pitchFamily="18" charset="0"/>
                <a:cs typeface="Times New Roman" panose="02020603050405020304" pitchFamily="18" charset="0"/>
              </a:rPr>
              <a:t> after aggregating the total amount from the Orders table and the Payment_value from the OrderPayments table.</a:t>
            </a: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ea typeface="Inter Bold"/>
                <a:cs typeface="Times New Roman" panose="02020603050405020304" pitchFamily="18" charset="0"/>
                <a:sym typeface="Inter Bold"/>
              </a:rPr>
              <a:t>88,631 : </a:t>
            </a:r>
            <a:r>
              <a:rPr lang="en-US" sz="1600" dirty="0" smtClean="0">
                <a:latin typeface="Times New Roman" panose="02020603050405020304" pitchFamily="18" charset="0"/>
                <a:ea typeface="Inter Bold"/>
                <a:cs typeface="Times New Roman" panose="02020603050405020304" pitchFamily="18" charset="0"/>
                <a:sym typeface="Inter Bold"/>
              </a:rPr>
              <a:t>Total matched records.</a:t>
            </a:r>
            <a:endParaRPr lang="en-US" sz="1600" dirty="0" smtClean="0">
              <a:latin typeface="Times New Roman" panose="02020603050405020304" pitchFamily="18" charset="0"/>
              <a:cs typeface="Times New Roman" panose="02020603050405020304" pitchFamily="18" charset="0"/>
            </a:endParaRP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ea typeface="Inter Bold"/>
                <a:cs typeface="Times New Roman" panose="02020603050405020304" pitchFamily="18" charset="0"/>
                <a:sym typeface="Inter Bold"/>
              </a:rPr>
              <a:t>13,793 : </a:t>
            </a:r>
            <a:r>
              <a:rPr lang="en-US" sz="1600" dirty="0" smtClean="0">
                <a:latin typeface="Times New Roman" panose="02020603050405020304" pitchFamily="18" charset="0"/>
                <a:cs typeface="Times New Roman" panose="02020603050405020304" pitchFamily="18" charset="0"/>
              </a:rPr>
              <a:t>Total records of the result after resolving inconsistencies where </a:t>
            </a:r>
            <a:r>
              <a:rPr lang="en-US" sz="1600" dirty="0" err="1" smtClean="0">
                <a:latin typeface="Times New Roman" panose="02020603050405020304" pitchFamily="18" charset="0"/>
                <a:cs typeface="Times New Roman" panose="02020603050405020304" pitchFamily="18" charset="0"/>
              </a:rPr>
              <a:t>customer_id</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order_id</a:t>
            </a:r>
            <a:r>
              <a:rPr lang="en-US" sz="1600" dirty="0" smtClean="0">
                <a:latin typeface="Times New Roman" panose="02020603050405020304" pitchFamily="18" charset="0"/>
                <a:cs typeface="Times New Roman" panose="02020603050405020304" pitchFamily="18" charset="0"/>
              </a:rPr>
              <a:t>, and </a:t>
            </a:r>
            <a:r>
              <a:rPr lang="en-US" sz="1600" dirty="0" err="1" smtClean="0">
                <a:latin typeface="Times New Roman" panose="02020603050405020304" pitchFamily="18" charset="0"/>
                <a:cs typeface="Times New Roman" panose="02020603050405020304" pitchFamily="18" charset="0"/>
              </a:rPr>
              <a:t>product_id</a:t>
            </a:r>
            <a:r>
              <a:rPr lang="en-US" sz="1600" dirty="0" smtClean="0">
                <a:latin typeface="Times New Roman" panose="02020603050405020304" pitchFamily="18" charset="0"/>
                <a:cs typeface="Times New Roman" panose="02020603050405020304" pitchFamily="18" charset="0"/>
              </a:rPr>
              <a:t> are the same, but the cumulative quantity differs.</a:t>
            </a:r>
          </a:p>
          <a:p>
            <a:pPr marL="631191" lvl="1" indent="-285750" algn="just">
              <a:lnSpc>
                <a:spcPct val="120000"/>
              </a:lnSpc>
              <a:buFont typeface="Wingdings" panose="05000000000000000000" pitchFamily="2" charset="2"/>
              <a:buChar char="Ø"/>
            </a:pPr>
            <a:r>
              <a:rPr lang="en-US" sz="1600" b="1" dirty="0" smtClean="0">
                <a:solidFill>
                  <a:srgbClr val="FF0000"/>
                </a:solidFill>
                <a:latin typeface="Times New Roman" panose="02020603050405020304" pitchFamily="18" charset="0"/>
                <a:cs typeface="Times New Roman" panose="02020603050405020304" pitchFamily="18" charset="0"/>
              </a:rPr>
              <a:t>8,029</a:t>
            </a:r>
            <a:r>
              <a:rPr lang="en-US" sz="1600" b="1" dirty="0" smtClean="0">
                <a:latin typeface="Times New Roman" panose="02020603050405020304" pitchFamily="18" charset="0"/>
                <a:cs typeface="Times New Roman" panose="02020603050405020304" pitchFamily="18" charset="0"/>
              </a:rPr>
              <a:t> : </a:t>
            </a:r>
            <a:r>
              <a:rPr lang="en-US" sz="1600" dirty="0" smtClean="0">
                <a:latin typeface="Times New Roman" panose="02020603050405020304" pitchFamily="18" charset="0"/>
                <a:cs typeface="Times New Roman" panose="02020603050405020304" pitchFamily="18" charset="0"/>
              </a:rPr>
              <a:t>Total records of the mismatched </a:t>
            </a:r>
            <a:r>
              <a:rPr lang="en-US" sz="1600" dirty="0" err="1" smtClean="0">
                <a:latin typeface="Times New Roman" panose="02020603050405020304" pitchFamily="18" charset="0"/>
                <a:cs typeface="Times New Roman" panose="02020603050405020304" pitchFamily="18" charset="0"/>
              </a:rPr>
              <a:t>order_ids</a:t>
            </a:r>
            <a:r>
              <a:rPr lang="en-US" sz="1600" dirty="0" smtClean="0">
                <a:latin typeface="Times New Roman" panose="02020603050405020304" pitchFamily="18" charset="0"/>
                <a:cs typeface="Times New Roman" panose="02020603050405020304" pitchFamily="18" charset="0"/>
              </a:rPr>
              <a:t> after re-aggregating the total amount from the Orders table and the Payment_value from the OrderPayments table.</a:t>
            </a: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6553 : </a:t>
            </a:r>
            <a:r>
              <a:rPr lang="en-US" sz="1600" dirty="0" smtClean="0">
                <a:latin typeface="Times New Roman" panose="02020603050405020304" pitchFamily="18" charset="0"/>
                <a:cs typeface="Times New Roman" panose="02020603050405020304" pitchFamily="18" charset="0"/>
              </a:rPr>
              <a:t>Total matched records.</a:t>
            </a: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rPr>
              <a:t>7,725 : </a:t>
            </a:r>
            <a:r>
              <a:rPr lang="en-US" sz="1600" dirty="0" smtClean="0">
                <a:latin typeface="Times New Roman" panose="02020603050405020304" pitchFamily="18" charset="0"/>
                <a:cs typeface="Times New Roman" panose="02020603050405020304" pitchFamily="18" charset="0"/>
              </a:rPr>
              <a:t>Matched records after recalculating the total amount column in the Orders table and then </a:t>
            </a:r>
          </a:p>
          <a:p>
            <a:pPr marL="345441" lvl="1" algn="just">
              <a:lnSpc>
                <a:spcPct val="120000"/>
              </a:lnSpc>
            </a:pPr>
            <a:r>
              <a:rPr lang="en-US" sz="1600" dirty="0" smtClean="0">
                <a:latin typeface="Times New Roman" panose="02020603050405020304" pitchFamily="18" charset="0"/>
                <a:cs typeface="Times New Roman" panose="02020603050405020304" pitchFamily="18" charset="0"/>
              </a:rPr>
              <a:t>        re-aggregating them.</a:t>
            </a:r>
            <a:endParaRPr lang="en-US" sz="1600" b="1" dirty="0" smtClean="0">
              <a:latin typeface="Times New Roman" panose="02020603050405020304" pitchFamily="18" charset="0"/>
              <a:cs typeface="Times New Roman" panose="02020603050405020304" pitchFamily="18" charset="0"/>
            </a:endParaRPr>
          </a:p>
          <a:p>
            <a:pPr marL="631191" lvl="1" indent="-285750" algn="just">
              <a:lnSpc>
                <a:spcPct val="120000"/>
              </a:lnSpc>
              <a:buFont typeface="Wingdings" panose="05000000000000000000" pitchFamily="2" charset="2"/>
              <a:buChar char="Ø"/>
            </a:pPr>
            <a:r>
              <a:rPr lang="en-US" sz="1600" b="1" dirty="0" smtClean="0">
                <a:solidFill>
                  <a:srgbClr val="FF0000"/>
                </a:solidFill>
                <a:latin typeface="Times New Roman" panose="02020603050405020304" pitchFamily="18" charset="0"/>
                <a:cs typeface="Times New Roman" panose="02020603050405020304" pitchFamily="18" charset="0"/>
                <a:sym typeface="Inter"/>
              </a:rPr>
              <a:t>304 </a:t>
            </a:r>
            <a:r>
              <a:rPr lang="en-US" sz="1600" b="1" dirty="0" smtClean="0">
                <a:latin typeface="Times New Roman" panose="02020603050405020304" pitchFamily="18" charset="0"/>
                <a:cs typeface="Times New Roman" panose="02020603050405020304" pitchFamily="18" charset="0"/>
                <a:sym typeface="Inter"/>
              </a:rPr>
              <a:t>: </a:t>
            </a:r>
            <a:r>
              <a:rPr lang="en-US" sz="1600" dirty="0" smtClean="0">
                <a:latin typeface="Times New Roman" panose="02020603050405020304" pitchFamily="18" charset="0"/>
                <a:cs typeface="Times New Roman" panose="02020603050405020304" pitchFamily="18" charset="0"/>
                <a:sym typeface="Inter"/>
              </a:rPr>
              <a:t>Mismatched Records.</a:t>
            </a: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sym typeface="Inter"/>
              </a:rPr>
              <a:t>1,02,909 : </a:t>
            </a:r>
            <a:r>
              <a:rPr lang="en-US" sz="1600" dirty="0" smtClean="0">
                <a:latin typeface="Times New Roman" panose="02020603050405020304" pitchFamily="18" charset="0"/>
                <a:cs typeface="Times New Roman" panose="02020603050405020304" pitchFamily="18" charset="0"/>
                <a:sym typeface="Inter"/>
              </a:rPr>
              <a:t>Adding 88,631 + 6553 + 7,725</a:t>
            </a: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sym typeface="Inter"/>
              </a:rPr>
              <a:t>1,02,467 : </a:t>
            </a:r>
            <a:r>
              <a:rPr lang="en-US" sz="1600" dirty="0" smtClean="0">
                <a:latin typeface="Times New Roman" panose="02020603050405020304" pitchFamily="18" charset="0"/>
                <a:cs typeface="Times New Roman" panose="02020603050405020304" pitchFamily="18" charset="0"/>
              </a:rPr>
              <a:t>Replace the values of Quantity column with 1 in the Orders Table (with 2020 data)</a:t>
            </a:r>
          </a:p>
          <a:p>
            <a:pPr marL="631191" lvl="1" indent="-285750" algn="just">
              <a:lnSpc>
                <a:spcPct val="120000"/>
              </a:lnSpc>
              <a:buFont typeface="Wingdings" panose="05000000000000000000" pitchFamily="2" charset="2"/>
              <a:buChar char="Ø"/>
            </a:pPr>
            <a:r>
              <a:rPr lang="en-US" sz="1600" b="1" dirty="0" smtClean="0">
                <a:latin typeface="Times New Roman" panose="02020603050405020304" pitchFamily="18" charset="0"/>
                <a:cs typeface="Times New Roman" panose="02020603050405020304" pitchFamily="18" charset="0"/>
                <a:sym typeface="Inter"/>
              </a:rPr>
              <a:t>1,02,464 : </a:t>
            </a:r>
            <a:r>
              <a:rPr lang="en-US" sz="1600" dirty="0" smtClean="0">
                <a:latin typeface="Times New Roman" panose="02020603050405020304" pitchFamily="18" charset="0"/>
                <a:cs typeface="Times New Roman" panose="02020603050405020304" pitchFamily="18" charset="0"/>
                <a:sym typeface="Inter"/>
              </a:rPr>
              <a:t>After removing 2020 data.</a:t>
            </a:r>
            <a:endParaRPr lang="en-US" sz="1600" dirty="0" smtClean="0">
              <a:latin typeface="Times New Roman" panose="02020603050405020304" pitchFamily="18" charset="0"/>
              <a:cs typeface="Times New Roman" panose="02020603050405020304" pitchFamily="18" charset="0"/>
              <a:sym typeface="Inter"/>
            </a:endParaRPr>
          </a:p>
        </p:txBody>
      </p:sp>
    </p:spTree>
    <p:extLst>
      <p:ext uri="{BB962C8B-B14F-4D97-AF65-F5344CB8AC3E}">
        <p14:creationId xmlns:p14="http://schemas.microsoft.com/office/powerpoint/2010/main" val="2508402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Final Data</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Oval 6"/>
          <p:cNvSpPr/>
          <p:nvPr/>
        </p:nvSpPr>
        <p:spPr>
          <a:xfrm>
            <a:off x="4579554" y="985764"/>
            <a:ext cx="2800885" cy="1775010"/>
          </a:xfrm>
          <a:prstGeom prst="ellipse">
            <a:avLst/>
          </a:prstGeom>
          <a:solidFill>
            <a:srgbClr val="348E9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Calibri" panose="020F0502020204030204" pitchFamily="34" charset="0"/>
                <a:cs typeface="Calibri" panose="020F0502020204030204" pitchFamily="34" charset="0"/>
              </a:rPr>
              <a:t>Orders_360</a:t>
            </a:r>
          </a:p>
          <a:p>
            <a:pPr algn="ctr"/>
            <a:r>
              <a:rPr lang="en-US" b="1" dirty="0" smtClean="0">
                <a:solidFill>
                  <a:schemeClr val="bg1"/>
                </a:solidFill>
                <a:latin typeface="Calibri" panose="020F0502020204030204" pitchFamily="34" charset="0"/>
                <a:cs typeface="Calibri" panose="020F0502020204030204" pitchFamily="34" charset="0"/>
              </a:rPr>
              <a:t>102,464 </a:t>
            </a:r>
          </a:p>
          <a:p>
            <a:pPr algn="ctr"/>
            <a:r>
              <a:rPr lang="en-US" b="1" dirty="0" smtClean="0">
                <a:solidFill>
                  <a:schemeClr val="bg1"/>
                </a:solidFill>
                <a:latin typeface="Calibri" panose="020F0502020204030204" pitchFamily="34" charset="0"/>
                <a:cs typeface="Calibri" panose="020F0502020204030204" pitchFamily="34" charset="0"/>
              </a:rPr>
              <a:t>Total records</a:t>
            </a:r>
            <a:endParaRPr lang="en-US" b="1" dirty="0">
              <a:solidFill>
                <a:schemeClr val="bg1"/>
              </a:solidFill>
              <a:latin typeface="Calibri" panose="020F0502020204030204" pitchFamily="34" charset="0"/>
              <a:cs typeface="Calibri" panose="020F0502020204030204" pitchFamily="34" charset="0"/>
            </a:endParaRPr>
          </a:p>
        </p:txBody>
      </p:sp>
      <p:sp>
        <p:nvSpPr>
          <p:cNvPr id="8" name="Oval 7"/>
          <p:cNvSpPr/>
          <p:nvPr/>
        </p:nvSpPr>
        <p:spPr>
          <a:xfrm>
            <a:off x="7791177" y="3528657"/>
            <a:ext cx="2962681" cy="1775010"/>
          </a:xfrm>
          <a:prstGeom prst="ellipse">
            <a:avLst/>
          </a:prstGeom>
          <a:solidFill>
            <a:srgbClr val="348E9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anose="020F0502020204030204" pitchFamily="34" charset="0"/>
                <a:cs typeface="Calibri" panose="020F0502020204030204" pitchFamily="34" charset="0"/>
              </a:rPr>
              <a:t>Stores_360</a:t>
            </a:r>
          </a:p>
          <a:p>
            <a:pPr algn="ctr"/>
            <a:r>
              <a:rPr lang="en-US" b="1" dirty="0" smtClean="0">
                <a:latin typeface="Calibri" panose="020F0502020204030204" pitchFamily="34" charset="0"/>
                <a:cs typeface="Calibri" panose="020F0502020204030204" pitchFamily="34" charset="0"/>
              </a:rPr>
              <a:t>37</a:t>
            </a:r>
          </a:p>
          <a:p>
            <a:pPr algn="ctr"/>
            <a:r>
              <a:rPr lang="en-US" b="1" dirty="0" smtClean="0">
                <a:latin typeface="Calibri" panose="020F0502020204030204" pitchFamily="34" charset="0"/>
                <a:cs typeface="Calibri" panose="020F0502020204030204" pitchFamily="34" charset="0"/>
              </a:rPr>
              <a:t>Total records</a:t>
            </a:r>
            <a:endParaRPr lang="en-US" b="1" dirty="0">
              <a:latin typeface="Calibri" panose="020F0502020204030204" pitchFamily="34" charset="0"/>
              <a:cs typeface="Calibri" panose="020F0502020204030204" pitchFamily="34" charset="0"/>
            </a:endParaRPr>
          </a:p>
        </p:txBody>
      </p:sp>
      <p:sp>
        <p:nvSpPr>
          <p:cNvPr id="9" name="Oval 8"/>
          <p:cNvSpPr/>
          <p:nvPr/>
        </p:nvSpPr>
        <p:spPr>
          <a:xfrm>
            <a:off x="1088302" y="3437445"/>
            <a:ext cx="3080516" cy="1866222"/>
          </a:xfrm>
          <a:prstGeom prst="ellipse">
            <a:avLst/>
          </a:prstGeom>
          <a:solidFill>
            <a:srgbClr val="348E90"/>
          </a:solid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Calibri" panose="020F0502020204030204" pitchFamily="34" charset="0"/>
                <a:cs typeface="Calibri" panose="020F0502020204030204" pitchFamily="34" charset="0"/>
              </a:rPr>
              <a:t>Customers_360</a:t>
            </a:r>
          </a:p>
          <a:p>
            <a:pPr algn="ctr"/>
            <a:r>
              <a:rPr lang="en-US" b="1" dirty="0" smtClean="0">
                <a:latin typeface="Calibri" panose="020F0502020204030204" pitchFamily="34" charset="0"/>
                <a:cs typeface="Calibri" panose="020F0502020204030204" pitchFamily="34" charset="0"/>
              </a:rPr>
              <a:t>98,311</a:t>
            </a:r>
          </a:p>
          <a:p>
            <a:pPr algn="ctr"/>
            <a:r>
              <a:rPr lang="en-US" b="1" dirty="0" smtClean="0">
                <a:latin typeface="Calibri" panose="020F0502020204030204" pitchFamily="34" charset="0"/>
                <a:cs typeface="Calibri" panose="020F0502020204030204" pitchFamily="34" charset="0"/>
              </a:rPr>
              <a:t>Total records</a:t>
            </a:r>
            <a:endParaRPr lang="en-US" b="1" dirty="0">
              <a:latin typeface="Calibri" panose="020F0502020204030204" pitchFamily="34" charset="0"/>
              <a:cs typeface="Calibri" panose="020F0502020204030204" pitchFamily="34" charset="0"/>
            </a:endParaRPr>
          </a:p>
        </p:txBody>
      </p:sp>
      <p:cxnSp>
        <p:nvCxnSpPr>
          <p:cNvPr id="10" name="Straight Connector 9"/>
          <p:cNvCxnSpPr>
            <a:stCxn id="9" idx="0"/>
            <a:endCxn id="7" idx="2"/>
          </p:cNvCxnSpPr>
          <p:nvPr/>
        </p:nvCxnSpPr>
        <p:spPr>
          <a:xfrm flipV="1">
            <a:off x="2628560" y="1873269"/>
            <a:ext cx="1950994" cy="15641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6"/>
            <a:endCxn id="8" idx="0"/>
          </p:cNvCxnSpPr>
          <p:nvPr/>
        </p:nvCxnSpPr>
        <p:spPr>
          <a:xfrm>
            <a:off x="7380439" y="1873269"/>
            <a:ext cx="1892079" cy="16553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6"/>
            <a:endCxn id="8" idx="2"/>
          </p:cNvCxnSpPr>
          <p:nvPr/>
        </p:nvCxnSpPr>
        <p:spPr>
          <a:xfrm>
            <a:off x="4168818" y="4370556"/>
            <a:ext cx="3622359" cy="456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73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66569" y="2094660"/>
            <a:ext cx="11058861" cy="22115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EXPLORATORY DATA ANALYSIS</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1036031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a:t>
            </a:r>
            <a:r>
              <a:rPr lang="en-US" sz="3200" b="1" dirty="0" err="1" smtClean="0">
                <a:latin typeface="Raleway" panose="020B0604020202020204" charset="0"/>
              </a:rPr>
              <a:t>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Rounded Rectangle 6"/>
          <p:cNvSpPr/>
          <p:nvPr/>
        </p:nvSpPr>
        <p:spPr>
          <a:xfrm>
            <a:off x="383857" y="2407888"/>
            <a:ext cx="5642007" cy="2524719"/>
          </a:xfrm>
          <a:prstGeom prst="roundRect">
            <a:avLst/>
          </a:prstGeom>
          <a:solidFill>
            <a:srgbClr val="DDF9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Customers : </a:t>
            </a:r>
            <a:r>
              <a:rPr lang="en-US" dirty="0" smtClean="0">
                <a:solidFill>
                  <a:schemeClr val="tx1"/>
                </a:solidFill>
                <a:latin typeface="Calibri" panose="020F0502020204030204" pitchFamily="34" charset="0"/>
                <a:cs typeface="Calibri" panose="020F0502020204030204" pitchFamily="34" charset="0"/>
              </a:rPr>
              <a:t>98,311</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Customer City : </a:t>
            </a:r>
            <a:r>
              <a:rPr lang="en-US" dirty="0" smtClean="0">
                <a:solidFill>
                  <a:schemeClr val="tx1"/>
                </a:solidFill>
                <a:latin typeface="Calibri" panose="020F0502020204030204" pitchFamily="34" charset="0"/>
                <a:cs typeface="Calibri" panose="020F0502020204030204" pitchFamily="34" charset="0"/>
              </a:rPr>
              <a:t>4,109</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Profit per Customer : </a:t>
            </a:r>
            <a:r>
              <a:rPr lang="en-US" dirty="0" smtClean="0">
                <a:solidFill>
                  <a:schemeClr val="tx1"/>
                </a:solidFill>
                <a:latin typeface="Calibri" panose="020F0502020204030204" pitchFamily="34" charset="0"/>
                <a:cs typeface="Calibri" panose="020F0502020204030204" pitchFamily="34" charset="0"/>
              </a:rPr>
              <a:t>23.83</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Discount per Customer : </a:t>
            </a:r>
            <a:r>
              <a:rPr lang="en-US" dirty="0" smtClean="0">
                <a:solidFill>
                  <a:schemeClr val="tx1"/>
                </a:solidFill>
                <a:latin typeface="Calibri" panose="020F0502020204030204" pitchFamily="34" charset="0"/>
                <a:cs typeface="Calibri" panose="020F0502020204030204" pitchFamily="34" charset="0"/>
              </a:rPr>
              <a:t>4.98</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Sales per Customer : </a:t>
            </a:r>
            <a:r>
              <a:rPr lang="en-US" dirty="0" smtClean="0">
                <a:solidFill>
                  <a:schemeClr val="tx1"/>
                </a:solidFill>
                <a:latin typeface="Calibri" panose="020F0502020204030204" pitchFamily="34" charset="0"/>
                <a:cs typeface="Calibri" panose="020F0502020204030204" pitchFamily="34" charset="0"/>
              </a:rPr>
              <a:t>160.50</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number of category per Customer : </a:t>
            </a:r>
            <a:r>
              <a:rPr lang="en-US" dirty="0" smtClean="0">
                <a:solidFill>
                  <a:schemeClr val="tx1"/>
                </a:solidFill>
                <a:latin typeface="Calibri" panose="020F0502020204030204" pitchFamily="34" charset="0"/>
                <a:cs typeface="Calibri" panose="020F0502020204030204" pitchFamily="34" charset="0"/>
              </a:rPr>
              <a:t>1.04</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number of Days b/w two Transactions : </a:t>
            </a:r>
            <a:r>
              <a:rPr lang="en-US" dirty="0" smtClean="0">
                <a:solidFill>
                  <a:schemeClr val="tx1"/>
                </a:solidFill>
                <a:latin typeface="Calibri" panose="020F0502020204030204" pitchFamily="34" charset="0"/>
                <a:cs typeface="Calibri" panose="020F0502020204030204" pitchFamily="34" charset="0"/>
              </a:rPr>
              <a:t>5 </a:t>
            </a:r>
          </a:p>
        </p:txBody>
      </p:sp>
      <p:sp>
        <p:nvSpPr>
          <p:cNvPr id="8" name="Rounded Rectangle 7"/>
          <p:cNvSpPr/>
          <p:nvPr/>
        </p:nvSpPr>
        <p:spPr>
          <a:xfrm>
            <a:off x="6852692" y="2407889"/>
            <a:ext cx="4911549" cy="2524718"/>
          </a:xfrm>
          <a:prstGeom prst="roundRect">
            <a:avLst/>
          </a:prstGeom>
          <a:solidFill>
            <a:srgbClr val="DDF9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Orders : </a:t>
            </a:r>
            <a:r>
              <a:rPr lang="en-US" dirty="0" smtClean="0">
                <a:solidFill>
                  <a:schemeClr val="tx1"/>
                </a:solidFill>
                <a:latin typeface="Calibri" panose="020F0502020204030204" pitchFamily="34" charset="0"/>
                <a:cs typeface="Calibri" panose="020F0502020204030204" pitchFamily="34" charset="0"/>
              </a:rPr>
              <a:t>98,402</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Quantity : </a:t>
            </a:r>
            <a:r>
              <a:rPr lang="en-US" dirty="0" smtClean="0">
                <a:solidFill>
                  <a:schemeClr val="tx1"/>
                </a:solidFill>
                <a:latin typeface="Calibri" panose="020F0502020204030204" pitchFamily="34" charset="0"/>
                <a:cs typeface="Calibri" panose="020F0502020204030204" pitchFamily="34" charset="0"/>
              </a:rPr>
              <a:t>1,11,897</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Channels : </a:t>
            </a:r>
            <a:r>
              <a:rPr lang="en-US" dirty="0" smtClean="0">
                <a:solidFill>
                  <a:schemeClr val="tx1"/>
                </a:solidFill>
                <a:latin typeface="Calibri" panose="020F0502020204030204" pitchFamily="34" charset="0"/>
                <a:cs typeface="Calibri" panose="020F0502020204030204" pitchFamily="34" charset="0"/>
              </a:rPr>
              <a:t>3</a:t>
            </a:r>
            <a:r>
              <a:rPr lang="en-US" b="1" dirty="0" smtClean="0">
                <a:solidFill>
                  <a:schemeClr val="tx1"/>
                </a:solidFill>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Payment method : </a:t>
            </a:r>
            <a:r>
              <a:rPr lang="en-US" dirty="0" smtClean="0">
                <a:solidFill>
                  <a:schemeClr val="tx1"/>
                </a:solidFill>
                <a:latin typeface="Calibri" panose="020F0502020204030204" pitchFamily="34" charset="0"/>
                <a:cs typeface="Calibri" panose="020F0502020204030204" pitchFamily="34" charset="0"/>
              </a:rPr>
              <a:t>4</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Discount per Order : </a:t>
            </a:r>
            <a:r>
              <a:rPr lang="en-US" dirty="0" smtClean="0">
                <a:solidFill>
                  <a:schemeClr val="tx1"/>
                </a:solidFill>
                <a:latin typeface="Calibri" panose="020F0502020204030204" pitchFamily="34" charset="0"/>
                <a:cs typeface="Calibri" panose="020F0502020204030204" pitchFamily="34" charset="0"/>
              </a:rPr>
              <a:t>4.98</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item per Order </a:t>
            </a:r>
            <a:r>
              <a:rPr lang="en-US" dirty="0" smtClean="0">
                <a:solidFill>
                  <a:schemeClr val="tx1"/>
                </a:solidFill>
                <a:latin typeface="Calibri" panose="020F0502020204030204" pitchFamily="34" charset="0"/>
                <a:cs typeface="Calibri" panose="020F0502020204030204" pitchFamily="34" charset="0"/>
              </a:rPr>
              <a:t>: 1.04</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Order Value : </a:t>
            </a:r>
            <a:r>
              <a:rPr lang="en-US" dirty="0" smtClean="0">
                <a:solidFill>
                  <a:schemeClr val="tx1"/>
                </a:solidFill>
                <a:latin typeface="Calibri" panose="020F0502020204030204" pitchFamily="34" charset="0"/>
                <a:cs typeface="Calibri" panose="020F0502020204030204" pitchFamily="34" charset="0"/>
              </a:rPr>
              <a:t>160.35</a:t>
            </a:r>
          </a:p>
        </p:txBody>
      </p:sp>
      <p:sp>
        <p:nvSpPr>
          <p:cNvPr id="9" name="Rounded Rectangle 8"/>
          <p:cNvSpPr/>
          <p:nvPr/>
        </p:nvSpPr>
        <p:spPr>
          <a:xfrm>
            <a:off x="1683178" y="1331545"/>
            <a:ext cx="3043367" cy="479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CUSTOMER </a:t>
            </a:r>
            <a:r>
              <a:rPr lang="en-US" b="1" dirty="0">
                <a:solidFill>
                  <a:schemeClr val="tx1"/>
                </a:solidFill>
                <a:latin typeface="Calibri" panose="020F0502020204030204" pitchFamily="34" charset="0"/>
                <a:cs typeface="Calibri" panose="020F0502020204030204" pitchFamily="34" charset="0"/>
              </a:rPr>
              <a:t>LEVEL</a:t>
            </a:r>
          </a:p>
        </p:txBody>
      </p:sp>
      <p:sp>
        <p:nvSpPr>
          <p:cNvPr id="10" name="Rounded Rectangle 9"/>
          <p:cNvSpPr/>
          <p:nvPr/>
        </p:nvSpPr>
        <p:spPr>
          <a:xfrm>
            <a:off x="7452610" y="1335694"/>
            <a:ext cx="2979276" cy="4750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 ORDER </a:t>
            </a:r>
            <a:r>
              <a:rPr lang="en-US" b="1" dirty="0">
                <a:solidFill>
                  <a:schemeClr val="tx1"/>
                </a:solidFill>
              </a:rPr>
              <a:t>LEVEL</a:t>
            </a:r>
          </a:p>
        </p:txBody>
      </p:sp>
    </p:spTree>
    <p:extLst>
      <p:ext uri="{BB962C8B-B14F-4D97-AF65-F5344CB8AC3E}">
        <p14:creationId xmlns:p14="http://schemas.microsoft.com/office/powerpoint/2010/main" val="12889018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a:t>
            </a:r>
            <a:r>
              <a:rPr lang="en-US" sz="3200" b="1" dirty="0" err="1" smtClean="0">
                <a:latin typeface="Raleway" panose="020B0604020202020204" charset="0"/>
              </a:rPr>
              <a:t>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11" name="Rounded Rectangle 10"/>
          <p:cNvSpPr/>
          <p:nvPr/>
        </p:nvSpPr>
        <p:spPr>
          <a:xfrm>
            <a:off x="539651" y="2133800"/>
            <a:ext cx="3932449" cy="897940"/>
          </a:xfrm>
          <a:prstGeom prst="roundRect">
            <a:avLst/>
          </a:prstGeom>
          <a:solidFill>
            <a:srgbClr val="DDF9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Category : </a:t>
            </a:r>
            <a:r>
              <a:rPr lang="en-US" dirty="0" smtClean="0">
                <a:solidFill>
                  <a:schemeClr val="tx1"/>
                </a:solidFill>
                <a:latin typeface="Calibri" panose="020F0502020204030204" pitchFamily="34" charset="0"/>
                <a:cs typeface="Calibri" panose="020F0502020204030204" pitchFamily="34" charset="0"/>
              </a:rPr>
              <a:t>14 </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Product : </a:t>
            </a:r>
            <a:r>
              <a:rPr lang="en-US" dirty="0" smtClean="0">
                <a:solidFill>
                  <a:schemeClr val="tx1"/>
                </a:solidFill>
                <a:latin typeface="Calibri" panose="020F0502020204030204" pitchFamily="34" charset="0"/>
                <a:cs typeface="Calibri" panose="020F0502020204030204" pitchFamily="34" charset="0"/>
              </a:rPr>
              <a:t>32,887</a:t>
            </a:r>
          </a:p>
        </p:txBody>
      </p:sp>
      <p:sp>
        <p:nvSpPr>
          <p:cNvPr id="12" name="Rounded Rectangle 11"/>
          <p:cNvSpPr/>
          <p:nvPr/>
        </p:nvSpPr>
        <p:spPr>
          <a:xfrm>
            <a:off x="7223684" y="2037058"/>
            <a:ext cx="3852146" cy="1318898"/>
          </a:xfrm>
          <a:prstGeom prst="roundRect">
            <a:avLst/>
          </a:prstGeom>
          <a:solidFill>
            <a:srgbClr val="DDF9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Stores : </a:t>
            </a:r>
            <a:r>
              <a:rPr lang="en-US" dirty="0" smtClean="0">
                <a:solidFill>
                  <a:schemeClr val="tx1"/>
                </a:solidFill>
                <a:latin typeface="Calibri" panose="020F0502020204030204" pitchFamily="34" charset="0"/>
                <a:cs typeface="Calibri" panose="020F0502020204030204" pitchFamily="34" charset="0"/>
              </a:rPr>
              <a:t>37</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Region : </a:t>
            </a:r>
            <a:r>
              <a:rPr lang="en-US" dirty="0" smtClean="0">
                <a:solidFill>
                  <a:schemeClr val="tx1"/>
                </a:solidFill>
                <a:latin typeface="Calibri" panose="020F0502020204030204" pitchFamily="34" charset="0"/>
                <a:cs typeface="Calibri" panose="020F0502020204030204" pitchFamily="34" charset="0"/>
              </a:rPr>
              <a:t>4</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a:t>
            </a:r>
            <a:r>
              <a:rPr lang="en-US" b="1" dirty="0">
                <a:solidFill>
                  <a:schemeClr val="tx1"/>
                </a:solidFill>
                <a:latin typeface="Calibri" panose="020F0502020204030204" pitchFamily="34" charset="0"/>
                <a:cs typeface="Calibri" panose="020F0502020204030204" pitchFamily="34" charset="0"/>
              </a:rPr>
              <a:t>S</a:t>
            </a:r>
            <a:r>
              <a:rPr lang="en-US" b="1" dirty="0" smtClean="0">
                <a:solidFill>
                  <a:schemeClr val="tx1"/>
                </a:solidFill>
                <a:latin typeface="Calibri" panose="020F0502020204030204" pitchFamily="34" charset="0"/>
                <a:cs typeface="Calibri" panose="020F0502020204030204" pitchFamily="34" charset="0"/>
              </a:rPr>
              <a:t>eller City : </a:t>
            </a:r>
            <a:r>
              <a:rPr lang="en-US" dirty="0" smtClean="0">
                <a:solidFill>
                  <a:schemeClr val="tx1"/>
                </a:solidFill>
                <a:latin typeface="Calibri" panose="020F0502020204030204" pitchFamily="34" charset="0"/>
                <a:cs typeface="Calibri" panose="020F0502020204030204" pitchFamily="34" charset="0"/>
              </a:rPr>
              <a:t>37</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State : </a:t>
            </a:r>
            <a:r>
              <a:rPr lang="en-US" dirty="0" smtClean="0">
                <a:solidFill>
                  <a:schemeClr val="tx1"/>
                </a:solidFill>
                <a:latin typeface="Calibri" panose="020F0502020204030204" pitchFamily="34" charset="0"/>
                <a:cs typeface="Calibri" panose="020F0502020204030204" pitchFamily="34" charset="0"/>
              </a:rPr>
              <a:t>7</a:t>
            </a:r>
          </a:p>
        </p:txBody>
      </p:sp>
      <p:sp>
        <p:nvSpPr>
          <p:cNvPr id="13" name="Rounded Rectangle 12"/>
          <p:cNvSpPr/>
          <p:nvPr/>
        </p:nvSpPr>
        <p:spPr>
          <a:xfrm>
            <a:off x="3232073" y="4126600"/>
            <a:ext cx="4868737" cy="2048383"/>
          </a:xfrm>
          <a:prstGeom prst="roundRect">
            <a:avLst/>
          </a:prstGeom>
          <a:solidFill>
            <a:srgbClr val="DDF9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smtClean="0">
                <a:solidFill>
                  <a:srgbClr val="C00000"/>
                </a:solidFill>
                <a:latin typeface="Calibri" panose="020F0502020204030204" pitchFamily="34" charset="0"/>
                <a:cs typeface="Calibri" panose="020F0502020204030204" pitchFamily="34" charset="0"/>
              </a:rPr>
              <a:t> </a:t>
            </a:r>
            <a:r>
              <a:rPr lang="en-US" b="1" dirty="0" smtClean="0">
                <a:solidFill>
                  <a:schemeClr val="tx1"/>
                </a:solidFill>
                <a:latin typeface="Calibri" panose="020F0502020204030204" pitchFamily="34" charset="0"/>
                <a:cs typeface="Calibri" panose="020F0502020204030204" pitchFamily="34" charset="0"/>
              </a:rPr>
              <a:t>Total Revenue :  </a:t>
            </a:r>
            <a:r>
              <a:rPr lang="en-US" dirty="0" smtClean="0">
                <a:solidFill>
                  <a:schemeClr val="tx1"/>
                </a:solidFill>
                <a:latin typeface="Calibri" panose="020F0502020204030204" pitchFamily="34" charset="0"/>
                <a:cs typeface="Calibri" panose="020F0502020204030204" pitchFamily="34" charset="0"/>
              </a:rPr>
              <a:t>15.78 M</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Profit : </a:t>
            </a:r>
            <a:r>
              <a:rPr lang="en-US" dirty="0" smtClean="0">
                <a:solidFill>
                  <a:schemeClr val="tx1"/>
                </a:solidFill>
                <a:latin typeface="Calibri" panose="020F0502020204030204" pitchFamily="34" charset="0"/>
                <a:cs typeface="Calibri" panose="020F0502020204030204" pitchFamily="34" charset="0"/>
              </a:rPr>
              <a:t>23.43 L</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Total Cost : </a:t>
            </a:r>
            <a:r>
              <a:rPr lang="en-US" dirty="0" smtClean="0">
                <a:solidFill>
                  <a:schemeClr val="tx1"/>
                </a:solidFill>
                <a:latin typeface="Calibri" panose="020F0502020204030204" pitchFamily="34" charset="0"/>
                <a:cs typeface="Calibri" panose="020F0502020204030204" pitchFamily="34" charset="0"/>
              </a:rPr>
              <a:t>12.74 </a:t>
            </a:r>
            <a:r>
              <a:rPr lang="en-US" dirty="0">
                <a:solidFill>
                  <a:schemeClr val="tx1"/>
                </a:solidFill>
                <a:latin typeface="Calibri" panose="020F0502020204030204" pitchFamily="34" charset="0"/>
                <a:cs typeface="Calibri" panose="020F0502020204030204" pitchFamily="34" charset="0"/>
              </a:rPr>
              <a:t>M</a:t>
            </a:r>
            <a:endParaRPr lang="en-US" dirty="0" smtClean="0">
              <a:solidFill>
                <a:schemeClr val="tx1"/>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Average Sales per Customer : </a:t>
            </a:r>
            <a:r>
              <a:rPr lang="en-US" dirty="0" smtClean="0">
                <a:solidFill>
                  <a:schemeClr val="tx1"/>
                </a:solidFill>
                <a:latin typeface="Calibri" panose="020F0502020204030204" pitchFamily="34" charset="0"/>
                <a:cs typeface="Calibri" panose="020F0502020204030204" pitchFamily="34" charset="0"/>
              </a:rPr>
              <a:t>160.50</a:t>
            </a:r>
          </a:p>
          <a:p>
            <a:pPr marL="285750" indent="-285750">
              <a:buFont typeface="Wingdings" panose="05000000000000000000" pitchFamily="2" charset="2"/>
              <a:buChar char="§"/>
            </a:pPr>
            <a:r>
              <a:rPr lang="en-US" b="1" dirty="0" smtClean="0">
                <a:solidFill>
                  <a:schemeClr val="tx1"/>
                </a:solidFill>
                <a:latin typeface="Calibri" panose="020F0502020204030204" pitchFamily="34" charset="0"/>
                <a:cs typeface="Calibri" panose="020F0502020204030204" pitchFamily="34" charset="0"/>
              </a:rPr>
              <a:t>Profit Percentage : </a:t>
            </a:r>
            <a:r>
              <a:rPr lang="en-US" dirty="0">
                <a:solidFill>
                  <a:schemeClr val="tx1"/>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17.56 %</a:t>
            </a:r>
            <a:endParaRPr lang="en-US" b="1" dirty="0" smtClean="0">
              <a:solidFill>
                <a:schemeClr val="tx1"/>
              </a:solidFill>
              <a:latin typeface="Calibri" panose="020F0502020204030204" pitchFamily="34" charset="0"/>
              <a:cs typeface="Calibri" panose="020F0502020204030204" pitchFamily="34" charset="0"/>
            </a:endParaRPr>
          </a:p>
        </p:txBody>
      </p:sp>
      <p:sp>
        <p:nvSpPr>
          <p:cNvPr id="14" name="Rounded Rectangle 13"/>
          <p:cNvSpPr/>
          <p:nvPr/>
        </p:nvSpPr>
        <p:spPr>
          <a:xfrm>
            <a:off x="1043188" y="1162524"/>
            <a:ext cx="2506380" cy="511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panose="020F0502020204030204" pitchFamily="34" charset="0"/>
                <a:cs typeface="Calibri" panose="020F0502020204030204" pitchFamily="34" charset="0"/>
              </a:rPr>
              <a:t> PRODUCT </a:t>
            </a:r>
            <a:r>
              <a:rPr lang="en-US" b="1" dirty="0">
                <a:solidFill>
                  <a:schemeClr val="tx1"/>
                </a:solidFill>
                <a:latin typeface="Calibri" panose="020F0502020204030204" pitchFamily="34" charset="0"/>
                <a:cs typeface="Calibri" panose="020F0502020204030204" pitchFamily="34" charset="0"/>
              </a:rPr>
              <a:t>LEVEL</a:t>
            </a:r>
          </a:p>
        </p:txBody>
      </p:sp>
      <p:sp>
        <p:nvSpPr>
          <p:cNvPr id="15" name="Rounded Rectangle 14"/>
          <p:cNvSpPr/>
          <p:nvPr/>
        </p:nvSpPr>
        <p:spPr>
          <a:xfrm>
            <a:off x="7981851" y="1237563"/>
            <a:ext cx="2335812" cy="475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libri" panose="020F0502020204030204" pitchFamily="34" charset="0"/>
                <a:cs typeface="Calibri" panose="020F0502020204030204" pitchFamily="34" charset="0"/>
              </a:rPr>
              <a:t> STORE </a:t>
            </a:r>
            <a:r>
              <a:rPr lang="en-US" b="1" dirty="0">
                <a:solidFill>
                  <a:schemeClr val="tx1"/>
                </a:solidFill>
                <a:latin typeface="Calibri" panose="020F0502020204030204" pitchFamily="34" charset="0"/>
                <a:cs typeface="Calibri" panose="020F0502020204030204" pitchFamily="34" charset="0"/>
              </a:rPr>
              <a:t>LEVEL</a:t>
            </a:r>
          </a:p>
        </p:txBody>
      </p:sp>
      <p:sp>
        <p:nvSpPr>
          <p:cNvPr id="16" name="Rounded Rectangle 15"/>
          <p:cNvSpPr/>
          <p:nvPr/>
        </p:nvSpPr>
        <p:spPr>
          <a:xfrm>
            <a:off x="3787691" y="3452984"/>
            <a:ext cx="3435994" cy="560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libri" panose="020F0502020204030204" pitchFamily="34" charset="0"/>
                <a:cs typeface="Calibri" panose="020F0502020204030204" pitchFamily="34" charset="0"/>
              </a:rPr>
              <a:t>SALES LEVEL INFORMATION</a:t>
            </a:r>
          </a:p>
        </p:txBody>
      </p:sp>
    </p:spTree>
    <p:extLst>
      <p:ext uri="{BB962C8B-B14F-4D97-AF65-F5344CB8AC3E}">
        <p14:creationId xmlns:p14="http://schemas.microsoft.com/office/powerpoint/2010/main" val="743669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17" name="Chart 16"/>
          <p:cNvGraphicFramePr>
            <a:graphicFrameLocks/>
          </p:cNvGraphicFramePr>
          <p:nvPr>
            <p:extLst>
              <p:ext uri="{D42A27DB-BD31-4B8C-83A1-F6EECF244321}">
                <p14:modId xmlns:p14="http://schemas.microsoft.com/office/powerpoint/2010/main" val="1873234865"/>
              </p:ext>
            </p:extLst>
          </p:nvPr>
        </p:nvGraphicFramePr>
        <p:xfrm>
          <a:off x="399770" y="785611"/>
          <a:ext cx="11603340" cy="51057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7569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488272886"/>
              </p:ext>
            </p:extLst>
          </p:nvPr>
        </p:nvGraphicFramePr>
        <p:xfrm>
          <a:off x="450761" y="973480"/>
          <a:ext cx="11204620" cy="50667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2890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597339402"/>
              </p:ext>
            </p:extLst>
          </p:nvPr>
        </p:nvGraphicFramePr>
        <p:xfrm>
          <a:off x="154546" y="765914"/>
          <a:ext cx="11822807" cy="54159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5154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154847259"/>
              </p:ext>
            </p:extLst>
          </p:nvPr>
        </p:nvGraphicFramePr>
        <p:xfrm>
          <a:off x="566670" y="1469713"/>
          <a:ext cx="4985335" cy="39394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3328722847"/>
              </p:ext>
            </p:extLst>
          </p:nvPr>
        </p:nvGraphicFramePr>
        <p:xfrm>
          <a:off x="5799432" y="1466221"/>
          <a:ext cx="5560258" cy="38913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0736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Business Context</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76670" y="1347685"/>
            <a:ext cx="11058861" cy="3785652"/>
          </a:xfrm>
          <a:prstGeom prst="rect">
            <a:avLst/>
          </a:prstGeom>
          <a:noFill/>
        </p:spPr>
        <p:txBody>
          <a:bodyPr wrap="square" rtlCol="0">
            <a:spAutoFit/>
          </a:bodyPr>
          <a:lstStyle/>
          <a:p>
            <a:pPr>
              <a:lnSpc>
                <a:spcPct val="120000"/>
              </a:lnSpc>
            </a:pPr>
            <a:r>
              <a:rPr lang="en-US" sz="2000" dirty="0" smtClean="0">
                <a:latin typeface="Times New Roman" panose="02020603050405020304" pitchFamily="18" charset="0"/>
                <a:cs typeface="Times New Roman" panose="02020603050405020304" pitchFamily="18" charset="0"/>
                <a:sym typeface="Inter"/>
              </a:rPr>
              <a:t> </a:t>
            </a:r>
            <a:r>
              <a:rPr lang="en-US" sz="2000" dirty="0" smtClean="0">
                <a:latin typeface="Times New Roman" panose="02020603050405020304" pitchFamily="18" charset="0"/>
                <a:ea typeface="Inter"/>
                <a:cs typeface="Times New Roman" panose="02020603050405020304" pitchFamily="18" charset="0"/>
                <a:sym typeface="Inter"/>
              </a:rPr>
              <a:t>To provide data-driven insights and strategies to the client, a well - known retail chain in India, in order to improve CRM, marketing, campaigns, and sales performance through the utilization of historical point-of-sales data. The main objectives are as follows:</a:t>
            </a:r>
          </a:p>
          <a:p>
            <a:pPr>
              <a:lnSpc>
                <a:spcPct val="120000"/>
              </a:lnSpc>
            </a:pPr>
            <a:endParaRPr lang="en-US" sz="2000" dirty="0" smtClean="0">
              <a:latin typeface="Times New Roman" panose="02020603050405020304" pitchFamily="18" charset="0"/>
              <a:ea typeface="Inter"/>
              <a:cs typeface="Times New Roman" panose="02020603050405020304" pitchFamily="18" charset="0"/>
              <a:sym typeface="Inter"/>
            </a:endParaRPr>
          </a:p>
          <a:p>
            <a:pPr marL="921152" lvl="1" indent="-460575">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Understanding Customer Behavior</a:t>
            </a:r>
          </a:p>
          <a:p>
            <a:pPr marL="921152" lvl="1" indent="-460575">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Product and Category Analysis</a:t>
            </a:r>
          </a:p>
          <a:p>
            <a:pPr marL="921152" lvl="1" indent="-460575">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Enhancing Store and Channel Effectiveness</a:t>
            </a:r>
          </a:p>
          <a:p>
            <a:pPr marL="921152" lvl="1" indent="-460575">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Sales Trend and Forecasting</a:t>
            </a:r>
          </a:p>
          <a:p>
            <a:pPr marL="921152" lvl="1" indent="-460575">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Improving Customer Satisfaction</a:t>
            </a:r>
          </a:p>
          <a:p>
            <a:pPr marL="921152" lvl="1" indent="-460575">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Key Business Insights and Recommendations</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4081631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827602990"/>
              </p:ext>
            </p:extLst>
          </p:nvPr>
        </p:nvGraphicFramePr>
        <p:xfrm>
          <a:off x="399245" y="1429555"/>
          <a:ext cx="5234368" cy="40568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992547360"/>
              </p:ext>
            </p:extLst>
          </p:nvPr>
        </p:nvGraphicFramePr>
        <p:xfrm>
          <a:off x="5968373" y="1455313"/>
          <a:ext cx="5636014" cy="40182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2983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330005732"/>
              </p:ext>
            </p:extLst>
          </p:nvPr>
        </p:nvGraphicFramePr>
        <p:xfrm>
          <a:off x="154547" y="865553"/>
          <a:ext cx="11694016" cy="51617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3758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585552253"/>
              </p:ext>
            </p:extLst>
          </p:nvPr>
        </p:nvGraphicFramePr>
        <p:xfrm>
          <a:off x="579548" y="892582"/>
          <a:ext cx="10895527" cy="48513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56500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817108540"/>
              </p:ext>
            </p:extLst>
          </p:nvPr>
        </p:nvGraphicFramePr>
        <p:xfrm>
          <a:off x="244699" y="813491"/>
          <a:ext cx="11565228" cy="52910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7851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58288792"/>
              </p:ext>
            </p:extLst>
          </p:nvPr>
        </p:nvGraphicFramePr>
        <p:xfrm>
          <a:off x="283857" y="823491"/>
          <a:ext cx="11564705" cy="52167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44043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166106554"/>
              </p:ext>
            </p:extLst>
          </p:nvPr>
        </p:nvGraphicFramePr>
        <p:xfrm>
          <a:off x="618185" y="873762"/>
          <a:ext cx="11050073" cy="52437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6390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2576645772"/>
              </p:ext>
            </p:extLst>
          </p:nvPr>
        </p:nvGraphicFramePr>
        <p:xfrm>
          <a:off x="940682" y="757125"/>
          <a:ext cx="10419008" cy="53732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44704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073155492"/>
              </p:ext>
            </p:extLst>
          </p:nvPr>
        </p:nvGraphicFramePr>
        <p:xfrm>
          <a:off x="257576" y="1326178"/>
          <a:ext cx="5228824" cy="4198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369422127"/>
              </p:ext>
            </p:extLst>
          </p:nvPr>
        </p:nvGraphicFramePr>
        <p:xfrm>
          <a:off x="5986632" y="1194476"/>
          <a:ext cx="5784658" cy="4369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37607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Exploratory data analysis - ii</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3" name="Rectangle 2"/>
          <p:cNvSpPr/>
          <p:nvPr/>
        </p:nvSpPr>
        <p:spPr>
          <a:xfrm>
            <a:off x="456590" y="1150177"/>
            <a:ext cx="11307651" cy="4524315"/>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Observations :</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2023, the company consistently gained more new customers compared to 2021 and 2022, peaking in March, May, August, and November, while revenue from existing customers, which began modestly in 2022, continued to grow.</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2023, the retention rate was highest, peaking in August and December. In 2022, March had the highest retention rate, while there was zero retention in 2021.</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2023, revenue from existing customers steadily increased, peaking in July, while revenue from new customers, after strong performance in 2022, showed slight declines in late 2023.</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southern region leads in both quantity and sales, with credit cards being the most frequently used payment method.</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Andhra Pradesh has the highest customer count, while store ST103 records the maximum number of orders.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Toys &amp; Gifts is the category most ordered by customers, followed by Baby, which also has a high purchase rate.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Andhra Pradesh has the highest purchases in Toys &amp; Gifts, Home Appliances, Food &amp; Beverages, Furniture, and Luggage Accessories.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Toys &amp; Gifts and Home appliances contribute to the highest sales amount.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32,887 products that appeared in the transaction.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ST103 is the best-performing store, while ST133 is the worst.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3935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66569" y="2056023"/>
            <a:ext cx="11058861" cy="22115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CUSTOMER </a:t>
            </a:r>
            <a:br>
              <a:rPr lang="en-US" sz="6000" b="1" dirty="0" smtClean="0">
                <a:latin typeface="Rockwell" panose="02060603020205020403" pitchFamily="18" charset="0"/>
              </a:rPr>
            </a:br>
            <a:r>
              <a:rPr lang="en-US" sz="6000" b="1" dirty="0" smtClean="0">
                <a:latin typeface="Rockwell" panose="02060603020205020403" pitchFamily="18" charset="0"/>
              </a:rPr>
              <a:t>BEHAVIOR</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1494830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Problem statement</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76670" y="1347685"/>
            <a:ext cx="11058861" cy="4770537"/>
          </a:xfrm>
          <a:prstGeom prst="rect">
            <a:avLst/>
          </a:prstGeom>
          <a:noFill/>
        </p:spPr>
        <p:txBody>
          <a:bodyPr wrap="square" rtlCol="0">
            <a:spAutoFit/>
          </a:bodyPr>
          <a:lstStyle/>
          <a:p>
            <a:pPr marL="921152" lvl="1" indent="-460575" algn="just">
              <a:lnSpc>
                <a:spcPct val="120000"/>
              </a:lnSpc>
              <a:buFont typeface="Arial"/>
              <a:buChar char="•"/>
            </a:pPr>
            <a:r>
              <a:rPr lang="en-US" sz="2000" dirty="0" smtClean="0">
                <a:latin typeface="Times New Roman" panose="02020603050405020304" pitchFamily="18" charset="0"/>
                <a:cs typeface="Times New Roman" panose="02020603050405020304" pitchFamily="18" charset="0"/>
                <a:sym typeface="Inter"/>
              </a:rPr>
              <a:t> </a:t>
            </a:r>
            <a:r>
              <a:rPr lang="en-US" sz="2000" dirty="0" smtClean="0">
                <a:latin typeface="Times New Roman" panose="02020603050405020304" pitchFamily="18" charset="0"/>
                <a:ea typeface="Inter"/>
                <a:cs typeface="Times New Roman" panose="02020603050405020304" pitchFamily="18" charset="0"/>
                <a:sym typeface="Inter"/>
              </a:rPr>
              <a:t>Are there any missing, duplicate, or inconsistent records, outliers in the data?</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What are the sales, profit, and quantity trends across different time frames (e.g., months, quarters, years)?</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Which regions, stores, and channels contribute the most to sales and profit?</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Which channels and payment methods are preferred by customers?</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Which products are the most and least popular overall and within specific stores/regions?</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What is the total sales and profit contribution of each category?</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Which categories and products have the highest and lowest average ratings?</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Are there patterns in average ratings by store, product category, or geography?</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What are the sales trends by day, week, month, and quarter?</a:t>
            </a:r>
          </a:p>
          <a:p>
            <a:pPr marL="921152" lvl="1" indent="-460575" algn="just">
              <a:lnSpc>
                <a:spcPct val="120000"/>
              </a:lnSpc>
              <a:buFont typeface="Arial"/>
              <a:buChar char="•"/>
            </a:pPr>
            <a:r>
              <a:rPr lang="en-US" sz="2000" dirty="0" smtClean="0">
                <a:latin typeface="Times New Roman" panose="02020603050405020304" pitchFamily="18" charset="0"/>
                <a:ea typeface="Inter"/>
                <a:cs typeface="Times New Roman" panose="02020603050405020304" pitchFamily="18" charset="0"/>
                <a:sym typeface="Inter"/>
              </a:rPr>
              <a:t>Etc…</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1571289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961591975"/>
              </p:ext>
            </p:extLst>
          </p:nvPr>
        </p:nvGraphicFramePr>
        <p:xfrm>
          <a:off x="856192" y="1185099"/>
          <a:ext cx="6034006" cy="417251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938070" y="1764405"/>
            <a:ext cx="3266549"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Low : </a:t>
            </a:r>
            <a:r>
              <a:rPr lang="en-US" dirty="0" smtClean="0">
                <a:latin typeface="Times New Roman" panose="02020603050405020304" pitchFamily="18" charset="0"/>
                <a:cs typeface="Times New Roman" panose="02020603050405020304" pitchFamily="18" charset="0"/>
              </a:rPr>
              <a:t>Amount </a:t>
            </a:r>
            <a:r>
              <a:rPr lang="en-US" dirty="0">
                <a:latin typeface="Times New Roman" panose="02020603050405020304" pitchFamily="18" charset="0"/>
                <a:cs typeface="Times New Roman" panose="02020603050405020304" pitchFamily="18" charset="0"/>
              </a:rPr>
              <a:t> &lt;= </a:t>
            </a:r>
            <a:r>
              <a:rPr lang="en-US" dirty="0" smtClean="0">
                <a:latin typeface="Times New Roman" panose="02020603050405020304" pitchFamily="18" charset="0"/>
                <a:cs typeface="Times New Roman" panose="02020603050405020304" pitchFamily="18" charset="0"/>
              </a:rPr>
              <a:t>500</a:t>
            </a:r>
          </a:p>
          <a:p>
            <a:r>
              <a:rPr lang="en-US" b="1" dirty="0" smtClean="0">
                <a:latin typeface="Times New Roman" panose="02020603050405020304" pitchFamily="18" charset="0"/>
                <a:cs typeface="Times New Roman" panose="02020603050405020304" pitchFamily="18" charset="0"/>
              </a:rPr>
              <a:t>Medium :</a:t>
            </a:r>
            <a:r>
              <a:rPr lang="en-US" dirty="0" smtClean="0">
                <a:latin typeface="Times New Roman" panose="02020603050405020304" pitchFamily="18" charset="0"/>
                <a:cs typeface="Times New Roman" panose="02020603050405020304" pitchFamily="18" charset="0"/>
              </a:rPr>
              <a:t>  B/w 500 and 1000</a:t>
            </a:r>
          </a:p>
          <a:p>
            <a:r>
              <a:rPr lang="en-US" b="1" dirty="0" smtClean="0">
                <a:latin typeface="Times New Roman" panose="02020603050405020304" pitchFamily="18" charset="0"/>
                <a:cs typeface="Times New Roman" panose="02020603050405020304" pitchFamily="18" charset="0"/>
              </a:rPr>
              <a:t>High : </a:t>
            </a:r>
            <a:r>
              <a:rPr lang="en-US" dirty="0" smtClean="0">
                <a:latin typeface="Times New Roman" panose="02020603050405020304" pitchFamily="18" charset="0"/>
                <a:cs typeface="Times New Roman" panose="02020603050405020304" pitchFamily="18" charset="0"/>
              </a:rPr>
              <a:t>&gt; 1000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481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3" name="Rectangle 2"/>
          <p:cNvSpPr/>
          <p:nvPr/>
        </p:nvSpPr>
        <p:spPr>
          <a:xfrm>
            <a:off x="430569" y="1311471"/>
            <a:ext cx="11307651" cy="3970318"/>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RFM Segmentation : </a:t>
            </a:r>
            <a:r>
              <a:rPr lang="en-US" dirty="0" smtClean="0">
                <a:latin typeface="Times New Roman" panose="02020603050405020304" pitchFamily="18" charset="0"/>
                <a:cs typeface="Times New Roman" panose="02020603050405020304" pitchFamily="18" charset="0"/>
              </a:rPr>
              <a:t>RFM segmentation is a analysis method that involves analyzing customer behavior based on three key factors: </a:t>
            </a:r>
            <a:r>
              <a:rPr lang="en-US" dirty="0" err="1" smtClean="0">
                <a:latin typeface="Times New Roman" panose="02020603050405020304" pitchFamily="18" charset="0"/>
                <a:cs typeface="Times New Roman" panose="02020603050405020304" pitchFamily="18" charset="0"/>
              </a:rPr>
              <a:t>recency</a:t>
            </a:r>
            <a:r>
              <a:rPr lang="en-US" dirty="0" smtClean="0">
                <a:latin typeface="Times New Roman" panose="02020603050405020304" pitchFamily="18" charset="0"/>
                <a:cs typeface="Times New Roman" panose="02020603050405020304" pitchFamily="18" charset="0"/>
              </a:rPr>
              <a:t>, frequency, and monetary value. </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err="1" smtClean="0">
                <a:latin typeface="Times New Roman" panose="02020603050405020304" pitchFamily="18" charset="0"/>
                <a:cs typeface="Times New Roman" panose="02020603050405020304" pitchFamily="18" charset="0"/>
              </a:rPr>
              <a:t>Recency</a:t>
            </a:r>
            <a:r>
              <a:rPr lang="en-US" b="1" dirty="0" smtClean="0">
                <a:latin typeface="Times New Roman" panose="02020603050405020304" pitchFamily="18" charset="0"/>
                <a:cs typeface="Times New Roman" panose="02020603050405020304" pitchFamily="18" charset="0"/>
              </a:rPr>
              <a:t> (R) : </a:t>
            </a:r>
            <a:r>
              <a:rPr lang="en-US" dirty="0" smtClean="0">
                <a:latin typeface="Times New Roman" panose="02020603050405020304" pitchFamily="18" charset="0"/>
                <a:cs typeface="Times New Roman" panose="02020603050405020304" pitchFamily="18" charset="0"/>
              </a:rPr>
              <a:t>When was the last time they purchased?</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Frequency (F) : </a:t>
            </a:r>
            <a:r>
              <a:rPr lang="en-US" dirty="0" smtClean="0">
                <a:latin typeface="Times New Roman" panose="02020603050405020304" pitchFamily="18" charset="0"/>
                <a:cs typeface="Times New Roman" panose="02020603050405020304" pitchFamily="18" charset="0"/>
              </a:rPr>
              <a:t>How often and for how long have they purchased?</a:t>
            </a: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Monetary Value/Sales (M) :</a:t>
            </a:r>
            <a:r>
              <a:rPr lang="en-US" dirty="0" smtClean="0">
                <a:latin typeface="Times New Roman" panose="02020603050405020304" pitchFamily="18" charset="0"/>
                <a:cs typeface="Times New Roman" panose="02020603050405020304" pitchFamily="18" charset="0"/>
              </a:rPr>
              <a:t> How much have they purchased</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Now divide the </a:t>
            </a:r>
            <a:r>
              <a:rPr lang="en-US" dirty="0" err="1" smtClean="0">
                <a:latin typeface="Times New Roman" panose="02020603050405020304" pitchFamily="18" charset="0"/>
                <a:cs typeface="Times New Roman" panose="02020603050405020304" pitchFamily="18" charset="0"/>
              </a:rPr>
              <a:t>Recency</a:t>
            </a:r>
            <a:r>
              <a:rPr lang="en-US" dirty="0" smtClean="0">
                <a:latin typeface="Times New Roman" panose="02020603050405020304" pitchFamily="18" charset="0"/>
                <a:cs typeface="Times New Roman" panose="02020603050405020304" pitchFamily="18" charset="0"/>
              </a:rPr>
              <a:t>, Frequency and Monetary  by using </a:t>
            </a:r>
            <a:r>
              <a:rPr lang="en-US" b="1" dirty="0" smtClean="0">
                <a:latin typeface="Times New Roman" panose="02020603050405020304" pitchFamily="18" charset="0"/>
                <a:cs typeface="Times New Roman" panose="02020603050405020304" pitchFamily="18" charset="0"/>
              </a:rPr>
              <a:t>NTILE FUNCTION, </a:t>
            </a:r>
            <a:r>
              <a:rPr lang="en-US" dirty="0" smtClean="0">
                <a:latin typeface="Times New Roman" panose="02020603050405020304" pitchFamily="18" charset="0"/>
                <a:cs typeface="Times New Roman" panose="02020603050405020304" pitchFamily="18" charset="0"/>
              </a:rPr>
              <a:t>which divide the customers into 4 groups such as </a:t>
            </a:r>
            <a:r>
              <a:rPr lang="en-US" b="1" dirty="0" smtClean="0">
                <a:latin typeface="Times New Roman" panose="02020603050405020304" pitchFamily="18" charset="0"/>
                <a:cs typeface="Times New Roman" panose="02020603050405020304" pitchFamily="18" charset="0"/>
              </a:rPr>
              <a:t>Standard, Silver, Gold, Platinum Customers</a:t>
            </a:r>
          </a:p>
          <a:p>
            <a:pPr marL="285750" indent="-285750">
              <a:buFont typeface="Wingdings" panose="05000000000000000000" pitchFamily="2" charset="2"/>
              <a:buChar char="Ø"/>
            </a:pPr>
            <a:r>
              <a:rPr lang="en-US" b="1" dirty="0" err="1" smtClean="0">
                <a:latin typeface="Times New Roman" panose="02020603050405020304" pitchFamily="18" charset="0"/>
                <a:cs typeface="Times New Roman" panose="02020603050405020304" pitchFamily="18" charset="0"/>
              </a:rPr>
              <a:t>R_score</a:t>
            </a:r>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 score for </a:t>
            </a:r>
            <a:r>
              <a:rPr lang="en-US" dirty="0" err="1" smtClean="0">
                <a:latin typeface="Times New Roman" panose="02020603050405020304" pitchFamily="18" charset="0"/>
                <a:cs typeface="Times New Roman" panose="02020603050405020304" pitchFamily="18" charset="0"/>
              </a:rPr>
              <a:t>recency</a:t>
            </a:r>
            <a:r>
              <a:rPr lang="en-US" dirty="0" smtClean="0">
                <a:latin typeface="Times New Roman" panose="02020603050405020304" pitchFamily="18" charset="0"/>
                <a:cs typeface="Times New Roman" panose="02020603050405020304" pitchFamily="18" charset="0"/>
              </a:rPr>
              <a:t>, where the most buyers get higher scores.</a:t>
            </a:r>
          </a:p>
          <a:p>
            <a:pPr marL="285750" indent="-285750">
              <a:buFont typeface="Wingdings" panose="05000000000000000000" pitchFamily="2" charset="2"/>
              <a:buChar char="Ø"/>
            </a:pPr>
            <a:r>
              <a:rPr lang="en-US" b="1" dirty="0" err="1" smtClean="0">
                <a:latin typeface="Times New Roman" panose="02020603050405020304" pitchFamily="18" charset="0"/>
                <a:cs typeface="Times New Roman" panose="02020603050405020304" pitchFamily="18" charset="0"/>
              </a:rPr>
              <a:t>F_score</a:t>
            </a:r>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 score for frequency, where customers who have made more purchases get higher scores.</a:t>
            </a:r>
          </a:p>
          <a:p>
            <a:pPr marL="285750" indent="-285750">
              <a:buFont typeface="Wingdings" panose="05000000000000000000" pitchFamily="2" charset="2"/>
              <a:buChar char="Ø"/>
            </a:pPr>
            <a:r>
              <a:rPr lang="en-US" b="1" dirty="0" err="1" smtClean="0">
                <a:latin typeface="Times New Roman" panose="02020603050405020304" pitchFamily="18" charset="0"/>
                <a:cs typeface="Times New Roman" panose="02020603050405020304" pitchFamily="18" charset="0"/>
              </a:rPr>
              <a:t>M_score</a:t>
            </a:r>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A score for Monetary, where customers who have spent more money get higher scores.</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err="1" smtClean="0">
                <a:latin typeface="Times New Roman" panose="02020603050405020304" pitchFamily="18" charset="0"/>
                <a:cs typeface="Times New Roman" panose="02020603050405020304" pitchFamily="18" charset="0"/>
              </a:rPr>
              <a:t>RFM_Score</a:t>
            </a:r>
            <a:r>
              <a:rPr lang="en-US" b="1"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Combination of R, F, and M scores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1152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89449377"/>
              </p:ext>
            </p:extLst>
          </p:nvPr>
        </p:nvGraphicFramePr>
        <p:xfrm>
          <a:off x="410154" y="1306827"/>
          <a:ext cx="6891713" cy="448866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726871" y="1839861"/>
            <a:ext cx="4327755" cy="2308324"/>
          </a:xfrm>
          <a:prstGeom prst="rect">
            <a:avLst/>
          </a:prstGeom>
          <a:noFill/>
        </p:spPr>
        <p:txBody>
          <a:bodyPr wrap="square" rtlCol="0">
            <a:spAutoFit/>
          </a:bodyPr>
          <a:lstStyle/>
          <a:p>
            <a:pPr marL="285750" indent="-285750">
              <a:buFontTx/>
              <a:buChar char="-"/>
            </a:pPr>
            <a:r>
              <a:rPr lang="en-US" b="1" dirty="0">
                <a:latin typeface="Calibri" panose="020F0502020204030204" pitchFamily="34" charset="0"/>
                <a:cs typeface="Calibri" panose="020F0502020204030204" pitchFamily="34" charset="0"/>
              </a:rPr>
              <a:t>Standard customers: </a:t>
            </a:r>
            <a:r>
              <a:rPr lang="en-US" dirty="0">
                <a:latin typeface="Calibri" panose="020F0502020204030204" pitchFamily="34" charset="0"/>
                <a:cs typeface="Calibri" panose="020F0502020204030204" pitchFamily="34" charset="0"/>
              </a:rPr>
              <a:t>RFM scores between 3 and </a:t>
            </a:r>
            <a:r>
              <a:rPr lang="en-US" dirty="0" smtClean="0">
                <a:latin typeface="Calibri" panose="020F0502020204030204" pitchFamily="34" charset="0"/>
                <a:cs typeface="Calibri" panose="020F0502020204030204" pitchFamily="34" charset="0"/>
              </a:rPr>
              <a:t>6</a:t>
            </a:r>
          </a:p>
          <a:p>
            <a:pPr marL="285750" indent="-285750">
              <a:buFontTx/>
              <a:buChar char="-"/>
            </a:pPr>
            <a:r>
              <a:rPr lang="en-US" b="1" dirty="0">
                <a:latin typeface="Calibri" panose="020F0502020204030204" pitchFamily="34" charset="0"/>
                <a:cs typeface="Calibri" panose="020F0502020204030204" pitchFamily="34" charset="0"/>
              </a:rPr>
              <a:t>Silver customers: </a:t>
            </a:r>
            <a:r>
              <a:rPr lang="en-US" dirty="0">
                <a:latin typeface="Calibri" panose="020F0502020204030204" pitchFamily="34" charset="0"/>
                <a:cs typeface="Calibri" panose="020F0502020204030204" pitchFamily="34" charset="0"/>
              </a:rPr>
              <a:t>RFM scores between 7 and </a:t>
            </a:r>
            <a:r>
              <a:rPr lang="en-US" dirty="0" smtClean="0">
                <a:latin typeface="Calibri" panose="020F0502020204030204" pitchFamily="34" charset="0"/>
                <a:cs typeface="Calibri" panose="020F0502020204030204" pitchFamily="34" charset="0"/>
              </a:rPr>
              <a:t>8</a:t>
            </a:r>
          </a:p>
          <a:p>
            <a:pPr marL="285750" indent="-285750">
              <a:buFontTx/>
              <a:buChar char="-"/>
            </a:pPr>
            <a:r>
              <a:rPr lang="en-US" b="1" dirty="0">
                <a:latin typeface="Calibri" panose="020F0502020204030204" pitchFamily="34" charset="0"/>
                <a:cs typeface="Calibri" panose="020F0502020204030204" pitchFamily="34" charset="0"/>
              </a:rPr>
              <a:t>Gold customers: </a:t>
            </a:r>
            <a:r>
              <a:rPr lang="en-US" dirty="0">
                <a:latin typeface="Calibri" panose="020F0502020204030204" pitchFamily="34" charset="0"/>
                <a:cs typeface="Calibri" panose="020F0502020204030204" pitchFamily="34" charset="0"/>
              </a:rPr>
              <a:t>RFM scores between 9 and </a:t>
            </a:r>
            <a:r>
              <a:rPr lang="en-US" dirty="0" smtClean="0">
                <a:latin typeface="Calibri" panose="020F0502020204030204" pitchFamily="34" charset="0"/>
                <a:cs typeface="Calibri" panose="020F0502020204030204" pitchFamily="34" charset="0"/>
              </a:rPr>
              <a:t>10</a:t>
            </a:r>
          </a:p>
          <a:p>
            <a:pPr marL="285750" indent="-285750">
              <a:buFontTx/>
              <a:buChar char="-"/>
            </a:pPr>
            <a:r>
              <a:rPr lang="en-US" b="1" dirty="0">
                <a:latin typeface="Calibri" panose="020F0502020204030204" pitchFamily="34" charset="0"/>
                <a:cs typeface="Calibri" panose="020F0502020204030204" pitchFamily="34" charset="0"/>
              </a:rPr>
              <a:t>Premium customers: </a:t>
            </a:r>
            <a:r>
              <a:rPr lang="en-US" dirty="0">
                <a:latin typeface="Calibri" panose="020F0502020204030204" pitchFamily="34" charset="0"/>
                <a:cs typeface="Calibri" panose="020F0502020204030204" pitchFamily="34" charset="0"/>
              </a:rPr>
              <a:t>RFM scores between 11 and 12</a:t>
            </a:r>
          </a:p>
        </p:txBody>
      </p:sp>
    </p:spTree>
    <p:extLst>
      <p:ext uri="{BB962C8B-B14F-4D97-AF65-F5344CB8AC3E}">
        <p14:creationId xmlns:p14="http://schemas.microsoft.com/office/powerpoint/2010/main" val="8541510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3" name="Rectangle 2"/>
          <p:cNvSpPr/>
          <p:nvPr/>
        </p:nvSpPr>
        <p:spPr>
          <a:xfrm>
            <a:off x="450760" y="1147216"/>
            <a:ext cx="11513712" cy="4247317"/>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RFM Segmentation </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Observation :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majority of customers fall under the ‘</a:t>
            </a:r>
            <a:r>
              <a:rPr lang="en-US" b="1" dirty="0" smtClean="0">
                <a:latin typeface="Times New Roman" panose="02020603050405020304" pitchFamily="18" charset="0"/>
                <a:cs typeface="Times New Roman" panose="02020603050405020304" pitchFamily="18" charset="0"/>
              </a:rPr>
              <a:t>Standard category</a:t>
            </a:r>
            <a:r>
              <a:rPr lang="en-US" dirty="0" smtClean="0">
                <a:latin typeface="Times New Roman" panose="02020603050405020304" pitchFamily="18" charset="0"/>
                <a:cs typeface="Times New Roman" panose="02020603050405020304" pitchFamily="18" charset="0"/>
              </a:rPr>
              <a:t>’ (10.36 K).</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RFM segmentation analysis, we observe that Platinum and Gold customers are fewer in number compared to Standard and Silver customers.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minority  of customers fall under the </a:t>
            </a:r>
            <a:r>
              <a:rPr lang="en-US" b="1" dirty="0" smtClean="0">
                <a:latin typeface="Times New Roman" panose="02020603050405020304" pitchFamily="18" charset="0"/>
                <a:cs typeface="Times New Roman" panose="02020603050405020304" pitchFamily="18" charset="0"/>
              </a:rPr>
              <a:t>‘Platinum Category’ </a:t>
            </a:r>
            <a:r>
              <a:rPr lang="en-US" dirty="0" smtClean="0">
                <a:latin typeface="Times New Roman" panose="02020603050405020304" pitchFamily="18" charset="0"/>
                <a:cs typeface="Times New Roman" panose="02020603050405020304" pitchFamily="18" charset="0"/>
              </a:rPr>
              <a:t>(3.24).</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Analyze the behavior of Silver customers and identify strategies to encourage higher spending or more frequent purchases to convert them into Gold customers.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Collect feedback from Platinum customers to understand their needs and improve their experience.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Develop targeted campaigns to encourage Standard customers to move into higher segments (e.g., Gold or Platinum) by offering exclusive benefits, loyalty programs, or discounts on larger purchases.</a:t>
            </a:r>
            <a:r>
              <a:rPr lang="en-US" b="1" dirty="0" smtClean="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721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29766974"/>
              </p:ext>
            </p:extLst>
          </p:nvPr>
        </p:nvGraphicFramePr>
        <p:xfrm>
          <a:off x="6671540" y="1741286"/>
          <a:ext cx="5215659" cy="1800405"/>
        </p:xfrm>
        <a:graphic>
          <a:graphicData uri="http://schemas.openxmlformats.org/drawingml/2006/table">
            <a:tbl>
              <a:tblPr firstRow="1" bandRow="1">
                <a:tableStyleId>{284E427A-3D55-4303-BF80-6455036E1DE7}</a:tableStyleId>
              </a:tblPr>
              <a:tblGrid>
                <a:gridCol w="995274"/>
                <a:gridCol w="1006556"/>
                <a:gridCol w="1201102"/>
                <a:gridCol w="1067644"/>
                <a:gridCol w="945083"/>
              </a:tblGrid>
              <a:tr h="600135">
                <a:tc>
                  <a:txBody>
                    <a:bodyPr/>
                    <a:lstStyle/>
                    <a:p>
                      <a:pPr algn="ctr" fontAlgn="b"/>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Buyer</a:t>
                      </a:r>
                      <a:r>
                        <a:rPr lang="en-US" sz="16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p>
                    <a:p>
                      <a:pPr algn="ctr" fontAlgn="b"/>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Type</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348E90"/>
                    </a:solidFill>
                  </a:tcPr>
                </a:tc>
                <a:tc>
                  <a:txBody>
                    <a:bodyPr/>
                    <a:lstStyle/>
                    <a:p>
                      <a:pPr algn="ctr" fontAlgn="b"/>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Tot</a:t>
                      </a:r>
                      <a:r>
                        <a:rPr lang="en-US" sz="1600" b="1" i="0" u="none" strike="noStrike" baseline="0" dirty="0" smtClean="0">
                          <a:solidFill>
                            <a:schemeClr val="bg1"/>
                          </a:solidFill>
                          <a:effectLst/>
                          <a:latin typeface="Times New Roman" panose="02020603050405020304" pitchFamily="18" charset="0"/>
                          <a:cs typeface="Times New Roman" panose="02020603050405020304" pitchFamily="18" charset="0"/>
                        </a:rPr>
                        <a:t>al </a:t>
                      </a:r>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Customers</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348E90"/>
                    </a:solidFill>
                  </a:tcPr>
                </a:tc>
                <a:tc>
                  <a:txBody>
                    <a:bodyPr/>
                    <a:lstStyle/>
                    <a:p>
                      <a:pPr algn="ctr" fontAlgn="b"/>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Total</a:t>
                      </a:r>
                    </a:p>
                    <a:p>
                      <a:pPr algn="ctr" fontAlgn="b"/>
                      <a:r>
                        <a:rPr lang="en-US" sz="1600" b="1" i="0" u="none" strike="noStrike" baseline="0" dirty="0" smtClean="0">
                          <a:solidFill>
                            <a:schemeClr val="bg1"/>
                          </a:solidFill>
                          <a:effectLst/>
                          <a:latin typeface="Times New Roman" panose="02020603050405020304" pitchFamily="18" charset="0"/>
                          <a:cs typeface="Times New Roman" panose="02020603050405020304" pitchFamily="18" charset="0"/>
                        </a:rPr>
                        <a:t> Quantity</a:t>
                      </a:r>
                      <a:endParaRPr lang="en-US" sz="16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348E90"/>
                    </a:solidFill>
                  </a:tcPr>
                </a:tc>
                <a:tc>
                  <a:txBody>
                    <a:bodyPr/>
                    <a:lstStyle/>
                    <a:p>
                      <a:pPr algn="ctr" fontAlgn="b"/>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Total</a:t>
                      </a:r>
                      <a:r>
                        <a:rPr lang="en-US" sz="1600" b="1" i="0" u="none" strike="noStrike" baseline="0" dirty="0" smtClean="0">
                          <a:solidFill>
                            <a:schemeClr val="bg1"/>
                          </a:solidFill>
                          <a:effectLst/>
                          <a:latin typeface="Times New Roman" panose="02020603050405020304" pitchFamily="18" charset="0"/>
                          <a:cs typeface="Times New Roman" panose="02020603050405020304" pitchFamily="18" charset="0"/>
                        </a:rPr>
                        <a:t> Revenue</a:t>
                      </a:r>
                    </a:p>
                  </a:txBody>
                  <a:tcPr marL="9525" marR="9525" marT="9525" marB="0" anchor="b">
                    <a:solidFill>
                      <a:srgbClr val="348E90"/>
                    </a:solidFill>
                  </a:tcPr>
                </a:tc>
                <a:tc>
                  <a:txBody>
                    <a:bodyPr/>
                    <a:lstStyle/>
                    <a:p>
                      <a:pPr algn="ctr" fontAlgn="b"/>
                      <a:r>
                        <a:rPr lang="en-US" sz="1600" b="1" i="0" u="none" strike="noStrike" dirty="0" smtClean="0">
                          <a:solidFill>
                            <a:schemeClr val="bg1"/>
                          </a:solidFill>
                          <a:effectLst/>
                          <a:latin typeface="Times New Roman" panose="02020603050405020304" pitchFamily="18" charset="0"/>
                          <a:cs typeface="Times New Roman" panose="02020603050405020304" pitchFamily="18" charset="0"/>
                        </a:rPr>
                        <a:t>Average</a:t>
                      </a:r>
                      <a:r>
                        <a:rPr lang="en-US" sz="1600" b="1" i="0" u="none" strike="noStrike" baseline="0" dirty="0" smtClean="0">
                          <a:solidFill>
                            <a:schemeClr val="bg1"/>
                          </a:solidFill>
                          <a:effectLst/>
                          <a:latin typeface="Times New Roman" panose="02020603050405020304" pitchFamily="18" charset="0"/>
                          <a:cs typeface="Times New Roman" panose="02020603050405020304" pitchFamily="18" charset="0"/>
                        </a:rPr>
                        <a:t> Spend</a:t>
                      </a:r>
                    </a:p>
                  </a:txBody>
                  <a:tcPr marL="9525" marR="9525" marT="9525" marB="0" anchor="b">
                    <a:solidFill>
                      <a:srgbClr val="348E90"/>
                    </a:solidFill>
                  </a:tcPr>
                </a:tc>
              </a:tr>
              <a:tr h="600135">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One-Time Buyer</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98275</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116654</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16482768.8</a:t>
                      </a:r>
                    </a:p>
                  </a:txBody>
                  <a:tcPr marL="9525" marR="9525" marT="9525" marB="0" anchor="b">
                    <a:solidFill>
                      <a:schemeClr val="bg2"/>
                    </a:solidFill>
                  </a:tcPr>
                </a:tc>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167.720873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solidFill>
                  </a:tcPr>
                </a:tc>
              </a:tr>
              <a:tr h="600135">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Repeat Buyer</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36</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152</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16914.99</a:t>
                      </a:r>
                    </a:p>
                  </a:txBody>
                  <a:tcPr marL="9525" marR="9525" marT="9525" marB="0" anchor="b">
                    <a:solidFill>
                      <a:schemeClr val="bg2"/>
                    </a:solidFill>
                  </a:tcPr>
                </a:tc>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469.860833</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solidFill>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3862832264"/>
              </p:ext>
            </p:extLst>
          </p:nvPr>
        </p:nvGraphicFramePr>
        <p:xfrm>
          <a:off x="412124" y="864247"/>
          <a:ext cx="5872766" cy="50857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9156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3" name="Rectangle 2"/>
          <p:cNvSpPr/>
          <p:nvPr/>
        </p:nvSpPr>
        <p:spPr>
          <a:xfrm>
            <a:off x="605307" y="1305342"/>
            <a:ext cx="10754383" cy="286232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One – Time buyers v/s Repeat buyers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Observation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One-time buyers contribute more than repeat buyers in terms of both revenue and quantity.</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Send personalized follow-up emails after a purchase, asking for feedback, offering product recommendations, or providing discounts on future purchases to encourage return visits.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Launch a loyalty program where customers earn points for every purchase, redeemable for discounts or rewards, motivating them to make repeat purchases to unlock more benefits.</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3919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270901" y="3133489"/>
            <a:ext cx="11724568" cy="558586"/>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148954" y="2455230"/>
            <a:ext cx="11817759"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2</a:t>
            </a:r>
            <a:r>
              <a:rPr lang="en-US" b="1" dirty="0" smtClean="0">
                <a:latin typeface="Calibri" panose="020F0502020204030204" pitchFamily="34" charset="0"/>
                <a:cs typeface="Calibri" panose="020F0502020204030204" pitchFamily="34" charset="0"/>
              </a:rPr>
              <a:t>. Behavior </a:t>
            </a:r>
            <a:r>
              <a:rPr lang="en-US" b="1" dirty="0">
                <a:latin typeface="Calibri" panose="020F0502020204030204" pitchFamily="34" charset="0"/>
                <a:cs typeface="Calibri" panose="020F0502020204030204" pitchFamily="34" charset="0"/>
              </a:rPr>
              <a:t>of customers </a:t>
            </a:r>
            <a:r>
              <a:rPr lang="en-US" b="1" dirty="0" smtClean="0">
                <a:latin typeface="Calibri" panose="020F0502020204030204" pitchFamily="34" charset="0"/>
                <a:cs typeface="Calibri" panose="020F0502020204030204" pitchFamily="34" charset="0"/>
              </a:rPr>
              <a:t>that </a:t>
            </a:r>
            <a:r>
              <a:rPr lang="en-US" b="1" dirty="0">
                <a:latin typeface="Calibri" panose="020F0502020204030204" pitchFamily="34" charset="0"/>
                <a:cs typeface="Calibri" panose="020F0502020204030204" pitchFamily="34" charset="0"/>
              </a:rPr>
              <a:t>purchased one category and purchased multiple </a:t>
            </a:r>
            <a:r>
              <a:rPr lang="en-US" b="1" dirty="0" smtClean="0">
                <a:latin typeface="Calibri" panose="020F0502020204030204" pitchFamily="34" charset="0"/>
                <a:cs typeface="Calibri" panose="020F0502020204030204" pitchFamily="34" charset="0"/>
              </a:rPr>
              <a:t>categories</a:t>
            </a:r>
            <a:endParaRPr lang="en-US" b="1" dirty="0">
              <a:latin typeface="Calibri" panose="020F0502020204030204" pitchFamily="34" charset="0"/>
              <a:cs typeface="Calibri" panose="020F0502020204030204" pitchFamily="34" charset="0"/>
            </a:endParaRPr>
          </a:p>
        </p:txBody>
      </p:sp>
      <p:sp>
        <p:nvSpPr>
          <p:cNvPr id="9" name="TextBox 8"/>
          <p:cNvSpPr txBox="1"/>
          <p:nvPr/>
        </p:nvSpPr>
        <p:spPr>
          <a:xfrm>
            <a:off x="177710" y="4266980"/>
            <a:ext cx="11476797"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3</a:t>
            </a:r>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Behavior of discount seekers &amp; non discount </a:t>
            </a:r>
            <a:r>
              <a:rPr lang="en-US" b="1" dirty="0" smtClean="0">
                <a:latin typeface="Calibri" panose="020F0502020204030204" pitchFamily="34" charset="0"/>
                <a:cs typeface="Calibri" panose="020F0502020204030204" pitchFamily="34" charset="0"/>
              </a:rPr>
              <a:t>seekers</a:t>
            </a:r>
            <a:endParaRPr lang="en-US" b="1"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4"/>
          <a:stretch>
            <a:fillRect/>
          </a:stretch>
        </p:blipFill>
        <p:spPr>
          <a:xfrm>
            <a:off x="302400" y="4898822"/>
            <a:ext cx="10838659" cy="553596"/>
          </a:xfrm>
          <a:prstGeom prst="rect">
            <a:avLst/>
          </a:prstGeom>
          <a:effectLst>
            <a:outerShdw blurRad="50800" dist="38100" dir="5400000" algn="t" rotWithShape="0">
              <a:prstClr val="black">
                <a:alpha val="40000"/>
              </a:prstClr>
            </a:outerShdw>
          </a:effectLst>
        </p:spPr>
      </p:pic>
      <p:pic>
        <p:nvPicPr>
          <p:cNvPr id="11" name="Picture 10"/>
          <p:cNvPicPr>
            <a:picLocks noChangeAspect="1"/>
          </p:cNvPicPr>
          <p:nvPr/>
        </p:nvPicPr>
        <p:blipFill>
          <a:blip r:embed="rId5"/>
          <a:stretch>
            <a:fillRect/>
          </a:stretch>
        </p:blipFill>
        <p:spPr>
          <a:xfrm>
            <a:off x="294175" y="1625987"/>
            <a:ext cx="10536957" cy="520316"/>
          </a:xfrm>
          <a:prstGeom prst="rect">
            <a:avLst/>
          </a:prstGeom>
          <a:effectLst>
            <a:outerShdw blurRad="50800" dist="38100" dir="5400000" algn="t" rotWithShape="0">
              <a:prstClr val="black">
                <a:alpha val="40000"/>
              </a:prstClr>
            </a:outerShdw>
          </a:effectLst>
        </p:spPr>
      </p:pic>
      <p:sp>
        <p:nvSpPr>
          <p:cNvPr id="12" name="TextBox 11"/>
          <p:cNvSpPr txBox="1"/>
          <p:nvPr/>
        </p:nvSpPr>
        <p:spPr>
          <a:xfrm>
            <a:off x="179884" y="1063817"/>
            <a:ext cx="11430202"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1. </a:t>
            </a:r>
            <a:r>
              <a:rPr lang="en-US" b="1" dirty="0" smtClean="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number of </a:t>
            </a:r>
            <a:r>
              <a:rPr lang="en-US" b="1" dirty="0" smtClean="0">
                <a:latin typeface="Calibri" panose="020F0502020204030204" pitchFamily="34" charset="0"/>
                <a:cs typeface="Calibri" panose="020F0502020204030204" pitchFamily="34" charset="0"/>
              </a:rPr>
              <a:t>customers that </a:t>
            </a:r>
            <a:r>
              <a:rPr lang="en-US" b="1" dirty="0">
                <a:latin typeface="Calibri" panose="020F0502020204030204" pitchFamily="34" charset="0"/>
                <a:cs typeface="Calibri" panose="020F0502020204030204" pitchFamily="34" charset="0"/>
              </a:rPr>
              <a:t>purchased in all the channels </a:t>
            </a:r>
            <a:r>
              <a:rPr lang="en-US" b="1" dirty="0" smtClean="0">
                <a:latin typeface="Calibri" panose="020F0502020204030204" pitchFamily="34" charset="0"/>
                <a:cs typeface="Calibri" panose="020F0502020204030204" pitchFamily="34" charset="0"/>
              </a:rPr>
              <a:t>and their </a:t>
            </a:r>
            <a:r>
              <a:rPr lang="en-US" b="1" dirty="0">
                <a:latin typeface="Calibri" panose="020F0502020204030204" pitchFamily="34" charset="0"/>
                <a:cs typeface="Calibri" panose="020F0502020204030204" pitchFamily="34" charset="0"/>
              </a:rPr>
              <a:t>key metrics.</a:t>
            </a:r>
          </a:p>
        </p:txBody>
      </p:sp>
    </p:spTree>
    <p:extLst>
      <p:ext uri="{BB962C8B-B14F-4D97-AF65-F5344CB8AC3E}">
        <p14:creationId xmlns:p14="http://schemas.microsoft.com/office/powerpoint/2010/main" val="1054923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343688" y="1199856"/>
            <a:ext cx="11504623" cy="397031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Multiple – Category v/s Single – Category Purchasers  </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Observation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majority of customers are Single-Category purchasers, with a customer count of 97,569, compared to Multi-Category purchasers (742).</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Single-Category purchasers contribute the most to revenue generation.</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 time-sensitive promotions, such as "Buy 1 from Category A, Get 1 from Category B at 50% </a:t>
            </a:r>
            <a:r>
              <a:rPr lang="en-US" dirty="0" smtClean="0">
                <a:latin typeface="Times New Roman" panose="02020603050405020304" pitchFamily="18" charset="0"/>
                <a:cs typeface="Times New Roman" panose="02020603050405020304" pitchFamily="18" charset="0"/>
              </a:rPr>
              <a:t>off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Introduce a rewards program where customers earn points or discounts for purchasing across multiple categories. </a:t>
            </a:r>
            <a:r>
              <a:rPr lang="en-US"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attractive product bundles that encourage customers to purchase items from different categories at a discounted rate.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Highlight </a:t>
            </a:r>
            <a:r>
              <a:rPr lang="en-US" dirty="0">
                <a:latin typeface="Times New Roman" panose="02020603050405020304" pitchFamily="18" charset="0"/>
                <a:cs typeface="Times New Roman" panose="02020603050405020304" pitchFamily="18" charset="0"/>
              </a:rPr>
              <a:t>the benefits of buying across multiple categories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Introduce a rewards program where customers earn points or discounts for purchasing across multiple categories. </a:t>
            </a:r>
            <a:r>
              <a:rPr lang="en-US" dirty="0" smtClean="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902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459852" y="1285249"/>
            <a:ext cx="11517500"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Discount seekers v/s Non – Discount seekers </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Observation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Discount seekers are fewer than non-discount seekers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customers are </a:t>
            </a:r>
            <a:r>
              <a:rPr lang="en-US" dirty="0" smtClean="0">
                <a:latin typeface="Times New Roman" panose="02020603050405020304" pitchFamily="18" charset="0"/>
                <a:cs typeface="Times New Roman" panose="02020603050405020304" pitchFamily="18" charset="0"/>
              </a:rPr>
              <a:t> Non – Discount seekers, </a:t>
            </a:r>
            <a:r>
              <a:rPr lang="en-US" dirty="0">
                <a:latin typeface="Times New Roman" panose="02020603050405020304" pitchFamily="18" charset="0"/>
                <a:cs typeface="Times New Roman" panose="02020603050405020304" pitchFamily="18" charset="0"/>
              </a:rPr>
              <a:t>with a customer count of </a:t>
            </a:r>
            <a:r>
              <a:rPr lang="en-US" dirty="0" smtClean="0">
                <a:latin typeface="Times New Roman" panose="02020603050405020304" pitchFamily="18" charset="0"/>
                <a:cs typeface="Times New Roman" panose="02020603050405020304" pitchFamily="18" charset="0"/>
              </a:rPr>
              <a:t>65,757, </a:t>
            </a:r>
            <a:r>
              <a:rPr lang="en-US" dirty="0">
                <a:latin typeface="Times New Roman" panose="02020603050405020304" pitchFamily="18" charset="0"/>
                <a:cs typeface="Times New Roman" panose="02020603050405020304" pitchFamily="18" charset="0"/>
              </a:rPr>
              <a:t>compared to </a:t>
            </a:r>
            <a:r>
              <a:rPr lang="en-US" dirty="0" smtClean="0">
                <a:latin typeface="Times New Roman" panose="02020603050405020304" pitchFamily="18" charset="0"/>
                <a:cs typeface="Times New Roman" panose="02020603050405020304" pitchFamily="18" charset="0"/>
              </a:rPr>
              <a:t>Discount seekers 40,186</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 special discounts exclusively for new or existing customers who haven’t yet shown interest in discounts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additional benefits for customers who actively seek discounts, such as offering them access to exclusive loyalty programs where they receive points or discounts on future purchases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can turn occasional discount-seekers into regular shoppers.</a:t>
            </a: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3398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240648623"/>
              </p:ext>
            </p:extLst>
          </p:nvPr>
        </p:nvGraphicFramePr>
        <p:xfrm>
          <a:off x="141668" y="799466"/>
          <a:ext cx="3580326" cy="2497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936966341"/>
              </p:ext>
            </p:extLst>
          </p:nvPr>
        </p:nvGraphicFramePr>
        <p:xfrm>
          <a:off x="4121239" y="790313"/>
          <a:ext cx="4005330" cy="24680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256380451"/>
              </p:ext>
            </p:extLst>
          </p:nvPr>
        </p:nvGraphicFramePr>
        <p:xfrm>
          <a:off x="8422783" y="790311"/>
          <a:ext cx="3451538" cy="24165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4285323367"/>
              </p:ext>
            </p:extLst>
          </p:nvPr>
        </p:nvGraphicFramePr>
        <p:xfrm>
          <a:off x="369874" y="3591343"/>
          <a:ext cx="4987738" cy="247460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p:cNvGraphicFramePr>
          <p:nvPr>
            <p:extLst>
              <p:ext uri="{D42A27DB-BD31-4B8C-83A1-F6EECF244321}">
                <p14:modId xmlns:p14="http://schemas.microsoft.com/office/powerpoint/2010/main" val="3340487696"/>
              </p:ext>
            </p:extLst>
          </p:nvPr>
        </p:nvGraphicFramePr>
        <p:xfrm>
          <a:off x="6051035" y="3567110"/>
          <a:ext cx="5475556" cy="251171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5188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481026"/>
            <a:ext cx="11058861" cy="1103572"/>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DATA AVAILABILITY</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618028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63406" y="1161220"/>
            <a:ext cx="10796284"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Observation :</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maximum number of customers belong to the low revenue category (≤ $500</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One-time buyers contribute more than repeat buyers in terms of both revenue and quantity</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only one customer who has purchased from all the channels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number of multiple-category purchasers is less than that of single-category purchasers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Discount seekers are fewer than non-discount seekers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preferred channel for customers is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Instore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preferred payment type among customers is 'Credit Card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preferred store among customers is 'ST103</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preferred category among customers is 'Toys &amp; Gifts</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8419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66569" y="2056023"/>
            <a:ext cx="11058861" cy="22115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CROSS SELLING</a:t>
            </a:r>
            <a:br>
              <a:rPr lang="en-US" sz="6000" b="1" dirty="0" smtClean="0">
                <a:latin typeface="Rockwell" panose="02060603020205020403" pitchFamily="18" charset="0"/>
              </a:rPr>
            </a:br>
            <a:r>
              <a:rPr lang="en-US" sz="6000" b="1" dirty="0" smtClean="0">
                <a:latin typeface="Rockwell" panose="02060603020205020403" pitchFamily="18" charset="0"/>
              </a:rPr>
              <a:t>OF PRODUCTS </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32724232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Cross selling of products - 1</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3142389595"/>
              </p:ext>
            </p:extLst>
          </p:nvPr>
        </p:nvGraphicFramePr>
        <p:xfrm>
          <a:off x="592429" y="866826"/>
          <a:ext cx="11165982" cy="49673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05897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Cross selling of products - 2</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02863153"/>
              </p:ext>
            </p:extLst>
          </p:nvPr>
        </p:nvGraphicFramePr>
        <p:xfrm>
          <a:off x="669701" y="888642"/>
          <a:ext cx="10380371" cy="4765183"/>
        </p:xfrm>
        <a:graphic>
          <a:graphicData uri="http://schemas.openxmlformats.org/drawingml/2006/table">
            <a:tbl>
              <a:tblPr firstRow="1" bandRow="1">
                <a:effectLst>
                  <a:outerShdw blurRad="50800" dist="38100" dir="2700000" algn="tl" rotWithShape="0">
                    <a:prstClr val="black">
                      <a:alpha val="40000"/>
                    </a:prstClr>
                  </a:outerShdw>
                </a:effectLst>
                <a:tableStyleId>{3C2FFA5D-87B4-456A-9821-1D502468CF0F}</a:tableStyleId>
              </a:tblPr>
              <a:tblGrid>
                <a:gridCol w="2563698"/>
                <a:gridCol w="2958095"/>
                <a:gridCol w="2830700"/>
                <a:gridCol w="2027878"/>
              </a:tblGrid>
              <a:tr h="316259">
                <a:tc gridSpan="4">
                  <a:txBody>
                    <a:bodyPr/>
                    <a:lstStyle/>
                    <a:p>
                      <a:pPr algn="ctr" fontAlgn="b"/>
                      <a:r>
                        <a:rPr lang="en-US" sz="1600" b="1" i="0" u="none" strike="noStrike" dirty="0" smtClean="0">
                          <a:solidFill>
                            <a:schemeClr val="bg1"/>
                          </a:solidFill>
                          <a:effectLst/>
                          <a:latin typeface="Calibri" panose="020F0502020204030204" pitchFamily="34" charset="0"/>
                        </a:rPr>
                        <a:t>Combination of  3 Buying</a:t>
                      </a:r>
                      <a:r>
                        <a:rPr lang="en-US" sz="1600" b="1" i="0" u="none" strike="noStrike" baseline="0" dirty="0" smtClean="0">
                          <a:solidFill>
                            <a:schemeClr val="bg1"/>
                          </a:solidFill>
                          <a:effectLst/>
                          <a:latin typeface="Calibri" panose="020F0502020204030204" pitchFamily="34" charset="0"/>
                        </a:rPr>
                        <a:t> Products together</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c hMerge="1">
                  <a:txBody>
                    <a:bodyPr/>
                    <a:lstStyle/>
                    <a:p>
                      <a:pPr algn="l" fontAlgn="b"/>
                      <a:endParaRPr lang="en-US" sz="1600" b="1"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c hMerge="1">
                  <a:txBody>
                    <a:bodyPr/>
                    <a:lstStyle/>
                    <a:p>
                      <a:pPr algn="l" fontAlgn="b"/>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c hMerge="1">
                  <a:txBody>
                    <a:bodyPr/>
                    <a:lstStyle/>
                    <a:p>
                      <a:pPr algn="l" fontAlgn="b"/>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r>
              <a:tr h="316259">
                <a:tc>
                  <a:txBody>
                    <a:bodyPr/>
                    <a:lstStyle/>
                    <a:p>
                      <a:pPr algn="ctr" fontAlgn="b"/>
                      <a:r>
                        <a:rPr lang="en-US" sz="1600" b="1" i="0" u="none" strike="noStrike" dirty="0">
                          <a:solidFill>
                            <a:schemeClr val="bg1"/>
                          </a:solidFill>
                          <a:effectLst/>
                          <a:latin typeface="Calibri" panose="020F0502020204030204" pitchFamily="34" charset="0"/>
                        </a:rPr>
                        <a:t>PRODUCT_1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c>
                  <a:txBody>
                    <a:bodyPr/>
                    <a:lstStyle/>
                    <a:p>
                      <a:pPr algn="ctr" fontAlgn="b"/>
                      <a:r>
                        <a:rPr lang="en-US" sz="1600" b="1" i="0" u="none" strike="noStrike" dirty="0">
                          <a:solidFill>
                            <a:schemeClr val="bg1"/>
                          </a:solidFill>
                          <a:effectLst/>
                          <a:latin typeface="Calibri" panose="020F0502020204030204" pitchFamily="34" charset="0"/>
                        </a:rPr>
                        <a:t>PRODUCT_2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c>
                  <a:txBody>
                    <a:bodyPr/>
                    <a:lstStyle/>
                    <a:p>
                      <a:pPr algn="ctr" fontAlgn="b"/>
                      <a:r>
                        <a:rPr lang="en-US" sz="1600" b="1" i="0" u="none" strike="noStrike" dirty="0">
                          <a:solidFill>
                            <a:schemeClr val="bg1"/>
                          </a:solidFill>
                          <a:effectLst/>
                          <a:latin typeface="Calibri" panose="020F0502020204030204" pitchFamily="34" charset="0"/>
                        </a:rPr>
                        <a:t>PRODUCT_3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c>
                  <a:txBody>
                    <a:bodyPr/>
                    <a:lstStyle/>
                    <a:p>
                      <a:pPr algn="ctr" fontAlgn="b"/>
                      <a:r>
                        <a:rPr lang="en-US" sz="1600" b="1" i="0" u="none" strike="noStrike" dirty="0" smtClean="0">
                          <a:solidFill>
                            <a:schemeClr val="bg1"/>
                          </a:solidFill>
                          <a:effectLst/>
                          <a:latin typeface="Calibri" panose="020F0502020204030204" pitchFamily="34" charset="0"/>
                        </a:rPr>
                        <a:t>Triplet Count</a:t>
                      </a:r>
                      <a:endParaRPr lang="en-US" sz="16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48E90"/>
                    </a:solidFill>
                  </a:tcPr>
                </a:tc>
              </a:tr>
              <a:tr h="316259">
                <a:tc>
                  <a:txBody>
                    <a:bodyPr/>
                    <a:lstStyle/>
                    <a:p>
                      <a:pPr algn="ctr" fontAlgn="b"/>
                      <a:r>
                        <a:rPr lang="en-US" sz="1600" b="0" i="0" u="none" strike="noStrike">
                          <a:solidFill>
                            <a:srgbClr val="000000"/>
                          </a:solidFill>
                          <a:effectLst/>
                          <a:latin typeface="Calibri" panose="020F0502020204030204" pitchFamily="34" charset="0"/>
                        </a:rPr>
                        <a:t>Toys &amp; Gifts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Stationery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Construction_Tools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Home_Appliances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Computers &amp; 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Construction_Tools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Baby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No data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Luggage_Accessories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Toys &amp; Gifts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Furniture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Home_Appliances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37557">
                <a:tc>
                  <a:txBody>
                    <a:bodyPr/>
                    <a:lstStyle/>
                    <a:p>
                      <a:pPr algn="ctr" fontAlgn="b"/>
                      <a:r>
                        <a:rPr lang="en-US" sz="1600" b="0" i="0" u="none" strike="noStrike">
                          <a:solidFill>
                            <a:srgbClr val="000000"/>
                          </a:solidFill>
                          <a:effectLst/>
                          <a:latin typeface="Calibri" panose="020F0502020204030204" pitchFamily="34" charset="0"/>
                        </a:rPr>
                        <a:t>Electronics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Fashion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Auto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Pet_Shop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Luggage_Accessories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Furniture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Home_Appliances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Furniture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Baby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No data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Baby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Luggage_Accessories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Construction_Tools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Pet_Shop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No data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Baby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Toys &amp; Gifts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Luggage_Accessories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Construction_Tools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Auto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Baby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Home_Appliances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Construction_Tools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Baby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6259">
                <a:tc>
                  <a:txBody>
                    <a:bodyPr/>
                    <a:lstStyle/>
                    <a:p>
                      <a:pPr algn="ctr" fontAlgn="b"/>
                      <a:r>
                        <a:rPr lang="en-US" sz="1600" b="0" i="0" u="none" strike="noStrike">
                          <a:solidFill>
                            <a:srgbClr val="000000"/>
                          </a:solidFill>
                          <a:effectLst/>
                          <a:latin typeface="Calibri" panose="020F0502020204030204" pitchFamily="34" charset="0"/>
                        </a:rPr>
                        <a:t>Food &amp; Beverages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a:solidFill>
                            <a:srgbClr val="000000"/>
                          </a:solidFill>
                          <a:effectLst/>
                          <a:latin typeface="Calibri" panose="020F0502020204030204" pitchFamily="34" charset="0"/>
                        </a:rPr>
                        <a:t>Computers &amp; 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Luggage_Accessories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358667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Cross selling of products - 1</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3" name="Rectangle 2"/>
          <p:cNvSpPr/>
          <p:nvPr/>
        </p:nvSpPr>
        <p:spPr>
          <a:xfrm>
            <a:off x="364901" y="1035974"/>
            <a:ext cx="11462197" cy="4524315"/>
          </a:xfrm>
          <a:prstGeom prst="rect">
            <a:avLst/>
          </a:prstGeom>
        </p:spPr>
        <p:txBody>
          <a:bodyPr wrap="square">
            <a:spAutoFit/>
          </a:bodyPr>
          <a:lstStyle/>
          <a:p>
            <a:r>
              <a:rPr lang="en-US" b="1" dirty="0" smtClean="0">
                <a:solidFill>
                  <a:schemeClr val="tx1"/>
                </a:solidFill>
                <a:latin typeface="Calibri" panose="020F0502020204030204" pitchFamily="34" charset="0"/>
                <a:cs typeface="Calibri" panose="020F0502020204030204" pitchFamily="34" charset="0"/>
              </a:rPr>
              <a:t>Observations :</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Combination of 2 buying categories together</a:t>
            </a:r>
          </a:p>
          <a:p>
            <a:r>
              <a:rPr lang="en-US" dirty="0" smtClean="0">
                <a:latin typeface="Calibri" panose="020F0502020204030204" pitchFamily="34" charset="0"/>
                <a:cs typeface="Calibri" panose="020F0502020204030204" pitchFamily="34" charset="0"/>
              </a:rPr>
              <a:t> -   Home Appliances and Baby are the most frequently cross-sold products, with an order count of 77.</a:t>
            </a:r>
          </a:p>
          <a:p>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Furniture and Baby are also commonly bought with order count of 70.</a:t>
            </a:r>
          </a:p>
          <a:p>
            <a:pPr lvl="4"/>
            <a:endParaRPr lang="en-US" dirty="0" smtClean="0">
              <a:latin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Combination of 2 buying categories together</a:t>
            </a:r>
          </a:p>
          <a:p>
            <a:pPr marL="285750" lvl="4" indent="-285750">
              <a:buFontTx/>
              <a:buChar char="-"/>
            </a:pPr>
            <a:r>
              <a:rPr lang="en-US" dirty="0" smtClean="0">
                <a:latin typeface="Calibri" panose="020F0502020204030204" pitchFamily="34" charset="0"/>
                <a:cs typeface="Calibri" panose="020F0502020204030204" pitchFamily="34" charset="0"/>
              </a:rPr>
              <a:t>Toys &amp; Gifts, Stationery, and Construction Tools are the combination of products most frequently purchased.</a:t>
            </a:r>
          </a:p>
          <a:p>
            <a:pPr marL="0" lvl="4"/>
            <a:r>
              <a:rPr lang="en-US" dirty="0" smtClean="0">
                <a:latin typeface="Calibri" panose="020F0502020204030204" pitchFamily="34" charset="0"/>
                <a:cs typeface="Calibri" panose="020F0502020204030204" pitchFamily="34" charset="0"/>
              </a:rPr>
              <a:t>-   Home Appliances, Computers &amp; Accessories, and Construction Tools are also commonly bought together.</a:t>
            </a:r>
          </a:p>
          <a:p>
            <a:pPr marL="0" lvl="4"/>
            <a:endParaRPr lang="en-US" b="1" dirty="0">
              <a:solidFill>
                <a:schemeClr val="tx1"/>
              </a:solidFill>
              <a:latin typeface="Calibri" panose="020F0502020204030204" pitchFamily="34" charset="0"/>
              <a:cs typeface="Calibri" panose="020F0502020204030204" pitchFamily="34" charset="0"/>
            </a:endParaRPr>
          </a:p>
          <a:p>
            <a:pPr marL="0" lvl="4"/>
            <a:r>
              <a:rPr lang="en-US" b="1" dirty="0" smtClean="0">
                <a:solidFill>
                  <a:schemeClr val="tx1"/>
                </a:solidFill>
                <a:latin typeface="Calibri" panose="020F0502020204030204" pitchFamily="34" charset="0"/>
                <a:cs typeface="Calibri" panose="020F0502020204030204" pitchFamily="34" charset="0"/>
              </a:rPr>
              <a:t>Recommendation :</a:t>
            </a:r>
          </a:p>
          <a:p>
            <a:pPr marL="285750" lvl="4"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Offer targeted discounts or bundles for less common pairings to encourage customers to try new combinations.</a:t>
            </a:r>
            <a:endParaRPr lang="en-US" b="1" dirty="0" smtClean="0">
              <a:solidFill>
                <a:schemeClr val="tx1"/>
              </a:solidFill>
              <a:latin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Use customer purchase data to suggest personalized cross-selling combinations at checkout (e.g., "Customers who bought Furniture also purchased Fashion items").</a:t>
            </a:r>
            <a:endParaRPr lang="en-US" b="1" dirty="0" smtClean="0">
              <a:solidFill>
                <a:schemeClr val="tx1"/>
              </a:solidFill>
              <a:latin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Highlight complementary products that are less commonly paired but align with customer interests.</a:t>
            </a:r>
            <a:endParaRPr lang="en-US" b="1" dirty="0" smtClean="0">
              <a:solidFill>
                <a:schemeClr val="tx1"/>
              </a:solidFill>
              <a:latin typeface="Calibri" panose="020F0502020204030204" pitchFamily="34" charset="0"/>
              <a:cs typeface="Calibri" panose="020F0502020204030204" pitchFamily="34" charset="0"/>
            </a:endParaRPr>
          </a:p>
          <a:p>
            <a:pPr marL="285750" lvl="4"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Provide rewards for customers who purchase across multiple categories in a single transaction (e.g., loyalty points or discounts for buying from 3+ categories).</a:t>
            </a:r>
            <a:endParaRPr lang="en-US"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35501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66569" y="2056023"/>
            <a:ext cx="11058861" cy="22115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CATEGORY </a:t>
            </a:r>
            <a:br>
              <a:rPr lang="en-US" sz="6000" b="1" dirty="0" smtClean="0">
                <a:latin typeface="Rockwell" panose="02060603020205020403" pitchFamily="18" charset="0"/>
              </a:rPr>
            </a:br>
            <a:r>
              <a:rPr lang="en-US" sz="6000" b="1" dirty="0" smtClean="0">
                <a:latin typeface="Rockwell" panose="02060603020205020403" pitchFamily="18" charset="0"/>
              </a:rPr>
              <a:t>BEHAVIOR</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32775410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62342428"/>
              </p:ext>
            </p:extLst>
          </p:nvPr>
        </p:nvGraphicFramePr>
        <p:xfrm>
          <a:off x="375912" y="969401"/>
          <a:ext cx="6758984" cy="4851855"/>
        </p:xfrm>
        <a:graphic>
          <a:graphicData uri="http://schemas.openxmlformats.org/drawingml/2006/table">
            <a:tbl>
              <a:tblPr firstRow="1" bandRow="1">
                <a:effectLst>
                  <a:outerShdw blurRad="50800" dist="38100" dir="2700000" algn="tl" rotWithShape="0">
                    <a:prstClr val="black">
                      <a:alpha val="40000"/>
                    </a:prstClr>
                  </a:outerShdw>
                </a:effectLst>
                <a:tableStyleId>{284E427A-3D55-4303-BF80-6455036E1DE7}</a:tableStyleId>
              </a:tblPr>
              <a:tblGrid>
                <a:gridCol w="2370200"/>
                <a:gridCol w="1372566"/>
                <a:gridCol w="1534803"/>
                <a:gridCol w="1481415"/>
              </a:tblGrid>
              <a:tr h="931827">
                <a:tc>
                  <a:txBody>
                    <a:bodyPr/>
                    <a:lstStyle/>
                    <a:p>
                      <a:pPr algn="ctr" fontAlgn="b"/>
                      <a:r>
                        <a:rPr lang="en-US" sz="1600" b="1" i="0" u="none" strike="noStrike" dirty="0">
                          <a:solidFill>
                            <a:schemeClr val="bg1"/>
                          </a:solidFill>
                          <a:effectLst/>
                          <a:latin typeface="Times New Roman" panose="02020603050405020304" pitchFamily="18" charset="0"/>
                          <a:cs typeface="Times New Roman" panose="02020603050405020304" pitchFamily="18" charset="0"/>
                        </a:rPr>
                        <a:t>Category</a:t>
                      </a:r>
                    </a:p>
                  </a:txBody>
                  <a:tcPr marL="9525" marR="9525" marT="9525" marB="0" anchor="b">
                    <a:solidFill>
                      <a:srgbClr val="45818E"/>
                    </a:solidFill>
                  </a:tcPr>
                </a:tc>
                <a:tc>
                  <a:txBody>
                    <a:bodyPr/>
                    <a:lstStyle/>
                    <a:p>
                      <a:pPr algn="ctr" fontAlgn="b"/>
                      <a:r>
                        <a:rPr lang="en-US" sz="1600" b="1" i="0" u="none" strike="noStrike" dirty="0">
                          <a:solidFill>
                            <a:schemeClr val="bg1"/>
                          </a:solidFill>
                          <a:effectLst/>
                          <a:latin typeface="Times New Roman" panose="02020603050405020304" pitchFamily="18" charset="0"/>
                          <a:cs typeface="Times New Roman" panose="02020603050405020304" pitchFamily="18" charset="0"/>
                        </a:rPr>
                        <a:t>SALES_AMT</a:t>
                      </a:r>
                    </a:p>
                  </a:txBody>
                  <a:tcPr marL="9525" marR="9525" marT="9525" marB="0" anchor="b">
                    <a:solidFill>
                      <a:srgbClr val="45818E"/>
                    </a:solidFill>
                  </a:tcPr>
                </a:tc>
                <a:tc>
                  <a:txBody>
                    <a:bodyPr/>
                    <a:lstStyle/>
                    <a:p>
                      <a:pPr algn="ctr" fontAlgn="b"/>
                      <a:r>
                        <a:rPr lang="en-US" sz="1600" b="1" i="0" u="none" strike="noStrike" dirty="0">
                          <a:solidFill>
                            <a:schemeClr val="bg1"/>
                          </a:solidFill>
                          <a:effectLst/>
                          <a:latin typeface="Times New Roman" panose="02020603050405020304" pitchFamily="18" charset="0"/>
                          <a:cs typeface="Times New Roman" panose="02020603050405020304" pitchFamily="18" charset="0"/>
                        </a:rPr>
                        <a:t>Cumulative Sales</a:t>
                      </a:r>
                    </a:p>
                  </a:txBody>
                  <a:tcPr marL="9525" marR="9525" marT="9525" marB="0" anchor="b">
                    <a:solidFill>
                      <a:srgbClr val="45818E"/>
                    </a:solidFill>
                  </a:tcPr>
                </a:tc>
                <a:tc>
                  <a:txBody>
                    <a:bodyPr/>
                    <a:lstStyle/>
                    <a:p>
                      <a:pPr algn="ctr" fontAlgn="b"/>
                      <a:r>
                        <a:rPr lang="en-US" sz="1600" b="1" i="0" u="none" strike="noStrike" dirty="0">
                          <a:solidFill>
                            <a:schemeClr val="bg1"/>
                          </a:solidFill>
                          <a:effectLst/>
                          <a:latin typeface="Times New Roman" panose="02020603050405020304" pitchFamily="18" charset="0"/>
                          <a:cs typeface="Times New Roman" panose="02020603050405020304" pitchFamily="18" charset="0"/>
                        </a:rPr>
                        <a:t>Cumulative Percentage of Sales</a:t>
                      </a:r>
                    </a:p>
                  </a:txBody>
                  <a:tcPr marL="9525" marR="9525" marT="9525" marB="0" anchor="b">
                    <a:solidFill>
                      <a:srgbClr val="45818E"/>
                    </a:solidFill>
                  </a:tcPr>
                </a:tc>
              </a:tr>
              <a:tr h="280002">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Toys &amp; Gifts</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2.64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2.64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16.70</a:t>
                      </a:r>
                    </a:p>
                  </a:txBody>
                  <a:tcPr marL="9525" marR="9525" marT="9525" marB="0" anchor="b">
                    <a:solidFill>
                      <a:schemeClr val="bg2"/>
                    </a:solidFill>
                  </a:tcPr>
                </a:tc>
              </a:tr>
              <a:tr h="280002">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Home Appliances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1.79 M</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4.42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28.01</a:t>
                      </a:r>
                    </a:p>
                  </a:txBody>
                  <a:tcPr marL="9525" marR="9525" marT="9525" marB="0" anchor="b">
                    <a:solidFill>
                      <a:schemeClr val="bg2"/>
                    </a:solidFill>
                  </a:tcPr>
                </a:tc>
              </a:tr>
              <a:tr h="280002">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Baby</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1.71 M</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6.13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38.86</a:t>
                      </a:r>
                    </a:p>
                  </a:txBody>
                  <a:tcPr marL="9525" marR="9525" marT="9525" marB="0" anchor="b">
                    <a:solidFill>
                      <a:schemeClr val="bg2"/>
                    </a:solidFill>
                  </a:tcPr>
                </a:tc>
              </a:tr>
              <a:tr h="280002">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Food &amp; Beverages</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1.65 M</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7.78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49.30</a:t>
                      </a:r>
                    </a:p>
                  </a:txBody>
                  <a:tcPr marL="9525" marR="9525" marT="9525" marB="0" anchor="b">
                    <a:solidFill>
                      <a:schemeClr val="bg2"/>
                    </a:solidFill>
                  </a:tcPr>
                </a:tc>
              </a:tr>
              <a:tr h="280002">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Luggage_Accessories</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1.64 M</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9.42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59.70</a:t>
                      </a:r>
                    </a:p>
                  </a:txBody>
                  <a:tcPr marL="9525" marR="9525" marT="9525" marB="0" anchor="b">
                    <a:solidFill>
                      <a:schemeClr val="bg2"/>
                    </a:solidFill>
                  </a:tcPr>
                </a:tc>
              </a:tr>
              <a:tr h="280002">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Furniture</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1.35 M</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10.77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68.26</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Computers &amp; Accessories</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1.29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12.06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76.41</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Construction_Tools</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1.10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13.16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83.39</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Auto</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0.68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13.84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87.73</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Stationery</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0.68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14.52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92.03</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Electronics</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0.55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15.07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95.51</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Pet_Shop</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0.25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15.32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97.11</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Fashion</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0.24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 15.57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98.65</a:t>
                      </a:r>
                    </a:p>
                  </a:txBody>
                  <a:tcPr marL="9525" marR="9525" marT="9525" marB="0" anchor="b">
                    <a:solidFill>
                      <a:schemeClr val="bg2"/>
                    </a:solidFill>
                  </a:tcPr>
                </a:tc>
              </a:tr>
              <a:tr h="280002">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No data</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0.21 M</a:t>
                      </a:r>
                    </a:p>
                  </a:txBody>
                  <a:tcPr marL="9525" marR="9525" marT="9525" marB="0" anchor="b">
                    <a:solidFill>
                      <a:schemeClr val="bg2"/>
                    </a:solidFill>
                  </a:tcPr>
                </a:tc>
                <a:tc>
                  <a:txBody>
                    <a:bodyPr/>
                    <a:lstStyle/>
                    <a:p>
                      <a:pPr algn="ctr" fontAlgn="b"/>
                      <a:r>
                        <a:rPr lang="en-US" sz="1600" b="0" i="0" u="none" strike="noStrike">
                          <a:solidFill>
                            <a:srgbClr val="000000"/>
                          </a:solidFill>
                          <a:effectLst/>
                          <a:latin typeface="Times New Roman" panose="02020603050405020304" pitchFamily="18" charset="0"/>
                          <a:cs typeface="Times New Roman" panose="02020603050405020304" pitchFamily="18" charset="0"/>
                        </a:rPr>
                        <a:t> 15.78 M</a:t>
                      </a:r>
                    </a:p>
                  </a:txBody>
                  <a:tcPr marL="9525" marR="9525" marT="9525" marB="0" anchor="b">
                    <a:solidFill>
                      <a:schemeClr val="bg2"/>
                    </a:solid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100.00</a:t>
                      </a:r>
                    </a:p>
                  </a:txBody>
                  <a:tcPr marL="9525" marR="9525" marT="9525" marB="0" anchor="b">
                    <a:solidFill>
                      <a:schemeClr val="bg2"/>
                    </a:solidFill>
                  </a:tcPr>
                </a:tc>
              </a:tr>
            </a:tbl>
          </a:graphicData>
        </a:graphic>
      </p:graphicFrame>
      <p:sp>
        <p:nvSpPr>
          <p:cNvPr id="8" name="TextBox 7"/>
          <p:cNvSpPr txBox="1"/>
          <p:nvPr/>
        </p:nvSpPr>
        <p:spPr>
          <a:xfrm>
            <a:off x="7857094" y="1229107"/>
            <a:ext cx="3907147" cy="147732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Pareto analysis </a:t>
            </a:r>
            <a:r>
              <a:rPr lang="en-US" dirty="0">
                <a:latin typeface="Calibri" panose="020F0502020204030204" pitchFamily="34" charset="0"/>
                <a:cs typeface="Calibri" panose="020F0502020204030204" pitchFamily="34" charset="0"/>
              </a:rPr>
              <a:t>is a decision-making tool used to compare and fix problems strategically. It uses the Pareto principle, which is also known as the </a:t>
            </a:r>
            <a:r>
              <a:rPr lang="en-US" b="1" dirty="0">
                <a:latin typeface="Calibri" panose="020F0502020204030204" pitchFamily="34" charset="0"/>
                <a:cs typeface="Calibri" panose="020F0502020204030204" pitchFamily="34" charset="0"/>
              </a:rPr>
              <a:t>80/20 rule</a:t>
            </a:r>
          </a:p>
        </p:txBody>
      </p:sp>
    </p:spTree>
    <p:extLst>
      <p:ext uri="{BB962C8B-B14F-4D97-AF65-F5344CB8AC3E}">
        <p14:creationId xmlns:p14="http://schemas.microsoft.com/office/powerpoint/2010/main" val="8429060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295468738"/>
              </p:ext>
            </p:extLst>
          </p:nvPr>
        </p:nvGraphicFramePr>
        <p:xfrm>
          <a:off x="425527" y="928793"/>
          <a:ext cx="10934163" cy="51242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40790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082591591"/>
              </p:ext>
            </p:extLst>
          </p:nvPr>
        </p:nvGraphicFramePr>
        <p:xfrm>
          <a:off x="437882" y="991066"/>
          <a:ext cx="11062952" cy="47271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942528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675886" y="1124258"/>
            <a:ext cx="9498423" cy="1754326"/>
          </a:xfrm>
          <a:prstGeom prst="rect">
            <a:avLst/>
          </a:prstGeom>
          <a:noFill/>
        </p:spPr>
        <p:txBody>
          <a:bodyPr wrap="square" rtlCol="0">
            <a:spAutoFit/>
          </a:bodyPr>
          <a:lstStyle/>
          <a:p>
            <a:r>
              <a:rPr lang="en-US" b="1" dirty="0" smtClean="0">
                <a:solidFill>
                  <a:schemeClr val="tx1"/>
                </a:solidFill>
                <a:latin typeface="Times New Roman" panose="02020603050405020304" pitchFamily="18" charset="0"/>
                <a:cs typeface="Times New Roman" panose="02020603050405020304" pitchFamily="18" charset="0"/>
              </a:rPr>
              <a:t>Category Penetration </a:t>
            </a:r>
          </a:p>
          <a:p>
            <a:endParaRPr lang="en-US"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aim of calculating “Category Penetration” is to know, how popular that category </a:t>
            </a:r>
            <a:r>
              <a:rPr lang="en-US" dirty="0" smtClean="0">
                <a:latin typeface="Times New Roman" panose="02020603050405020304" pitchFamily="18" charset="0"/>
                <a:cs typeface="Times New Roman" panose="02020603050405020304" pitchFamily="18" charset="0"/>
              </a:rPr>
              <a:t>is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8" name="Rounded Rectangle 7"/>
          <p:cNvSpPr/>
          <p:nvPr/>
        </p:nvSpPr>
        <p:spPr>
          <a:xfrm>
            <a:off x="2912366" y="2942561"/>
            <a:ext cx="6586518" cy="1069053"/>
          </a:xfrm>
          <a:prstGeom prst="round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alibri" panose="020F0502020204030204" pitchFamily="34" charset="0"/>
                <a:cs typeface="Calibri" panose="020F0502020204030204" pitchFamily="34" charset="0"/>
              </a:rPr>
              <a:t>Category Penetration = </a:t>
            </a:r>
            <a:r>
              <a:rPr lang="en-US" dirty="0" smtClean="0">
                <a:solidFill>
                  <a:schemeClr val="tx1"/>
                </a:solidFill>
                <a:latin typeface="Calibri" panose="020F0502020204030204" pitchFamily="34" charset="0"/>
                <a:cs typeface="Calibri" panose="020F0502020204030204" pitchFamily="34" charset="0"/>
              </a:rPr>
              <a:t>  </a:t>
            </a:r>
            <a:r>
              <a:rPr lang="en-US" u="sng" dirty="0" smtClean="0">
                <a:solidFill>
                  <a:schemeClr val="tx1"/>
                </a:solidFill>
                <a:latin typeface="Calibri" panose="020F0502020204030204" pitchFamily="34" charset="0"/>
                <a:cs typeface="Calibri" panose="020F0502020204030204" pitchFamily="34" charset="0"/>
              </a:rPr>
              <a:t>Number </a:t>
            </a:r>
            <a:r>
              <a:rPr lang="en-US" u="sng" dirty="0">
                <a:solidFill>
                  <a:schemeClr val="tx1"/>
                </a:solidFill>
                <a:latin typeface="Calibri" panose="020F0502020204030204" pitchFamily="34" charset="0"/>
                <a:cs typeface="Calibri" panose="020F0502020204030204" pitchFamily="34" charset="0"/>
              </a:rPr>
              <a:t>of Orders containing that category * (100) </a:t>
            </a:r>
          </a:p>
          <a:p>
            <a:r>
              <a:rPr lang="en-US" dirty="0">
                <a:solidFill>
                  <a:schemeClr val="tx1"/>
                </a:solidFill>
                <a:latin typeface="Calibri" panose="020F0502020204030204" pitchFamily="34" charset="0"/>
                <a:cs typeface="Calibri" panose="020F0502020204030204" pitchFamily="34" charset="0"/>
              </a:rPr>
              <a:t>			</a:t>
            </a:r>
            <a:r>
              <a:rPr lang="en-US" dirty="0" smtClean="0">
                <a:solidFill>
                  <a:schemeClr val="tx1"/>
                </a:solidFill>
                <a:latin typeface="Calibri" panose="020F0502020204030204" pitchFamily="34" charset="0"/>
                <a:cs typeface="Calibri" panose="020F0502020204030204" pitchFamily="34" charset="0"/>
              </a:rPr>
              <a:t>Total </a:t>
            </a:r>
            <a:r>
              <a:rPr lang="en-US" dirty="0">
                <a:solidFill>
                  <a:schemeClr val="tx1"/>
                </a:solidFill>
                <a:latin typeface="Calibri" panose="020F0502020204030204" pitchFamily="34" charset="0"/>
                <a:cs typeface="Calibri" panose="020F0502020204030204" pitchFamily="34" charset="0"/>
              </a:rPr>
              <a:t>number of Order</a:t>
            </a:r>
          </a:p>
        </p:txBody>
      </p:sp>
    </p:spTree>
    <p:extLst>
      <p:ext uri="{BB962C8B-B14F-4D97-AF65-F5344CB8AC3E}">
        <p14:creationId xmlns:p14="http://schemas.microsoft.com/office/powerpoint/2010/main" val="379302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Tables</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4" name="Rounded Rectangle 3"/>
          <p:cNvSpPr/>
          <p:nvPr/>
        </p:nvSpPr>
        <p:spPr>
          <a:xfrm>
            <a:off x="4816698" y="1161246"/>
            <a:ext cx="2318197" cy="824248"/>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Order Table</a:t>
            </a:r>
            <a:endParaRPr lang="en-US" sz="2400" b="1" dirty="0">
              <a:solidFill>
                <a:schemeClr val="bg1"/>
              </a:solidFill>
            </a:endParaRPr>
          </a:p>
        </p:txBody>
      </p:sp>
      <p:sp>
        <p:nvSpPr>
          <p:cNvPr id="7" name="Rounded Rectangle 6"/>
          <p:cNvSpPr/>
          <p:nvPr/>
        </p:nvSpPr>
        <p:spPr>
          <a:xfrm>
            <a:off x="8539217" y="2326783"/>
            <a:ext cx="2318197" cy="824248"/>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OrdersPayment</a:t>
            </a:r>
          </a:p>
          <a:p>
            <a:pPr algn="ctr"/>
            <a:r>
              <a:rPr lang="en-US" sz="2400" b="1" dirty="0" smtClean="0">
                <a:solidFill>
                  <a:schemeClr val="bg1"/>
                </a:solidFill>
              </a:rPr>
              <a:t>Table</a:t>
            </a:r>
            <a:endParaRPr lang="en-US" sz="2400" b="1" dirty="0" smtClean="0">
              <a:solidFill>
                <a:schemeClr val="bg1"/>
              </a:solidFill>
            </a:endParaRPr>
          </a:p>
        </p:txBody>
      </p:sp>
      <p:sp>
        <p:nvSpPr>
          <p:cNvPr id="8" name="Rounded Rectangle 7"/>
          <p:cNvSpPr/>
          <p:nvPr/>
        </p:nvSpPr>
        <p:spPr>
          <a:xfrm>
            <a:off x="1049628" y="3953814"/>
            <a:ext cx="2318197" cy="824248"/>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StoresInfo </a:t>
            </a:r>
          </a:p>
          <a:p>
            <a:pPr algn="ctr"/>
            <a:r>
              <a:rPr lang="en-US" sz="2400" b="1" dirty="0" smtClean="0">
                <a:solidFill>
                  <a:schemeClr val="bg1"/>
                </a:solidFill>
              </a:rPr>
              <a:t>Table</a:t>
            </a:r>
            <a:endParaRPr lang="en-US" sz="2400" b="1" dirty="0">
              <a:solidFill>
                <a:schemeClr val="bg1"/>
              </a:solidFill>
            </a:endParaRPr>
          </a:p>
        </p:txBody>
      </p:sp>
      <p:sp>
        <p:nvSpPr>
          <p:cNvPr id="9" name="Rounded Rectangle 8"/>
          <p:cNvSpPr/>
          <p:nvPr/>
        </p:nvSpPr>
        <p:spPr>
          <a:xfrm>
            <a:off x="1049628" y="2228046"/>
            <a:ext cx="2318197" cy="824248"/>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Customer </a:t>
            </a:r>
          </a:p>
          <a:p>
            <a:pPr algn="ctr"/>
            <a:r>
              <a:rPr lang="en-US" sz="2400" b="1" dirty="0" smtClean="0">
                <a:solidFill>
                  <a:schemeClr val="bg1"/>
                </a:solidFill>
              </a:rPr>
              <a:t>Table</a:t>
            </a:r>
            <a:endParaRPr lang="en-US" sz="2400" b="1" dirty="0">
              <a:solidFill>
                <a:schemeClr val="bg1"/>
              </a:solidFill>
            </a:endParaRPr>
          </a:p>
        </p:txBody>
      </p:sp>
      <p:sp>
        <p:nvSpPr>
          <p:cNvPr id="10" name="Rounded Rectangle 9"/>
          <p:cNvSpPr/>
          <p:nvPr/>
        </p:nvSpPr>
        <p:spPr>
          <a:xfrm>
            <a:off x="4816698" y="4859628"/>
            <a:ext cx="2318197" cy="824248"/>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ProductsInfo</a:t>
            </a:r>
          </a:p>
          <a:p>
            <a:pPr algn="ctr"/>
            <a:r>
              <a:rPr lang="en-US" sz="2400" b="1" dirty="0" smtClean="0">
                <a:solidFill>
                  <a:schemeClr val="bg1"/>
                </a:solidFill>
              </a:rPr>
              <a:t>Table</a:t>
            </a:r>
            <a:endParaRPr lang="en-US" sz="2400" b="1" dirty="0">
              <a:solidFill>
                <a:schemeClr val="bg1"/>
              </a:solidFill>
            </a:endParaRPr>
          </a:p>
        </p:txBody>
      </p:sp>
      <p:sp>
        <p:nvSpPr>
          <p:cNvPr id="11" name="Rounded Rectangle 10"/>
          <p:cNvSpPr/>
          <p:nvPr/>
        </p:nvSpPr>
        <p:spPr>
          <a:xfrm>
            <a:off x="8539216" y="3953814"/>
            <a:ext cx="2318197" cy="824248"/>
          </a:xfrm>
          <a:prstGeom prst="roundRect">
            <a:avLst/>
          </a:prstGeom>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OrderReview</a:t>
            </a:r>
          </a:p>
          <a:p>
            <a:pPr algn="ctr"/>
            <a:r>
              <a:rPr lang="en-US" sz="2400" b="1" dirty="0" smtClean="0">
                <a:solidFill>
                  <a:schemeClr val="bg1"/>
                </a:solidFill>
              </a:rPr>
              <a:t>Table</a:t>
            </a:r>
            <a:endParaRPr lang="en-US" sz="2400" b="1" dirty="0" smtClean="0">
              <a:solidFill>
                <a:schemeClr val="bg1"/>
              </a:solidFill>
            </a:endParaRPr>
          </a:p>
        </p:txBody>
      </p:sp>
      <p:cxnSp>
        <p:nvCxnSpPr>
          <p:cNvPr id="13" name="Elbow Connector 12"/>
          <p:cNvCxnSpPr>
            <a:stCxn id="4" idx="3"/>
            <a:endCxn id="7" idx="0"/>
          </p:cNvCxnSpPr>
          <p:nvPr/>
        </p:nvCxnSpPr>
        <p:spPr>
          <a:xfrm>
            <a:off x="7134895" y="1573370"/>
            <a:ext cx="2563421" cy="75341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4" idx="1"/>
            <a:endCxn id="9" idx="0"/>
          </p:cNvCxnSpPr>
          <p:nvPr/>
        </p:nvCxnSpPr>
        <p:spPr>
          <a:xfrm rot="10800000" flipV="1">
            <a:off x="2208728" y="1573370"/>
            <a:ext cx="2607971" cy="65467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2"/>
            <a:endCxn id="8" idx="0"/>
          </p:cNvCxnSpPr>
          <p:nvPr/>
        </p:nvCxnSpPr>
        <p:spPr>
          <a:xfrm>
            <a:off x="2208727" y="3052294"/>
            <a:ext cx="0" cy="90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11" idx="0"/>
          </p:cNvCxnSpPr>
          <p:nvPr/>
        </p:nvCxnSpPr>
        <p:spPr>
          <a:xfrm flipH="1">
            <a:off x="9698315" y="3151031"/>
            <a:ext cx="1" cy="802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0" idx="1"/>
          </p:cNvCxnSpPr>
          <p:nvPr/>
        </p:nvCxnSpPr>
        <p:spPr>
          <a:xfrm rot="16200000" flipH="1">
            <a:off x="3265867" y="3720921"/>
            <a:ext cx="493690" cy="260797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7134896" y="1573371"/>
            <a:ext cx="2563421" cy="753413"/>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flipV="1">
            <a:off x="2208729" y="1573371"/>
            <a:ext cx="2607971" cy="654676"/>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08728" y="3052295"/>
            <a:ext cx="0" cy="9015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9698316" y="3151032"/>
            <a:ext cx="1" cy="80278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6200000" flipH="1">
            <a:off x="3265868" y="3720922"/>
            <a:ext cx="493690" cy="2607971"/>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5400000">
            <a:off x="8169759" y="3794713"/>
            <a:ext cx="493690" cy="2473267"/>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0932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273491115"/>
              </p:ext>
            </p:extLst>
          </p:nvPr>
        </p:nvGraphicFramePr>
        <p:xfrm>
          <a:off x="618186" y="981657"/>
          <a:ext cx="10882647" cy="4672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79405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86953006"/>
              </p:ext>
            </p:extLst>
          </p:nvPr>
        </p:nvGraphicFramePr>
        <p:xfrm>
          <a:off x="580074" y="939681"/>
          <a:ext cx="10779616" cy="50876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369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525605623"/>
              </p:ext>
            </p:extLst>
          </p:nvPr>
        </p:nvGraphicFramePr>
        <p:xfrm>
          <a:off x="605832" y="1031423"/>
          <a:ext cx="10753858" cy="48542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17645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08461" y="1241142"/>
            <a:ext cx="10425701" cy="3970318"/>
          </a:xfrm>
          <a:prstGeom prst="rect">
            <a:avLst/>
          </a:prstGeom>
          <a:noFill/>
        </p:spPr>
        <p:txBody>
          <a:bodyPr wrap="square" rtlCol="0">
            <a:spAutoFit/>
          </a:bodyPr>
          <a:lstStyle/>
          <a:p>
            <a:r>
              <a:rPr lang="en-US" b="1" dirty="0" smtClean="0">
                <a:solidFill>
                  <a:schemeClr val="tx1"/>
                </a:solidFill>
                <a:latin typeface="Times New Roman" panose="02020603050405020304" pitchFamily="18" charset="0"/>
                <a:cs typeface="Times New Roman" panose="02020603050405020304" pitchFamily="18" charset="0"/>
              </a:rPr>
              <a:t>Category Penetration </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Observations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October 2021, Toys &amp; Gifts had the highest </a:t>
            </a:r>
            <a:r>
              <a:rPr lang="en-US" dirty="0" smtClean="0">
                <a:latin typeface="Times New Roman" panose="02020603050405020304" pitchFamily="18" charset="0"/>
                <a:cs typeface="Times New Roman" panose="02020603050405020304" pitchFamily="18" charset="0"/>
              </a:rPr>
              <a:t>penetration.</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year 2022:</a:t>
            </a:r>
          </a:p>
          <a:p>
            <a:r>
              <a:rPr lang="en-US" dirty="0" smtClean="0">
                <a:latin typeface="Times New Roman" panose="02020603050405020304" pitchFamily="18" charset="0"/>
                <a:cs typeface="Times New Roman" panose="02020603050405020304" pitchFamily="18" charset="0"/>
              </a:rPr>
              <a:t>          -  Toys </a:t>
            </a:r>
            <a:r>
              <a:rPr lang="en-US" dirty="0">
                <a:latin typeface="Times New Roman" panose="02020603050405020304" pitchFamily="18" charset="0"/>
                <a:cs typeface="Times New Roman" panose="02020603050405020304" pitchFamily="18" charset="0"/>
              </a:rPr>
              <a:t>&amp; Gifts had the highest penetration throughout the year, except in February, when </a:t>
            </a:r>
            <a:r>
              <a:rPr lang="en-US" dirty="0" smtClean="0">
                <a:latin typeface="Times New Roman" panose="02020603050405020304" pitchFamily="18" charset="0"/>
                <a:cs typeface="Times New Roman" panose="02020603050405020304" pitchFamily="18" charset="0"/>
              </a:rPr>
              <a:t>Furniture has </a:t>
            </a:r>
            <a:r>
              <a:rPr lang="en-US" dirty="0">
                <a:latin typeface="Times New Roman" panose="02020603050405020304" pitchFamily="18" charset="0"/>
                <a:cs typeface="Times New Roman" panose="02020603050405020304" pitchFamily="18" charset="0"/>
              </a:rPr>
              <a:t>the highest penetration.</a:t>
            </a:r>
          </a:p>
          <a:p>
            <a:r>
              <a:rPr lang="en-US" dirty="0" smtClean="0">
                <a:latin typeface="Times New Roman" panose="02020603050405020304" pitchFamily="18" charset="0"/>
                <a:cs typeface="Times New Roman" panose="02020603050405020304" pitchFamily="18" charset="0"/>
              </a:rPr>
              <a:t>          -  Pet </a:t>
            </a:r>
            <a:r>
              <a:rPr lang="en-US" dirty="0">
                <a:latin typeface="Times New Roman" panose="02020603050405020304" pitchFamily="18" charset="0"/>
                <a:cs typeface="Times New Roman" panose="02020603050405020304" pitchFamily="18" charset="0"/>
              </a:rPr>
              <a:t>Shop had the least penetration</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the year 2023: </a:t>
            </a:r>
          </a:p>
          <a:p>
            <a:r>
              <a:rPr lang="en-US" dirty="0" smtClean="0">
                <a:latin typeface="Times New Roman" panose="02020603050405020304" pitchFamily="18" charset="0"/>
                <a:cs typeface="Times New Roman" panose="02020603050405020304" pitchFamily="18" charset="0"/>
              </a:rPr>
              <a:t>          - From Jan to August, </a:t>
            </a:r>
            <a:r>
              <a:rPr lang="en-US" dirty="0">
                <a:latin typeface="Times New Roman" panose="02020603050405020304" pitchFamily="18" charset="0"/>
                <a:cs typeface="Times New Roman" panose="02020603050405020304" pitchFamily="18" charset="0"/>
              </a:rPr>
              <a:t>Toys &amp; Gifts had the highest </a:t>
            </a:r>
            <a:r>
              <a:rPr lang="en-US" dirty="0" smtClean="0">
                <a:latin typeface="Times New Roman" panose="02020603050405020304" pitchFamily="18" charset="0"/>
                <a:cs typeface="Times New Roman" panose="02020603050405020304" pitchFamily="18" charset="0"/>
              </a:rPr>
              <a:t>penetration and # NA has the least.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In </a:t>
            </a:r>
            <a:r>
              <a:rPr lang="en-US" dirty="0">
                <a:latin typeface="Times New Roman" panose="02020603050405020304" pitchFamily="18" charset="0"/>
                <a:cs typeface="Times New Roman" panose="02020603050405020304" pitchFamily="18" charset="0"/>
              </a:rPr>
              <a:t>September, the Toys &amp; Gifts and Food &amp; Beverages categories had the highest </a:t>
            </a:r>
            <a:r>
              <a:rPr lang="en-US" dirty="0" smtClean="0">
                <a:latin typeface="Times New Roman" panose="02020603050405020304" pitchFamily="18" charset="0"/>
                <a:cs typeface="Times New Roman" panose="02020603050405020304" pitchFamily="18" charset="0"/>
              </a:rPr>
              <a:t>penetration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and Pet shop has the least.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386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482703" y="1228263"/>
            <a:ext cx="10618885" cy="2862322"/>
          </a:xfrm>
          <a:prstGeom prst="rect">
            <a:avLst/>
          </a:prstGeom>
          <a:noFill/>
        </p:spPr>
        <p:txBody>
          <a:bodyPr wrap="square" rtlCol="0">
            <a:spAutoFit/>
          </a:bodyPr>
          <a:lstStyle/>
          <a:p>
            <a:r>
              <a:rPr lang="en-US" b="1" dirty="0" smtClean="0">
                <a:solidFill>
                  <a:schemeClr val="tx1"/>
                </a:solidFill>
                <a:latin typeface="Times New Roman" panose="02020603050405020304" pitchFamily="18" charset="0"/>
                <a:cs typeface="Times New Roman" panose="02020603050405020304" pitchFamily="18" charset="0"/>
              </a:rPr>
              <a:t>Category Penetration </a:t>
            </a:r>
          </a:p>
          <a:p>
            <a:endParaRPr lang="en-US" b="1" dirty="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 Recommendation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Launch seasonal campaigns during peak months to further boost its performance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reasons for low penetration (e.g., limited product range, awareness, or demand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the category in advertising campaigns and optimize inventory to capitalize on customer interest</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Investigate why #NA consistently has the least penetration and address potential data or categorization issues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periods where Food &amp; Beverages and Toys &amp; Gifts both have high penetration, design cross-category promotions (e.g., family-friendly deals) to drive sales across multiple categories.</a:t>
            </a:r>
            <a:endParaRPr lang="en-US" b="1"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customer segmentation to recommend complementary products based on purchase behavior</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73311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494046043"/>
              </p:ext>
            </p:extLst>
          </p:nvPr>
        </p:nvGraphicFramePr>
        <p:xfrm>
          <a:off x="669700" y="1053492"/>
          <a:ext cx="10573555" cy="45874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46474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Category Behavior</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420783" y="1035974"/>
            <a:ext cx="11327223" cy="4247317"/>
          </a:xfrm>
          <a:prstGeom prst="rect">
            <a:avLst/>
          </a:prstGeom>
          <a:noFill/>
        </p:spPr>
        <p:txBody>
          <a:bodyPr wrap="square" rtlCol="0">
            <a:spAutoFit/>
          </a:bodyPr>
          <a:lstStyle/>
          <a:p>
            <a:r>
              <a:rPr lang="en-US" b="1" dirty="0" smtClean="0">
                <a:solidFill>
                  <a:schemeClr val="tx1"/>
                </a:solidFill>
                <a:latin typeface="Times New Roman" panose="02020603050405020304" pitchFamily="18" charset="0"/>
                <a:cs typeface="Times New Roman" panose="02020603050405020304" pitchFamily="18" charset="0"/>
              </a:rPr>
              <a:t>Observations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supports the Pareto principle: a small number of categories contribute to the majority of </a:t>
            </a:r>
            <a:r>
              <a:rPr lang="en-US" dirty="0" smtClean="0">
                <a:latin typeface="Times New Roman" panose="02020603050405020304" pitchFamily="18" charset="0"/>
                <a:cs typeface="Times New Roman" panose="02020603050405020304" pitchFamily="18" charset="0"/>
              </a:rPr>
              <a:t>sales.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Toys </a:t>
            </a:r>
            <a:r>
              <a:rPr lang="en-US" dirty="0">
                <a:latin typeface="Times New Roman" panose="02020603050405020304" pitchFamily="18" charset="0"/>
                <a:cs typeface="Times New Roman" panose="02020603050405020304" pitchFamily="18" charset="0"/>
              </a:rPr>
              <a:t>&amp; Gifts has the highest individual sales amount and contributes 16.7% to total </a:t>
            </a:r>
            <a:r>
              <a:rPr lang="en-US" dirty="0" smtClean="0">
                <a:latin typeface="Times New Roman" panose="02020603050405020304" pitchFamily="18" charset="0"/>
                <a:cs typeface="Times New Roman" panose="02020603050405020304" pitchFamily="18" charset="0"/>
              </a:rPr>
              <a:t>sales.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top five categories collectively account for almost 60% of total </a:t>
            </a:r>
            <a:r>
              <a:rPr lang="en-US" dirty="0" smtClean="0">
                <a:latin typeface="Times New Roman" panose="02020603050405020304" pitchFamily="18" charset="0"/>
                <a:cs typeface="Times New Roman" panose="02020603050405020304" pitchFamily="18" charset="0"/>
              </a:rPr>
              <a:t>sales.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bottom categories (Auto, Stationery, Electronics, Pet Shop, Fashion, and No Data) together contribute approximately 12% of total </a:t>
            </a:r>
            <a:r>
              <a:rPr lang="en-US" dirty="0" smtClean="0">
                <a:latin typeface="Times New Roman" panose="02020603050405020304" pitchFamily="18" charset="0"/>
                <a:cs typeface="Times New Roman" panose="02020603050405020304" pitchFamily="18" charset="0"/>
              </a:rPr>
              <a:t>sales.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"Home Appliances" category has the highest profit percentage (13.35</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specific issues (e.g., pricing, product quality, inventory, or marketing) for low-performing categories like Auto, Stationery, Electronics, Pet Shop, and Fashion</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Introduce targeted promotions or bundle deals to boost sales in these categories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strategies contributing to the high profit percentage in Home Appliances and apply them to other categories to increase margins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 promotional events or flash sales for underperforming categories to attract customer attention</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6716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66569" y="2056023"/>
            <a:ext cx="11058861" cy="22115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CUSTOMER</a:t>
            </a:r>
            <a:br>
              <a:rPr lang="en-US" sz="6000" b="1" dirty="0" smtClean="0">
                <a:latin typeface="Rockwell" panose="02060603020205020403" pitchFamily="18" charset="0"/>
              </a:rPr>
            </a:br>
            <a:r>
              <a:rPr lang="en-US" sz="6000" b="1" dirty="0" smtClean="0">
                <a:latin typeface="Rockwell" panose="02060603020205020403" pitchFamily="18" charset="0"/>
              </a:rPr>
              <a:t>SATISFACTION</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12985571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Satisfaction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880416811"/>
              </p:ext>
            </p:extLst>
          </p:nvPr>
        </p:nvGraphicFramePr>
        <p:xfrm>
          <a:off x="218939" y="1301022"/>
          <a:ext cx="5550795" cy="39406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208807990"/>
              </p:ext>
            </p:extLst>
          </p:nvPr>
        </p:nvGraphicFramePr>
        <p:xfrm>
          <a:off x="6143224" y="1300766"/>
          <a:ext cx="5653826" cy="3992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574702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Satisfaction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57576509"/>
              </p:ext>
            </p:extLst>
          </p:nvPr>
        </p:nvGraphicFramePr>
        <p:xfrm>
          <a:off x="334850" y="906377"/>
          <a:ext cx="3696237" cy="2545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765704155"/>
              </p:ext>
            </p:extLst>
          </p:nvPr>
        </p:nvGraphicFramePr>
        <p:xfrm>
          <a:off x="7028452" y="3782665"/>
          <a:ext cx="4794353" cy="22188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646691179"/>
              </p:ext>
            </p:extLst>
          </p:nvPr>
        </p:nvGraphicFramePr>
        <p:xfrm>
          <a:off x="579548" y="3753182"/>
          <a:ext cx="6156103" cy="223549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2900925955"/>
              </p:ext>
            </p:extLst>
          </p:nvPr>
        </p:nvGraphicFramePr>
        <p:xfrm>
          <a:off x="8210417" y="957891"/>
          <a:ext cx="3651025" cy="259667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p:cNvGraphicFramePr>
          <p:nvPr>
            <p:extLst>
              <p:ext uri="{D42A27DB-BD31-4B8C-83A1-F6EECF244321}">
                <p14:modId xmlns:p14="http://schemas.microsoft.com/office/powerpoint/2010/main" val="725485524"/>
              </p:ext>
            </p:extLst>
          </p:nvPr>
        </p:nvGraphicFramePr>
        <p:xfrm>
          <a:off x="4289423" y="932133"/>
          <a:ext cx="3631084" cy="255804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9520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availability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0" y="824736"/>
            <a:ext cx="12054626" cy="5381730"/>
          </a:xfrm>
          <a:prstGeom prst="rect">
            <a:avLst/>
          </a:prstGeom>
          <a:noFill/>
        </p:spPr>
        <p:txBody>
          <a:bodyPr wrap="square" rtlCol="0">
            <a:spAutoFit/>
          </a:bodyPr>
          <a:lstStyle/>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1. Customers Table :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a:t>
            </a:r>
            <a:r>
              <a:rPr lang="en-US" dirty="0" err="1" smtClean="0">
                <a:latin typeface="Times New Roman" panose="02020603050405020304" pitchFamily="18" charset="0"/>
                <a:cs typeface="Times New Roman" panose="02020603050405020304" pitchFamily="18" charset="0"/>
                <a:sym typeface="Inter"/>
              </a:rPr>
              <a:t>i</a:t>
            </a:r>
            <a:r>
              <a:rPr lang="en-US" dirty="0" smtClean="0">
                <a:latin typeface="Times New Roman" panose="02020603050405020304" pitchFamily="18" charset="0"/>
                <a:cs typeface="Times New Roman" panose="02020603050405020304" pitchFamily="18" charset="0"/>
                <a:sym typeface="Inter"/>
              </a:rPr>
              <a:t>) CustId 	(ii) Customer_City 		(iii) Customer_State 	(iv) Gender</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2. Orders Table :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a:t>
            </a:r>
            <a:r>
              <a:rPr lang="en-US" dirty="0" err="1" smtClean="0">
                <a:latin typeface="Times New Roman" panose="02020603050405020304" pitchFamily="18" charset="0"/>
                <a:cs typeface="Times New Roman" panose="02020603050405020304" pitchFamily="18" charset="0"/>
                <a:sym typeface="Inter"/>
              </a:rPr>
              <a:t>i</a:t>
            </a:r>
            <a:r>
              <a:rPr lang="en-US" dirty="0" smtClean="0">
                <a:latin typeface="Times New Roman" panose="02020603050405020304" pitchFamily="18" charset="0"/>
                <a:cs typeface="Times New Roman" panose="02020603050405020304" pitchFamily="18" charset="0"/>
                <a:sym typeface="Inter"/>
              </a:rPr>
              <a:t>) Customer_Id 		(ii) Order_Id		(iii) Product_Id	(iv) Channel 		</a:t>
            </a:r>
          </a:p>
          <a:p>
            <a:pPr marL="345441" lvl="1" algn="just">
              <a:lnSpc>
                <a:spcPct val="120000"/>
              </a:lnSpc>
            </a:pPr>
            <a:r>
              <a:rPr lang="en-US" dirty="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(v)  Delivered_StoreID 	(vi) Bill_date_timestamp	(vii) Quantity	(viii) Cost Per Unit</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(ix) MRP 		(x) Discount		(xi) Total Amount</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3. OrderPayments Table :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a:t>
            </a:r>
            <a:r>
              <a:rPr lang="en-US" dirty="0" err="1" smtClean="0">
                <a:latin typeface="Times New Roman" panose="02020603050405020304" pitchFamily="18" charset="0"/>
                <a:cs typeface="Times New Roman" panose="02020603050405020304" pitchFamily="18" charset="0"/>
                <a:sym typeface="Inter"/>
              </a:rPr>
              <a:t>i</a:t>
            </a:r>
            <a:r>
              <a:rPr lang="en-US" dirty="0" smtClean="0">
                <a:latin typeface="Times New Roman" panose="02020603050405020304" pitchFamily="18" charset="0"/>
                <a:cs typeface="Times New Roman" panose="02020603050405020304" pitchFamily="18" charset="0"/>
                <a:sym typeface="Inter"/>
              </a:rPr>
              <a:t>) Order_id		(ii) Payment_type 	(iii) Payment_value</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4. OrderReview_Ratings Table :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a:t>
            </a:r>
            <a:r>
              <a:rPr lang="en-US" dirty="0" err="1" smtClean="0">
                <a:latin typeface="Times New Roman" panose="02020603050405020304" pitchFamily="18" charset="0"/>
                <a:cs typeface="Times New Roman" panose="02020603050405020304" pitchFamily="18" charset="0"/>
                <a:sym typeface="Inter"/>
              </a:rPr>
              <a:t>i</a:t>
            </a:r>
            <a:r>
              <a:rPr lang="en-US" dirty="0" smtClean="0">
                <a:latin typeface="Times New Roman" panose="02020603050405020304" pitchFamily="18" charset="0"/>
                <a:cs typeface="Times New Roman" panose="02020603050405020304" pitchFamily="18" charset="0"/>
                <a:sym typeface="Inter"/>
              </a:rPr>
              <a:t>) Order_id 		(ii) Customer_Satisfaction_Score</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5. ProductsInfo Table :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a:t>
            </a:r>
            <a:r>
              <a:rPr lang="en-US" dirty="0" err="1" smtClean="0">
                <a:latin typeface="Times New Roman" panose="02020603050405020304" pitchFamily="18" charset="0"/>
                <a:cs typeface="Times New Roman" panose="02020603050405020304" pitchFamily="18" charset="0"/>
                <a:sym typeface="Inter"/>
              </a:rPr>
              <a:t>i</a:t>
            </a:r>
            <a:r>
              <a:rPr lang="en-US" dirty="0" smtClean="0">
                <a:latin typeface="Times New Roman" panose="02020603050405020304" pitchFamily="18" charset="0"/>
                <a:cs typeface="Times New Roman" panose="02020603050405020304" pitchFamily="18" charset="0"/>
                <a:sym typeface="Inter"/>
              </a:rPr>
              <a:t>) Product_id 		(ii) Category 	(iii) Product_name_length	</a:t>
            </a:r>
          </a:p>
          <a:p>
            <a:pPr marL="345441" lvl="1" algn="just">
              <a:lnSpc>
                <a:spcPct val="120000"/>
              </a:lnSpc>
            </a:pPr>
            <a:r>
              <a:rPr lang="en-US" dirty="0" smtClean="0">
                <a:latin typeface="Times New Roman" panose="02020603050405020304" pitchFamily="18" charset="0"/>
                <a:cs typeface="Times New Roman" panose="02020603050405020304" pitchFamily="18" charset="0"/>
                <a:sym typeface="Inter"/>
              </a:rPr>
              <a:t>	(iv) Product_Description_Length 		(v) Product_photo_qty	(vi) Product_weight_g	</a:t>
            </a:r>
          </a:p>
          <a:p>
            <a:pPr marL="345441" lvl="1" algn="just">
              <a:lnSpc>
                <a:spcPct val="120000"/>
              </a:lnSpc>
            </a:pPr>
            <a:r>
              <a:rPr lang="en-US" dirty="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(vii) Product_length_cm		(viii) Product_height_cm		(ix) Product_width_cm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6. StoresInfo Table : </a:t>
            </a:r>
          </a:p>
          <a:p>
            <a:pPr marL="345441" lvl="1" algn="just">
              <a:lnSpc>
                <a:spcPct val="120000"/>
              </a:lnSpc>
            </a:pPr>
            <a:r>
              <a:rPr lang="en-US" b="1" dirty="0" smtClean="0">
                <a:latin typeface="Times New Roman" panose="02020603050405020304" pitchFamily="18" charset="0"/>
                <a:cs typeface="Times New Roman" panose="02020603050405020304" pitchFamily="18" charset="0"/>
                <a:sym typeface="Inter"/>
              </a:rPr>
              <a:t>	</a:t>
            </a:r>
            <a:r>
              <a:rPr lang="en-US" dirty="0" smtClean="0">
                <a:latin typeface="Times New Roman" panose="02020603050405020304" pitchFamily="18" charset="0"/>
                <a:cs typeface="Times New Roman" panose="02020603050405020304" pitchFamily="18" charset="0"/>
                <a:sym typeface="Inter"/>
              </a:rPr>
              <a:t>(</a:t>
            </a:r>
            <a:r>
              <a:rPr lang="en-US" dirty="0" err="1" smtClean="0">
                <a:latin typeface="Times New Roman" panose="02020603050405020304" pitchFamily="18" charset="0"/>
                <a:cs typeface="Times New Roman" panose="02020603050405020304" pitchFamily="18" charset="0"/>
                <a:sym typeface="Inter"/>
              </a:rPr>
              <a:t>i</a:t>
            </a:r>
            <a:r>
              <a:rPr lang="en-US" dirty="0" smtClean="0">
                <a:latin typeface="Times New Roman" panose="02020603050405020304" pitchFamily="18" charset="0"/>
                <a:cs typeface="Times New Roman" panose="02020603050405020304" pitchFamily="18" charset="0"/>
                <a:sym typeface="Inter"/>
              </a:rPr>
              <a:t>) Store_Id		(ii) Seller_City 	(iii) Seller_State	(iv) Region</a:t>
            </a:r>
            <a:endParaRPr lang="en-US" dirty="0" smtClean="0">
              <a:latin typeface="Times New Roman" panose="02020603050405020304" pitchFamily="18" charset="0"/>
              <a:cs typeface="Times New Roman" panose="02020603050405020304" pitchFamily="18" charset="0"/>
              <a:sym typeface="Inter"/>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340611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Customer Satisfaction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9" name="TextBox 8"/>
          <p:cNvSpPr txBox="1"/>
          <p:nvPr/>
        </p:nvSpPr>
        <p:spPr>
          <a:xfrm>
            <a:off x="618308" y="1035974"/>
            <a:ext cx="10932173" cy="4524315"/>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Observations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Pet Shop and Food &amp; Beverages have the highest ratings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#NA(Unknown) </a:t>
            </a:r>
            <a:r>
              <a:rPr lang="en-US" dirty="0">
                <a:latin typeface="Times New Roman" panose="02020603050405020304" pitchFamily="18" charset="0"/>
                <a:cs typeface="Times New Roman" panose="02020603050405020304" pitchFamily="18" charset="0"/>
              </a:rPr>
              <a:t>and Furniture have the lowest </a:t>
            </a:r>
            <a:r>
              <a:rPr lang="en-US" dirty="0" smtClean="0">
                <a:latin typeface="Times New Roman" panose="02020603050405020304" pitchFamily="18" charset="0"/>
                <a:cs typeface="Times New Roman" panose="02020603050405020304" pitchFamily="18" charset="0"/>
              </a:rPr>
              <a:t>ratings.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store, ST138 has the highest </a:t>
            </a:r>
            <a:r>
              <a:rPr lang="en-US" dirty="0" smtClean="0">
                <a:latin typeface="Times New Roman" panose="02020603050405020304" pitchFamily="18" charset="0"/>
                <a:cs typeface="Times New Roman" panose="02020603050405020304" pitchFamily="18" charset="0"/>
              </a:rPr>
              <a:t>rating.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state, West Bengal has the highest </a:t>
            </a:r>
            <a:r>
              <a:rPr lang="en-US" dirty="0" smtClean="0">
                <a:latin typeface="Times New Roman" panose="02020603050405020304" pitchFamily="18" charset="0"/>
                <a:cs typeface="Times New Roman" panose="02020603050405020304" pitchFamily="18" charset="0"/>
              </a:rPr>
              <a:t>rating.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seller city, Ponnur has the highest </a:t>
            </a:r>
            <a:r>
              <a:rPr lang="en-US" dirty="0" smtClean="0">
                <a:latin typeface="Times New Roman" panose="02020603050405020304" pitchFamily="18" charset="0"/>
                <a:cs typeface="Times New Roman" panose="02020603050405020304" pitchFamily="18" charset="0"/>
              </a:rPr>
              <a:t>rating.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month, August has the highest </a:t>
            </a:r>
            <a:r>
              <a:rPr lang="en-US" dirty="0" smtClean="0">
                <a:latin typeface="Times New Roman" panose="02020603050405020304" pitchFamily="18" charset="0"/>
                <a:cs typeface="Times New Roman" panose="02020603050405020304" pitchFamily="18" charset="0"/>
              </a:rPr>
              <a:t>rating.</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category, Pet Shop contributes the highest </a:t>
            </a:r>
            <a:r>
              <a:rPr lang="en-US" dirty="0" smtClean="0">
                <a:latin typeface="Times New Roman" panose="02020603050405020304" pitchFamily="18" charset="0"/>
                <a:cs typeface="Times New Roman" panose="02020603050405020304" pitchFamily="18" charset="0"/>
              </a:rPr>
              <a:t>rating</a:t>
            </a:r>
            <a:r>
              <a:rPr lang="en-US" b="1"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 customer reviews and ratings to build trust and encourage purchases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Investigate the reasons for low ratings in these categories, such as product quality, pricing, or delivery issues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the factors contributing to high ratings in August, such as product mix, promotions, or customer service quality, and replicate these strategies in other months</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strategies to elevate other underperforming categories, ensuring consistent customer experience across all offerings.</a:t>
            </a:r>
            <a:endParaRPr lang="en-US"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3738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468147"/>
            <a:ext cx="11058861" cy="1103572"/>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COHORT ANALYSIS </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29244817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(Fixed Month)</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28429" y="1390319"/>
            <a:ext cx="10650434"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Cohort Analysis : </a:t>
            </a:r>
            <a:r>
              <a:rPr lang="en-US" dirty="0" smtClean="0">
                <a:latin typeface="Times New Roman" panose="02020603050405020304" pitchFamily="18" charset="0"/>
                <a:cs typeface="Times New Roman" panose="02020603050405020304" pitchFamily="18" charset="0"/>
              </a:rPr>
              <a:t>Cohort </a:t>
            </a:r>
            <a:r>
              <a:rPr lang="en-US" dirty="0">
                <a:latin typeface="Times New Roman" panose="02020603050405020304" pitchFamily="18" charset="0"/>
                <a:cs typeface="Times New Roman" panose="02020603050405020304" pitchFamily="18" charset="0"/>
              </a:rPr>
              <a:t>analysis is a form of </a:t>
            </a:r>
            <a:r>
              <a:rPr lang="en-US" b="1" dirty="0">
                <a:latin typeface="Times New Roman" panose="02020603050405020304" pitchFamily="18" charset="0"/>
                <a:cs typeface="Times New Roman" panose="02020603050405020304" pitchFamily="18" charset="0"/>
              </a:rPr>
              <a:t>behavioral analytics</a:t>
            </a:r>
            <a:r>
              <a:rPr lang="en-US" dirty="0">
                <a:latin typeface="Times New Roman" panose="02020603050405020304" pitchFamily="18" charset="0"/>
                <a:cs typeface="Times New Roman" panose="02020603050405020304" pitchFamily="18" charset="0"/>
              </a:rPr>
              <a:t> that sorts customer data into smaller groups based on similar traits, and then analyzes the behavior of the groups to uncover patterns.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Those </a:t>
            </a:r>
            <a:r>
              <a:rPr lang="en-US" dirty="0">
                <a:latin typeface="Times New Roman" panose="02020603050405020304" pitchFamily="18" charset="0"/>
                <a:cs typeface="Times New Roman" panose="02020603050405020304" pitchFamily="18" charset="0"/>
              </a:rPr>
              <a:t>patterns can inform strategic decision-making and product development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ixed month retention cohort analysis</a:t>
            </a:r>
            <a:r>
              <a:rPr lang="en-US" dirty="0" smtClean="0">
                <a:latin typeface="Times New Roman" panose="02020603050405020304" pitchFamily="18" charset="0"/>
                <a:cs typeface="Times New Roman" panose="02020603050405020304" pitchFamily="18" charset="0"/>
              </a:rPr>
              <a:t>, how many customers from a cohort month made purchases in other months.</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We Compare the repeating customers and cohort customers by comparing their purchases and revenue. Then we calculate the retention rate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Retention Rate : </a:t>
            </a:r>
            <a:r>
              <a:rPr lang="en-US" dirty="0" smtClean="0">
                <a:latin typeface="Times New Roman" panose="02020603050405020304" pitchFamily="18" charset="0"/>
                <a:cs typeface="Times New Roman" panose="02020603050405020304" pitchFamily="18" charset="0"/>
              </a:rPr>
              <a:t>In month on month retention analysis, we need to compare customers who made transactions in one month to those who made transaction in the next month (consecutive).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9969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(Fixed Month)</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83950472"/>
              </p:ext>
            </p:extLst>
          </p:nvPr>
        </p:nvGraphicFramePr>
        <p:xfrm>
          <a:off x="158839" y="1177533"/>
          <a:ext cx="11874321" cy="4846320"/>
        </p:xfrm>
        <a:graphic>
          <a:graphicData uri="http://schemas.openxmlformats.org/drawingml/2006/table">
            <a:tbl>
              <a:tblPr firstRow="1" bandRow="1">
                <a:effectLst>
                  <a:outerShdw blurRad="50800" dist="38100" dir="5400000" algn="t" rotWithShape="0">
                    <a:prstClr val="black">
                      <a:alpha val="40000"/>
                    </a:prstClr>
                  </a:outerShdw>
                </a:effectLst>
                <a:tableStyleId>{3C2FFA5D-87B4-456A-9821-1D502468CF0F}</a:tableStyleId>
              </a:tblPr>
              <a:tblGrid>
                <a:gridCol w="3863517"/>
                <a:gridCol w="8010804"/>
              </a:tblGrid>
              <a:tr h="296115">
                <a:tc>
                  <a:txBody>
                    <a:bodyPr/>
                    <a:lstStyle/>
                    <a:p>
                      <a:pPr algn="ctr"/>
                      <a:r>
                        <a:rPr lang="en-US" dirty="0" smtClean="0">
                          <a:latin typeface="Times New Roman" panose="02020603050405020304" pitchFamily="18" charset="0"/>
                          <a:cs typeface="Times New Roman" panose="02020603050405020304" pitchFamily="18" charset="0"/>
                        </a:rPr>
                        <a:t>Column Name</a:t>
                      </a:r>
                      <a:endParaRPr lang="en-US" dirty="0">
                        <a:latin typeface="Times New Roman" panose="02020603050405020304" pitchFamily="18" charset="0"/>
                        <a:cs typeface="Times New Roman" panose="02020603050405020304" pitchFamily="18" charset="0"/>
                      </a:endParaRPr>
                    </a:p>
                  </a:txBody>
                  <a:tcPr>
                    <a:solidFill>
                      <a:srgbClr val="348E90"/>
                    </a:solidFill>
                  </a:tcPr>
                </a:tc>
                <a:tc>
                  <a:txBody>
                    <a:bodyPr/>
                    <a:lstStyle/>
                    <a:p>
                      <a:pPr algn="ctr"/>
                      <a:r>
                        <a:rPr lang="en-US" dirty="0" smtClean="0">
                          <a:latin typeface="Times New Roman" panose="02020603050405020304" pitchFamily="18" charset="0"/>
                          <a:cs typeface="Times New Roman" panose="02020603050405020304" pitchFamily="18" charset="0"/>
                        </a:rPr>
                        <a:t>Description</a:t>
                      </a:r>
                      <a:endParaRPr lang="en-US" dirty="0">
                        <a:latin typeface="Times New Roman" panose="02020603050405020304" pitchFamily="18" charset="0"/>
                        <a:cs typeface="Times New Roman" panose="02020603050405020304" pitchFamily="18" charset="0"/>
                      </a:endParaRPr>
                    </a:p>
                  </a:txBody>
                  <a:tcPr>
                    <a:solidFill>
                      <a:srgbClr val="348E90"/>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Cohort Year </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First purchase year</a:t>
                      </a:r>
                      <a:r>
                        <a:rPr lang="en-US" baseline="0" dirty="0" smtClean="0">
                          <a:latin typeface="Times New Roman" panose="02020603050405020304" pitchFamily="18" charset="0"/>
                          <a:cs typeface="Times New Roman" panose="02020603050405020304" pitchFamily="18" charset="0"/>
                        </a:rPr>
                        <a:t> of the customer</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Cohort Month</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First purchase month</a:t>
                      </a:r>
                      <a:r>
                        <a:rPr lang="en-US" baseline="0" dirty="0" smtClean="0">
                          <a:latin typeface="Times New Roman" panose="02020603050405020304" pitchFamily="18" charset="0"/>
                          <a:cs typeface="Times New Roman" panose="02020603050405020304" pitchFamily="18" charset="0"/>
                        </a:rPr>
                        <a:t> of the customer</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Cohort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Customers who made their first purchase in</a:t>
                      </a:r>
                      <a:r>
                        <a:rPr lang="en-US" baseline="0" dirty="0" smtClean="0">
                          <a:latin typeface="Times New Roman" panose="02020603050405020304" pitchFamily="18" charset="0"/>
                          <a:cs typeface="Times New Roman" panose="02020603050405020304" pitchFamily="18" charset="0"/>
                        </a:rPr>
                        <a:t> a particular month</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Repeat</a:t>
                      </a:r>
                      <a:r>
                        <a:rPr lang="en-US" baseline="0" dirty="0" smtClean="0">
                          <a:latin typeface="Times New Roman" panose="02020603050405020304" pitchFamily="18" charset="0"/>
                          <a:cs typeface="Times New Roman" panose="02020603050405020304" pitchFamily="18" charset="0"/>
                        </a:rPr>
                        <a: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Customers who made</a:t>
                      </a:r>
                      <a:r>
                        <a:rPr lang="en-US" baseline="0" dirty="0" smtClean="0">
                          <a:latin typeface="Times New Roman" panose="02020603050405020304" pitchFamily="18" charset="0"/>
                          <a:cs typeface="Times New Roman" panose="02020603050405020304" pitchFamily="18" charset="0"/>
                        </a:rPr>
                        <a:t> purchase in months other than cohort month</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Retention Rate</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Number of Repeat customers * 100 / Number of Cohort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503396">
                <a:tc>
                  <a:txBody>
                    <a:bodyPr/>
                    <a:lstStyle/>
                    <a:p>
                      <a:pPr algn="ctr"/>
                      <a:r>
                        <a:rPr lang="en-US" dirty="0" smtClean="0">
                          <a:latin typeface="Times New Roman" panose="02020603050405020304" pitchFamily="18" charset="0"/>
                          <a:cs typeface="Times New Roman" panose="02020603050405020304" pitchFamily="18" charset="0"/>
                        </a:rPr>
                        <a:t>Average</a:t>
                      </a:r>
                      <a:r>
                        <a:rPr lang="en-US" baseline="0" dirty="0" smtClean="0">
                          <a:latin typeface="Times New Roman" panose="02020603050405020304" pitchFamily="18" charset="0"/>
                          <a:cs typeface="Times New Roman" panose="02020603050405020304" pitchFamily="18" charset="0"/>
                        </a:rPr>
                        <a:t> Month to Repeat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Some of month taken</a:t>
                      </a:r>
                      <a:r>
                        <a:rPr lang="en-US" baseline="0" dirty="0" smtClean="0">
                          <a:latin typeface="Times New Roman" panose="02020603050405020304" pitchFamily="18" charset="0"/>
                          <a:cs typeface="Times New Roman" panose="02020603050405020304" pitchFamily="18" charset="0"/>
                        </a:rPr>
                        <a:t> by each repeat customers to make subsequent purchases/ Number of Cohort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503396">
                <a:tc>
                  <a:txBody>
                    <a:bodyPr/>
                    <a:lstStyle/>
                    <a:p>
                      <a:pPr algn="ctr"/>
                      <a:r>
                        <a:rPr lang="en-US" dirty="0" smtClean="0">
                          <a:latin typeface="Times New Roman" panose="02020603050405020304" pitchFamily="18" charset="0"/>
                          <a:cs typeface="Times New Roman" panose="02020603050405020304" pitchFamily="18" charset="0"/>
                        </a:rPr>
                        <a:t>Total  Revenue</a:t>
                      </a:r>
                      <a:r>
                        <a:rPr lang="en-US" baseline="0" dirty="0" smtClean="0">
                          <a:latin typeface="Times New Roman" panose="02020603050405020304" pitchFamily="18" charset="0"/>
                          <a:cs typeface="Times New Roman" panose="02020603050405020304" pitchFamily="18" charset="0"/>
                        </a:rPr>
                        <a:t> – Cohort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panose="02020603050405020304" pitchFamily="18" charset="0"/>
                          <a:cs typeface="Times New Roman" panose="02020603050405020304" pitchFamily="18" charset="0"/>
                        </a:rPr>
                        <a:t>Total revenue from Cohort customers</a:t>
                      </a:r>
                    </a:p>
                    <a:p>
                      <a:pPr algn="ctr"/>
                      <a:endParaRPr lang="en-US" dirty="0">
                        <a:latin typeface="Times New Roman" panose="02020603050405020304" pitchFamily="18" charset="0"/>
                        <a:cs typeface="Times New Roman" panose="02020603050405020304" pitchFamily="18" charset="0"/>
                      </a:endParaRPr>
                    </a:p>
                  </a:txBody>
                  <a:tcPr>
                    <a:solidFill>
                      <a:schemeClr val="bg2"/>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Total</a:t>
                      </a:r>
                      <a:r>
                        <a:rPr lang="en-US" baseline="0" dirty="0" smtClean="0">
                          <a:latin typeface="Times New Roman" panose="02020603050405020304" pitchFamily="18" charset="0"/>
                          <a:cs typeface="Times New Roman" panose="02020603050405020304" pitchFamily="18" charset="0"/>
                        </a:rPr>
                        <a:t> Order – Cohort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Number of Orders from Cohort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296115">
                <a:tc>
                  <a:txBody>
                    <a:bodyPr/>
                    <a:lstStyle/>
                    <a:p>
                      <a:pPr algn="ctr"/>
                      <a:r>
                        <a:rPr lang="en-US" dirty="0" smtClean="0">
                          <a:latin typeface="Times New Roman" panose="02020603050405020304" pitchFamily="18" charset="0"/>
                          <a:cs typeface="Times New Roman" panose="02020603050405020304" pitchFamily="18" charset="0"/>
                        </a:rPr>
                        <a:t>Total</a:t>
                      </a:r>
                      <a:r>
                        <a:rPr lang="en-US" baseline="0" dirty="0" smtClean="0">
                          <a:latin typeface="Times New Roman" panose="02020603050405020304" pitchFamily="18" charset="0"/>
                          <a:cs typeface="Times New Roman" panose="02020603050405020304" pitchFamily="18" charset="0"/>
                        </a:rPr>
                        <a:t> Revenue – Repeat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dirty="0" smtClean="0">
                          <a:latin typeface="Times New Roman" panose="02020603050405020304" pitchFamily="18" charset="0"/>
                          <a:cs typeface="Times New Roman" panose="02020603050405020304" pitchFamily="18" charset="0"/>
                        </a:rPr>
                        <a:t>Total revenue from repeat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r>
              <a:tr h="503396">
                <a:tc>
                  <a:txBody>
                    <a:bodyPr/>
                    <a:lstStyle/>
                    <a:p>
                      <a:pPr algn="ctr"/>
                      <a:r>
                        <a:rPr lang="en-US" dirty="0" smtClean="0">
                          <a:latin typeface="Times New Roman" panose="02020603050405020304" pitchFamily="18" charset="0"/>
                          <a:cs typeface="Times New Roman" panose="02020603050405020304" pitchFamily="18" charset="0"/>
                        </a:rPr>
                        <a:t>Total</a:t>
                      </a:r>
                      <a:r>
                        <a:rPr lang="en-US" baseline="0" dirty="0" smtClean="0">
                          <a:latin typeface="Times New Roman" panose="02020603050405020304" pitchFamily="18" charset="0"/>
                          <a:cs typeface="Times New Roman" panose="02020603050405020304" pitchFamily="18" charset="0"/>
                        </a:rPr>
                        <a:t> Order – Repeat customers</a:t>
                      </a:r>
                      <a:endParaRPr lang="en-US" dirty="0">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Times New Roman" panose="02020603050405020304" pitchFamily="18" charset="0"/>
                          <a:cs typeface="Times New Roman" panose="02020603050405020304" pitchFamily="18" charset="0"/>
                        </a:rPr>
                        <a:t>Number of Orders from Cohort customers</a:t>
                      </a:r>
                    </a:p>
                    <a:p>
                      <a:pPr algn="ctr"/>
                      <a:endParaRPr lang="en-US" dirty="0">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
        <p:nvSpPr>
          <p:cNvPr id="8" name="TextBox 7"/>
          <p:cNvSpPr txBox="1"/>
          <p:nvPr/>
        </p:nvSpPr>
        <p:spPr>
          <a:xfrm>
            <a:off x="1841224" y="713194"/>
            <a:ext cx="662031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Table Column Description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2072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(Fixed Month)</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14569090"/>
              </p:ext>
            </p:extLst>
          </p:nvPr>
        </p:nvGraphicFramePr>
        <p:xfrm>
          <a:off x="760376" y="764708"/>
          <a:ext cx="10895528" cy="5326995"/>
        </p:xfrm>
        <a:graphic>
          <a:graphicData uri="http://schemas.openxmlformats.org/drawingml/2006/table">
            <a:tbl>
              <a:tblPr firstRow="1" bandRow="1">
                <a:effectLst>
                  <a:outerShdw blurRad="50800" dist="38100" dir="5400000" algn="t" rotWithShape="0">
                    <a:prstClr val="black">
                      <a:alpha val="40000"/>
                    </a:prstClr>
                  </a:outerShdw>
                </a:effectLst>
                <a:tableStyleId>{3C2FFA5D-87B4-456A-9821-1D502468CF0F}</a:tableStyleId>
              </a:tblPr>
              <a:tblGrid>
                <a:gridCol w="654979"/>
                <a:gridCol w="719192"/>
                <a:gridCol w="1207216"/>
                <a:gridCol w="1091631"/>
                <a:gridCol w="1001733"/>
                <a:gridCol w="1541126"/>
                <a:gridCol w="1104474"/>
                <a:gridCol w="1168688"/>
                <a:gridCol w="1117316"/>
                <a:gridCol w="1289173"/>
              </a:tblGrid>
              <a:tr h="926001">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Cohort</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Years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Cohort Months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a:t>
                      </a:r>
                    </a:p>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a:t>
                      </a:r>
                    </a:p>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Cohort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Repeat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Retention</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Rate</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Average</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Month</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to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Repeat</a:t>
                      </a:r>
                    </a:p>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Total Revenue  Cohort</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Total Order  Cohort  customer</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Total Revenue   Repeat customer</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Total Order  Repeat customer</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r>
              <a:tr h="258882">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2021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1102.38</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1864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39420.94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8152.17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25</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5784.16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1665</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0.12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260565.14</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1963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182.53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1708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0.059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279920.15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1922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18.56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r>
              <a:tr h="258882">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3064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0.065</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505682.98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3510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348.62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2662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0.038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441186.45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3014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110.84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3732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594905.99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4223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473.63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3401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0.059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573437.91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3838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317.3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4006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0.05</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605891.59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4533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238.13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4174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0.072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654381.21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4787</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258.14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4103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658318.89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4620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4129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0.048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672136.57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4727</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509.41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6195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0.065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993311.42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7112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629.13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solidFill>
                      <a:schemeClr val="bg2"/>
                    </a:solidFill>
                  </a:tcPr>
                </a:tc>
              </a:tr>
              <a:tr h="258882">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4601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0.043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733612.04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5178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286.03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108915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(Fixed Month)</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93739031"/>
              </p:ext>
            </p:extLst>
          </p:nvPr>
        </p:nvGraphicFramePr>
        <p:xfrm>
          <a:off x="759853" y="945013"/>
          <a:ext cx="10431887" cy="4992144"/>
        </p:xfrm>
        <a:graphic>
          <a:graphicData uri="http://schemas.openxmlformats.org/drawingml/2006/table">
            <a:tbl>
              <a:tblPr firstRow="1" bandRow="1">
                <a:effectLst>
                  <a:outerShdw blurRad="50800" dist="38100" dir="5400000" algn="t" rotWithShape="0">
                    <a:prstClr val="black">
                      <a:alpha val="40000"/>
                    </a:prstClr>
                  </a:outerShdw>
                </a:effectLst>
                <a:tableStyleId>{3C2FFA5D-87B4-456A-9821-1D502468CF0F}</a:tableStyleId>
              </a:tblPr>
              <a:tblGrid>
                <a:gridCol w="639404"/>
                <a:gridCol w="676291"/>
                <a:gridCol w="1155845"/>
                <a:gridCol w="1045179"/>
                <a:gridCol w="959106"/>
                <a:gridCol w="1475546"/>
                <a:gridCol w="1057475"/>
                <a:gridCol w="1118956"/>
                <a:gridCol w="1069771"/>
                <a:gridCol w="1234314"/>
              </a:tblGrid>
              <a:tr h="876744">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Cohort Years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Cohort Month</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Cohort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 Repeat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Retention</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Rate</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Average</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Month</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to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Repeat</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a:t>
                      </a:r>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Total</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Revenue  Cohort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Total</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Order Cohort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Total</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Revenue   Repeat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c>
                  <a:txBody>
                    <a:bodyPr/>
                    <a:lstStyle/>
                    <a:p>
                      <a:pPr algn="ctr" fontAlgn="b"/>
                      <a:r>
                        <a:rPr lang="en-US" sz="1200" b="1" i="0" u="none" strike="noStrike" dirty="0" smtClean="0">
                          <a:solidFill>
                            <a:schemeClr val="bg1"/>
                          </a:solidFill>
                          <a:effectLst/>
                          <a:latin typeface="Times New Roman" panose="02020603050405020304" pitchFamily="18" charset="0"/>
                          <a:cs typeface="Times New Roman" panose="02020603050405020304" pitchFamily="18" charset="0"/>
                        </a:rPr>
                        <a:t>Total</a:t>
                      </a:r>
                      <a:r>
                        <a:rPr lang="en-US" sz="1200" b="1" i="0" u="none" strike="noStrike" baseline="0" dirty="0" smtClean="0">
                          <a:solidFill>
                            <a:schemeClr val="bg1"/>
                          </a:solidFill>
                          <a:effectLst/>
                          <a:latin typeface="Times New Roman" panose="02020603050405020304" pitchFamily="18" charset="0"/>
                          <a:cs typeface="Times New Roman" panose="02020603050405020304" pitchFamily="18" charset="0"/>
                        </a:rPr>
                        <a:t> Order  Repeat Customers</a:t>
                      </a:r>
                      <a:endParaRPr lang="en-US" sz="12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9525" marR="9525" marT="9525" marB="0" anchor="b">
                    <a:solidFill>
                      <a:srgbClr val="45818E"/>
                    </a:solidFill>
                  </a:tcPr>
                </a:tc>
              </a:tr>
              <a:tr h="342950">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5973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908753.25</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6743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5630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0.036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845900.78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6425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194.66</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6048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0.033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960769.89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6915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297.76</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5223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0.057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873518.19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5977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360.74</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6104</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1011140.79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7040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5934</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0.034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975302.32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6786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423.29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5431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0.055</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890001.68</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6126</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476.06</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6619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1036664.81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7444</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342950">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2117</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345245.52</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2411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1761</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296752.67</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2000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1839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314500.23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2110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r h="342950">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2023</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1886</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a:solidFill>
                            <a:srgbClr val="000000"/>
                          </a:solidFill>
                          <a:effectLst/>
                          <a:latin typeface="Times New Roman" panose="02020603050405020304" pitchFamily="18" charset="0"/>
                          <a:cs typeface="Times New Roman" panose="02020603050405020304" pitchFamily="18" charset="0"/>
                        </a:rPr>
                        <a:t>290812.49</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2138</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0</a:t>
                      </a:r>
                    </a:p>
                  </a:txBody>
                  <a:tcPr marL="9525" marR="9525" marT="9525" marB="0" anchor="b">
                    <a:solidFill>
                      <a:schemeClr val="bg2"/>
                    </a:solidFill>
                  </a:tcPr>
                </a:tc>
              </a:tr>
            </a:tbl>
          </a:graphicData>
        </a:graphic>
      </p:graphicFrame>
    </p:spTree>
    <p:extLst>
      <p:ext uri="{BB962C8B-B14F-4D97-AF65-F5344CB8AC3E}">
        <p14:creationId xmlns:p14="http://schemas.microsoft.com/office/powerpoint/2010/main" val="40309613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(Fixed Month)</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92823" y="1158500"/>
            <a:ext cx="8552329" cy="313932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Observations :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30 cohorts in total.</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Aug 2023 cohort has maximum number of customers(6619).</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Aug, Sep 2021 has the lowest number of customers 8 , 9 respectively.</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Jan 2022 has the highest retention rate(0.12%).</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Feb 2022 has the highest average month for repeat customers (15).</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May and Aug 2023 has the highest revenue by cohort customers.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Highest revenue by repeat customers in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ov 2022 (629.13)</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are 13 cohorts with no repeat customers.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Maximum order by cohort customer in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ug 2023 (7444).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Maximum order by </a:t>
            </a:r>
            <a:r>
              <a:rPr lang="en-US" dirty="0" smtClean="0">
                <a:latin typeface="Times New Roman" panose="02020603050405020304" pitchFamily="18" charset="0"/>
                <a:cs typeface="Times New Roman" panose="02020603050405020304" pitchFamily="18" charset="0"/>
              </a:rPr>
              <a:t>repeat </a:t>
            </a:r>
            <a:r>
              <a:rPr lang="en-US" dirty="0">
                <a:latin typeface="Times New Roman" panose="02020603050405020304" pitchFamily="18" charset="0"/>
                <a:cs typeface="Times New Roman" panose="02020603050405020304" pitchFamily="18" charset="0"/>
              </a:rPr>
              <a:t>customer in </a:t>
            </a:r>
            <a:r>
              <a:rPr lang="en-US" dirty="0" smtClean="0">
                <a:latin typeface="Times New Roman" panose="02020603050405020304" pitchFamily="18" charset="0"/>
                <a:cs typeface="Times New Roman" panose="02020603050405020304" pitchFamily="18" charset="0"/>
              </a:rPr>
              <a:t> May 2022 and Apr 2023 (5)</a:t>
            </a:r>
          </a:p>
        </p:txBody>
      </p:sp>
    </p:spTree>
    <p:extLst>
      <p:ext uri="{BB962C8B-B14F-4D97-AF65-F5344CB8AC3E}">
        <p14:creationId xmlns:p14="http://schemas.microsoft.com/office/powerpoint/2010/main" val="31751480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(Month by Month Retention)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8" name="TextBox 7"/>
          <p:cNvSpPr txBox="1"/>
          <p:nvPr/>
        </p:nvSpPr>
        <p:spPr>
          <a:xfrm>
            <a:off x="493887" y="1235773"/>
            <a:ext cx="11204225" cy="2585323"/>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latin typeface="Calibri" panose="020F0502020204030204" pitchFamily="34" charset="0"/>
                <a:cs typeface="Calibri" panose="020F0502020204030204" pitchFamily="34" charset="0"/>
              </a:rPr>
              <a:t>In Month – by – Month retention </a:t>
            </a:r>
            <a:r>
              <a:rPr lang="en-US" b="1" dirty="0">
                <a:latin typeface="Calibri" panose="020F0502020204030204" pitchFamily="34" charset="0"/>
                <a:cs typeface="Calibri" panose="020F0502020204030204" pitchFamily="34" charset="0"/>
              </a:rPr>
              <a:t>c</a:t>
            </a:r>
            <a:r>
              <a:rPr lang="en-US" b="1" dirty="0" smtClean="0">
                <a:latin typeface="Calibri" panose="020F0502020204030204" pitchFamily="34" charset="0"/>
                <a:cs typeface="Calibri" panose="020F0502020204030204" pitchFamily="34" charset="0"/>
              </a:rPr>
              <a:t>ohort analysis, we analyze how many customers from cohort month made purchases in each of the next 12 months.</a:t>
            </a:r>
          </a:p>
          <a:p>
            <a:pPr marL="285750" indent="-285750">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This analysis help us to compare the different groups of customer.</a:t>
            </a:r>
          </a:p>
          <a:p>
            <a:pPr marL="285750" indent="-285750">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In this analysis, we take the cohort month as Month_0 in the table</a:t>
            </a:r>
          </a:p>
          <a:p>
            <a:pPr marL="285750" indent="-285750">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Customers  who </a:t>
            </a:r>
            <a:r>
              <a:rPr lang="en-US" dirty="0">
                <a:latin typeface="Calibri" panose="020F0502020204030204" pitchFamily="34" charset="0"/>
                <a:cs typeface="Calibri" panose="020F0502020204030204" pitchFamily="34" charset="0"/>
              </a:rPr>
              <a:t>made purchases after 1 </a:t>
            </a:r>
            <a:r>
              <a:rPr lang="en-US" dirty="0" smtClean="0">
                <a:latin typeface="Calibri" panose="020F0502020204030204" pitchFamily="34" charset="0"/>
                <a:cs typeface="Calibri" panose="020F0502020204030204" pitchFamily="34" charset="0"/>
              </a:rPr>
              <a:t>month is in  the Month_1.</a:t>
            </a:r>
          </a:p>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We perform the same method for all the months, from Month_1 to Month_12.</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79893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(Month by Month Retention)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2634603" y="1326178"/>
            <a:ext cx="5454127" cy="311971"/>
          </a:xfrm>
          <a:prstGeom prst="rect">
            <a:avLst/>
          </a:prstGeom>
          <a:noFill/>
        </p:spPr>
        <p:txBody>
          <a:bodyPr wrap="square" rtlCol="0">
            <a:spAutoFit/>
          </a:bodyPr>
          <a:lstStyle/>
          <a:p>
            <a:pPr algn="ctr"/>
            <a:r>
              <a:rPr lang="en-US" b="1" dirty="0" smtClean="0">
                <a:latin typeface="Calibri" panose="020F0502020204030204" pitchFamily="34" charset="0"/>
                <a:cs typeface="Calibri" panose="020F0502020204030204" pitchFamily="34" charset="0"/>
              </a:rPr>
              <a:t>Table Column Description</a:t>
            </a:r>
            <a:endParaRPr lang="en-US" b="1" dirty="0">
              <a:latin typeface="Calibri" panose="020F0502020204030204" pitchFamily="34" charset="0"/>
              <a:cs typeface="Calibri" panose="020F050202020403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983388349"/>
              </p:ext>
            </p:extLst>
          </p:nvPr>
        </p:nvGraphicFramePr>
        <p:xfrm>
          <a:off x="2324421" y="1941232"/>
          <a:ext cx="6987004" cy="2759556"/>
        </p:xfrm>
        <a:graphic>
          <a:graphicData uri="http://schemas.openxmlformats.org/drawingml/2006/table">
            <a:tbl>
              <a:tblPr firstRow="1" bandRow="1">
                <a:effectLst>
                  <a:outerShdw blurRad="50800" dist="38100" dir="2700000" algn="tl" rotWithShape="0">
                    <a:prstClr val="black">
                      <a:alpha val="40000"/>
                    </a:prstClr>
                  </a:outerShdw>
                </a:effectLst>
                <a:tableStyleId>{3C2FFA5D-87B4-456A-9821-1D502468CF0F}</a:tableStyleId>
              </a:tblPr>
              <a:tblGrid>
                <a:gridCol w="2999995"/>
                <a:gridCol w="3987009"/>
              </a:tblGrid>
              <a:tr h="427702">
                <a:tc>
                  <a:txBody>
                    <a:bodyPr/>
                    <a:lstStyle/>
                    <a:p>
                      <a:pPr algn="ctr"/>
                      <a:r>
                        <a:rPr lang="en-US" dirty="0" smtClean="0">
                          <a:latin typeface="Calibri" panose="020F0502020204030204" pitchFamily="34" charset="0"/>
                          <a:cs typeface="Calibri" panose="020F0502020204030204" pitchFamily="34" charset="0"/>
                        </a:rPr>
                        <a:t>Column</a:t>
                      </a:r>
                      <a:r>
                        <a:rPr lang="en-US" baseline="0" dirty="0" smtClean="0">
                          <a:latin typeface="Calibri" panose="020F0502020204030204" pitchFamily="34" charset="0"/>
                          <a:cs typeface="Calibri" panose="020F0502020204030204" pitchFamily="34" charset="0"/>
                        </a:rPr>
                        <a:t> Name</a:t>
                      </a:r>
                      <a:endParaRPr lang="en-US" dirty="0">
                        <a:latin typeface="Calibri" panose="020F0502020204030204" pitchFamily="34" charset="0"/>
                        <a:cs typeface="Calibri" panose="020F0502020204030204" pitchFamily="34" charset="0"/>
                      </a:endParaRPr>
                    </a:p>
                  </a:txBody>
                  <a:tcPr>
                    <a:solidFill>
                      <a:srgbClr val="348E90"/>
                    </a:solidFill>
                  </a:tcPr>
                </a:tc>
                <a:tc>
                  <a:txBody>
                    <a:bodyPr/>
                    <a:lstStyle/>
                    <a:p>
                      <a:pPr algn="ctr"/>
                      <a:r>
                        <a:rPr lang="en-US" dirty="0" smtClean="0">
                          <a:latin typeface="Calibri" panose="020F0502020204030204" pitchFamily="34" charset="0"/>
                          <a:cs typeface="Calibri" panose="020F0502020204030204" pitchFamily="34" charset="0"/>
                        </a:rPr>
                        <a:t>Description</a:t>
                      </a:r>
                      <a:endParaRPr lang="en-US" dirty="0">
                        <a:latin typeface="Calibri" panose="020F0502020204030204" pitchFamily="34" charset="0"/>
                        <a:cs typeface="Calibri" panose="020F0502020204030204" pitchFamily="34" charset="0"/>
                      </a:endParaRPr>
                    </a:p>
                  </a:txBody>
                  <a:tcPr>
                    <a:solidFill>
                      <a:srgbClr val="348E90"/>
                    </a:solidFill>
                  </a:tcPr>
                </a:tc>
              </a:tr>
              <a:tr h="427702">
                <a:tc>
                  <a:txBody>
                    <a:bodyPr/>
                    <a:lstStyle/>
                    <a:p>
                      <a:pPr algn="ctr"/>
                      <a:r>
                        <a:rPr lang="en-US" dirty="0" smtClean="0">
                          <a:latin typeface="Calibri" panose="020F0502020204030204" pitchFamily="34" charset="0"/>
                          <a:cs typeface="Calibri" panose="020F0502020204030204" pitchFamily="34" charset="0"/>
                        </a:rPr>
                        <a:t>Cohort Month</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First</a:t>
                      </a:r>
                      <a:r>
                        <a:rPr lang="en-US" baseline="0" dirty="0" smtClean="0">
                          <a:latin typeface="Calibri" panose="020F0502020204030204" pitchFamily="34" charset="0"/>
                          <a:cs typeface="Calibri" panose="020F0502020204030204" pitchFamily="34" charset="0"/>
                        </a:rPr>
                        <a:t> purchase month of the customer</a:t>
                      </a:r>
                      <a:endParaRPr lang="en-US" dirty="0">
                        <a:latin typeface="Calibri" panose="020F0502020204030204" pitchFamily="34" charset="0"/>
                        <a:cs typeface="Calibri" panose="020F0502020204030204" pitchFamily="34" charset="0"/>
                      </a:endParaRPr>
                    </a:p>
                  </a:txBody>
                  <a:tcPr>
                    <a:solidFill>
                      <a:schemeClr val="bg2"/>
                    </a:solidFill>
                  </a:tcPr>
                </a:tc>
              </a:tr>
              <a:tr h="427702">
                <a:tc>
                  <a:txBody>
                    <a:bodyPr/>
                    <a:lstStyle/>
                    <a:p>
                      <a:pPr algn="ctr"/>
                      <a:r>
                        <a:rPr lang="en-US" dirty="0" smtClean="0">
                          <a:latin typeface="Calibri" panose="020F0502020204030204" pitchFamily="34" charset="0"/>
                          <a:cs typeface="Calibri" panose="020F0502020204030204" pitchFamily="34" charset="0"/>
                        </a:rPr>
                        <a:t>Month</a:t>
                      </a:r>
                      <a:r>
                        <a:rPr lang="en-US" baseline="0" dirty="0" smtClean="0">
                          <a:latin typeface="Calibri" panose="020F0502020204030204" pitchFamily="34" charset="0"/>
                          <a:cs typeface="Calibri" panose="020F0502020204030204" pitchFamily="34" charset="0"/>
                        </a:rPr>
                        <a:t>_0 </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Cohort Customers</a:t>
                      </a:r>
                      <a:endParaRPr lang="en-US" dirty="0">
                        <a:latin typeface="Calibri" panose="020F0502020204030204" pitchFamily="34" charset="0"/>
                        <a:cs typeface="Calibri" panose="020F0502020204030204" pitchFamily="34" charset="0"/>
                      </a:endParaRPr>
                    </a:p>
                  </a:txBody>
                  <a:tcPr>
                    <a:solidFill>
                      <a:schemeClr val="bg2"/>
                    </a:solidFill>
                  </a:tcPr>
                </a:tc>
              </a:tr>
              <a:tr h="738225">
                <a:tc>
                  <a:txBody>
                    <a:bodyPr/>
                    <a:lstStyle/>
                    <a:p>
                      <a:pPr algn="ctr"/>
                      <a:r>
                        <a:rPr lang="en-US" dirty="0" smtClean="0">
                          <a:latin typeface="Calibri" panose="020F0502020204030204" pitchFamily="34" charset="0"/>
                          <a:cs typeface="Calibri" panose="020F0502020204030204" pitchFamily="34" charset="0"/>
                        </a:rPr>
                        <a:t>Month_1</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Customers in month_0 who made</a:t>
                      </a:r>
                      <a:r>
                        <a:rPr lang="en-US" baseline="0" dirty="0" smtClean="0">
                          <a:latin typeface="Calibri" panose="020F0502020204030204" pitchFamily="34" charset="0"/>
                          <a:cs typeface="Calibri" panose="020F0502020204030204" pitchFamily="34" charset="0"/>
                        </a:rPr>
                        <a:t> purchases after 1 month</a:t>
                      </a:r>
                      <a:endParaRPr lang="en-US" dirty="0">
                        <a:latin typeface="Calibri" panose="020F0502020204030204" pitchFamily="34" charset="0"/>
                        <a:cs typeface="Calibri" panose="020F0502020204030204" pitchFamily="34" charset="0"/>
                      </a:endParaRPr>
                    </a:p>
                  </a:txBody>
                  <a:tcPr>
                    <a:solidFill>
                      <a:schemeClr val="bg2"/>
                    </a:solidFill>
                  </a:tcPr>
                </a:tc>
              </a:tr>
              <a:tr h="738225">
                <a:tc>
                  <a:txBody>
                    <a:bodyPr/>
                    <a:lstStyle/>
                    <a:p>
                      <a:pPr algn="ctr"/>
                      <a:r>
                        <a:rPr lang="en-US" dirty="0" smtClean="0">
                          <a:latin typeface="Calibri" panose="020F0502020204030204" pitchFamily="34" charset="0"/>
                          <a:cs typeface="Calibri" panose="020F0502020204030204" pitchFamily="34" charset="0"/>
                        </a:rPr>
                        <a:t>Month_12</a:t>
                      </a:r>
                      <a:endParaRPr lang="en-US" dirty="0">
                        <a:latin typeface="Calibri" panose="020F0502020204030204" pitchFamily="34" charset="0"/>
                        <a:cs typeface="Calibri" panose="020F0502020204030204" pitchFamily="34" charset="0"/>
                      </a:endParaRPr>
                    </a:p>
                  </a:txBody>
                  <a:tcPr>
                    <a:solidFill>
                      <a:schemeClr val="bg2"/>
                    </a:solidFill>
                  </a:tcPr>
                </a:tc>
                <a:tc>
                  <a:txBody>
                    <a:bodyPr/>
                    <a:lstStyle/>
                    <a:p>
                      <a:pPr algn="ctr"/>
                      <a:r>
                        <a:rPr lang="en-US" dirty="0" smtClean="0">
                          <a:latin typeface="Calibri" panose="020F0502020204030204" pitchFamily="34" charset="0"/>
                          <a:cs typeface="Calibri" panose="020F0502020204030204" pitchFamily="34" charset="0"/>
                        </a:rPr>
                        <a:t>Customers in month_0 who made</a:t>
                      </a:r>
                      <a:r>
                        <a:rPr lang="en-US" baseline="0" dirty="0" smtClean="0">
                          <a:latin typeface="Calibri" panose="020F0502020204030204" pitchFamily="34" charset="0"/>
                          <a:cs typeface="Calibri" panose="020F0502020204030204" pitchFamily="34" charset="0"/>
                        </a:rPr>
                        <a:t> purchases after 12 month</a:t>
                      </a:r>
                      <a:endParaRPr lang="en-US" dirty="0">
                        <a:latin typeface="Calibri" panose="020F0502020204030204" pitchFamily="34" charset="0"/>
                        <a:cs typeface="Calibri" panose="020F0502020204030204" pitchFamily="34" charset="0"/>
                      </a:endParaRPr>
                    </a:p>
                  </a:txBody>
                  <a:tcPr>
                    <a:solidFill>
                      <a:schemeClr val="bg2"/>
                    </a:solidFill>
                  </a:tcPr>
                </a:tc>
              </a:tr>
            </a:tbl>
          </a:graphicData>
        </a:graphic>
      </p:graphicFrame>
    </p:spTree>
    <p:extLst>
      <p:ext uri="{BB962C8B-B14F-4D97-AF65-F5344CB8AC3E}">
        <p14:creationId xmlns:p14="http://schemas.microsoft.com/office/powerpoint/2010/main" val="30992698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(Month by Month Retention)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5774553"/>
              </p:ext>
            </p:extLst>
          </p:nvPr>
        </p:nvGraphicFramePr>
        <p:xfrm>
          <a:off x="0" y="618187"/>
          <a:ext cx="12168797" cy="5679575"/>
        </p:xfrm>
        <a:graphic>
          <a:graphicData uri="http://schemas.openxmlformats.org/drawingml/2006/table">
            <a:tbl>
              <a:tblPr firstRow="1" bandRow="1">
                <a:tableStyleId>{3C2FFA5D-87B4-456A-9821-1D502468CF0F}</a:tableStyleId>
              </a:tblPr>
              <a:tblGrid>
                <a:gridCol w="1110212"/>
                <a:gridCol w="745588"/>
                <a:gridCol w="751797"/>
                <a:gridCol w="869200"/>
                <a:gridCol w="869200"/>
                <a:gridCol w="869200"/>
                <a:gridCol w="869200"/>
                <a:gridCol w="869200"/>
                <a:gridCol w="869200"/>
                <a:gridCol w="869200"/>
                <a:gridCol w="869200"/>
                <a:gridCol w="869200"/>
                <a:gridCol w="869200"/>
                <a:gridCol w="869200"/>
              </a:tblGrid>
              <a:tr h="378199">
                <a:tc rowSpan="2">
                  <a:txBody>
                    <a:bodyPr/>
                    <a:lstStyle/>
                    <a:p>
                      <a:pPr algn="ctr" fontAlgn="b"/>
                      <a:r>
                        <a:rPr lang="en-US" sz="1200" b="1" i="0" u="none" strike="noStrike" dirty="0" smtClean="0">
                          <a:solidFill>
                            <a:schemeClr val="bg1"/>
                          </a:solidFill>
                          <a:effectLst/>
                          <a:latin typeface="Calibri" panose="020F0502020204030204" pitchFamily="34" charset="0"/>
                        </a:rPr>
                        <a:t>Cohort</a:t>
                      </a:r>
                      <a:r>
                        <a:rPr lang="en-US" sz="1200" b="1" i="0" u="none" strike="noStrike" baseline="0" dirty="0" smtClean="0">
                          <a:solidFill>
                            <a:schemeClr val="bg1"/>
                          </a:solidFill>
                          <a:effectLst/>
                          <a:latin typeface="Calibri" panose="020F0502020204030204" pitchFamily="34" charset="0"/>
                        </a:rPr>
                        <a:t> Month</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gridSpan="13">
                  <a:txBody>
                    <a:bodyPr/>
                    <a:lstStyle/>
                    <a:p>
                      <a:pPr algn="ctr" fontAlgn="b"/>
                      <a:r>
                        <a:rPr lang="en-US" sz="1400" b="1" i="0" u="none" strike="noStrike" dirty="0" smtClean="0">
                          <a:solidFill>
                            <a:schemeClr val="bg1"/>
                          </a:solidFill>
                          <a:effectLst/>
                          <a:latin typeface="Calibri" panose="020F0502020204030204" pitchFamily="34" charset="0"/>
                        </a:rPr>
                        <a:t>Retention by Month</a:t>
                      </a:r>
                      <a:endParaRPr lang="en-US" sz="14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r>
              <a:tr h="378199">
                <a:tc vMerge="1">
                  <a:txBody>
                    <a:bodyPr/>
                    <a:lstStyle/>
                    <a:p>
                      <a:pPr algn="l" fontAlgn="b"/>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Month_0</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Month_2</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Month_3</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Month_4</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Month_5</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Month_6</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Month_7</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Month_8</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Month_9</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Month_10</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Month_11</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Month_12</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r>
              <a:tr h="378199">
                <a:tc>
                  <a:txBody>
                    <a:bodyPr/>
                    <a:lstStyle/>
                    <a:p>
                      <a:pPr algn="ctr" fontAlgn="b"/>
                      <a:r>
                        <a:rPr lang="en-US" sz="1200" b="1" i="0" u="none" strike="noStrike" dirty="0" smtClean="0">
                          <a:solidFill>
                            <a:schemeClr val="bg1"/>
                          </a:solidFill>
                          <a:effectLst/>
                          <a:latin typeface="Calibri" panose="020F0502020204030204" pitchFamily="34" charset="0"/>
                        </a:rPr>
                        <a:t>2021</a:t>
                      </a:r>
                      <a:r>
                        <a:rPr lang="en-US" sz="1200" b="1" i="0" u="none" strike="noStrike" baseline="0" dirty="0" smtClean="0">
                          <a:solidFill>
                            <a:schemeClr val="bg1"/>
                          </a:solidFill>
                          <a:effectLst/>
                          <a:latin typeface="Calibri" panose="020F0502020204030204" pitchFamily="34" charset="0"/>
                        </a:rPr>
                        <a:t> – 08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78199">
                <a:tc>
                  <a:txBody>
                    <a:bodyPr/>
                    <a:lstStyle/>
                    <a:p>
                      <a:pPr algn="ctr" fontAlgn="b"/>
                      <a:r>
                        <a:rPr lang="en-US" sz="1200" b="1" i="0" u="none" strike="noStrike" dirty="0" smtClean="0">
                          <a:solidFill>
                            <a:schemeClr val="bg1"/>
                          </a:solidFill>
                          <a:effectLst/>
                          <a:latin typeface="Calibri" panose="020F0502020204030204" pitchFamily="34" charset="0"/>
                        </a:rPr>
                        <a:t>2021 –</a:t>
                      </a:r>
                      <a:r>
                        <a:rPr lang="en-US" sz="1200" b="1" i="0" u="none" strike="noStrike" baseline="0" dirty="0" smtClean="0">
                          <a:solidFill>
                            <a:schemeClr val="bg1"/>
                          </a:solidFill>
                          <a:effectLst/>
                          <a:latin typeface="Calibri" panose="020F0502020204030204" pitchFamily="34" charset="0"/>
                        </a:rPr>
                        <a:t> 09 </a:t>
                      </a:r>
                      <a:r>
                        <a:rPr lang="en-US" sz="1200" b="1" i="0" u="none" strike="noStrike" dirty="0" smtClean="0">
                          <a:solidFill>
                            <a:schemeClr val="bg1"/>
                          </a:solidFill>
                          <a:effectLst/>
                          <a:latin typeface="Calibri" panose="020F0502020204030204" pitchFamily="34" charset="0"/>
                        </a:rPr>
                        <a:t>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78199">
                <a:tc>
                  <a:txBody>
                    <a:bodyPr/>
                    <a:lstStyle/>
                    <a:p>
                      <a:pPr algn="ctr" fontAlgn="b"/>
                      <a:r>
                        <a:rPr lang="en-US" sz="1200" b="1" i="0" u="none" strike="noStrike" dirty="0" smtClean="0">
                          <a:solidFill>
                            <a:schemeClr val="bg1"/>
                          </a:solidFill>
                          <a:effectLst/>
                          <a:latin typeface="Calibri" panose="020F0502020204030204" pitchFamily="34" charset="0"/>
                        </a:rPr>
                        <a:t> 2021 – 10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222</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2021</a:t>
                      </a:r>
                      <a:r>
                        <a:rPr lang="en-US" sz="1200" b="1" i="0" u="none" strike="noStrike" baseline="0" dirty="0" smtClean="0">
                          <a:solidFill>
                            <a:schemeClr val="bg1"/>
                          </a:solidFill>
                          <a:effectLst/>
                          <a:latin typeface="Calibri" panose="020F0502020204030204" pitchFamily="34" charset="0"/>
                        </a:rPr>
                        <a:t> –</a:t>
                      </a:r>
                      <a:r>
                        <a:rPr lang="en-US" sz="1200" b="1" i="0" u="none" strike="noStrike" dirty="0" smtClean="0">
                          <a:solidFill>
                            <a:schemeClr val="bg1"/>
                          </a:solidFill>
                          <a:effectLst/>
                          <a:latin typeface="Calibri" panose="020F0502020204030204" pitchFamily="34" charset="0"/>
                        </a:rPr>
                        <a:t> 11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42</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2021 – 12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78199">
                <a:tc>
                  <a:txBody>
                    <a:bodyPr/>
                    <a:lstStyle/>
                    <a:p>
                      <a:pPr algn="ctr" fontAlgn="b"/>
                      <a:r>
                        <a:rPr lang="en-US" sz="1200" b="1" i="0" u="none" strike="noStrike" dirty="0" smtClean="0">
                          <a:solidFill>
                            <a:schemeClr val="bg1"/>
                          </a:solidFill>
                          <a:effectLst/>
                          <a:latin typeface="Calibri" panose="020F0502020204030204" pitchFamily="34" charset="0"/>
                        </a:rPr>
                        <a:t> 2022 – 01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1665</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78199">
                <a:tc>
                  <a:txBody>
                    <a:bodyPr/>
                    <a:lstStyle/>
                    <a:p>
                      <a:pPr algn="ctr" fontAlgn="b"/>
                      <a:r>
                        <a:rPr lang="en-US" sz="1200" b="1" i="0" u="none" strike="noStrike" dirty="0" smtClean="0">
                          <a:solidFill>
                            <a:schemeClr val="bg1"/>
                          </a:solidFill>
                          <a:effectLst/>
                          <a:latin typeface="Calibri" panose="020F0502020204030204" pitchFamily="34" charset="0"/>
                        </a:rPr>
                        <a:t> 2022 – 02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1707</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78199">
                <a:tc>
                  <a:txBody>
                    <a:bodyPr/>
                    <a:lstStyle/>
                    <a:p>
                      <a:pPr algn="ctr" fontAlgn="b"/>
                      <a:r>
                        <a:rPr lang="en-US" sz="1200" b="1" i="0" u="none" strike="noStrike" dirty="0" smtClean="0">
                          <a:solidFill>
                            <a:schemeClr val="bg1"/>
                          </a:solidFill>
                          <a:effectLst/>
                          <a:latin typeface="Calibri" panose="020F0502020204030204" pitchFamily="34" charset="0"/>
                        </a:rPr>
                        <a:t> 2022 – 03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3064</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 2022 – 04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2662</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 2022 – 05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3732</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 2022 – 06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3401</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 2022 – 07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4006</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 2022 – 08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4175</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2022 – 09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4103</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294887">
                <a:tc>
                  <a:txBody>
                    <a:bodyPr/>
                    <a:lstStyle/>
                    <a:p>
                      <a:pPr algn="ctr" fontAlgn="b"/>
                      <a:r>
                        <a:rPr lang="en-US" sz="1200" b="1" i="0" u="none" strike="noStrike" dirty="0" smtClean="0">
                          <a:solidFill>
                            <a:schemeClr val="bg1"/>
                          </a:solidFill>
                          <a:effectLst/>
                          <a:latin typeface="Calibri" panose="020F0502020204030204" pitchFamily="34" charset="0"/>
                        </a:rPr>
                        <a:t>2022 – 10 </a:t>
                      </a:r>
                      <a:endParaRPr lang="en-US" sz="12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4129</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r>
            </a:tbl>
          </a:graphicData>
        </a:graphic>
      </p:graphicFrame>
    </p:spTree>
    <p:extLst>
      <p:ext uri="{BB962C8B-B14F-4D97-AF65-F5344CB8AC3E}">
        <p14:creationId xmlns:p14="http://schemas.microsoft.com/office/powerpoint/2010/main" val="145948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Data availability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0" y="618187"/>
            <a:ext cx="12168792" cy="5588279"/>
          </a:xfrm>
          <a:prstGeom prst="rect">
            <a:avLst/>
          </a:prstGeom>
        </p:spPr>
      </p:pic>
    </p:spTree>
    <p:extLst>
      <p:ext uri="{BB962C8B-B14F-4D97-AF65-F5344CB8AC3E}">
        <p14:creationId xmlns:p14="http://schemas.microsoft.com/office/powerpoint/2010/main" val="11129206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(Month by Month Retention)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644159607"/>
              </p:ext>
            </p:extLst>
          </p:nvPr>
        </p:nvGraphicFramePr>
        <p:xfrm>
          <a:off x="0" y="618187"/>
          <a:ext cx="12168793" cy="5653824"/>
        </p:xfrm>
        <a:graphic>
          <a:graphicData uri="http://schemas.openxmlformats.org/drawingml/2006/table">
            <a:tbl>
              <a:tblPr firstRow="1" bandRow="1">
                <a:tableStyleId>{3C2FFA5D-87B4-456A-9821-1D502468CF0F}</a:tableStyleId>
              </a:tblPr>
              <a:tblGrid>
                <a:gridCol w="1064769"/>
                <a:gridCol w="825121"/>
                <a:gridCol w="825386"/>
                <a:gridCol w="866655"/>
                <a:gridCol w="797872"/>
                <a:gridCol w="797873"/>
                <a:gridCol w="839141"/>
                <a:gridCol w="866655"/>
                <a:gridCol w="839141"/>
                <a:gridCol w="852898"/>
                <a:gridCol w="852899"/>
                <a:gridCol w="894167"/>
                <a:gridCol w="976706"/>
                <a:gridCol w="869510"/>
              </a:tblGrid>
              <a:tr h="391052">
                <a:tc rowSpan="2">
                  <a:txBody>
                    <a:bodyPr/>
                    <a:lstStyle/>
                    <a:p>
                      <a:pPr algn="ctr" fontAlgn="b"/>
                      <a:r>
                        <a:rPr lang="en-US" sz="1100" b="1" i="0" u="none" strike="noStrike" dirty="0" smtClean="0">
                          <a:solidFill>
                            <a:schemeClr val="bg1"/>
                          </a:solidFill>
                          <a:effectLst/>
                          <a:latin typeface="Calibri" panose="020F0502020204030204" pitchFamily="34" charset="0"/>
                        </a:rPr>
                        <a:t>Cohort</a:t>
                      </a:r>
                      <a:r>
                        <a:rPr lang="en-US" sz="1100" b="1" i="0" u="none" strike="noStrike" baseline="0" dirty="0" smtClean="0">
                          <a:solidFill>
                            <a:schemeClr val="bg1"/>
                          </a:solidFill>
                          <a:effectLst/>
                          <a:latin typeface="Calibri" panose="020F0502020204030204" pitchFamily="34" charset="0"/>
                        </a:rPr>
                        <a:t> </a:t>
                      </a:r>
                      <a:r>
                        <a:rPr lang="en-US" sz="1100" b="1" i="0" u="none" strike="noStrike" dirty="0" smtClean="0">
                          <a:solidFill>
                            <a:schemeClr val="bg1"/>
                          </a:solidFill>
                          <a:effectLst/>
                          <a:latin typeface="Calibri" panose="020F0502020204030204" pitchFamily="34" charset="0"/>
                        </a:rPr>
                        <a:t> Month</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gridSpan="13">
                  <a:txBody>
                    <a:bodyPr/>
                    <a:lstStyle/>
                    <a:p>
                      <a:pPr algn="ctr" fontAlgn="b"/>
                      <a:r>
                        <a:rPr lang="en-US" sz="1400" b="1" i="0" u="none" strike="noStrike" dirty="0" smtClean="0">
                          <a:solidFill>
                            <a:schemeClr val="bg1"/>
                          </a:solidFill>
                          <a:effectLst/>
                          <a:latin typeface="Calibri" panose="020F0502020204030204" pitchFamily="34" charset="0"/>
                        </a:rPr>
                        <a:t>Retention by Month</a:t>
                      </a:r>
                      <a:endParaRPr lang="en-US" sz="14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hMerge="1">
                  <a:txBody>
                    <a:bodyPr/>
                    <a:lstStyle/>
                    <a:p>
                      <a:pPr algn="r"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r>
              <a:tr h="391052">
                <a:tc vMerge="1">
                  <a:txBody>
                    <a:bodyPr/>
                    <a:lstStyle/>
                    <a:p>
                      <a:pPr algn="l" fontAlgn="b"/>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Month_0</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Month_2</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Month_3</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Month_4</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Month_5</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Month_6</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Month_7</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Month_8</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Month_9</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Month_10</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Month_11</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c>
                  <a:txBody>
                    <a:bodyPr/>
                    <a:lstStyle/>
                    <a:p>
                      <a:pPr algn="ctr" fontAlgn="b"/>
                      <a:r>
                        <a:rPr lang="en-US" sz="1100" b="1" i="0" u="none" strike="noStrike" dirty="0" smtClean="0">
                          <a:solidFill>
                            <a:schemeClr val="bg1"/>
                          </a:solidFill>
                          <a:effectLst/>
                          <a:latin typeface="Calibri" panose="020F0502020204030204" pitchFamily="34" charset="0"/>
                        </a:rPr>
                        <a:t>Month_12</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45818E"/>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 2022 – 11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dirty="0">
                          <a:solidFill>
                            <a:srgbClr val="000000"/>
                          </a:solidFill>
                          <a:effectLst/>
                          <a:latin typeface="Calibri" panose="020F0502020204030204" pitchFamily="34" charset="0"/>
                        </a:rPr>
                        <a:t>6195</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2022 – 12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dirty="0">
                          <a:solidFill>
                            <a:srgbClr val="000000"/>
                          </a:solidFill>
                          <a:effectLst/>
                          <a:latin typeface="Calibri" panose="020F0502020204030204" pitchFamily="34" charset="0"/>
                        </a:rPr>
                        <a:t>4601</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 2023 – 01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dirty="0">
                          <a:solidFill>
                            <a:srgbClr val="000000"/>
                          </a:solidFill>
                          <a:effectLst/>
                          <a:latin typeface="Calibri" panose="020F0502020204030204" pitchFamily="34" charset="0"/>
                        </a:rPr>
                        <a:t>5962</a:t>
                      </a:r>
                    </a:p>
                  </a:txBody>
                  <a:tcPr marL="9525" marR="9525" marT="9525" marB="0" anchor="b">
                    <a:solidFill>
                      <a:srgbClr val="7CD4B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 2023 – 02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5625</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03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6039</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04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5223</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 2023 – 05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6100</a:t>
                      </a:r>
                    </a:p>
                  </a:txBody>
                  <a:tcPr marL="9525" marR="9525" marT="9525" marB="0" anchor="b">
                    <a:solidFill>
                      <a:srgbClr val="7CD4B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 2023 –</a:t>
                      </a:r>
                      <a:r>
                        <a:rPr lang="en-US" sz="1100" b="1" i="0" u="none" strike="noStrike" baseline="0" dirty="0" smtClean="0">
                          <a:solidFill>
                            <a:schemeClr val="bg1"/>
                          </a:solidFill>
                          <a:effectLst/>
                          <a:latin typeface="Calibri" panose="020F0502020204030204" pitchFamily="34" charset="0"/>
                        </a:rPr>
                        <a:t> 06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5930</a:t>
                      </a:r>
                    </a:p>
                  </a:txBody>
                  <a:tcPr marL="9525" marR="9525" marT="9525" marB="0" anchor="b">
                    <a:solidFill>
                      <a:srgbClr val="7CD4B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91052">
                <a:tc>
                  <a:txBody>
                    <a:bodyPr/>
                    <a:lstStyle/>
                    <a:p>
                      <a:pPr algn="ctr" fontAlgn="b"/>
                      <a:r>
                        <a:rPr lang="en-US" sz="1100" b="1" i="0" u="none" strike="noStrike" dirty="0" smtClean="0">
                          <a:solidFill>
                            <a:schemeClr val="bg1"/>
                          </a:solidFill>
                          <a:effectLst/>
                          <a:latin typeface="Calibri" panose="020F0502020204030204" pitchFamily="34" charset="0"/>
                        </a:rPr>
                        <a:t> 2023 – 07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5437</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solidFill>
                      <a:srgbClr val="FFCCC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08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6621</a:t>
                      </a:r>
                    </a:p>
                  </a:txBody>
                  <a:tcPr marL="9525" marR="9525" marT="9525" marB="0" anchor="b">
                    <a:solidFill>
                      <a:srgbClr val="7CD4B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09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2123</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10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1762</a:t>
                      </a:r>
                    </a:p>
                  </a:txBody>
                  <a:tcPr marL="9525" marR="9525" marT="9525" marB="0" anchor="b">
                    <a:solidFill>
                      <a:srgbClr val="7CD4B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11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1848</a:t>
                      </a:r>
                    </a:p>
                  </a:txBody>
                  <a:tcPr marL="9525" marR="9525" marT="9525" marB="0" anchor="b">
                    <a:solidFill>
                      <a:srgbClr val="7CD4BC"/>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r>
              <a:tr h="304908">
                <a:tc>
                  <a:txBody>
                    <a:bodyPr/>
                    <a:lstStyle/>
                    <a:p>
                      <a:pPr algn="ctr" fontAlgn="b"/>
                      <a:r>
                        <a:rPr lang="en-US" sz="1100" b="1" i="0" u="none" strike="noStrike" dirty="0" smtClean="0">
                          <a:solidFill>
                            <a:schemeClr val="bg1"/>
                          </a:solidFill>
                          <a:effectLst/>
                          <a:latin typeface="Calibri" panose="020F0502020204030204" pitchFamily="34" charset="0"/>
                        </a:rPr>
                        <a:t> 2023 – 12 </a:t>
                      </a:r>
                      <a:endParaRPr lang="en-US" sz="1100" b="1" i="0" u="none" strike="noStrike" dirty="0">
                        <a:solidFill>
                          <a:schemeClr val="bg1"/>
                        </a:solidFill>
                        <a:effectLst/>
                        <a:latin typeface="Calibri" panose="020F0502020204030204" pitchFamily="34" charset="0"/>
                      </a:endParaRPr>
                    </a:p>
                  </a:txBody>
                  <a:tcPr marL="9525" marR="9525" marT="9525" marB="0" anchor="b">
                    <a:solidFill>
                      <a:srgbClr val="348E90"/>
                    </a:solidFill>
                  </a:tcPr>
                </a:tc>
                <a:tc>
                  <a:txBody>
                    <a:bodyPr/>
                    <a:lstStyle/>
                    <a:p>
                      <a:pPr algn="r" fontAlgn="b"/>
                      <a:r>
                        <a:rPr lang="en-US" sz="1100" b="0" i="0" u="none" strike="noStrike">
                          <a:solidFill>
                            <a:srgbClr val="000000"/>
                          </a:solidFill>
                          <a:effectLst/>
                          <a:latin typeface="Calibri" panose="020F0502020204030204" pitchFamily="34" charset="0"/>
                        </a:rPr>
                        <a:t>1895</a:t>
                      </a:r>
                    </a:p>
                  </a:txBody>
                  <a:tcPr marL="9525" marR="9525" marT="9525" marB="0" anchor="b">
                    <a:solidFill>
                      <a:srgbClr val="7CD4B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solidFill>
                      <a:srgbClr val="DDF9F2"/>
                    </a:solidFill>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solidFill>
                      <a:srgbClr val="DDF9F2"/>
                    </a:solidFill>
                  </a:tcPr>
                </a:tc>
              </a:tr>
            </a:tbl>
          </a:graphicData>
        </a:graphic>
      </p:graphicFrame>
    </p:spTree>
    <p:extLst>
      <p:ext uri="{BB962C8B-B14F-4D97-AF65-F5344CB8AC3E}">
        <p14:creationId xmlns:p14="http://schemas.microsoft.com/office/powerpoint/2010/main" val="34193516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Cohort Analysis (Month by Month Retention)</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413042" y="1235773"/>
            <a:ext cx="10946648" cy="286232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Observation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cohort month of </a:t>
            </a:r>
            <a:r>
              <a:rPr lang="en-US" b="1" dirty="0">
                <a:latin typeface="Times New Roman" panose="02020603050405020304" pitchFamily="18" charset="0"/>
                <a:cs typeface="Times New Roman" panose="02020603050405020304" pitchFamily="18" charset="0"/>
              </a:rPr>
              <a:t>January 2022 </a:t>
            </a:r>
            <a:r>
              <a:rPr lang="en-US" dirty="0">
                <a:latin typeface="Times New Roman" panose="02020603050405020304" pitchFamily="18" charset="0"/>
                <a:cs typeface="Times New Roman" panose="02020603050405020304" pitchFamily="18" charset="0"/>
              </a:rPr>
              <a:t>has the highest number of customers who made repeat purchases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5 customers from this cohort made repeat purchases in the next 10 months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Customers </a:t>
            </a:r>
            <a:r>
              <a:rPr lang="en-US" dirty="0">
                <a:latin typeface="Times New Roman" panose="02020603050405020304" pitchFamily="18" charset="0"/>
                <a:cs typeface="Times New Roman" panose="02020603050405020304" pitchFamily="18" charset="0"/>
              </a:rPr>
              <a:t>from </a:t>
            </a:r>
            <a:r>
              <a:rPr lang="en-US" b="1" dirty="0">
                <a:latin typeface="Times New Roman" panose="02020603050405020304" pitchFamily="18" charset="0"/>
                <a:cs typeface="Times New Roman" panose="02020603050405020304" pitchFamily="18" charset="0"/>
              </a:rPr>
              <a:t>17 cohorts </a:t>
            </a:r>
            <a:r>
              <a:rPr lang="en-US" dirty="0">
                <a:latin typeface="Times New Roman" panose="02020603050405020304" pitchFamily="18" charset="0"/>
                <a:cs typeface="Times New Roman" panose="02020603050405020304" pitchFamily="18" charset="0"/>
              </a:rPr>
              <a:t>didn’t make any purchases in the next 12 </a:t>
            </a:r>
            <a:r>
              <a:rPr lang="en-US" dirty="0" smtClean="0">
                <a:latin typeface="Times New Roman" panose="02020603050405020304" pitchFamily="18" charset="0"/>
                <a:cs typeface="Times New Roman" panose="02020603050405020304" pitchFamily="18" charset="0"/>
              </a:rPr>
              <a:t>months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Customers </a:t>
            </a:r>
            <a:r>
              <a:rPr lang="en-US" dirty="0">
                <a:latin typeface="Times New Roman" panose="02020603050405020304" pitchFamily="18" charset="0"/>
                <a:cs typeface="Times New Roman" panose="02020603050405020304" pitchFamily="18" charset="0"/>
              </a:rPr>
              <a:t>from </a:t>
            </a:r>
            <a:r>
              <a:rPr lang="en-US" b="1" dirty="0">
                <a:latin typeface="Times New Roman" panose="02020603050405020304" pitchFamily="18" charset="0"/>
                <a:cs typeface="Times New Roman" panose="02020603050405020304" pitchFamily="18" charset="0"/>
              </a:rPr>
              <a:t>3 cohorts</a:t>
            </a:r>
            <a:r>
              <a:rPr lang="en-US" dirty="0">
                <a:latin typeface="Times New Roman" panose="02020603050405020304" pitchFamily="18" charset="0"/>
                <a:cs typeface="Times New Roman" panose="02020603050405020304" pitchFamily="18" charset="0"/>
              </a:rPr>
              <a:t>, made purchases in the immediate month after cohort month: </a:t>
            </a:r>
            <a:endParaRPr lang="en-US" dirty="0" smtClean="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Mar 2022 </a:t>
            </a:r>
            <a:endParaRPr lang="en-US" dirty="0" smtClean="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Oct 2022 </a:t>
            </a:r>
            <a:endParaRPr lang="en-US" dirty="0" smtClean="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Jul 2023 </a:t>
            </a:r>
            <a:endParaRPr lang="en-US" dirty="0" smtClean="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Cohort </a:t>
            </a:r>
            <a:r>
              <a:rPr lang="en-US" dirty="0">
                <a:latin typeface="Times New Roman" panose="02020603050405020304" pitchFamily="18" charset="0"/>
                <a:cs typeface="Times New Roman" panose="02020603050405020304" pitchFamily="18" charset="0"/>
              </a:rPr>
              <a:t>January 2022 had the longest delay for repeat purchases (5 months) </a:t>
            </a:r>
            <a:endParaRPr lang="en-US" dirty="0" smtClean="0">
              <a:latin typeface="Times New Roman" panose="02020603050405020304" pitchFamily="18" charset="0"/>
              <a:cs typeface="Times New Roman" panose="02020603050405020304" pitchFamily="18" charset="0"/>
            </a:endParaRPr>
          </a:p>
          <a:p>
            <a:pPr marL="2857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Last 5 cohorts </a:t>
            </a:r>
            <a:r>
              <a:rPr lang="en-US" dirty="0">
                <a:latin typeface="Times New Roman" panose="02020603050405020304" pitchFamily="18" charset="0"/>
                <a:cs typeface="Times New Roman" panose="02020603050405020304" pitchFamily="18" charset="0"/>
              </a:rPr>
              <a:t>did not have any repeat customers in the following 12 months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5452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171933"/>
            <a:ext cx="11058861" cy="2211567"/>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SALES</a:t>
            </a:r>
            <a:br>
              <a:rPr lang="en-US" sz="6000" b="1" dirty="0" smtClean="0">
                <a:latin typeface="Rockwell" panose="02060603020205020403" pitchFamily="18" charset="0"/>
              </a:rPr>
            </a:br>
            <a:r>
              <a:rPr lang="en-US" sz="6000" b="1" dirty="0" smtClean="0">
                <a:latin typeface="Rockwell" panose="02060603020205020403" pitchFamily="18" charset="0"/>
              </a:rPr>
              <a:t>TRENDS</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415934753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Sales trends, Patterns &amp; Seasonality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8" name="Chart 7"/>
          <p:cNvGraphicFramePr>
            <a:graphicFrameLocks/>
          </p:cNvGraphicFramePr>
          <p:nvPr>
            <p:extLst>
              <p:ext uri="{D42A27DB-BD31-4B8C-83A1-F6EECF244321}">
                <p14:modId xmlns:p14="http://schemas.microsoft.com/office/powerpoint/2010/main" val="3851576030"/>
              </p:ext>
            </p:extLst>
          </p:nvPr>
        </p:nvGraphicFramePr>
        <p:xfrm>
          <a:off x="283860" y="1012583"/>
          <a:ext cx="11075830" cy="4525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33842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Sales trends, Patterns &amp; Seasonality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809204696"/>
              </p:ext>
            </p:extLst>
          </p:nvPr>
        </p:nvGraphicFramePr>
        <p:xfrm>
          <a:off x="386890" y="1042582"/>
          <a:ext cx="10972800" cy="47271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11848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Sales trends, Patterns &amp; Seasonality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312849235"/>
              </p:ext>
            </p:extLst>
          </p:nvPr>
        </p:nvGraphicFramePr>
        <p:xfrm>
          <a:off x="979318" y="1104705"/>
          <a:ext cx="10380372" cy="44976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33881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Sales trends, Patterns &amp; Seasonality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93913531"/>
              </p:ext>
            </p:extLst>
          </p:nvPr>
        </p:nvGraphicFramePr>
        <p:xfrm>
          <a:off x="992097" y="1142909"/>
          <a:ext cx="9903430" cy="44722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65937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Sales trends, Patterns &amp; Seasonality</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55750" y="1271986"/>
            <a:ext cx="11057290" cy="3970318"/>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Observations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August</a:t>
            </a:r>
            <a:r>
              <a:rPr lang="en-US" dirty="0">
                <a:latin typeface="Times New Roman" panose="02020603050405020304" pitchFamily="18" charset="0"/>
                <a:cs typeface="Times New Roman" panose="02020603050405020304" pitchFamily="18" charset="0"/>
              </a:rPr>
              <a:t>, sales are at their </a:t>
            </a:r>
            <a:r>
              <a:rPr lang="en-US" dirty="0" smtClean="0">
                <a:latin typeface="Times New Roman" panose="02020603050405020304" pitchFamily="18" charset="0"/>
                <a:cs typeface="Times New Roman" panose="02020603050405020304" pitchFamily="18" charset="0"/>
              </a:rPr>
              <a:t>peak.</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September</a:t>
            </a:r>
            <a:r>
              <a:rPr lang="en-US" dirty="0">
                <a:latin typeface="Times New Roman" panose="02020603050405020304" pitchFamily="18" charset="0"/>
                <a:cs typeface="Times New Roman" panose="02020603050405020304" pitchFamily="18" charset="0"/>
              </a:rPr>
              <a:t>, sales are at their </a:t>
            </a:r>
            <a:r>
              <a:rPr lang="en-US" dirty="0" smtClean="0">
                <a:latin typeface="Times New Roman" panose="02020603050405020304" pitchFamily="18" charset="0"/>
                <a:cs typeface="Times New Roman" panose="02020603050405020304" pitchFamily="18" charset="0"/>
              </a:rPr>
              <a:t>lowest.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week, in terms of </a:t>
            </a:r>
            <a:r>
              <a:rPr lang="en-US" b="1" dirty="0">
                <a:latin typeface="Times New Roman" panose="02020603050405020304" pitchFamily="18" charset="0"/>
                <a:cs typeface="Times New Roman" panose="02020603050405020304" pitchFamily="18" charset="0"/>
              </a:rPr>
              <a:t>average sales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Friday</a:t>
            </a:r>
            <a:r>
              <a:rPr lang="en-US" dirty="0">
                <a:latin typeface="Times New Roman" panose="02020603050405020304" pitchFamily="18" charset="0"/>
                <a:cs typeface="Times New Roman" panose="02020603050405020304" pitchFamily="18" charset="0"/>
              </a:rPr>
              <a:t> has the highest average sales, while </a:t>
            </a:r>
            <a:r>
              <a:rPr lang="en-US" b="1" dirty="0">
                <a:latin typeface="Times New Roman" panose="02020603050405020304" pitchFamily="18" charset="0"/>
                <a:cs typeface="Times New Roman" panose="02020603050405020304" pitchFamily="18" charset="0"/>
              </a:rPr>
              <a:t>Sunday</a:t>
            </a:r>
            <a:r>
              <a:rPr lang="en-US" dirty="0">
                <a:latin typeface="Times New Roman" panose="02020603050405020304" pitchFamily="18" charset="0"/>
                <a:cs typeface="Times New Roman" panose="02020603050405020304" pitchFamily="18" charset="0"/>
              </a:rPr>
              <a:t> has the </a:t>
            </a:r>
            <a:r>
              <a:rPr lang="en-US" dirty="0" smtClean="0">
                <a:latin typeface="Times New Roman" panose="02020603050405020304" pitchFamily="18" charset="0"/>
                <a:cs typeface="Times New Roman" panose="02020603050405020304" pitchFamily="18" charset="0"/>
              </a:rPr>
              <a:t>lowest.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terms of </a:t>
            </a:r>
            <a:r>
              <a:rPr lang="en-US" b="1" dirty="0">
                <a:latin typeface="Times New Roman" panose="02020603050405020304" pitchFamily="18" charset="0"/>
                <a:cs typeface="Times New Roman" panose="02020603050405020304" pitchFamily="18" charset="0"/>
              </a:rPr>
              <a:t>total sales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Wednesday</a:t>
            </a:r>
            <a:r>
              <a:rPr lang="en-US" dirty="0">
                <a:latin typeface="Times New Roman" panose="02020603050405020304" pitchFamily="18" charset="0"/>
                <a:cs typeface="Times New Roman" panose="02020603050405020304" pitchFamily="18" charset="0"/>
              </a:rPr>
              <a:t> has the highest total sales, while </a:t>
            </a:r>
            <a:r>
              <a:rPr lang="en-US" b="1" dirty="0">
                <a:latin typeface="Times New Roman" panose="02020603050405020304" pitchFamily="18" charset="0"/>
                <a:cs typeface="Times New Roman" panose="02020603050405020304" pitchFamily="18" charset="0"/>
              </a:rPr>
              <a:t>Friday</a:t>
            </a:r>
            <a:r>
              <a:rPr lang="en-US" dirty="0">
                <a:latin typeface="Times New Roman" panose="02020603050405020304" pitchFamily="18" charset="0"/>
                <a:cs typeface="Times New Roman" panose="02020603050405020304" pitchFamily="18" charset="0"/>
              </a:rPr>
              <a:t> has the </a:t>
            </a:r>
            <a:r>
              <a:rPr lang="en-US" dirty="0" smtClean="0">
                <a:latin typeface="Times New Roman" panose="02020603050405020304" pitchFamily="18" charset="0"/>
                <a:cs typeface="Times New Roman" panose="02020603050405020304" pitchFamily="18" charset="0"/>
              </a:rPr>
              <a:t>lowest.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quarter, </a:t>
            </a:r>
            <a:r>
              <a:rPr lang="en-US" b="1" dirty="0">
                <a:latin typeface="Times New Roman" panose="02020603050405020304" pitchFamily="18" charset="0"/>
                <a:cs typeface="Times New Roman" panose="02020603050405020304" pitchFamily="18" charset="0"/>
              </a:rPr>
              <a:t>Quarter 2 </a:t>
            </a:r>
            <a:r>
              <a:rPr lang="en-US" dirty="0">
                <a:latin typeface="Times New Roman" panose="02020603050405020304" pitchFamily="18" charset="0"/>
                <a:cs typeface="Times New Roman" panose="02020603050405020304" pitchFamily="18" charset="0"/>
              </a:rPr>
              <a:t>contributes the most to sales, while </a:t>
            </a:r>
            <a:r>
              <a:rPr lang="en-US" b="1" dirty="0">
                <a:latin typeface="Times New Roman" panose="02020603050405020304" pitchFamily="18" charset="0"/>
                <a:cs typeface="Times New Roman" panose="02020603050405020304" pitchFamily="18" charset="0"/>
              </a:rPr>
              <a:t>Quarter 1 </a:t>
            </a:r>
            <a:r>
              <a:rPr lang="en-US" dirty="0">
                <a:latin typeface="Times New Roman" panose="02020603050405020304" pitchFamily="18" charset="0"/>
                <a:cs typeface="Times New Roman" panose="02020603050405020304" pitchFamily="18" charset="0"/>
              </a:rPr>
              <a:t>contributes the </a:t>
            </a:r>
            <a:r>
              <a:rPr lang="en-US" dirty="0" smtClean="0">
                <a:latin typeface="Times New Roman" panose="02020603050405020304" pitchFamily="18" charset="0"/>
                <a:cs typeface="Times New Roman" panose="02020603050405020304" pitchFamily="18" charset="0"/>
              </a:rPr>
              <a:t>least.</a:t>
            </a: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Weekdays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have higher sales compared to </a:t>
            </a:r>
            <a:r>
              <a:rPr lang="en-US" dirty="0" smtClean="0">
                <a:latin typeface="Times New Roman" panose="02020603050405020304" pitchFamily="18" charset="0"/>
                <a:cs typeface="Times New Roman" panose="02020603050405020304" pitchFamily="18" charset="0"/>
              </a:rPr>
              <a:t>weekends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Recommendation :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Introduce targeted promotions, seasonal campaigns, and discounts to mitigate the sales dip in September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Gather customers feedback to understand their needs and preferences.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exclusive Friday deals to maintain the peak average sales and launch special Sunday campaigns to improve its performance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New Year promotions or early-year campaigns to increase </a:t>
            </a:r>
            <a:r>
              <a:rPr lang="en-US" dirty="0" smtClean="0">
                <a:latin typeface="Times New Roman" panose="02020603050405020304" pitchFamily="18" charset="0"/>
                <a:cs typeface="Times New Roman" panose="02020603050405020304" pitchFamily="18" charset="0"/>
              </a:rPr>
              <a:t>sales.</a:t>
            </a:r>
          </a:p>
        </p:txBody>
      </p:sp>
    </p:spTree>
    <p:extLst>
      <p:ext uri="{BB962C8B-B14F-4D97-AF65-F5344CB8AC3E}">
        <p14:creationId xmlns:p14="http://schemas.microsoft.com/office/powerpoint/2010/main" val="11868597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171933"/>
            <a:ext cx="11058861" cy="1103572"/>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60577" lvl="1" algn="ctr">
              <a:lnSpc>
                <a:spcPct val="120000"/>
              </a:lnSpc>
            </a:pPr>
            <a:r>
              <a:rPr lang="en-US" sz="6000" b="1" dirty="0" smtClean="0">
                <a:latin typeface="Rockwell" panose="02060603020205020403" pitchFamily="18" charset="0"/>
              </a:rPr>
              <a:t>RECOMMENDATION</a:t>
            </a:r>
            <a:endParaRPr lang="en-US" sz="6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36077753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Recommendation for Weak Points</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34219" y="1035974"/>
            <a:ext cx="11481769" cy="4524315"/>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Low Customer </a:t>
            </a:r>
            <a:r>
              <a:rPr lang="en-US" b="1" dirty="0" smtClean="0">
                <a:latin typeface="Times New Roman" panose="02020603050405020304" pitchFamily="18" charset="0"/>
                <a:cs typeface="Times New Roman" panose="02020603050405020304" pitchFamily="18" charset="0"/>
              </a:rPr>
              <a:t>Retention: </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Personalized Service:</a:t>
            </a:r>
            <a:r>
              <a:rPr lang="en-US" dirty="0">
                <a:latin typeface="Times New Roman" panose="02020603050405020304" pitchFamily="18" charset="0"/>
                <a:cs typeface="Times New Roman" panose="02020603050405020304" pitchFamily="18" charset="0"/>
              </a:rPr>
              <a:t> Use customer data to offer personalized recommendations and services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Improve Support:</a:t>
            </a:r>
            <a:r>
              <a:rPr lang="en-US" dirty="0">
                <a:latin typeface="Times New Roman" panose="02020603050405020304" pitchFamily="18" charset="0"/>
                <a:cs typeface="Times New Roman" panose="02020603050405020304" pitchFamily="18" charset="0"/>
              </a:rPr>
              <a:t> Ensure prompt and effective customer service through multiple channels (chat, email, phone</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Customer Feedback:</a:t>
            </a:r>
            <a:r>
              <a:rPr lang="en-US" dirty="0">
                <a:latin typeface="Times New Roman" panose="02020603050405020304" pitchFamily="18" charset="0"/>
                <a:cs typeface="Times New Roman" panose="02020603050405020304" pitchFamily="18" charset="0"/>
              </a:rPr>
              <a:t> Actively seek and act on feedback to show customers their input matters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Personalize Marketing and </a:t>
            </a:r>
            <a:r>
              <a:rPr lang="en-US" b="1" dirty="0" smtClean="0">
                <a:latin typeface="Times New Roman" panose="02020603050405020304" pitchFamily="18" charset="0"/>
                <a:cs typeface="Times New Roman" panose="02020603050405020304" pitchFamily="18" charset="0"/>
              </a:rPr>
              <a:t>Promotions</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Targeted Campaigns:</a:t>
            </a:r>
            <a:r>
              <a:rPr lang="en-US" dirty="0">
                <a:latin typeface="Times New Roman" panose="02020603050405020304" pitchFamily="18" charset="0"/>
                <a:cs typeface="Times New Roman" panose="02020603050405020304" pitchFamily="18" charset="0"/>
              </a:rPr>
              <a:t> Send personalized emails or messages with offers tailored to specific customer segments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Dynamic Recommendations:</a:t>
            </a:r>
            <a:r>
              <a:rPr lang="en-US" dirty="0">
                <a:latin typeface="Times New Roman" panose="02020603050405020304" pitchFamily="18" charset="0"/>
                <a:cs typeface="Times New Roman" panose="02020603050405020304" pitchFamily="18" charset="0"/>
              </a:rPr>
              <a:t> Use AI to suggest products based on customer browsing and purchase history</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Sales </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Promotion Effectiveness:</a:t>
            </a:r>
            <a:r>
              <a:rPr lang="en-US" dirty="0">
                <a:latin typeface="Times New Roman" panose="02020603050405020304" pitchFamily="18" charset="0"/>
                <a:cs typeface="Times New Roman" panose="02020603050405020304" pitchFamily="18" charset="0"/>
              </a:rPr>
              <a:t> Analyze which promotions drive the most sales and replicate successful strategies.</a:t>
            </a:r>
          </a:p>
          <a:p>
            <a:pPr marL="285750" indent="-285750">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Analyse previous data: </a:t>
            </a:r>
            <a:r>
              <a:rPr lang="en-US" dirty="0">
                <a:latin typeface="Times New Roman" panose="02020603050405020304" pitchFamily="18" charset="0"/>
                <a:cs typeface="Times New Roman" panose="02020603050405020304" pitchFamily="18" charset="0"/>
              </a:rPr>
              <a:t>Leverage historical sales data to identify recurring patterns and predict future trends, enabling better planning and resource allocation.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Utilize Targeted Advertising: Deploy reminders or targeted advertisements during peak sales times to increase platform traffic. For example, during summer break or the 2nd last quarter of the year.</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519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ER diagram</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0" y="672210"/>
            <a:ext cx="11977352" cy="5599801"/>
          </a:xfrm>
          <a:prstGeom prst="rect">
            <a:avLst/>
          </a:prstGeom>
        </p:spPr>
      </p:pic>
    </p:spTree>
    <p:extLst>
      <p:ext uri="{BB962C8B-B14F-4D97-AF65-F5344CB8AC3E}">
        <p14:creationId xmlns:p14="http://schemas.microsoft.com/office/powerpoint/2010/main" val="37271319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aleway" panose="020B0604020202020204" charset="0"/>
              </a:rPr>
              <a:t>Recommendation for Weak Points</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
        <p:nvSpPr>
          <p:cNvPr id="7" name="TextBox 6"/>
          <p:cNvSpPr txBox="1"/>
          <p:nvPr/>
        </p:nvSpPr>
        <p:spPr>
          <a:xfrm>
            <a:off x="565807" y="1157611"/>
            <a:ext cx="11198434" cy="3693319"/>
          </a:xfrm>
          <a:prstGeom prst="rect">
            <a:avLst/>
          </a:prstGeom>
          <a:noFill/>
        </p:spPr>
        <p:txBody>
          <a:bodyPr wrap="square" rtlCol="0">
            <a:spAutoFit/>
          </a:bodyPr>
          <a:lstStyle/>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Other Recommendations : </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Offer </a:t>
            </a:r>
            <a:r>
              <a:rPr lang="en-US" dirty="0">
                <a:latin typeface="Times New Roman" panose="02020603050405020304" pitchFamily="18" charset="0"/>
                <a:cs typeface="Times New Roman" panose="02020603050405020304" pitchFamily="18" charset="0"/>
              </a:rPr>
              <a:t>time-sensitive promotions, such as "</a:t>
            </a:r>
            <a:r>
              <a:rPr lang="en-US" b="1" dirty="0">
                <a:latin typeface="Times New Roman" panose="02020603050405020304" pitchFamily="18" charset="0"/>
                <a:cs typeface="Times New Roman" panose="02020603050405020304" pitchFamily="18" charset="0"/>
              </a:rPr>
              <a:t>Buy 1 from Category A, Get 1 from Category B at 50% off </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Investigate the </a:t>
            </a:r>
            <a:r>
              <a:rPr lang="en-US" b="1" dirty="0">
                <a:latin typeface="Times New Roman" panose="02020603050405020304" pitchFamily="18" charset="0"/>
                <a:cs typeface="Times New Roman" panose="02020603050405020304" pitchFamily="18" charset="0"/>
              </a:rPr>
              <a:t>reasons for low ratings </a:t>
            </a:r>
            <a:r>
              <a:rPr lang="en-US" dirty="0">
                <a:latin typeface="Times New Roman" panose="02020603050405020304" pitchFamily="18" charset="0"/>
                <a:cs typeface="Times New Roman" panose="02020603050405020304" pitchFamily="18" charset="0"/>
              </a:rPr>
              <a:t>in these categories, such as product quality, pricing, or delivery issues.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Introduce </a:t>
            </a:r>
            <a:r>
              <a:rPr lang="en-US" b="1" dirty="0">
                <a:latin typeface="Times New Roman" panose="02020603050405020304" pitchFamily="18" charset="0"/>
                <a:cs typeface="Times New Roman" panose="02020603050405020304" pitchFamily="18" charset="0"/>
              </a:rPr>
              <a:t>targeted promotions</a:t>
            </a:r>
            <a:r>
              <a:rPr lang="en-US" dirty="0">
                <a:latin typeface="Times New Roman" panose="02020603050405020304" pitchFamily="18" charset="0"/>
                <a:cs typeface="Times New Roman" panose="02020603050405020304" pitchFamily="18" charset="0"/>
              </a:rPr>
              <a:t>, seasonal campaigns, and </a:t>
            </a:r>
            <a:r>
              <a:rPr lang="en-US" dirty="0" smtClean="0">
                <a:latin typeface="Times New Roman" panose="02020603050405020304" pitchFamily="18" charset="0"/>
                <a:cs typeface="Times New Roman" panose="02020603050405020304" pitchFamily="18" charset="0"/>
              </a:rPr>
              <a:t>discounts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customer segmentation to recommend complementary products based on purchase behavior</a:t>
            </a:r>
            <a:r>
              <a:rPr lang="en-US" dirty="0" smtClean="0">
                <a:latin typeface="Times New Roman" panose="02020603050405020304" pitchFamily="18" charset="0"/>
                <a:cs typeface="Times New Roman" panose="02020603050405020304" pitchFamily="18" charset="0"/>
              </a:rPr>
              <a:t>.</a:t>
            </a:r>
          </a:p>
          <a:p>
            <a:pPr marL="2857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t>
            </a:r>
            <a:r>
              <a:rPr lang="en-US" b="1" dirty="0">
                <a:latin typeface="Times New Roman" panose="02020603050405020304" pitchFamily="18" charset="0"/>
                <a:cs typeface="Times New Roman" panose="02020603050405020304" pitchFamily="18" charset="0"/>
              </a:rPr>
              <a:t>rewards for customers </a:t>
            </a:r>
            <a:r>
              <a:rPr lang="en-US" dirty="0">
                <a:latin typeface="Times New Roman" panose="02020603050405020304" pitchFamily="18" charset="0"/>
                <a:cs typeface="Times New Roman" panose="02020603050405020304" pitchFamily="18" charset="0"/>
              </a:rPr>
              <a:t>who purchase across multiple categories in a single transaction (e.g., loyalty points or discounts for buying from 3+ categories</a:t>
            </a:r>
            <a:r>
              <a:rPr lang="en-US" dirty="0" smtClean="0">
                <a:latin typeface="Times New Roman" panose="02020603050405020304" pitchFamily="18" charset="0"/>
                <a:cs typeface="Times New Roman" panose="02020603050405020304" pitchFamily="18" charset="0"/>
              </a:rPr>
              <a:t>).</a:t>
            </a:r>
          </a:p>
          <a:p>
            <a:pPr marL="2857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additional benefits for customers who actively seek discounts, such as offering them access to exclusive loyalty programs where they receive points or discounts on future purchases.</a:t>
            </a:r>
          </a:p>
          <a:p>
            <a:pPr marL="2857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Based on customer preferences and strong-performing product categories (like for combination of </a:t>
            </a:r>
            <a:r>
              <a:rPr lang="en-US" b="1" dirty="0">
                <a:latin typeface="Times New Roman" panose="02020603050405020304" pitchFamily="18" charset="0"/>
                <a:cs typeface="Times New Roman" panose="02020603050405020304" pitchFamily="18" charset="0"/>
              </a:rPr>
              <a:t>Baby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home appliances </a:t>
            </a:r>
            <a:r>
              <a:rPr lang="en-US" dirty="0">
                <a:latin typeface="Times New Roman" panose="02020603050405020304" pitchFamily="18" charset="0"/>
                <a:cs typeface="Times New Roman" panose="02020603050405020304" pitchFamily="18" charset="0"/>
              </a:rPr>
              <a:t>products), consider introducing complementary items to enhance the offering.</a:t>
            </a:r>
          </a:p>
          <a:p>
            <a:pPr marL="285750" lvl="4"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Promote the use of </a:t>
            </a:r>
            <a:r>
              <a:rPr lang="en-US" b="1" dirty="0">
                <a:latin typeface="Times New Roman" panose="02020603050405020304" pitchFamily="18" charset="0"/>
                <a:cs typeface="Times New Roman" panose="02020603050405020304" pitchFamily="18" charset="0"/>
              </a:rPr>
              <a:t>In-store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phone delivery </a:t>
            </a:r>
            <a:r>
              <a:rPr lang="en-US" dirty="0">
                <a:latin typeface="Times New Roman" panose="02020603050405020304" pitchFamily="18" charset="0"/>
                <a:cs typeface="Times New Roman" panose="02020603050405020304" pitchFamily="18" charset="0"/>
              </a:rPr>
              <a:t>channels, as these are </a:t>
            </a:r>
            <a:r>
              <a:rPr lang="en-US" dirty="0" smtClean="0">
                <a:latin typeface="Times New Roman" panose="02020603050405020304" pitchFamily="18" charset="0"/>
                <a:cs typeface="Times New Roman" panose="02020603050405020304" pitchFamily="18" charset="0"/>
              </a:rPr>
              <a:t>favored </a:t>
            </a:r>
            <a:r>
              <a:rPr lang="en-US" dirty="0">
                <a:latin typeface="Times New Roman" panose="02020603050405020304" pitchFamily="18" charset="0"/>
                <a:cs typeface="Times New Roman" panose="02020603050405020304" pitchFamily="18" charset="0"/>
              </a:rPr>
              <a:t>by customers. Highlight the convenience and advantages of these channels in marketing</a:t>
            </a:r>
            <a:r>
              <a:rPr lang="en-US" dirty="0" smtClean="0">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3529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B3F824B-5F3B-E17B-97F7-B390D84A77AD}"/>
              </a:ext>
            </a:extLst>
          </p:cNvPr>
          <p:cNvSpPr>
            <a:spLocks noGrp="1"/>
          </p:cNvSpPr>
          <p:nvPr>
            <p:ph type="title" idx="4294967295"/>
          </p:nvPr>
        </p:nvSpPr>
        <p:spPr>
          <a:xfrm>
            <a:off x="-1" y="14289"/>
            <a:ext cx="12168793" cy="603898"/>
          </a:xfrm>
          <a:solidFill>
            <a:srgbClr val="FF7575"/>
          </a:solidFill>
          <a:effectLst>
            <a:outerShdw blurRad="50800" dist="38100" dir="5400000" algn="t" rotWithShape="0">
              <a:prstClr val="black">
                <a:alpha val="40000"/>
              </a:prstClr>
            </a:outerShdw>
          </a:effectLst>
        </p:spPr>
        <p:txBody>
          <a:bodyPr anchor="ctr">
            <a:normAutofit/>
          </a:bodyPr>
          <a:lstStyle/>
          <a:p>
            <a:pPr algn="ctr"/>
            <a:r>
              <a:rPr lang="en-US" sz="3200" b="1" dirty="0" smtClean="0">
                <a:latin typeface="Rockwell" panose="02060603020205020403" pitchFamily="18" charset="0"/>
              </a:rPr>
              <a:t> </a:t>
            </a:r>
            <a:endParaRPr lang="en-US" sz="3200" b="1" dirty="0">
              <a:latin typeface="Rockwell" panose="02060603020205020403" pitchFamily="18" charset="0"/>
            </a:endParaRPr>
          </a:p>
        </p:txBody>
      </p:sp>
      <p:sp>
        <p:nvSpPr>
          <p:cNvPr id="2" name="TextBox 1">
            <a:extLst>
              <a:ext uri="{FF2B5EF4-FFF2-40B4-BE49-F238E27FC236}">
                <a16:creationId xmlns="" xmlns:a16="http://schemas.microsoft.com/office/drawing/2014/main" id="{F897A18A-76B3-363E-C78E-3C6EF2FE9765}"/>
              </a:ext>
            </a:extLst>
          </p:cNvPr>
          <p:cNvSpPr txBox="1"/>
          <p:nvPr/>
        </p:nvSpPr>
        <p:spPr>
          <a:xfrm>
            <a:off x="11359690" y="6689798"/>
            <a:ext cx="809103" cy="102657"/>
          </a:xfrm>
          <a:prstGeom prst="rect">
            <a:avLst/>
          </a:prstGeom>
          <a:noFill/>
        </p:spPr>
        <p:txBody>
          <a:bodyPr wrap="square" lIns="0" tIns="0" rIns="0" bIns="0">
            <a:spAutoFit/>
          </a:bodyPr>
          <a:lstStyle/>
          <a:p>
            <a:r>
              <a:rPr lang="en-IN" sz="667" dirty="0">
                <a:latin typeface="Calibri" panose="020F0502020204030204" pitchFamily="34" charset="0"/>
                <a:cs typeface="Calibri" panose="020F0502020204030204" pitchFamily="34" charset="0"/>
              </a:rPr>
              <a:t>Image source: </a:t>
            </a:r>
            <a:r>
              <a:rPr lang="en-IN" sz="667" dirty="0">
                <a:latin typeface="Calibri" panose="020F0502020204030204" pitchFamily="34" charset="0"/>
                <a:cs typeface="Calibri" panose="020F0502020204030204" pitchFamily="34" charset="0"/>
                <a:hlinkClick r:id="rId2"/>
              </a:rPr>
              <a:t>icons8</a:t>
            </a:r>
            <a:r>
              <a:rPr lang="en-IN" sz="667" dirty="0">
                <a:latin typeface="Calibri" panose="020F0502020204030204" pitchFamily="34" charset="0"/>
                <a:cs typeface="Calibri" panose="020F0502020204030204" pitchFamily="34" charset="0"/>
              </a:rPr>
              <a:t>`</a:t>
            </a:r>
          </a:p>
        </p:txBody>
      </p:sp>
      <p:sp>
        <p:nvSpPr>
          <p:cNvPr id="3" name="TextBox 2"/>
          <p:cNvSpPr txBox="1"/>
          <p:nvPr/>
        </p:nvSpPr>
        <p:spPr>
          <a:xfrm>
            <a:off x="554964" y="2171933"/>
            <a:ext cx="11058861" cy="1103572"/>
          </a:xfrm>
          <a:prstGeom prst="rect">
            <a:avLst/>
          </a:prstGeom>
          <a:noFill/>
          <a:ln w="57150">
            <a:solidFill>
              <a:schemeClr val="accent1"/>
            </a:solidFill>
          </a:ln>
          <a:effectLst>
            <a:glow rad="101600">
              <a:schemeClr val="accent2">
                <a:satMod val="175000"/>
                <a:alpha val="40000"/>
              </a:schemeClr>
            </a:glow>
          </a:effectLst>
        </p:spPr>
        <p:txBody>
          <a:bodyPr wrap="square" rtlCol="0">
            <a:spAutoFit/>
          </a:bodyPr>
          <a:lstStyle/>
          <a:p>
            <a:pPr marL="457200" lvl="0" indent="-342900" algn="ctr">
              <a:buSzPts val="2400"/>
            </a:pPr>
            <a:r>
              <a:rPr lang="en-US" sz="6600" b="1" dirty="0" smtClean="0"/>
              <a:t>Thank you!</a:t>
            </a:r>
            <a:endParaRPr lang="en-US" sz="6600" b="1" dirty="0"/>
          </a:p>
        </p:txBody>
      </p:sp>
      <p:sp>
        <p:nvSpPr>
          <p:cNvPr id="6" name="TextBox 5"/>
          <p:cNvSpPr txBox="1"/>
          <p:nvPr/>
        </p:nvSpPr>
        <p:spPr>
          <a:xfrm>
            <a:off x="0" y="6272011"/>
            <a:ext cx="12192000" cy="585989"/>
          </a:xfrm>
          <a:prstGeom prst="rect">
            <a:avLst/>
          </a:prstGeom>
          <a:solidFill>
            <a:srgbClr val="C00000"/>
          </a:solidFill>
        </p:spPr>
        <p:txBody>
          <a:bodyPr wrap="square" rtlCol="0">
            <a:spAutoFit/>
          </a:bodyPr>
          <a:lstStyle/>
          <a:p>
            <a:endParaRPr lang="en-US" dirty="0"/>
          </a:p>
        </p:txBody>
      </p:sp>
    </p:spTree>
    <p:extLst>
      <p:ext uri="{BB962C8B-B14F-4D97-AF65-F5344CB8AC3E}">
        <p14:creationId xmlns:p14="http://schemas.microsoft.com/office/powerpoint/2010/main" val="3285851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5609</Words>
  <Application>Microsoft Office PowerPoint</Application>
  <PresentationFormat>Widescreen</PresentationFormat>
  <Paragraphs>1667</Paragraphs>
  <Slides>91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91</vt:i4>
      </vt:variant>
    </vt:vector>
  </HeadingPairs>
  <TitlesOfParts>
    <vt:vector size="103" baseType="lpstr">
      <vt:lpstr>Ample Display</vt:lpstr>
      <vt:lpstr>Arial</vt:lpstr>
      <vt:lpstr>Calibri</vt:lpstr>
      <vt:lpstr>Calibri Light</vt:lpstr>
      <vt:lpstr>Inter</vt:lpstr>
      <vt:lpstr>Inter Bold</vt:lpstr>
      <vt:lpstr>Inter Italics</vt:lpstr>
      <vt:lpstr>Raleway</vt:lpstr>
      <vt:lpstr>Rockwell</vt:lpstr>
      <vt:lpstr>Times New Roman</vt:lpstr>
      <vt:lpstr>Wingdings</vt:lpstr>
      <vt:lpstr>Office Theme</vt:lpstr>
      <vt:lpstr>PowerPoint Presentation</vt:lpstr>
      <vt:lpstr>Index</vt:lpstr>
      <vt:lpstr>Business Context</vt:lpstr>
      <vt:lpstr>Problem statement</vt:lpstr>
      <vt:lpstr> </vt:lpstr>
      <vt:lpstr>Tables</vt:lpstr>
      <vt:lpstr>Data availability</vt:lpstr>
      <vt:lpstr>Data availability</vt:lpstr>
      <vt:lpstr>ER diagram</vt:lpstr>
      <vt:lpstr>ER diagram</vt:lpstr>
      <vt:lpstr> </vt:lpstr>
      <vt:lpstr>Data inconsistency</vt:lpstr>
      <vt:lpstr>Data inconsistency</vt:lpstr>
      <vt:lpstr>Data inconsistency</vt:lpstr>
      <vt:lpstr>Data inconsistency</vt:lpstr>
      <vt:lpstr>Data inconsistency</vt:lpstr>
      <vt:lpstr>Data inconsistency</vt:lpstr>
      <vt:lpstr>Data inconsistency</vt:lpstr>
      <vt:lpstr> </vt:lpstr>
      <vt:lpstr>Flow chart</vt:lpstr>
      <vt:lpstr>Data Cleaning</vt:lpstr>
      <vt:lpstr>Final Data</vt:lpstr>
      <vt:lpstr> </vt:lpstr>
      <vt:lpstr>Exploratory data analysis - i</vt:lpstr>
      <vt:lpstr>Exploratory data analysis - 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Exploratory data analysis - ii</vt:lpstr>
      <vt:lpstr> </vt:lpstr>
      <vt:lpstr>Customer Behavior</vt:lpstr>
      <vt:lpstr>Customer Behavior</vt:lpstr>
      <vt:lpstr>Customer Behavior</vt:lpstr>
      <vt:lpstr>Customer Behavior</vt:lpstr>
      <vt:lpstr>Customer Behavior</vt:lpstr>
      <vt:lpstr>Customer Behavior</vt:lpstr>
      <vt:lpstr>Customer Behavior</vt:lpstr>
      <vt:lpstr>Customer Behavior</vt:lpstr>
      <vt:lpstr>Customer Behavior</vt:lpstr>
      <vt:lpstr>Customer Behavior</vt:lpstr>
      <vt:lpstr>Customer Behavior</vt:lpstr>
      <vt:lpstr> </vt:lpstr>
      <vt:lpstr>Cross selling of products - 1</vt:lpstr>
      <vt:lpstr>Cross selling of products - 2</vt:lpstr>
      <vt:lpstr>Cross selling of products - 1</vt:lpstr>
      <vt:lpstr> </vt:lpstr>
      <vt:lpstr>Category Behavior</vt:lpstr>
      <vt:lpstr>Category Behavior</vt:lpstr>
      <vt:lpstr>Category Behavior</vt:lpstr>
      <vt:lpstr>Category Behavior</vt:lpstr>
      <vt:lpstr>Category Behavior</vt:lpstr>
      <vt:lpstr>Category Behavior</vt:lpstr>
      <vt:lpstr>Category Behavior</vt:lpstr>
      <vt:lpstr>Category Behavior</vt:lpstr>
      <vt:lpstr>Category Behavior</vt:lpstr>
      <vt:lpstr>Category Behavior</vt:lpstr>
      <vt:lpstr>Category Behavior</vt:lpstr>
      <vt:lpstr> </vt:lpstr>
      <vt:lpstr>Customer Satisfaction</vt:lpstr>
      <vt:lpstr>Customer Satisfaction</vt:lpstr>
      <vt:lpstr>Customer Satisfaction</vt:lpstr>
      <vt:lpstr> </vt:lpstr>
      <vt:lpstr>Cohort Analysis (Fixed Month)</vt:lpstr>
      <vt:lpstr>Cohort Analysis (Fixed Month)</vt:lpstr>
      <vt:lpstr>Cohort Analysis (Fixed Month)</vt:lpstr>
      <vt:lpstr>Cohort Analysis (Fixed Month)</vt:lpstr>
      <vt:lpstr>Cohort Analysis (Fixed Month)</vt:lpstr>
      <vt:lpstr>Cohort Analysis (Month by Month Retention)</vt:lpstr>
      <vt:lpstr>Cohort Analysis (Month by Month Retention)</vt:lpstr>
      <vt:lpstr>Cohort Analysis (Month by Month Retention)</vt:lpstr>
      <vt:lpstr>Cohort Analysis (Month by Month Retention)</vt:lpstr>
      <vt:lpstr>Cohort Analysis (Month by Month Retention)</vt:lpstr>
      <vt:lpstr> </vt:lpstr>
      <vt:lpstr>Sales trends, Patterns &amp; Seasonality</vt:lpstr>
      <vt:lpstr>Sales trends, Patterns &amp; Seasonality</vt:lpstr>
      <vt:lpstr>Sales trends, Patterns &amp; Seasonality</vt:lpstr>
      <vt:lpstr>Sales trends, Patterns &amp; Seasonality</vt:lpstr>
      <vt:lpstr>Sales trends, Patterns &amp; Seasonality</vt:lpstr>
      <vt:lpstr> </vt:lpstr>
      <vt:lpstr>Recommendation for Weak Points</vt:lpstr>
      <vt:lpstr>Recommendation for Weak Points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23</cp:revision>
  <dcterms:created xsi:type="dcterms:W3CDTF">2025-05-16T18:50:06Z</dcterms:created>
  <dcterms:modified xsi:type="dcterms:W3CDTF">2025-05-16T20:07:02Z</dcterms:modified>
</cp:coreProperties>
</file>