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8" r:id="rId3"/>
    <p:sldId id="259" r:id="rId4"/>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6" r:id="rId21"/>
    <p:sldId id="271"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0" autoAdjust="0"/>
    <p:restoredTop sz="68016" autoAdjust="0"/>
  </p:normalViewPr>
  <p:slideViewPr>
    <p:cSldViewPr>
      <p:cViewPr varScale="1">
        <p:scale>
          <a:sx n="68" d="100"/>
          <a:sy n="68" d="100"/>
        </p:scale>
        <p:origin x="-1216" y="-6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2F03A3-98EC-48B0-8125-1123438774DF}" type="datetimeFigureOut">
              <a:rPr lang="en-IN" smtClean="0"/>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6BE198-98FD-4493-B702-0BB83528A743}"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B6BE198-98FD-4493-B702-0BB83528A743}"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C318C46-3ED2-4FEB-BC27-1F67643C419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AEF198-8AD6-48B9-9501-3939B778BCCE}"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8C318C46-3ED2-4FEB-BC27-1F67643C419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AEF198-8AD6-48B9-9501-3939B778BCCE}"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8C318C46-3ED2-4FEB-BC27-1F67643C419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AEF198-8AD6-48B9-9501-3939B778BCCE}"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8C318C46-3ED2-4FEB-BC27-1F67643C419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AEF198-8AD6-48B9-9501-3939B778BCCE}"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8C318C46-3ED2-4FEB-BC27-1F67643C419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AEF198-8AD6-48B9-9501-3939B778BCCE}"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8C318C46-3ED2-4FEB-BC27-1F67643C419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AEF198-8AD6-48B9-9501-3939B778BCCE}"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Date Placeholder 4"/>
          <p:cNvSpPr>
            <a:spLocks noGrp="1"/>
          </p:cNvSpPr>
          <p:nvPr>
            <p:ph type="dt" sz="half" idx="10"/>
          </p:nvPr>
        </p:nvSpPr>
        <p:spPr/>
        <p:txBody>
          <a:bodyPr/>
          <a:lstStyle/>
          <a:p>
            <a:fld id="{8C318C46-3ED2-4FEB-BC27-1F67643C419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AEF198-8AD6-48B9-9501-3939B778BCCE}"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7" name="Date Placeholder 6"/>
          <p:cNvSpPr>
            <a:spLocks noGrp="1"/>
          </p:cNvSpPr>
          <p:nvPr>
            <p:ph type="dt" sz="half" idx="10"/>
          </p:nvPr>
        </p:nvSpPr>
        <p:spPr/>
        <p:txBody>
          <a:bodyPr/>
          <a:lstStyle/>
          <a:p>
            <a:fld id="{8C318C46-3ED2-4FEB-BC27-1F67643C4194}"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0AEF198-8AD6-48B9-9501-3939B778BCCE}"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C318C46-3ED2-4FEB-BC27-1F67643C4194}"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0AEF198-8AD6-48B9-9501-3939B778BCCE}"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318C46-3ED2-4FEB-BC27-1F67643C4194}"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0AEF198-8AD6-48B9-9501-3939B778BCCE}"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8C318C46-3ED2-4FEB-BC27-1F67643C419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AEF198-8AD6-48B9-9501-3939B778BCCE}"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8C318C46-3ED2-4FEB-BC27-1F67643C419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AEF198-8AD6-48B9-9501-3939B778BCCE}"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318C46-3ED2-4FEB-BC27-1F67643C4194}" type="datetimeFigureOut">
              <a:rPr lang="en-IN" smtClean="0"/>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AEF198-8AD6-48B9-9501-3939B778BCCE}"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latin typeface="Britannic Bold" panose="020B0903060703020204" pitchFamily="34" charset="0"/>
              </a:rPr>
              <a:t>Python Language</a:t>
            </a:r>
            <a:br>
              <a:rPr lang="en-IN" b="1" dirty="0" smtClean="0">
                <a:latin typeface="Britannic Bold" panose="020B0903060703020204" pitchFamily="34" charset="0"/>
              </a:rPr>
            </a:br>
            <a:r>
              <a:rPr lang="en-IN" dirty="0" smtClean="0">
                <a:latin typeface="Bradley Hand ITC" panose="03070402050302030203" pitchFamily="66" charset="0"/>
              </a:rPr>
              <a:t>Let’s Begin!!!</a:t>
            </a:r>
            <a:endParaRPr lang="en-IN" dirty="0">
              <a:latin typeface="Bradley Hand ITC" panose="03070402050302030203" pitchFamily="66" charset="0"/>
            </a:endParaRPr>
          </a:p>
        </p:txBody>
      </p:sp>
      <p:sp>
        <p:nvSpPr>
          <p:cNvPr id="3" name="TextBox 2"/>
          <p:cNvSpPr txBox="1"/>
          <p:nvPr/>
        </p:nvSpPr>
        <p:spPr>
          <a:xfrm>
            <a:off x="539552" y="2348880"/>
            <a:ext cx="8352928" cy="2215991"/>
          </a:xfrm>
          <a:prstGeom prst="rect">
            <a:avLst/>
          </a:prstGeom>
          <a:noFill/>
        </p:spPr>
        <p:txBody>
          <a:bodyPr wrap="square" rtlCol="0">
            <a:spAutoFit/>
          </a:bodyPr>
          <a:lstStyle/>
          <a:p>
            <a:pPr marL="285750" indent="-285750" algn="just">
              <a:buFont typeface="Arial" panose="020B0604020202020204" pitchFamily="34" charset="0"/>
              <a:buChar char="•"/>
            </a:pPr>
            <a:r>
              <a:rPr lang="en-IN" sz="2400" dirty="0" smtClean="0">
                <a:latin typeface="Arial Rounded MT Bold" panose="020F0704030504030204" pitchFamily="34" charset="0"/>
              </a:rPr>
              <a:t>Why Python?</a:t>
            </a:r>
            <a:endParaRPr lang="en-IN" sz="2400" dirty="0" smtClean="0">
              <a:latin typeface="Arial Rounded MT Bold" panose="020F0704030504030204" pitchFamily="34" charset="0"/>
            </a:endParaRPr>
          </a:p>
          <a:p>
            <a:pPr marL="285750" indent="-285750" algn="just">
              <a:buFont typeface="Arial" panose="020B0604020202020204" pitchFamily="34" charset="0"/>
              <a:buChar char="•"/>
            </a:pPr>
            <a:r>
              <a:rPr lang="en-IN" sz="2400" dirty="0" smtClean="0">
                <a:latin typeface="Arial Rounded MT Bold" panose="020F0704030504030204" pitchFamily="34" charset="0"/>
              </a:rPr>
              <a:t>Features of Python</a:t>
            </a:r>
            <a:endParaRPr lang="en-IN" sz="2400" dirty="0" smtClean="0">
              <a:latin typeface="Arial Rounded MT Bold" panose="020F0704030504030204" pitchFamily="34" charset="0"/>
            </a:endParaRPr>
          </a:p>
          <a:p>
            <a:pPr marL="285750" indent="-285750" algn="just">
              <a:buFont typeface="Arial" panose="020B0604020202020204" pitchFamily="34" charset="0"/>
              <a:buChar char="•"/>
            </a:pPr>
            <a:r>
              <a:rPr lang="en-IN" sz="2400" dirty="0" smtClean="0">
                <a:latin typeface="Arial Rounded MT Bold" panose="020F0704030504030204" pitchFamily="34" charset="0"/>
              </a:rPr>
              <a:t>Where we can use Python?</a:t>
            </a:r>
            <a:endParaRPr lang="en-IN" sz="2400" dirty="0" smtClean="0">
              <a:latin typeface="Arial Rounded MT Bold" panose="020F0704030504030204" pitchFamily="34" charset="0"/>
            </a:endParaRPr>
          </a:p>
          <a:p>
            <a:pPr marL="285750" indent="-285750" algn="just">
              <a:buFont typeface="Arial" panose="020B0604020202020204" pitchFamily="34" charset="0"/>
              <a:buChar char="•"/>
            </a:pPr>
            <a:r>
              <a:rPr lang="en-IN" sz="2400" dirty="0" smtClean="0">
                <a:latin typeface="Arial Rounded MT Bold" panose="020F0704030504030204" pitchFamily="34" charset="0"/>
              </a:rPr>
              <a:t>Companies using Python</a:t>
            </a:r>
            <a:endParaRPr lang="en-IN" sz="2400" dirty="0" smtClean="0">
              <a:latin typeface="Arial Rounded MT Bold" panose="020F0704030504030204" pitchFamily="34" charset="0"/>
            </a:endParaRPr>
          </a:p>
          <a:p>
            <a:pPr marL="285750" indent="-285750" algn="just">
              <a:buFont typeface="Arial" panose="020B0604020202020204" pitchFamily="34" charset="0"/>
              <a:buChar char="•"/>
            </a:pPr>
            <a:r>
              <a:rPr lang="en-IN" sz="2400" dirty="0" smtClean="0">
                <a:latin typeface="Arial Rounded MT Bold" panose="020F0704030504030204" pitchFamily="34" charset="0"/>
              </a:rPr>
              <a:t>What you can expect from this course?</a:t>
            </a:r>
            <a:endParaRPr lang="en-IN" sz="2400" dirty="0" smtClean="0">
              <a:latin typeface="Arial Rounded MT Bold" panose="020F0704030504030204" pitchFamily="34" charset="0"/>
            </a:endParaRPr>
          </a:p>
          <a:p>
            <a:pPr marL="285750" indent="-285750" algn="just">
              <a:buFont typeface="Arial" panose="020B0604020202020204" pitchFamily="34" charset="0"/>
              <a:buChar char="•"/>
            </a:pP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Dictionary in Python</a:t>
            </a:r>
            <a:endParaRPr lang="en-IN" dirty="0"/>
          </a:p>
        </p:txBody>
      </p:sp>
      <p:sp>
        <p:nvSpPr>
          <p:cNvPr id="3" name="TextBox 2"/>
          <p:cNvSpPr txBox="1"/>
          <p:nvPr/>
        </p:nvSpPr>
        <p:spPr>
          <a:xfrm>
            <a:off x="467544" y="1412776"/>
            <a:ext cx="8424936" cy="1754326"/>
          </a:xfrm>
          <a:prstGeom prst="rect">
            <a:avLst/>
          </a:prstGeom>
          <a:noFill/>
        </p:spPr>
        <p:txBody>
          <a:bodyPr wrap="square" rtlCol="0">
            <a:spAutoFit/>
          </a:bodyPr>
          <a:lstStyle/>
          <a:p>
            <a:r>
              <a:rPr lang="en-IN" dirty="0" smtClean="0"/>
              <a:t>Ordered collection of data.</a:t>
            </a:r>
            <a:endParaRPr lang="en-IN" dirty="0" smtClean="0"/>
          </a:p>
          <a:p>
            <a:r>
              <a:rPr lang="en-IN" dirty="0" smtClean="0"/>
              <a:t>Key value pairs separated by comma enclosed within curly brackets.</a:t>
            </a:r>
            <a:endParaRPr lang="en-IN" dirty="0" smtClean="0"/>
          </a:p>
          <a:p>
            <a:endParaRPr lang="en-IN" dirty="0"/>
          </a:p>
          <a:p>
            <a:r>
              <a:rPr lang="en-IN" dirty="0" smtClean="0"/>
              <a:t>Accessing dictionary items.</a:t>
            </a:r>
            <a:endParaRPr lang="en-IN" dirty="0" smtClean="0"/>
          </a:p>
          <a:p>
            <a:r>
              <a:rPr lang="en-IN" dirty="0"/>
              <a:t>	</a:t>
            </a:r>
            <a:r>
              <a:rPr lang="en-IN" dirty="0" smtClean="0"/>
              <a:t>using keys</a:t>
            </a:r>
            <a:endParaRPr lang="en-IN" dirty="0" smtClean="0"/>
          </a:p>
          <a:p>
            <a:r>
              <a:rPr lang="en-IN" dirty="0"/>
              <a:t>	</a:t>
            </a:r>
            <a:r>
              <a:rPr lang="en-IN" smtClean="0"/>
              <a:t>using get method</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t>Functions in Python</a:t>
            </a:r>
            <a:endParaRPr lang="en-IN"/>
          </a:p>
        </p:txBody>
      </p:sp>
      <p:sp>
        <p:nvSpPr>
          <p:cNvPr id="3" name="Text Box 2"/>
          <p:cNvSpPr txBox="1"/>
          <p:nvPr/>
        </p:nvSpPr>
        <p:spPr>
          <a:xfrm>
            <a:off x="553720" y="1442720"/>
            <a:ext cx="8122920" cy="2584450"/>
          </a:xfrm>
          <a:prstGeom prst="rect">
            <a:avLst/>
          </a:prstGeom>
          <a:noFill/>
        </p:spPr>
        <p:txBody>
          <a:bodyPr wrap="square" rtlCol="0">
            <a:spAutoFit/>
          </a:bodyPr>
          <a:p>
            <a:pPr marL="285750" indent="-285750">
              <a:buFont typeface="Arial" panose="020B0604020202020204" pitchFamily="34" charset="0"/>
              <a:buChar char="•"/>
            </a:pPr>
            <a:r>
              <a:rPr lang="en-IN" altLang="en-US"/>
              <a:t>A function is a block of code which is executed whenever the function is called.</a:t>
            </a:r>
            <a:endParaRPr lang="en-IN" altLang="en-US"/>
          </a:p>
          <a:p>
            <a:pPr marL="285750" indent="-285750">
              <a:buFont typeface="Arial" panose="020B0604020202020204" pitchFamily="34" charset="0"/>
              <a:buChar char="•"/>
            </a:pPr>
            <a:r>
              <a:rPr lang="en-IN" altLang="en-US"/>
              <a:t>In a bigger program, if there is a block of code being used in repetition, then to avoid writing it again and again, we define it as a function and call it wherever needed.</a:t>
            </a:r>
            <a:endParaRPr lang="en-IN" altLang="en-US"/>
          </a:p>
          <a:p>
            <a:pPr marL="285750" indent="-285750">
              <a:buFont typeface="Arial" panose="020B0604020202020204" pitchFamily="34" charset="0"/>
              <a:buChar char="•"/>
            </a:pPr>
            <a:r>
              <a:rPr lang="en-IN" altLang="en-US"/>
              <a:t>It makes the program organized and neat.</a:t>
            </a:r>
            <a:endParaRPr lang="en-IN" altLang="en-US"/>
          </a:p>
          <a:p>
            <a:pPr marL="285750" indent="-285750">
              <a:buFont typeface="Arial" panose="020B0604020202020204" pitchFamily="34" charset="0"/>
              <a:buChar char="•"/>
            </a:pPr>
            <a:r>
              <a:rPr lang="en-IN" altLang="en-US"/>
              <a:t>There are two types of functions:</a:t>
            </a:r>
            <a:endParaRPr lang="en-IN" altLang="en-US"/>
          </a:p>
          <a:p>
            <a:pPr marL="742950" lvl="1" indent="-285750">
              <a:buFont typeface="Arial" panose="020B0604020202020204" pitchFamily="34" charset="0"/>
              <a:buChar char="•"/>
            </a:pPr>
            <a:r>
              <a:rPr lang="en-IN" altLang="en-US"/>
              <a:t>built-in functions: the functions which are already pre coded in python,</a:t>
            </a:r>
            <a:endParaRPr lang="en-IN" altLang="en-US"/>
          </a:p>
          <a:p>
            <a:pPr lvl="5" indent="0">
              <a:buFont typeface="Arial" panose="020B0604020202020204" pitchFamily="34" charset="0"/>
              <a:buNone/>
            </a:pPr>
            <a:r>
              <a:rPr lang="en-IN" altLang="en-US"/>
              <a:t>Eg: max(), min(), avg(), list(), dict(), etc...</a:t>
            </a:r>
            <a:endParaRPr lang="en-IN" altLang="en-US"/>
          </a:p>
          <a:p>
            <a:pPr marL="742950" lvl="1" indent="-285750">
              <a:buFont typeface="Arial" panose="020B0604020202020204" pitchFamily="34" charset="0"/>
              <a:buChar char="•"/>
            </a:pPr>
            <a:r>
              <a:rPr lang="en-IN" altLang="en-US"/>
              <a:t>user-defined functions.: we create functions based on the user requirement</a:t>
            </a:r>
            <a:endParaRPr lang="en-IN" altLang="en-US"/>
          </a:p>
        </p:txBody>
      </p:sp>
      <p:sp>
        <p:nvSpPr>
          <p:cNvPr id="4" name="Text Box 3"/>
          <p:cNvSpPr txBox="1"/>
          <p:nvPr/>
        </p:nvSpPr>
        <p:spPr>
          <a:xfrm>
            <a:off x="395605" y="4297680"/>
            <a:ext cx="8208645" cy="1198880"/>
          </a:xfrm>
          <a:prstGeom prst="rect">
            <a:avLst/>
          </a:prstGeom>
          <a:noFill/>
          <a:ln>
            <a:solidFill>
              <a:schemeClr val="tx1"/>
            </a:solidFill>
          </a:ln>
        </p:spPr>
        <p:txBody>
          <a:bodyPr wrap="square" rtlCol="0">
            <a:spAutoFit/>
          </a:bodyPr>
          <a:p>
            <a:pPr indent="0">
              <a:buFont typeface="Arial" panose="020B0604020202020204" pitchFamily="34" charset="0"/>
              <a:buNone/>
            </a:pPr>
            <a:r>
              <a:rPr lang="en-IN" altLang="en-US"/>
              <a:t>Syntax of a function:</a:t>
            </a:r>
            <a:endParaRPr lang="en-IN" altLang="en-US"/>
          </a:p>
          <a:p>
            <a:pPr indent="0">
              <a:buFont typeface="Arial" panose="020B0604020202020204" pitchFamily="34" charset="0"/>
              <a:buNone/>
            </a:pPr>
            <a:endParaRPr lang="en-IN" altLang="en-US"/>
          </a:p>
          <a:p>
            <a:pPr indent="0">
              <a:buFont typeface="Arial" panose="020B0604020202020204" pitchFamily="34" charset="0"/>
              <a:buNone/>
            </a:pPr>
            <a:r>
              <a:rPr lang="en-IN" altLang="en-US"/>
              <a:t>def function_name(parameters):</a:t>
            </a:r>
            <a:endParaRPr lang="en-IN" altLang="en-US"/>
          </a:p>
          <a:p>
            <a:pPr indent="0">
              <a:buFont typeface="Arial" panose="020B0604020202020204" pitchFamily="34" charset="0"/>
              <a:buNone/>
            </a:pPr>
            <a:r>
              <a:rPr lang="en-IN" altLang="en-US"/>
              <a:t>	code to be executed upon being called</a:t>
            </a:r>
            <a:endParaRPr lang="en-I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401320" y="436880"/>
            <a:ext cx="8491220" cy="5354320"/>
          </a:xfrm>
          <a:prstGeom prst="rect">
            <a:avLst/>
          </a:prstGeom>
          <a:noFill/>
        </p:spPr>
        <p:txBody>
          <a:bodyPr wrap="square" rtlCol="0">
            <a:spAutoFit/>
          </a:bodyPr>
          <a:p>
            <a:r>
              <a:rPr lang="en-IN" altLang="en-US" b="1"/>
              <a:t>Function Arguments:</a:t>
            </a:r>
            <a:endParaRPr lang="en-IN" altLang="en-US" b="1"/>
          </a:p>
          <a:p>
            <a:r>
              <a:rPr lang="en-IN" altLang="en-US"/>
              <a:t>	</a:t>
            </a:r>
            <a:r>
              <a:rPr lang="en-IN" altLang="en-US" b="1"/>
              <a:t>Default arguments</a:t>
            </a:r>
            <a:r>
              <a:rPr lang="en-IN" altLang="en-US"/>
              <a:t>: We provide default values to the arguments in these types of arguments. In this case, if we dont give the arguments values explicitly at the time of function call, then the default values are being considered.</a:t>
            </a:r>
            <a:endParaRPr lang="en-IN" altLang="en-US"/>
          </a:p>
          <a:p>
            <a:endParaRPr lang="en-IN" altLang="en-US"/>
          </a:p>
          <a:p>
            <a:r>
              <a:rPr lang="en-IN" altLang="en-US"/>
              <a:t>	</a:t>
            </a:r>
            <a:r>
              <a:rPr lang="en-IN" altLang="en-US" b="1"/>
              <a:t>keyword arguments</a:t>
            </a:r>
            <a:r>
              <a:rPr lang="en-IN" altLang="en-US"/>
              <a:t>:We can provide arguments with key = value, this way the interpreter recognizes the arguments by the parameter name. Hence, the the order in which the arguments are passed does not matter.</a:t>
            </a:r>
            <a:endParaRPr lang="en-IN" altLang="en-US"/>
          </a:p>
          <a:p>
            <a:endParaRPr lang="en-IN" altLang="en-US"/>
          </a:p>
          <a:p>
            <a:r>
              <a:rPr lang="en-IN" altLang="en-US"/>
              <a:t>	</a:t>
            </a:r>
            <a:r>
              <a:rPr lang="en-IN" altLang="en-US" b="1"/>
              <a:t>Required arguments</a:t>
            </a:r>
            <a:r>
              <a:rPr lang="en-IN" altLang="en-US"/>
              <a:t>: If we don’t pass the key-value pair arguments, then we need to pass the arguments during function call in the same order of its position only. and also the number of arguments passed in the function call should be same as at the time of function definition.</a:t>
            </a:r>
            <a:endParaRPr lang="en-IN" altLang="en-US"/>
          </a:p>
          <a:p>
            <a:endParaRPr lang="en-IN" altLang="en-US"/>
          </a:p>
          <a:p>
            <a:r>
              <a:rPr lang="en-IN" altLang="en-US"/>
              <a:t>	</a:t>
            </a:r>
            <a:r>
              <a:rPr lang="en-IN" altLang="en-US" b="1"/>
              <a:t>Variable length arguments</a:t>
            </a:r>
            <a:r>
              <a:rPr lang="en-IN" altLang="en-US"/>
              <a:t>: Sometimes, we need to pass more number of  arguments as compared to the ones defined at the time of function definition. We can do this in two ways:</a:t>
            </a:r>
            <a:endParaRPr lang="en-IN" altLang="en-US"/>
          </a:p>
          <a:p>
            <a:pPr indent="0">
              <a:buNone/>
            </a:pPr>
            <a:r>
              <a:rPr lang="en-IN" altLang="en-US"/>
              <a:t>		- Arbritrary Arguments</a:t>
            </a:r>
            <a:endParaRPr lang="en-IN" altLang="en-US"/>
          </a:p>
          <a:p>
            <a:pPr indent="0">
              <a:buNone/>
            </a:pPr>
            <a:r>
              <a:rPr lang="en-IN" altLang="en-US"/>
              <a:t>		- Keyword Arbritrary Arguments</a:t>
            </a:r>
            <a:endParaRPr lang="en-I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Modules &amp; Packages in Python</a:t>
            </a:r>
            <a:endParaRPr lang="en-IN" altLang="en-US"/>
          </a:p>
        </p:txBody>
      </p:sp>
      <p:sp>
        <p:nvSpPr>
          <p:cNvPr id="3" name="Text Box 2"/>
          <p:cNvSpPr txBox="1"/>
          <p:nvPr/>
        </p:nvSpPr>
        <p:spPr>
          <a:xfrm>
            <a:off x="513080" y="1554480"/>
            <a:ext cx="8307070" cy="3692525"/>
          </a:xfrm>
          <a:prstGeom prst="rect">
            <a:avLst/>
          </a:prstGeom>
          <a:noFill/>
        </p:spPr>
        <p:txBody>
          <a:bodyPr wrap="square" rtlCol="0">
            <a:spAutoFit/>
          </a:bodyPr>
          <a:p>
            <a:pPr marL="285750" indent="-285750">
              <a:buFont typeface="Arial" panose="020B0604020202020204" pitchFamily="34" charset="0"/>
              <a:buChar char="•"/>
            </a:pPr>
            <a:r>
              <a:rPr lang="en-US"/>
              <a:t>Python modules are python files that contain python code that we can use within our python files ensuring simplicity and code reusability.</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Here are some popular python built-in modules:</a:t>
            </a:r>
            <a:endParaRPr lang="en-US"/>
          </a:p>
          <a:p>
            <a:pPr indent="0">
              <a:buFont typeface="Arial" panose="020B0604020202020204" pitchFamily="34" charset="0"/>
              <a:buNone/>
            </a:pPr>
            <a:r>
              <a:rPr lang="en-IN" altLang="en-US"/>
              <a:t>      </a:t>
            </a:r>
            <a:r>
              <a:rPr lang="en-US"/>
              <a:t>csv, datetime, json, math, random, sqlite3, statistics, tkinter, turtle, etc.</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IN" altLang="en-US"/>
              <a:t>We can create our own modules as py files and use them in other files.</a:t>
            </a:r>
            <a:endParaRPr lang="en-IN" altLang="en-US"/>
          </a:p>
          <a:p>
            <a:pPr marL="285750" indent="-285750">
              <a:buFont typeface="Arial" panose="020B0604020202020204" pitchFamily="34" charset="0"/>
              <a:buChar char="•"/>
            </a:pPr>
            <a:endParaRPr lang="en-IN" altLang="en-US"/>
          </a:p>
          <a:p>
            <a:pPr marL="285750" indent="-285750">
              <a:buFont typeface="Arial" panose="020B0604020202020204" pitchFamily="34" charset="0"/>
              <a:buChar char="•"/>
            </a:pPr>
            <a:r>
              <a:rPr lang="en-IN" altLang="en-US"/>
              <a:t>Python packages are folders that contain many python modules. so we can import multiple modules from the packages in python.</a:t>
            </a:r>
            <a:endParaRPr lang="en-IN" altLang="en-US"/>
          </a:p>
          <a:p>
            <a:pPr marL="285750" indent="-285750">
              <a:buFont typeface="Arial" panose="020B0604020202020204" pitchFamily="34" charset="0"/>
              <a:buChar char="•"/>
            </a:pPr>
            <a:endParaRPr lang="en-IN" altLang="en-US"/>
          </a:p>
          <a:p>
            <a:pPr marL="285750" indent="-285750">
              <a:buFont typeface="Arial" panose="020B0604020202020204" pitchFamily="34" charset="0"/>
              <a:buChar char="•"/>
            </a:pPr>
            <a:r>
              <a:rPr lang="en-IN" altLang="en-US"/>
              <a:t>Here are some packages provided by python,</a:t>
            </a:r>
            <a:endParaRPr lang="en-IN" altLang="en-US"/>
          </a:p>
          <a:p>
            <a:pPr indent="0">
              <a:buFont typeface="Arial" panose="020B0604020202020204" pitchFamily="34" charset="0"/>
              <a:buNone/>
            </a:pPr>
            <a:r>
              <a:rPr lang="en-IN" altLang="en-US"/>
              <a:t>      NumPy, SciPy, Pandas, Seaborn, sklearn, Matplotlib, etc.</a:t>
            </a:r>
            <a:endParaRPr lang="en-I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OOPS concepts</a:t>
            </a:r>
            <a:endParaRPr lang="en-IN" altLang="en-US"/>
          </a:p>
        </p:txBody>
      </p:sp>
      <p:sp>
        <p:nvSpPr>
          <p:cNvPr id="3" name="Text Box 2"/>
          <p:cNvSpPr txBox="1"/>
          <p:nvPr/>
        </p:nvSpPr>
        <p:spPr>
          <a:xfrm>
            <a:off x="838200" y="1513840"/>
            <a:ext cx="7766050" cy="4246245"/>
          </a:xfrm>
          <a:prstGeom prst="rect">
            <a:avLst/>
          </a:prstGeom>
          <a:noFill/>
        </p:spPr>
        <p:txBody>
          <a:bodyPr wrap="square" rtlCol="0">
            <a:spAutoFit/>
          </a:bodyPr>
          <a:p>
            <a:pPr marL="285750" indent="-285750">
              <a:buFont typeface="Arial" panose="020B0604020202020204" pitchFamily="34" charset="0"/>
              <a:buChar char="•"/>
            </a:pPr>
            <a:r>
              <a:rPr lang="en-IN" altLang="en-US"/>
              <a:t>Instance and Class variables</a:t>
            </a:r>
            <a:endParaRPr lang="en-IN" altLang="en-US"/>
          </a:p>
          <a:p>
            <a:pPr marL="285750" indent="-285750">
              <a:buFont typeface="Arial" panose="020B0604020202020204" pitchFamily="34" charset="0"/>
              <a:buChar char="•"/>
            </a:pPr>
            <a:r>
              <a:rPr lang="en-IN" altLang="en-US"/>
              <a:t>self and init()</a:t>
            </a:r>
            <a:endParaRPr lang="en-IN" altLang="en-US"/>
          </a:p>
          <a:p>
            <a:pPr marL="285750" indent="-285750">
              <a:buFont typeface="Arial" panose="020B0604020202020204" pitchFamily="34" charset="0"/>
              <a:buChar char="•"/>
            </a:pPr>
            <a:r>
              <a:rPr lang="en-IN" altLang="en-US"/>
              <a:t>class methods</a:t>
            </a:r>
            <a:endParaRPr lang="en-IN" altLang="en-US"/>
          </a:p>
          <a:p>
            <a:pPr marL="285750" indent="-285750">
              <a:buFont typeface="Arial" panose="020B0604020202020204" pitchFamily="34" charset="0"/>
              <a:buChar char="•"/>
            </a:pPr>
            <a:r>
              <a:rPr lang="en-IN" altLang="en-US"/>
              <a:t>class methods as alternate constructors</a:t>
            </a:r>
            <a:endParaRPr lang="en-IN" altLang="en-US"/>
          </a:p>
          <a:p>
            <a:pPr marL="285750" indent="-285750">
              <a:buFont typeface="Arial" panose="020B0604020202020204" pitchFamily="34" charset="0"/>
              <a:buChar char="•"/>
            </a:pPr>
            <a:r>
              <a:rPr lang="en-IN" altLang="en-US"/>
              <a:t>static methods in python</a:t>
            </a:r>
            <a:endParaRPr lang="en-IN" altLang="en-US"/>
          </a:p>
          <a:p>
            <a:pPr marL="285750" indent="-285750">
              <a:buFont typeface="Arial" panose="020B0604020202020204" pitchFamily="34" charset="0"/>
              <a:buChar char="•"/>
            </a:pPr>
            <a:r>
              <a:rPr lang="en-IN" altLang="en-US"/>
              <a:t>abstraction and encapsulation</a:t>
            </a:r>
            <a:endParaRPr lang="en-IN" altLang="en-US"/>
          </a:p>
          <a:p>
            <a:pPr marL="285750" indent="-285750">
              <a:buFont typeface="Arial" panose="020B0604020202020204" pitchFamily="34" charset="0"/>
              <a:buChar char="•"/>
            </a:pPr>
            <a:r>
              <a:rPr lang="en-IN" altLang="en-US"/>
              <a:t>single inheritance</a:t>
            </a:r>
            <a:endParaRPr lang="en-IN" altLang="en-US"/>
          </a:p>
          <a:p>
            <a:pPr marL="285750" indent="-285750">
              <a:buFont typeface="Arial" panose="020B0604020202020204" pitchFamily="34" charset="0"/>
              <a:buChar char="•"/>
            </a:pPr>
            <a:r>
              <a:rPr lang="en-IN" altLang="en-US"/>
              <a:t>multiple inheritance</a:t>
            </a:r>
            <a:endParaRPr lang="en-IN" altLang="en-US"/>
          </a:p>
          <a:p>
            <a:pPr marL="285750" indent="-285750">
              <a:buFont typeface="Arial" panose="020B0604020202020204" pitchFamily="34" charset="0"/>
              <a:buChar char="•"/>
            </a:pPr>
            <a:r>
              <a:rPr lang="en-IN" altLang="en-US"/>
              <a:t>multilevel inheritance</a:t>
            </a:r>
            <a:endParaRPr lang="en-IN" altLang="en-US"/>
          </a:p>
          <a:p>
            <a:pPr marL="285750" indent="-285750">
              <a:buFont typeface="Arial" panose="020B0604020202020204" pitchFamily="34" charset="0"/>
              <a:buChar char="•"/>
            </a:pPr>
            <a:r>
              <a:rPr lang="en-IN" altLang="en-US"/>
              <a:t>public, private and protected access specifiers</a:t>
            </a:r>
            <a:endParaRPr lang="en-IN" altLang="en-US"/>
          </a:p>
          <a:p>
            <a:pPr marL="285750" indent="-285750">
              <a:buFont typeface="Arial" panose="020B0604020202020204" pitchFamily="34" charset="0"/>
              <a:buChar char="•"/>
            </a:pPr>
            <a:r>
              <a:rPr lang="en-IN" altLang="en-US"/>
              <a:t>polymorphism in python</a:t>
            </a:r>
            <a:endParaRPr lang="en-IN" altLang="en-US"/>
          </a:p>
          <a:p>
            <a:pPr marL="285750" indent="-285750">
              <a:buFont typeface="Arial" panose="020B0604020202020204" pitchFamily="34" charset="0"/>
              <a:buChar char="•"/>
            </a:pPr>
            <a:r>
              <a:rPr lang="en-IN" altLang="en-US"/>
              <a:t>super() and overriding in classes</a:t>
            </a:r>
            <a:endParaRPr lang="en-IN" altLang="en-US"/>
          </a:p>
          <a:p>
            <a:pPr marL="285750" indent="-285750">
              <a:buFont typeface="Arial" panose="020B0604020202020204" pitchFamily="34" charset="0"/>
              <a:buChar char="•"/>
            </a:pPr>
            <a:r>
              <a:rPr lang="en-IN" altLang="en-US"/>
              <a:t>operator overloading and dunder methods</a:t>
            </a:r>
            <a:endParaRPr lang="en-IN" altLang="en-US"/>
          </a:p>
          <a:p>
            <a:pPr marL="285750" indent="-285750">
              <a:buFont typeface="Arial" panose="020B0604020202020204" pitchFamily="34" charset="0"/>
              <a:buChar char="•"/>
            </a:pPr>
            <a:r>
              <a:rPr lang="en-IN" altLang="en-US"/>
              <a:t>abstract base class and @abstractmethod</a:t>
            </a:r>
            <a:endParaRPr lang="en-IN" altLang="en-US"/>
          </a:p>
          <a:p>
            <a:pPr marL="285750" indent="-285750">
              <a:buFont typeface="Arial" panose="020B0604020202020204" pitchFamily="34" charset="0"/>
              <a:buChar char="•"/>
            </a:pPr>
            <a:endParaRPr lang="en-I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563880" y="375920"/>
            <a:ext cx="8184515" cy="5631180"/>
          </a:xfrm>
          <a:prstGeom prst="rect">
            <a:avLst/>
          </a:prstGeom>
          <a:noFill/>
        </p:spPr>
        <p:txBody>
          <a:bodyPr wrap="square" rtlCol="0">
            <a:spAutoFit/>
          </a:bodyPr>
          <a:p>
            <a:r>
              <a:rPr lang="en-IN" altLang="en-US" b="1"/>
              <a:t>What is OOP? --&gt; follows DRY concept [DO NOT REPEAT YOURSELF]</a:t>
            </a:r>
            <a:endParaRPr lang="en-IN" altLang="en-US" b="1"/>
          </a:p>
          <a:p>
            <a:endParaRPr lang="en-IN" altLang="en-US"/>
          </a:p>
          <a:p>
            <a:pPr marL="285750" indent="-285750">
              <a:buFont typeface="Arial" panose="020B0604020202020204" pitchFamily="34" charset="0"/>
              <a:buChar char="•"/>
            </a:pPr>
            <a:r>
              <a:rPr lang="en-IN" altLang="en-US"/>
              <a:t>Basically it is a way to code in which we create objects of classes</a:t>
            </a:r>
            <a:endParaRPr lang="en-IN" altLang="en-US"/>
          </a:p>
          <a:p>
            <a:pPr marL="285750" indent="-285750">
              <a:buFont typeface="Arial" panose="020B0604020202020204" pitchFamily="34" charset="0"/>
              <a:buChar char="•"/>
            </a:pPr>
            <a:r>
              <a:rPr lang="en-IN" altLang="en-US"/>
              <a:t>Classes are templates</a:t>
            </a:r>
            <a:endParaRPr lang="en-IN" altLang="en-US"/>
          </a:p>
          <a:p>
            <a:pPr marL="285750" indent="-285750">
              <a:buFont typeface="Arial" panose="020B0604020202020204" pitchFamily="34" charset="0"/>
              <a:buChar char="•"/>
            </a:pPr>
            <a:r>
              <a:rPr lang="en-IN" altLang="en-US"/>
              <a:t>For eg. </a:t>
            </a:r>
            <a:endParaRPr lang="en-IN" altLang="en-US"/>
          </a:p>
          <a:p>
            <a:pPr marL="742950" lvl="1" indent="-285750">
              <a:buFont typeface="Arial" panose="020B0604020202020204" pitchFamily="34" charset="0"/>
              <a:buChar char="•"/>
            </a:pPr>
            <a:r>
              <a:rPr lang="en-IN" altLang="en-US"/>
              <a:t>Indian singer: A.R Rehman. </a:t>
            </a:r>
            <a:endParaRPr lang="en-IN" altLang="en-US"/>
          </a:p>
          <a:p>
            <a:pPr marL="742950" lvl="1" indent="-285750">
              <a:buFont typeface="Arial" panose="020B0604020202020204" pitchFamily="34" charset="0"/>
              <a:buChar char="•"/>
            </a:pPr>
            <a:r>
              <a:rPr lang="en-IN" altLang="en-US"/>
              <a:t>Hollywood hero: Tom Cruise</a:t>
            </a:r>
            <a:endParaRPr lang="en-IN" altLang="en-US"/>
          </a:p>
          <a:p>
            <a:pPr marL="742950" lvl="1" indent="-285750">
              <a:buFont typeface="Arial" panose="020B0604020202020204" pitchFamily="34" charset="0"/>
              <a:buChar char="•"/>
            </a:pPr>
            <a:r>
              <a:rPr lang="en-IN" altLang="en-US"/>
              <a:t>Bollywood hero: Shahrukh Khan</a:t>
            </a:r>
            <a:endParaRPr lang="en-IN" altLang="en-US"/>
          </a:p>
          <a:p>
            <a:pPr marL="742950" lvl="1" indent="-285750">
              <a:buFont typeface="Arial" panose="020B0604020202020204" pitchFamily="34" charset="0"/>
              <a:buChar char="•"/>
            </a:pPr>
            <a:endParaRPr lang="en-IN" altLang="en-US"/>
          </a:p>
          <a:p>
            <a:pPr lvl="1" indent="0">
              <a:buFont typeface="Arial" panose="020B0604020202020204" pitchFamily="34" charset="0"/>
              <a:buNone/>
            </a:pPr>
            <a:r>
              <a:rPr lang="en-IN" altLang="en-US"/>
              <a:t>So we can make a template of indian singers and we can keep all the related variables in that like age of the singer, where that person lives, name, etc. Now, once we have that generic template, we can create multiple instances of that template like A.R Rehman, Shreya Ghoshal, Abhijeet Singh, etc. with their different attributes. so no need to make different functions and variables for them again and again. </a:t>
            </a:r>
            <a:endParaRPr lang="en-IN" altLang="en-US"/>
          </a:p>
          <a:p>
            <a:pPr lvl="1" indent="0">
              <a:buFont typeface="Arial" panose="020B0604020202020204" pitchFamily="34" charset="0"/>
              <a:buNone/>
            </a:pPr>
            <a:endParaRPr lang="en-IN" altLang="en-US"/>
          </a:p>
          <a:p>
            <a:pPr lvl="1" indent="0">
              <a:buFont typeface="Arial" panose="020B0604020202020204" pitchFamily="34" charset="0"/>
              <a:buNone/>
            </a:pPr>
            <a:r>
              <a:rPr lang="en-IN" altLang="en-US"/>
              <a:t>other eg. bank details. we dont create templates of all customer details again and again from scratch for all. we just have one template already there, we only enter the details like name, balance, etc. here, Template is CLASS and that particular slip you created is the OBJECT</a:t>
            </a:r>
            <a:endParaRPr lang="en-I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72440" y="528320"/>
            <a:ext cx="8204200" cy="2306955"/>
          </a:xfrm>
          <a:prstGeom prst="rect">
            <a:avLst/>
          </a:prstGeom>
          <a:noFill/>
        </p:spPr>
        <p:txBody>
          <a:bodyPr wrap="square" rtlCol="0">
            <a:spAutoFit/>
          </a:bodyPr>
          <a:p>
            <a:r>
              <a:rPr lang="en-IN" altLang="en-US" b="1"/>
              <a:t>Class variable</a:t>
            </a:r>
            <a:r>
              <a:rPr lang="en-IN" altLang="en-US"/>
              <a:t>: it is part of the template/class. we can not overwrite its value using the instances/objects. it can only be changed or altered using the class.</a:t>
            </a:r>
            <a:endParaRPr lang="en-IN" altLang="en-US"/>
          </a:p>
          <a:p>
            <a:endParaRPr lang="en-IN" altLang="en-US"/>
          </a:p>
          <a:p>
            <a:r>
              <a:rPr lang="en-IN" altLang="en-US" b="1"/>
              <a:t>Instance variable</a:t>
            </a:r>
            <a:r>
              <a:rPr lang="en-IN" altLang="en-US"/>
              <a:t>: it is the variable of the particular object/instance. We can see the instance variable for the particular object using __dict__ attribute.</a:t>
            </a:r>
            <a:endParaRPr lang="en-IN" altLang="en-US"/>
          </a:p>
          <a:p>
            <a:endParaRPr lang="en-IN" altLang="en-US"/>
          </a:p>
          <a:p>
            <a:r>
              <a:rPr lang="en-IN" altLang="en-US"/>
              <a:t>If we access and change the value of class variable using instance, then a new instance variable will be created instead of update in the value of class variable</a:t>
            </a:r>
            <a:endParaRPr lang="en-IN" altLang="en-US"/>
          </a:p>
        </p:txBody>
      </p:sp>
      <p:sp>
        <p:nvSpPr>
          <p:cNvPr id="4" name="Text Box 3"/>
          <p:cNvSpPr txBox="1"/>
          <p:nvPr/>
        </p:nvSpPr>
        <p:spPr>
          <a:xfrm>
            <a:off x="635000" y="3098800"/>
            <a:ext cx="7897495" cy="3138170"/>
          </a:xfrm>
          <a:prstGeom prst="rect">
            <a:avLst/>
          </a:prstGeom>
          <a:noFill/>
        </p:spPr>
        <p:txBody>
          <a:bodyPr wrap="square" rtlCol="0">
            <a:spAutoFit/>
          </a:bodyPr>
          <a:p>
            <a:r>
              <a:rPr lang="en-US" b="1"/>
              <a:t>self in class??</a:t>
            </a:r>
            <a:endParaRPr lang="en-US" b="1"/>
          </a:p>
          <a:p>
            <a:endParaRPr lang="en-US"/>
          </a:p>
          <a:p>
            <a:r>
              <a:rPr lang="en-US"/>
              <a:t>self means that object about which we aare discussing right now, so</a:t>
            </a:r>
            <a:endParaRPr lang="en-US"/>
          </a:p>
          <a:p>
            <a:r>
              <a:rPr lang="en-US"/>
              <a:t>if i run riya.printDetails() then self = riya</a:t>
            </a:r>
            <a:endParaRPr lang="en-US"/>
          </a:p>
          <a:p>
            <a:endParaRPr lang="en-US"/>
          </a:p>
          <a:p>
            <a:r>
              <a:rPr lang="en-US" b="1"/>
              <a:t>constructor</a:t>
            </a:r>
            <a:r>
              <a:rPr lang="en-US"/>
              <a:t>: it is used to pass arguments to the class. we have __init__ function where we can take the arguments values . it is called automatically when the new object is created.</a:t>
            </a:r>
            <a:endParaRPr lang="en-US"/>
          </a:p>
          <a:p>
            <a:endParaRPr lang="en-US"/>
          </a:p>
          <a:p>
            <a:endParaRPr lang="en-US"/>
          </a:p>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28955" y="540385"/>
            <a:ext cx="8147685" cy="6462395"/>
          </a:xfrm>
          <a:prstGeom prst="rect">
            <a:avLst/>
          </a:prstGeom>
          <a:noFill/>
        </p:spPr>
        <p:txBody>
          <a:bodyPr wrap="square" rtlCol="0">
            <a:spAutoFit/>
          </a:bodyPr>
          <a:p>
            <a:r>
              <a:rPr lang="en-US" b="1"/>
              <a:t>class methods:</a:t>
            </a:r>
            <a:endParaRPr lang="en-US" b="1"/>
          </a:p>
          <a:p>
            <a:endParaRPr lang="en-US"/>
          </a:p>
          <a:p>
            <a:r>
              <a:rPr lang="en-US"/>
              <a:t>We saw that when we wanted to change the class variable no_of_leaves value, we did it using the class and not the instance, so now if we want to change/update the class variable’s value using a method and not directly a class, then we will use class methods.</a:t>
            </a:r>
            <a:endParaRPr lang="en-US"/>
          </a:p>
          <a:p>
            <a:endParaRPr lang="en-US"/>
          </a:p>
          <a:p>
            <a:r>
              <a:rPr lang="en-US"/>
              <a:t>using @classmethod decorator -&gt; can be used as alternative constructors--&gt;</a:t>
            </a:r>
            <a:endParaRPr lang="en-US"/>
          </a:p>
          <a:p>
            <a:r>
              <a:rPr lang="en-US"/>
              <a:t>class method only changes the class attribute values not the instance attribute value</a:t>
            </a:r>
            <a:endParaRPr lang="en-US"/>
          </a:p>
          <a:p>
            <a:endParaRPr lang="en-US"/>
          </a:p>
          <a:p>
            <a:r>
              <a:rPr lang="en-US" b="1"/>
              <a:t>class methods as alternative constructor</a:t>
            </a:r>
            <a:r>
              <a:rPr lang="en-US"/>
              <a:t>s:</a:t>
            </a:r>
            <a:endParaRPr lang="en-US"/>
          </a:p>
          <a:p>
            <a:r>
              <a:rPr lang="en-US"/>
              <a:t>if we have some usecase where u pass a string and you want to set the values of variables for instance using that string, then you can create a function accordingly and make it as an alternative constructor by returning cls from it.</a:t>
            </a:r>
            <a:endParaRPr lang="en-US"/>
          </a:p>
          <a:p>
            <a:endParaRPr lang="en-US"/>
          </a:p>
          <a:p>
            <a:r>
              <a:rPr lang="en-US" b="1"/>
              <a:t>static methods:</a:t>
            </a:r>
            <a:endParaRPr lang="en-US" b="1"/>
          </a:p>
          <a:p>
            <a:endParaRPr lang="en-US"/>
          </a:p>
          <a:p>
            <a:r>
              <a:rPr lang="en-US"/>
              <a:t>when we dont want a cls or self as an argument. we want a simple method in a class. </a:t>
            </a:r>
            <a:endParaRPr lang="en-US"/>
          </a:p>
          <a:p>
            <a:r>
              <a:rPr lang="en-US"/>
              <a:t>This is used for improving efficiency, because sometimes we should use only what is needed. like there is no need to carry self/cls argument when it is not used anywhere. </a:t>
            </a:r>
            <a:endParaRPr lang="en-US"/>
          </a:p>
          <a:p>
            <a:r>
              <a:rPr lang="en-US"/>
              <a:t>This will add to the overhead on performance.</a:t>
            </a:r>
            <a:endParaRPr lang="en-US"/>
          </a:p>
          <a:p>
            <a:endParaRPr lang="en-US"/>
          </a:p>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15950" y="473075"/>
            <a:ext cx="7916545" cy="368300"/>
          </a:xfrm>
          <a:prstGeom prst="rect">
            <a:avLst/>
          </a:prstGeom>
          <a:noFill/>
        </p:spPr>
        <p:txBody>
          <a:bodyPr wrap="square" rtlCol="0">
            <a:spAutoFit/>
          </a:bodyPr>
          <a:p>
            <a:r>
              <a:rPr lang="en-US"/>
              <a:t>Abstraction and Encapsulation</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IN" altLang="en-US"/>
              <a:t>next</a:t>
            </a:r>
            <a:endParaRPr lang="en-IN" altLang="en-US"/>
          </a:p>
        </p:txBody>
      </p:sp>
      <p:sp>
        <p:nvSpPr>
          <p:cNvPr id="3" name="Text Box 2"/>
          <p:cNvSpPr txBox="1"/>
          <p:nvPr/>
        </p:nvSpPr>
        <p:spPr>
          <a:xfrm>
            <a:off x="797560" y="1615440"/>
            <a:ext cx="7950835" cy="1383665"/>
          </a:xfrm>
          <a:prstGeom prst="rect">
            <a:avLst/>
          </a:prstGeom>
          <a:noFill/>
        </p:spPr>
        <p:txBody>
          <a:bodyPr wrap="square" rtlCol="0">
            <a:spAutoFit/>
          </a:bodyPr>
          <a:p>
            <a:r>
              <a:rPr lang="en-IN" altLang="en-US" sz="600"/>
              <a:t>read write file system</a:t>
            </a:r>
            <a:endParaRPr lang="en-IN" altLang="en-US" sz="600"/>
          </a:p>
          <a:p>
            <a:r>
              <a:rPr lang="en-IN" altLang="en-US" sz="600"/>
              <a:t>advanced topics</a:t>
            </a:r>
            <a:endParaRPr lang="en-IN" altLang="en-US" sz="600"/>
          </a:p>
          <a:p>
            <a:r>
              <a:rPr lang="en-IN" altLang="en-US" sz="600"/>
              <a:t>oops</a:t>
            </a:r>
            <a:endParaRPr lang="en-IN" altLang="en-US" sz="600"/>
          </a:p>
          <a:p>
            <a:r>
              <a:rPr lang="en-IN" altLang="en-US" sz="600"/>
              <a:t>__name__==__main__</a:t>
            </a:r>
            <a:endParaRPr lang="en-IN" altLang="en-US" sz="600"/>
          </a:p>
          <a:p>
            <a:r>
              <a:rPr lang="en-IN" altLang="en-US" sz="600"/>
              <a:t>venv</a:t>
            </a:r>
            <a:endParaRPr lang="en-IN" altLang="en-US" sz="600"/>
          </a:p>
          <a:p>
            <a:r>
              <a:rPr lang="en-US" altLang="en-IN" sz="600"/>
              <a:t>decorators</a:t>
            </a:r>
            <a:endParaRPr lang="en-US" altLang="en-IN" sz="600"/>
          </a:p>
          <a:p>
            <a:r>
              <a:rPr lang="en-IN" altLang="en-US" sz="600"/>
              <a:t>lambda funcitons</a:t>
            </a:r>
            <a:endParaRPr lang="en-IN" altLang="en-US" sz="600"/>
          </a:p>
          <a:p>
            <a:r>
              <a:rPr lang="en-IN" altLang="en-US" sz="600"/>
              <a:t>enumerate function</a:t>
            </a:r>
            <a:endParaRPr lang="en-IN" altLang="en-US" sz="600"/>
          </a:p>
          <a:p>
            <a:r>
              <a:rPr lang="en-IN" altLang="en-US" sz="600"/>
              <a:t>map filter reduce</a:t>
            </a:r>
            <a:endParaRPr lang="en-IN" altLang="en-US" sz="600"/>
          </a:p>
          <a:p>
            <a:r>
              <a:rPr lang="en-IN" altLang="en-US" sz="600"/>
              <a:t>os modules</a:t>
            </a:r>
            <a:endParaRPr lang="en-US" altLang="en-IN" sz="600"/>
          </a:p>
          <a:p>
            <a:r>
              <a:rPr lang="en-US" altLang="en-IN" sz="600"/>
              <a:t>generators</a:t>
            </a:r>
            <a:endParaRPr lang="en-US" altLang="en-IN" sz="600"/>
          </a:p>
          <a:p>
            <a:r>
              <a:rPr lang="en-IN" altLang="en-US" sz="600"/>
              <a:t>json modules</a:t>
            </a:r>
            <a:endParaRPr lang="en-IN" altLang="en-US" sz="600"/>
          </a:p>
          <a:p>
            <a:endParaRPr lang="en-IN" altLang="en-US" sz="600"/>
          </a:p>
          <a:p>
            <a:r>
              <a:rPr lang="en-IN" altLang="en-US" sz="600"/>
              <a:t>then go for pandas, django</a:t>
            </a:r>
            <a:endParaRPr lang="en-IN" altLang="en-US" sz="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Installing python</a:t>
            </a:r>
            <a:endParaRPr lang="en-IN" dirty="0"/>
          </a:p>
        </p:txBody>
      </p:sp>
      <p:sp>
        <p:nvSpPr>
          <p:cNvPr id="3" name="TextBox 2"/>
          <p:cNvSpPr txBox="1"/>
          <p:nvPr/>
        </p:nvSpPr>
        <p:spPr>
          <a:xfrm>
            <a:off x="539552" y="1484784"/>
            <a:ext cx="8136904" cy="2862322"/>
          </a:xfrm>
          <a:prstGeom prst="rect">
            <a:avLst/>
          </a:prstGeom>
          <a:noFill/>
        </p:spPr>
        <p:txBody>
          <a:bodyPr wrap="square" rtlCol="0">
            <a:spAutoFit/>
          </a:bodyPr>
          <a:lstStyle/>
          <a:p>
            <a:pPr marL="285750" indent="-285750">
              <a:buFontTx/>
              <a:buChar char="-"/>
            </a:pPr>
            <a:r>
              <a:rPr lang="en-IN" dirty="0" smtClean="0"/>
              <a:t>Install python in the system.</a:t>
            </a:r>
            <a:endParaRPr lang="en-IN" dirty="0" smtClean="0"/>
          </a:p>
          <a:p>
            <a:endParaRPr lang="en-IN" dirty="0" smtClean="0"/>
          </a:p>
          <a:p>
            <a:pPr marL="285750" indent="-285750">
              <a:buFontTx/>
              <a:buChar char="-"/>
            </a:pPr>
            <a:r>
              <a:rPr lang="en-IN" dirty="0" smtClean="0"/>
              <a:t>IDE- </a:t>
            </a:r>
            <a:r>
              <a:rPr lang="en-IN" dirty="0" err="1" smtClean="0"/>
              <a:t>Pycharm</a:t>
            </a:r>
            <a:r>
              <a:rPr lang="en-IN" dirty="0" smtClean="0"/>
              <a:t> we can use for the coding purpose, here I will use </a:t>
            </a:r>
            <a:r>
              <a:rPr lang="en-IN" dirty="0" err="1" smtClean="0"/>
              <a:t>replit</a:t>
            </a:r>
            <a:r>
              <a:rPr lang="en-IN" dirty="0" smtClean="0"/>
              <a:t> online browser based IDE</a:t>
            </a:r>
            <a:r>
              <a:rPr lang="en-IN" dirty="0"/>
              <a:t> </a:t>
            </a:r>
            <a:r>
              <a:rPr lang="en-IN" dirty="0" smtClean="0"/>
              <a:t>for the session </a:t>
            </a:r>
            <a:r>
              <a:rPr lang="en-IN" dirty="0" err="1" smtClean="0"/>
              <a:t>practicals</a:t>
            </a:r>
            <a:r>
              <a:rPr lang="en-IN" dirty="0" smtClean="0"/>
              <a:t>.</a:t>
            </a:r>
            <a:endParaRPr lang="en-IN" dirty="0" smtClean="0"/>
          </a:p>
          <a:p>
            <a:endParaRPr lang="en-IN" dirty="0" smtClean="0"/>
          </a:p>
          <a:p>
            <a:pPr marL="285750" indent="-285750">
              <a:buFontTx/>
              <a:buChar char="-"/>
            </a:pPr>
            <a:r>
              <a:rPr lang="en-IN" dirty="0" smtClean="0"/>
              <a:t>Packages are installed using PIP </a:t>
            </a:r>
            <a:endParaRPr lang="en-IN" dirty="0" smtClean="0"/>
          </a:p>
          <a:p>
            <a:pPr marL="742950" lvl="1" indent="-285750">
              <a:buFontTx/>
              <a:buChar char="-"/>
            </a:pPr>
            <a:r>
              <a:rPr lang="en-IN" dirty="0" smtClean="0"/>
              <a:t>Basically PIP is a package manager, so whatever package/module we want to use from python library, we can install using this package manager.</a:t>
            </a:r>
            <a:endParaRPr lang="en-IN" dirty="0" smtClean="0"/>
          </a:p>
          <a:p>
            <a:pPr marL="742950" lvl="1" indent="-285750">
              <a:buFontTx/>
              <a:buChar char="-"/>
            </a:pPr>
            <a:r>
              <a:rPr lang="en-IN" dirty="0" smtClean="0"/>
              <a:t>Syntax: pip install pandas.</a:t>
            </a:r>
            <a:endParaRPr lang="en-IN" dirty="0"/>
          </a:p>
          <a:p>
            <a:pPr marL="742950" lvl="1" indent="-285750">
              <a:buFontTx/>
              <a:buChar char="-"/>
            </a:pPr>
            <a:endParaRPr lang="en-IN" dirty="0"/>
          </a:p>
        </p:txBody>
      </p:sp>
      <p:sp>
        <p:nvSpPr>
          <p:cNvPr id="5" name="TextBox 4"/>
          <p:cNvSpPr txBox="1"/>
          <p:nvPr/>
        </p:nvSpPr>
        <p:spPr>
          <a:xfrm>
            <a:off x="539552" y="4221088"/>
            <a:ext cx="8352928" cy="1477328"/>
          </a:xfrm>
          <a:prstGeom prst="rect">
            <a:avLst/>
          </a:prstGeom>
          <a:noFill/>
        </p:spPr>
        <p:txBody>
          <a:bodyPr wrap="square" rtlCol="0">
            <a:spAutoFit/>
          </a:bodyPr>
          <a:lstStyle/>
          <a:p>
            <a:pPr marL="285750" lvl="1" indent="-285750">
              <a:buFont typeface="Arial" panose="020B0604020202020204" pitchFamily="34" charset="0"/>
              <a:buChar char="•"/>
            </a:pPr>
            <a:r>
              <a:rPr lang="en-IN" dirty="0" smtClean="0"/>
              <a:t>Modules in python:</a:t>
            </a:r>
            <a:endParaRPr lang="en-IN" dirty="0" smtClean="0"/>
          </a:p>
          <a:p>
            <a:pPr marL="742950" lvl="1" indent="-285750">
              <a:buFont typeface="Arial" panose="020B0604020202020204" pitchFamily="34" charset="0"/>
              <a:buChar char="•"/>
            </a:pPr>
            <a:r>
              <a:rPr lang="en-IN" dirty="0" smtClean="0"/>
              <a:t>we have inbuilt modules in python and then we have some which we need to install using PIP. </a:t>
            </a:r>
            <a:endParaRPr lang="en-IN" dirty="0" smtClean="0"/>
          </a:p>
          <a:p>
            <a:pPr marL="742950" lvl="1" indent="-285750">
              <a:buFont typeface="Arial" panose="020B0604020202020204" pitchFamily="34" charset="0"/>
              <a:buChar char="•"/>
            </a:pPr>
            <a:r>
              <a:rPr lang="en-IN" dirty="0" smtClean="0"/>
              <a:t>There are multiple modules which are well tested by the programmers and hence we can use them with less chances of errors.</a:t>
            </a:r>
            <a:endParaRPr lang="en-IN"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7544" y="476672"/>
            <a:ext cx="8280920" cy="923330"/>
          </a:xfrm>
          <a:prstGeom prst="rect">
            <a:avLst/>
          </a:prstGeom>
          <a:noFill/>
        </p:spPr>
        <p:txBody>
          <a:bodyPr wrap="square" rtlCol="0">
            <a:spAutoFit/>
          </a:bodyPr>
          <a:lstStyle/>
          <a:p>
            <a:pPr marL="285750" indent="-285750">
              <a:buFont typeface="Arial" panose="020B0604020202020204" pitchFamily="34" charset="0"/>
              <a:buChar char="•"/>
            </a:pPr>
            <a:r>
              <a:rPr lang="en-IN" dirty="0" smtClean="0"/>
              <a:t>Comments in python:</a:t>
            </a:r>
            <a:endParaRPr lang="en-IN" dirty="0" smtClean="0"/>
          </a:p>
          <a:p>
            <a:pPr marL="742950" lvl="1" indent="-285750">
              <a:buFont typeface="Arial" panose="020B0604020202020204" pitchFamily="34" charset="0"/>
              <a:buChar char="•"/>
            </a:pPr>
            <a:r>
              <a:rPr lang="en-IN" dirty="0" smtClean="0"/>
              <a:t>Single line comment</a:t>
            </a:r>
            <a:endParaRPr lang="en-IN" dirty="0" smtClean="0"/>
          </a:p>
          <a:p>
            <a:pPr marL="742950" lvl="1" indent="-285750">
              <a:buFont typeface="Arial" panose="020B0604020202020204" pitchFamily="34" charset="0"/>
              <a:buChar char="•"/>
            </a:pPr>
            <a:r>
              <a:rPr lang="en-IN" dirty="0" smtClean="0"/>
              <a:t>Multiline comments</a:t>
            </a:r>
            <a:endParaRPr lang="en-IN" dirty="0"/>
          </a:p>
        </p:txBody>
      </p:sp>
      <p:sp>
        <p:nvSpPr>
          <p:cNvPr id="2" name="TextBox 1"/>
          <p:cNvSpPr txBox="1"/>
          <p:nvPr/>
        </p:nvSpPr>
        <p:spPr>
          <a:xfrm>
            <a:off x="467544" y="1700808"/>
            <a:ext cx="8280920" cy="769441"/>
          </a:xfrm>
          <a:prstGeom prst="rect">
            <a:avLst/>
          </a:prstGeom>
          <a:noFill/>
        </p:spPr>
        <p:txBody>
          <a:bodyPr wrap="square" rtlCol="0">
            <a:spAutoFit/>
          </a:bodyPr>
          <a:lstStyle/>
          <a:p>
            <a:r>
              <a:rPr lang="en-US" sz="4400" dirty="0">
                <a:latin typeface="+mj-lt"/>
                <a:ea typeface="+mj-ea"/>
                <a:cs typeface="+mj-cs"/>
              </a:rPr>
              <a:t>Variables</a:t>
            </a:r>
            <a:r>
              <a:rPr lang="en-US" sz="2800" dirty="0" smtClean="0"/>
              <a:t> </a:t>
            </a:r>
            <a:r>
              <a:rPr lang="en-US" sz="4400" dirty="0">
                <a:latin typeface="+mj-lt"/>
                <a:ea typeface="+mj-ea"/>
                <a:cs typeface="+mj-cs"/>
              </a:rPr>
              <a:t>in </a:t>
            </a:r>
            <a:r>
              <a:rPr lang="en-US" sz="4400" dirty="0" smtClean="0">
                <a:latin typeface="+mj-lt"/>
                <a:ea typeface="+mj-ea"/>
                <a:cs typeface="+mj-cs"/>
              </a:rPr>
              <a:t>Python</a:t>
            </a:r>
            <a:endParaRPr lang="en-US" sz="4400" dirty="0" smtClean="0">
              <a:latin typeface="+mj-lt"/>
              <a:ea typeface="+mj-ea"/>
              <a:cs typeface="+mj-cs"/>
            </a:endParaRPr>
          </a:p>
        </p:txBody>
      </p:sp>
      <p:sp>
        <p:nvSpPr>
          <p:cNvPr id="4" name="TextBox 3"/>
          <p:cNvSpPr txBox="1"/>
          <p:nvPr/>
        </p:nvSpPr>
        <p:spPr>
          <a:xfrm>
            <a:off x="611560" y="2636912"/>
            <a:ext cx="8208912"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Numerical</a:t>
            </a:r>
            <a:endParaRPr lang="en-US" dirty="0" smtClean="0"/>
          </a:p>
          <a:p>
            <a:pPr marL="742950" lvl="1" indent="-285750">
              <a:buFont typeface="Arial" panose="020B0604020202020204" pitchFamily="34" charset="0"/>
              <a:buChar char="•"/>
            </a:pPr>
            <a:r>
              <a:rPr lang="en-US" dirty="0" err="1" smtClean="0"/>
              <a:t>Int</a:t>
            </a:r>
            <a:endParaRPr lang="en-US" dirty="0" smtClean="0"/>
          </a:p>
          <a:p>
            <a:pPr marL="742950" lvl="1" indent="-285750">
              <a:buFont typeface="Arial" panose="020B0604020202020204" pitchFamily="34" charset="0"/>
              <a:buChar char="•"/>
            </a:pPr>
            <a:r>
              <a:rPr lang="en-US" dirty="0" smtClean="0"/>
              <a:t>Float</a:t>
            </a:r>
            <a:endParaRPr lang="en-US" dirty="0" smtClean="0"/>
          </a:p>
          <a:p>
            <a:pPr marL="742950" lvl="1" indent="-285750">
              <a:buFont typeface="Arial" panose="020B0604020202020204" pitchFamily="34" charset="0"/>
              <a:buChar char="•"/>
            </a:pPr>
            <a:r>
              <a:rPr lang="en-US" dirty="0" smtClean="0"/>
              <a:t>Complex</a:t>
            </a:r>
            <a:endParaRPr lang="en-IN" dirty="0" smtClean="0"/>
          </a:p>
        </p:txBody>
      </p:sp>
      <p:sp>
        <p:nvSpPr>
          <p:cNvPr id="5" name="TextBox 4"/>
          <p:cNvSpPr txBox="1"/>
          <p:nvPr/>
        </p:nvSpPr>
        <p:spPr>
          <a:xfrm>
            <a:off x="611560" y="4005064"/>
            <a:ext cx="8424936"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Text  data </a:t>
            </a:r>
            <a:endParaRPr lang="en-US" dirty="0" smtClean="0"/>
          </a:p>
          <a:p>
            <a:pPr marL="742950" lvl="1" indent="-285750">
              <a:buFont typeface="Arial" panose="020B0604020202020204" pitchFamily="34" charset="0"/>
              <a:buChar char="•"/>
            </a:pPr>
            <a:r>
              <a:rPr lang="en-US" dirty="0" smtClean="0"/>
              <a:t>Strings</a:t>
            </a:r>
            <a:endParaRPr lang="en-US" dirty="0" smtClean="0"/>
          </a:p>
        </p:txBody>
      </p:sp>
      <p:sp>
        <p:nvSpPr>
          <p:cNvPr id="6" name="TextBox 5"/>
          <p:cNvSpPr txBox="1"/>
          <p:nvPr/>
        </p:nvSpPr>
        <p:spPr>
          <a:xfrm>
            <a:off x="611560" y="4734514"/>
            <a:ext cx="8136904"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Boolean</a:t>
            </a:r>
            <a:endParaRPr lang="en-US" dirty="0" smtClean="0"/>
          </a:p>
        </p:txBody>
      </p:sp>
      <p:sp>
        <p:nvSpPr>
          <p:cNvPr id="7" name="TextBox 6"/>
          <p:cNvSpPr txBox="1"/>
          <p:nvPr/>
        </p:nvSpPr>
        <p:spPr>
          <a:xfrm>
            <a:off x="607705" y="5301208"/>
            <a:ext cx="8064896"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Sequenced data</a:t>
            </a:r>
            <a:endParaRPr lang="en-US" dirty="0" smtClean="0"/>
          </a:p>
          <a:p>
            <a:pPr marL="742950" lvl="1" indent="-285750">
              <a:buFont typeface="Arial" panose="020B0604020202020204" pitchFamily="34" charset="0"/>
              <a:buChar char="•"/>
            </a:pPr>
            <a:r>
              <a:rPr lang="en-US" dirty="0" smtClean="0"/>
              <a:t>List</a:t>
            </a:r>
            <a:endParaRPr lang="en-US" dirty="0" smtClean="0"/>
          </a:p>
          <a:p>
            <a:pPr marL="742950" lvl="1" indent="-285750">
              <a:buFont typeface="Arial" panose="020B0604020202020204" pitchFamily="34" charset="0"/>
              <a:buChar char="•"/>
            </a:pPr>
            <a:r>
              <a:rPr lang="en-US" dirty="0" smtClean="0"/>
              <a:t>Tuple</a:t>
            </a:r>
            <a:endParaRPr lang="en-US" dirty="0" smtClean="0"/>
          </a:p>
          <a:p>
            <a:pPr marL="742950" lvl="1" indent="-285750">
              <a:buFont typeface="Arial" panose="020B0604020202020204" pitchFamily="34" charset="0"/>
              <a:buChar char="•"/>
            </a:pPr>
            <a:r>
              <a:rPr lang="en-US" dirty="0" smtClean="0"/>
              <a:t>Range</a:t>
            </a: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55576" y="548680"/>
            <a:ext cx="7992888"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Mapped data</a:t>
            </a:r>
            <a:endParaRPr lang="en-US" dirty="0" smtClean="0"/>
          </a:p>
          <a:p>
            <a:pPr marL="742950" lvl="1" indent="-285750">
              <a:buFont typeface="Arial" panose="020B0604020202020204" pitchFamily="34" charset="0"/>
              <a:buChar char="•"/>
            </a:pPr>
            <a:r>
              <a:rPr lang="en-US" dirty="0" err="1" smtClean="0"/>
              <a:t>Dict</a:t>
            </a:r>
            <a:endParaRPr lang="en-US" dirty="0" smtClean="0"/>
          </a:p>
        </p:txBody>
      </p:sp>
      <p:sp>
        <p:nvSpPr>
          <p:cNvPr id="4" name="TextBox 3"/>
          <p:cNvSpPr txBox="1"/>
          <p:nvPr/>
        </p:nvSpPr>
        <p:spPr>
          <a:xfrm>
            <a:off x="755576" y="1484784"/>
            <a:ext cx="7992888"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Set Data</a:t>
            </a:r>
            <a:endParaRPr lang="en-IN" dirty="0"/>
          </a:p>
        </p:txBody>
      </p:sp>
      <p:sp>
        <p:nvSpPr>
          <p:cNvPr id="5" name="TextBox 4"/>
          <p:cNvSpPr txBox="1"/>
          <p:nvPr/>
        </p:nvSpPr>
        <p:spPr>
          <a:xfrm>
            <a:off x="791580" y="1988840"/>
            <a:ext cx="7920880"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None</a:t>
            </a:r>
            <a:endParaRPr lang="en-IN" dirty="0"/>
          </a:p>
        </p:txBody>
      </p:sp>
      <p:sp>
        <p:nvSpPr>
          <p:cNvPr id="6" name="TextBox 5"/>
          <p:cNvSpPr txBox="1"/>
          <p:nvPr/>
        </p:nvSpPr>
        <p:spPr>
          <a:xfrm>
            <a:off x="539552" y="2636912"/>
            <a:ext cx="8064896" cy="923330"/>
          </a:xfrm>
          <a:prstGeom prst="rect">
            <a:avLst/>
          </a:prstGeom>
          <a:noFill/>
        </p:spPr>
        <p:txBody>
          <a:bodyPr wrap="square" rtlCol="0">
            <a:spAutoFit/>
          </a:bodyPr>
          <a:lstStyle/>
          <a:p>
            <a:r>
              <a:rPr lang="en-US" dirty="0" smtClean="0"/>
              <a:t>Print statement in python: It is a function which we use to print the statements or anything we want to be displayed on the console.</a:t>
            </a:r>
            <a:endParaRPr lang="en-US" dirty="0" smtClean="0"/>
          </a:p>
          <a:p>
            <a:r>
              <a:rPr lang="en-US" dirty="0" smtClean="0"/>
              <a:t>Print()</a:t>
            </a:r>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Strings in Python</a:t>
            </a:r>
            <a:endParaRPr lang="en-IN" dirty="0"/>
          </a:p>
        </p:txBody>
      </p:sp>
      <p:sp>
        <p:nvSpPr>
          <p:cNvPr id="3" name="TextBox 2"/>
          <p:cNvSpPr txBox="1"/>
          <p:nvPr/>
        </p:nvSpPr>
        <p:spPr>
          <a:xfrm>
            <a:off x="611560" y="1340768"/>
            <a:ext cx="7992888" cy="5355312"/>
          </a:xfrm>
          <a:prstGeom prst="rect">
            <a:avLst/>
          </a:prstGeom>
          <a:noFill/>
        </p:spPr>
        <p:txBody>
          <a:bodyPr wrap="square" rtlCol="0">
            <a:spAutoFit/>
          </a:bodyPr>
          <a:lstStyle/>
          <a:p>
            <a:r>
              <a:rPr lang="en-IN" dirty="0" smtClean="0"/>
              <a:t>Multiline strings</a:t>
            </a:r>
            <a:endParaRPr lang="en-IN" dirty="0" smtClean="0"/>
          </a:p>
          <a:p>
            <a:r>
              <a:rPr lang="en-IN" dirty="0" smtClean="0"/>
              <a:t>Length of a string</a:t>
            </a:r>
            <a:endParaRPr lang="en-IN" dirty="0" smtClean="0"/>
          </a:p>
          <a:p>
            <a:r>
              <a:rPr lang="en-IN" dirty="0" smtClean="0"/>
              <a:t>String as an array</a:t>
            </a:r>
            <a:endParaRPr lang="en-IN" dirty="0" smtClean="0"/>
          </a:p>
          <a:p>
            <a:r>
              <a:rPr lang="en-IN" dirty="0" smtClean="0"/>
              <a:t>Running loop on string</a:t>
            </a:r>
            <a:endParaRPr lang="en-IN" dirty="0" smtClean="0"/>
          </a:p>
          <a:p>
            <a:r>
              <a:rPr lang="en-IN" dirty="0" smtClean="0"/>
              <a:t>String methods</a:t>
            </a:r>
            <a:endParaRPr lang="en-IN" dirty="0" smtClean="0"/>
          </a:p>
          <a:p>
            <a:pPr marL="742950" lvl="1" indent="-285750">
              <a:buFont typeface="Arial" panose="020B0604020202020204" pitchFamily="34" charset="0"/>
              <a:buChar char="•"/>
            </a:pPr>
            <a:r>
              <a:rPr lang="en-IN" dirty="0" smtClean="0"/>
              <a:t>Upper()		</a:t>
            </a:r>
            <a:r>
              <a:rPr lang="en-IN" dirty="0" err="1" smtClean="0"/>
              <a:t>islower</a:t>
            </a:r>
            <a:r>
              <a:rPr lang="en-IN" dirty="0" smtClean="0"/>
              <a:t>()</a:t>
            </a:r>
            <a:endParaRPr lang="en-IN" dirty="0" smtClean="0"/>
          </a:p>
          <a:p>
            <a:pPr marL="742950" lvl="1" indent="-285750">
              <a:buFont typeface="Arial" panose="020B0604020202020204" pitchFamily="34" charset="0"/>
              <a:buChar char="•"/>
            </a:pPr>
            <a:r>
              <a:rPr lang="en-IN" dirty="0" smtClean="0"/>
              <a:t>Lower()		</a:t>
            </a:r>
            <a:r>
              <a:rPr lang="en-IN" dirty="0" err="1" smtClean="0"/>
              <a:t>isprintable</a:t>
            </a:r>
            <a:r>
              <a:rPr lang="en-IN" dirty="0" smtClean="0"/>
              <a:t>()</a:t>
            </a:r>
            <a:endParaRPr lang="en-IN" dirty="0" smtClean="0"/>
          </a:p>
          <a:p>
            <a:pPr marL="742950" lvl="1" indent="-285750">
              <a:buFont typeface="Arial" panose="020B0604020202020204" pitchFamily="34" charset="0"/>
              <a:buChar char="•"/>
            </a:pPr>
            <a:r>
              <a:rPr lang="en-IN" dirty="0" smtClean="0"/>
              <a:t>Strip()		</a:t>
            </a:r>
            <a:r>
              <a:rPr lang="en-IN" dirty="0" err="1" smtClean="0"/>
              <a:t>isspace</a:t>
            </a:r>
            <a:r>
              <a:rPr lang="en-IN" dirty="0" smtClean="0"/>
              <a:t>()</a:t>
            </a:r>
            <a:endParaRPr lang="en-IN" dirty="0" smtClean="0"/>
          </a:p>
          <a:p>
            <a:pPr marL="742950" lvl="1" indent="-285750">
              <a:buFont typeface="Arial" panose="020B0604020202020204" pitchFamily="34" charset="0"/>
              <a:buChar char="•"/>
            </a:pPr>
            <a:r>
              <a:rPr lang="en-IN" dirty="0" err="1" smtClean="0"/>
              <a:t>Rstrip</a:t>
            </a:r>
            <a:r>
              <a:rPr lang="en-IN" dirty="0" smtClean="0"/>
              <a:t>()		</a:t>
            </a:r>
            <a:r>
              <a:rPr lang="en-IN" dirty="0" err="1" smtClean="0"/>
              <a:t>istitle</a:t>
            </a:r>
            <a:r>
              <a:rPr lang="en-IN" dirty="0" smtClean="0"/>
              <a:t>()</a:t>
            </a:r>
            <a:endParaRPr lang="en-IN" dirty="0" smtClean="0"/>
          </a:p>
          <a:p>
            <a:pPr marL="742950" lvl="1" indent="-285750">
              <a:buFont typeface="Arial" panose="020B0604020202020204" pitchFamily="34" charset="0"/>
              <a:buChar char="•"/>
            </a:pPr>
            <a:r>
              <a:rPr lang="en-IN" dirty="0" smtClean="0"/>
              <a:t>Replace()		</a:t>
            </a:r>
            <a:r>
              <a:rPr lang="en-IN" dirty="0" err="1" smtClean="0"/>
              <a:t>isupper</a:t>
            </a:r>
            <a:r>
              <a:rPr lang="en-IN" dirty="0" smtClean="0"/>
              <a:t>()</a:t>
            </a:r>
            <a:endParaRPr lang="en-IN" dirty="0" smtClean="0"/>
          </a:p>
          <a:p>
            <a:pPr marL="742950" lvl="1" indent="-285750">
              <a:buFont typeface="Arial" panose="020B0604020202020204" pitchFamily="34" charset="0"/>
              <a:buChar char="•"/>
            </a:pPr>
            <a:r>
              <a:rPr lang="en-IN" dirty="0" smtClean="0"/>
              <a:t>Split()		</a:t>
            </a:r>
            <a:r>
              <a:rPr lang="en-IN" dirty="0" err="1" smtClean="0"/>
              <a:t>startswith</a:t>
            </a:r>
            <a:r>
              <a:rPr lang="en-IN" dirty="0" smtClean="0"/>
              <a:t>()</a:t>
            </a:r>
            <a:endParaRPr lang="en-IN" dirty="0" smtClean="0"/>
          </a:p>
          <a:p>
            <a:pPr marL="742950" lvl="1" indent="-285750">
              <a:buFont typeface="Arial" panose="020B0604020202020204" pitchFamily="34" charset="0"/>
              <a:buChar char="•"/>
            </a:pPr>
            <a:r>
              <a:rPr lang="en-IN" dirty="0" smtClean="0"/>
              <a:t>Capitalize()		</a:t>
            </a:r>
            <a:r>
              <a:rPr lang="en-IN" dirty="0" err="1" smtClean="0"/>
              <a:t>swapcase</a:t>
            </a:r>
            <a:r>
              <a:rPr lang="en-IN" dirty="0" smtClean="0"/>
              <a:t>()</a:t>
            </a:r>
            <a:endParaRPr lang="en-IN" dirty="0" smtClean="0"/>
          </a:p>
          <a:p>
            <a:pPr marL="742950" lvl="1" indent="-285750">
              <a:buFont typeface="Arial" panose="020B0604020202020204" pitchFamily="34" charset="0"/>
              <a:buChar char="•"/>
            </a:pPr>
            <a:r>
              <a:rPr lang="en-IN" dirty="0" err="1" smtClean="0"/>
              <a:t>Center</a:t>
            </a:r>
            <a:r>
              <a:rPr lang="en-IN" dirty="0" smtClean="0"/>
              <a:t>()		title()</a:t>
            </a:r>
            <a:endParaRPr lang="en-IN" dirty="0" smtClean="0"/>
          </a:p>
          <a:p>
            <a:pPr marL="742950" lvl="1" indent="-285750">
              <a:buFont typeface="Arial" panose="020B0604020202020204" pitchFamily="34" charset="0"/>
              <a:buChar char="•"/>
            </a:pPr>
            <a:r>
              <a:rPr lang="en-IN" dirty="0" smtClean="0"/>
              <a:t>Count()		</a:t>
            </a:r>
            <a:endParaRPr lang="en-IN" dirty="0" smtClean="0"/>
          </a:p>
          <a:p>
            <a:pPr marL="742950" lvl="1" indent="-285750">
              <a:buFont typeface="Arial" panose="020B0604020202020204" pitchFamily="34" charset="0"/>
              <a:buChar char="•"/>
            </a:pPr>
            <a:r>
              <a:rPr lang="en-IN" dirty="0" err="1" smtClean="0"/>
              <a:t>Endswith</a:t>
            </a:r>
            <a:r>
              <a:rPr lang="en-IN" dirty="0" smtClean="0"/>
              <a:t>()</a:t>
            </a:r>
            <a:endParaRPr lang="en-IN" dirty="0" smtClean="0"/>
          </a:p>
          <a:p>
            <a:pPr marL="742950" lvl="1" indent="-285750">
              <a:buFont typeface="Arial" panose="020B0604020202020204" pitchFamily="34" charset="0"/>
              <a:buChar char="•"/>
            </a:pPr>
            <a:r>
              <a:rPr lang="en-IN" dirty="0" smtClean="0"/>
              <a:t>Find()</a:t>
            </a:r>
            <a:endParaRPr lang="en-IN" dirty="0" smtClean="0"/>
          </a:p>
          <a:p>
            <a:pPr marL="742950" lvl="1" indent="-285750">
              <a:buFont typeface="Arial" panose="020B0604020202020204" pitchFamily="34" charset="0"/>
              <a:buChar char="•"/>
            </a:pPr>
            <a:r>
              <a:rPr lang="en-IN" dirty="0" smtClean="0"/>
              <a:t>Index()</a:t>
            </a:r>
            <a:endParaRPr lang="en-IN" dirty="0" smtClean="0"/>
          </a:p>
          <a:p>
            <a:pPr marL="742950" lvl="1" indent="-285750">
              <a:buFont typeface="Arial" panose="020B0604020202020204" pitchFamily="34" charset="0"/>
              <a:buChar char="•"/>
            </a:pPr>
            <a:r>
              <a:rPr lang="en-IN" dirty="0" err="1" smtClean="0"/>
              <a:t>Isalnum</a:t>
            </a:r>
            <a:r>
              <a:rPr lang="en-IN" dirty="0" smtClean="0"/>
              <a:t>()</a:t>
            </a:r>
            <a:endParaRPr lang="en-IN" dirty="0" smtClean="0"/>
          </a:p>
          <a:p>
            <a:pPr marL="742950" lvl="1" indent="-285750">
              <a:buFont typeface="Arial" panose="020B0604020202020204" pitchFamily="34" charset="0"/>
              <a:buChar char="•"/>
            </a:pPr>
            <a:r>
              <a:rPr lang="en-IN" dirty="0" err="1" smtClean="0"/>
              <a:t>Isalpha</a:t>
            </a:r>
            <a:r>
              <a:rPr lang="en-IN" dirty="0" smtClean="0"/>
              <a:t>()</a:t>
            </a:r>
            <a:endParaRPr lang="en-IN"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Lists in Python</a:t>
            </a:r>
            <a:endParaRPr lang="en-IN" dirty="0"/>
          </a:p>
        </p:txBody>
      </p:sp>
      <p:sp>
        <p:nvSpPr>
          <p:cNvPr id="3" name="TextBox 2"/>
          <p:cNvSpPr txBox="1"/>
          <p:nvPr/>
        </p:nvSpPr>
        <p:spPr>
          <a:xfrm>
            <a:off x="467544" y="1484784"/>
            <a:ext cx="8568952" cy="4247317"/>
          </a:xfrm>
          <a:prstGeom prst="rect">
            <a:avLst/>
          </a:prstGeom>
          <a:noFill/>
        </p:spPr>
        <p:txBody>
          <a:bodyPr wrap="square" rtlCol="0">
            <a:spAutoFit/>
          </a:bodyPr>
          <a:lstStyle/>
          <a:p>
            <a:r>
              <a:rPr lang="en-IN" dirty="0" smtClean="0"/>
              <a:t>Lists are ordered collection of data items.</a:t>
            </a:r>
            <a:endParaRPr lang="en-IN" dirty="0" smtClean="0"/>
          </a:p>
          <a:p>
            <a:r>
              <a:rPr lang="en-IN" dirty="0" smtClean="0"/>
              <a:t>We can store multiple items in single variable.</a:t>
            </a:r>
            <a:endParaRPr lang="en-IN" dirty="0" smtClean="0"/>
          </a:p>
          <a:p>
            <a:r>
              <a:rPr lang="en-IN" dirty="0" smtClean="0"/>
              <a:t>Items are comma separated and enclosed within square brackets.</a:t>
            </a:r>
            <a:endParaRPr lang="en-IN" dirty="0" smtClean="0"/>
          </a:p>
          <a:p>
            <a:r>
              <a:rPr lang="en-IN" dirty="0" smtClean="0"/>
              <a:t>Lists can be altered after creation as well.</a:t>
            </a:r>
            <a:endParaRPr lang="en-IN" dirty="0" smtClean="0"/>
          </a:p>
          <a:p>
            <a:endParaRPr lang="en-IN" dirty="0"/>
          </a:p>
          <a:p>
            <a:r>
              <a:rPr lang="en-IN" dirty="0" smtClean="0"/>
              <a:t>List items can be accessed using the index.</a:t>
            </a:r>
            <a:endParaRPr lang="en-IN" dirty="0" smtClean="0"/>
          </a:p>
          <a:p>
            <a:pPr marL="285750" indent="-285750">
              <a:buFont typeface="Arial" panose="020B0604020202020204" pitchFamily="34" charset="0"/>
              <a:buChar char="•"/>
            </a:pPr>
            <a:r>
              <a:rPr lang="en-IN" dirty="0" smtClean="0"/>
              <a:t>Positive indexing</a:t>
            </a:r>
            <a:endParaRPr lang="en-IN" dirty="0" smtClean="0"/>
          </a:p>
          <a:p>
            <a:pPr marL="285750" indent="-285750">
              <a:buFont typeface="Arial" panose="020B0604020202020204" pitchFamily="34" charset="0"/>
              <a:buChar char="•"/>
            </a:pPr>
            <a:r>
              <a:rPr lang="en-IN" dirty="0" smtClean="0"/>
              <a:t>Negative indexing</a:t>
            </a:r>
            <a:endParaRPr lang="en-IN" dirty="0" smtClean="0"/>
          </a:p>
          <a:p>
            <a:endParaRPr lang="en-IN" dirty="0"/>
          </a:p>
          <a:p>
            <a:r>
              <a:rPr lang="en-IN" dirty="0" smtClean="0"/>
              <a:t>Checking presence of an item in the list</a:t>
            </a:r>
            <a:endParaRPr lang="en-IN" dirty="0" smtClean="0"/>
          </a:p>
          <a:p>
            <a:endParaRPr lang="en-IN" dirty="0"/>
          </a:p>
          <a:p>
            <a:r>
              <a:rPr lang="en-IN" dirty="0" smtClean="0"/>
              <a:t>Range of index: We can specify a range of items that we want to print. Start , end points and if any index should be skipped.</a:t>
            </a:r>
            <a:endParaRPr lang="en-IN" dirty="0" smtClean="0"/>
          </a:p>
          <a:p>
            <a:endParaRPr lang="en-IN" dirty="0"/>
          </a:p>
          <a:p>
            <a:r>
              <a:rPr lang="en-IN" dirty="0" smtClean="0"/>
              <a:t>List[</a:t>
            </a:r>
            <a:r>
              <a:rPr lang="en-IN" dirty="0" err="1" smtClean="0"/>
              <a:t>start:end:jumpIndex</a:t>
            </a:r>
            <a:r>
              <a:rPr lang="en-IN" dirty="0" smtClean="0"/>
              <a:t>]</a:t>
            </a:r>
            <a:endParaRPr lang="en-IN"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List functions</a:t>
            </a:r>
            <a:endParaRPr lang="en-IN" dirty="0"/>
          </a:p>
        </p:txBody>
      </p:sp>
      <p:sp>
        <p:nvSpPr>
          <p:cNvPr id="3" name="TextBox 2"/>
          <p:cNvSpPr txBox="1"/>
          <p:nvPr/>
        </p:nvSpPr>
        <p:spPr>
          <a:xfrm>
            <a:off x="539552" y="1196752"/>
            <a:ext cx="8208912" cy="3416320"/>
          </a:xfrm>
          <a:prstGeom prst="rect">
            <a:avLst/>
          </a:prstGeom>
          <a:noFill/>
        </p:spPr>
        <p:txBody>
          <a:bodyPr wrap="square" rtlCol="0">
            <a:spAutoFit/>
          </a:bodyPr>
          <a:lstStyle/>
          <a:p>
            <a:r>
              <a:rPr lang="en-IN" dirty="0" smtClean="0"/>
              <a:t>Adding to the list</a:t>
            </a:r>
            <a:endParaRPr lang="en-IN" dirty="0" smtClean="0"/>
          </a:p>
          <a:p>
            <a:pPr marL="285750" indent="-285750">
              <a:buFont typeface="Arial" panose="020B0604020202020204" pitchFamily="34" charset="0"/>
              <a:buChar char="•"/>
            </a:pPr>
            <a:r>
              <a:rPr lang="en-IN" dirty="0" smtClean="0"/>
              <a:t>Append()</a:t>
            </a:r>
            <a:endParaRPr lang="en-IN" dirty="0" smtClean="0"/>
          </a:p>
          <a:p>
            <a:pPr marL="285750" indent="-285750">
              <a:buFont typeface="Arial" panose="020B0604020202020204" pitchFamily="34" charset="0"/>
              <a:buChar char="•"/>
            </a:pPr>
            <a:r>
              <a:rPr lang="en-IN" dirty="0" smtClean="0"/>
              <a:t>Extend()</a:t>
            </a:r>
            <a:endParaRPr lang="en-IN" dirty="0" smtClean="0"/>
          </a:p>
          <a:p>
            <a:pPr marL="285750" indent="-285750">
              <a:buFont typeface="Arial" panose="020B0604020202020204" pitchFamily="34" charset="0"/>
              <a:buChar char="•"/>
            </a:pPr>
            <a:r>
              <a:rPr lang="en-IN" dirty="0" smtClean="0"/>
              <a:t>Insert()</a:t>
            </a:r>
            <a:endParaRPr lang="en-IN" dirty="0" smtClean="0"/>
          </a:p>
          <a:p>
            <a:pPr marL="285750" indent="-285750">
              <a:buFont typeface="Arial" panose="020B0604020202020204" pitchFamily="34" charset="0"/>
              <a:buChar char="•"/>
            </a:pPr>
            <a:endParaRPr lang="en-IN" dirty="0"/>
          </a:p>
          <a:p>
            <a:r>
              <a:rPr lang="en-IN" dirty="0" smtClean="0"/>
              <a:t>Removing from the list</a:t>
            </a:r>
            <a:endParaRPr lang="en-IN" dirty="0" smtClean="0"/>
          </a:p>
          <a:p>
            <a:pPr marL="285750" indent="-285750">
              <a:buFont typeface="Arial" panose="020B0604020202020204" pitchFamily="34" charset="0"/>
              <a:buChar char="•"/>
            </a:pPr>
            <a:r>
              <a:rPr lang="en-IN" dirty="0" smtClean="0"/>
              <a:t>Pop()</a:t>
            </a:r>
            <a:endParaRPr lang="en-IN" dirty="0" smtClean="0"/>
          </a:p>
          <a:p>
            <a:pPr marL="285750" indent="-285750">
              <a:buFont typeface="Arial" panose="020B0604020202020204" pitchFamily="34" charset="0"/>
              <a:buChar char="•"/>
            </a:pPr>
            <a:r>
              <a:rPr lang="en-IN" dirty="0" smtClean="0"/>
              <a:t>Remove()</a:t>
            </a:r>
            <a:endParaRPr lang="en-IN" dirty="0" smtClean="0"/>
          </a:p>
          <a:p>
            <a:pPr marL="285750" indent="-285750">
              <a:buFont typeface="Arial" panose="020B0604020202020204" pitchFamily="34" charset="0"/>
              <a:buChar char="•"/>
            </a:pPr>
            <a:r>
              <a:rPr lang="en-IN" dirty="0" smtClean="0"/>
              <a:t>Del- not actually a method but a keyword</a:t>
            </a:r>
            <a:endParaRPr lang="en-IN" dirty="0" smtClean="0"/>
          </a:p>
          <a:p>
            <a:pPr marL="285750" indent="-285750">
              <a:buFont typeface="Arial" panose="020B0604020202020204" pitchFamily="34" charset="0"/>
              <a:buChar char="•"/>
            </a:pPr>
            <a:r>
              <a:rPr lang="en-IN" dirty="0" smtClean="0"/>
              <a:t>Clear()</a:t>
            </a:r>
            <a:endParaRPr lang="en-IN" dirty="0" smtClean="0"/>
          </a:p>
          <a:p>
            <a:endParaRPr lang="en-IN" dirty="0"/>
          </a:p>
          <a:p>
            <a:endParaRPr lang="en-IN" dirty="0"/>
          </a:p>
        </p:txBody>
      </p:sp>
      <p:sp>
        <p:nvSpPr>
          <p:cNvPr id="4" name="TextBox 3"/>
          <p:cNvSpPr txBox="1"/>
          <p:nvPr/>
        </p:nvSpPr>
        <p:spPr>
          <a:xfrm>
            <a:off x="539552" y="4869160"/>
            <a:ext cx="8208912" cy="954107"/>
          </a:xfrm>
          <a:prstGeom prst="rect">
            <a:avLst/>
          </a:prstGeom>
          <a:noFill/>
        </p:spPr>
        <p:txBody>
          <a:bodyPr wrap="square" rtlCol="0">
            <a:spAutoFit/>
          </a:bodyPr>
          <a:lstStyle/>
          <a:p>
            <a:r>
              <a:rPr lang="en-IN" sz="2000" b="1" dirty="0" smtClean="0"/>
              <a:t>List comprehension: </a:t>
            </a:r>
            <a:r>
              <a:rPr lang="en-IN" dirty="0" smtClean="0"/>
              <a:t>create a list on the fly using other </a:t>
            </a:r>
            <a:r>
              <a:rPr lang="en-IN" dirty="0" err="1" smtClean="0"/>
              <a:t>iterables</a:t>
            </a:r>
            <a:r>
              <a:rPr lang="en-IN" dirty="0" smtClean="0"/>
              <a:t>.</a:t>
            </a:r>
            <a:endParaRPr lang="en-IN" dirty="0" smtClean="0"/>
          </a:p>
          <a:p>
            <a:r>
              <a:rPr lang="en-IN" dirty="0" smtClean="0"/>
              <a:t>Syntax:</a:t>
            </a:r>
            <a:endParaRPr lang="en-IN" dirty="0" smtClean="0"/>
          </a:p>
          <a:p>
            <a:r>
              <a:rPr lang="en-IN" dirty="0"/>
              <a:t>	</a:t>
            </a:r>
            <a:r>
              <a:rPr lang="en-US" dirty="0"/>
              <a:t>List = [expression(item) for item in </a:t>
            </a:r>
            <a:r>
              <a:rPr lang="en-US" dirty="0" err="1"/>
              <a:t>iterable</a:t>
            </a:r>
            <a:r>
              <a:rPr lang="en-US" dirty="0"/>
              <a:t> if condition]</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Tuples in Python</a:t>
            </a:r>
            <a:endParaRPr lang="en-IN" dirty="0"/>
          </a:p>
        </p:txBody>
      </p:sp>
      <p:sp>
        <p:nvSpPr>
          <p:cNvPr id="3" name="TextBox 2"/>
          <p:cNvSpPr txBox="1"/>
          <p:nvPr/>
        </p:nvSpPr>
        <p:spPr>
          <a:xfrm>
            <a:off x="611560" y="1628800"/>
            <a:ext cx="8280920" cy="5078313"/>
          </a:xfrm>
          <a:prstGeom prst="rect">
            <a:avLst/>
          </a:prstGeom>
          <a:noFill/>
        </p:spPr>
        <p:txBody>
          <a:bodyPr wrap="square" rtlCol="0">
            <a:spAutoFit/>
          </a:bodyPr>
          <a:lstStyle/>
          <a:p>
            <a:r>
              <a:rPr lang="en-IN" dirty="0" smtClean="0"/>
              <a:t>Tuples are again data sequence data type where we can store elements comma separated enclosed within the round brackets ()</a:t>
            </a:r>
            <a:endParaRPr lang="en-IN" dirty="0" smtClean="0"/>
          </a:p>
          <a:p>
            <a:endParaRPr lang="en-IN" dirty="0"/>
          </a:p>
          <a:p>
            <a:r>
              <a:rPr lang="en-IN" dirty="0" smtClean="0"/>
              <a:t>Tuples are IMMUTABLE. You can not alter once it is created. </a:t>
            </a:r>
            <a:endParaRPr lang="en-IN" dirty="0" smtClean="0"/>
          </a:p>
          <a:p>
            <a:endParaRPr lang="en-IN" dirty="0"/>
          </a:p>
          <a:p>
            <a:r>
              <a:rPr lang="en-IN" dirty="0" smtClean="0"/>
              <a:t>Indexing in tuple is same as in Strings and Lists.</a:t>
            </a:r>
            <a:endParaRPr lang="en-IN" dirty="0" smtClean="0"/>
          </a:p>
          <a:p>
            <a:r>
              <a:rPr lang="en-IN" dirty="0"/>
              <a:t>	</a:t>
            </a:r>
            <a:r>
              <a:rPr lang="en-IN" dirty="0" smtClean="0"/>
              <a:t>Negative Indexing</a:t>
            </a:r>
            <a:endParaRPr lang="en-IN" dirty="0" smtClean="0"/>
          </a:p>
          <a:p>
            <a:r>
              <a:rPr lang="en-IN" dirty="0"/>
              <a:t>	</a:t>
            </a:r>
            <a:r>
              <a:rPr lang="en-IN" dirty="0" smtClean="0"/>
              <a:t>Positive Indexing</a:t>
            </a:r>
            <a:endParaRPr lang="en-IN" dirty="0" smtClean="0"/>
          </a:p>
          <a:p>
            <a:r>
              <a:rPr lang="en-IN" dirty="0"/>
              <a:t>	</a:t>
            </a:r>
            <a:r>
              <a:rPr lang="en-IN" dirty="0" smtClean="0"/>
              <a:t>Over a range</a:t>
            </a:r>
            <a:endParaRPr lang="en-IN" dirty="0" smtClean="0"/>
          </a:p>
          <a:p>
            <a:r>
              <a:rPr lang="en-IN" dirty="0"/>
              <a:t>	</a:t>
            </a:r>
            <a:r>
              <a:rPr lang="en-IN" dirty="0" smtClean="0"/>
              <a:t>with </a:t>
            </a:r>
            <a:r>
              <a:rPr lang="en-IN" dirty="0" err="1" smtClean="0"/>
              <a:t>jumpIndex</a:t>
            </a:r>
            <a:endParaRPr lang="en-IN" dirty="0" smtClean="0"/>
          </a:p>
          <a:p>
            <a:endParaRPr lang="en-IN" dirty="0"/>
          </a:p>
          <a:p>
            <a:r>
              <a:rPr lang="en-IN" dirty="0" smtClean="0"/>
              <a:t>Manipulating tuples:</a:t>
            </a:r>
            <a:endParaRPr lang="en-IN" dirty="0" smtClean="0"/>
          </a:p>
          <a:p>
            <a:r>
              <a:rPr lang="en-IN" dirty="0" smtClean="0"/>
              <a:t>Since Tuples are immutable, you can not update or change anything in a tuple but we can convert the tuple to a list and then perform any operation and then convert it back to tuple.</a:t>
            </a:r>
            <a:endParaRPr lang="en-IN" dirty="0" smtClean="0"/>
          </a:p>
          <a:p>
            <a:endParaRPr lang="en-IN" dirty="0"/>
          </a:p>
          <a:p>
            <a:r>
              <a:rPr lang="en-IN" dirty="0" smtClean="0"/>
              <a:t>Unpacking of tuple: It means </a:t>
            </a:r>
            <a:r>
              <a:rPr lang="en-US" dirty="0"/>
              <a:t>u</a:t>
            </a:r>
            <a:r>
              <a:rPr lang="en-US" dirty="0" smtClean="0"/>
              <a:t>npacking </a:t>
            </a:r>
            <a:r>
              <a:rPr lang="en-US" dirty="0"/>
              <a:t>is the process of assigning the tuple items as values to variables.</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Sets in Python</a:t>
            </a:r>
            <a:endParaRPr lang="en-IN" dirty="0"/>
          </a:p>
        </p:txBody>
      </p:sp>
      <p:sp>
        <p:nvSpPr>
          <p:cNvPr id="5" name="TextBox 4"/>
          <p:cNvSpPr txBox="1"/>
          <p:nvPr/>
        </p:nvSpPr>
        <p:spPr>
          <a:xfrm>
            <a:off x="539552" y="1340768"/>
            <a:ext cx="8280920" cy="1477328"/>
          </a:xfrm>
          <a:prstGeom prst="rect">
            <a:avLst/>
          </a:prstGeom>
          <a:noFill/>
        </p:spPr>
        <p:txBody>
          <a:bodyPr wrap="square" rtlCol="0">
            <a:spAutoFit/>
          </a:bodyPr>
          <a:lstStyle/>
          <a:p>
            <a:r>
              <a:rPr lang="en-IN" dirty="0" smtClean="0"/>
              <a:t>Unordered collection of data.</a:t>
            </a:r>
            <a:endParaRPr lang="en-IN" dirty="0" smtClean="0"/>
          </a:p>
          <a:p>
            <a:r>
              <a:rPr lang="en-IN" dirty="0" smtClean="0"/>
              <a:t>They store multiple elements in a single variable, comma separated and enclosed by curly brackets.</a:t>
            </a:r>
            <a:endParaRPr lang="en-IN" dirty="0" smtClean="0"/>
          </a:p>
          <a:p>
            <a:r>
              <a:rPr lang="en-IN" dirty="0" smtClean="0"/>
              <a:t>Unchangeable.</a:t>
            </a:r>
            <a:endParaRPr lang="en-IN" dirty="0" smtClean="0"/>
          </a:p>
          <a:p>
            <a:r>
              <a:rPr lang="en-IN" dirty="0" smtClean="0"/>
              <a:t>Sets do not contain duplicate items.</a:t>
            </a:r>
            <a:endParaRPr lang="en-IN" dirty="0"/>
          </a:p>
        </p:txBody>
      </p:sp>
      <p:sp>
        <p:nvSpPr>
          <p:cNvPr id="6" name="TextBox 5"/>
          <p:cNvSpPr txBox="1"/>
          <p:nvPr/>
        </p:nvSpPr>
        <p:spPr>
          <a:xfrm>
            <a:off x="467544" y="2818096"/>
            <a:ext cx="8208912" cy="3970318"/>
          </a:xfrm>
          <a:prstGeom prst="rect">
            <a:avLst/>
          </a:prstGeom>
          <a:noFill/>
        </p:spPr>
        <p:txBody>
          <a:bodyPr wrap="square" rtlCol="0">
            <a:spAutoFit/>
          </a:bodyPr>
          <a:lstStyle/>
          <a:p>
            <a:r>
              <a:rPr lang="en-IN" dirty="0" smtClean="0"/>
              <a:t>Joins in set:</a:t>
            </a:r>
            <a:endParaRPr lang="en-IN" dirty="0" smtClean="0"/>
          </a:p>
          <a:p>
            <a:pPr marL="285750" indent="-285750">
              <a:buFont typeface="Arial" panose="020B0604020202020204" pitchFamily="34" charset="0"/>
              <a:buChar char="•"/>
            </a:pPr>
            <a:r>
              <a:rPr lang="en-IN" dirty="0" smtClean="0"/>
              <a:t>Union</a:t>
            </a:r>
            <a:endParaRPr lang="en-IN" dirty="0" smtClean="0"/>
          </a:p>
          <a:p>
            <a:pPr marL="285750" indent="-285750">
              <a:buFont typeface="Arial" panose="020B0604020202020204" pitchFamily="34" charset="0"/>
              <a:buChar char="•"/>
            </a:pPr>
            <a:r>
              <a:rPr lang="en-IN" dirty="0" smtClean="0"/>
              <a:t>Intersection</a:t>
            </a:r>
            <a:endParaRPr lang="en-IN" dirty="0" smtClean="0"/>
          </a:p>
          <a:p>
            <a:pPr marL="285750" indent="-285750">
              <a:buFont typeface="Arial" panose="020B0604020202020204" pitchFamily="34" charset="0"/>
              <a:buChar char="•"/>
            </a:pPr>
            <a:r>
              <a:rPr lang="en-IN" dirty="0" smtClean="0"/>
              <a:t>Difference</a:t>
            </a:r>
            <a:endParaRPr lang="en-IN" dirty="0" smtClean="0"/>
          </a:p>
          <a:p>
            <a:pPr marL="285750" indent="-285750">
              <a:buFont typeface="Arial" panose="020B0604020202020204" pitchFamily="34" charset="0"/>
              <a:buChar char="•"/>
            </a:pPr>
            <a:r>
              <a:rPr lang="en-IN" dirty="0" err="1" smtClean="0"/>
              <a:t>Symmetric_difference</a:t>
            </a:r>
            <a:endParaRPr lang="en-IN" dirty="0" smtClean="0"/>
          </a:p>
          <a:p>
            <a:endParaRPr lang="en-IN" dirty="0"/>
          </a:p>
          <a:p>
            <a:r>
              <a:rPr lang="en-IN" dirty="0" smtClean="0"/>
              <a:t>Methods on sets:			checking existence of one set in other:</a:t>
            </a:r>
            <a:endParaRPr lang="en-IN" dirty="0" smtClean="0"/>
          </a:p>
          <a:p>
            <a:pPr marL="285750" indent="-285750">
              <a:buFont typeface="Arial" panose="020B0604020202020204" pitchFamily="34" charset="0"/>
              <a:buChar char="•"/>
            </a:pPr>
            <a:r>
              <a:rPr lang="en-IN" dirty="0" smtClean="0"/>
              <a:t>Update			-	</a:t>
            </a:r>
            <a:r>
              <a:rPr lang="en-IN" dirty="0" err="1" smtClean="0"/>
              <a:t>isdisjoint</a:t>
            </a:r>
            <a:r>
              <a:rPr lang="en-IN" dirty="0" smtClean="0"/>
              <a:t>()</a:t>
            </a:r>
            <a:endParaRPr lang="en-IN" dirty="0" smtClean="0"/>
          </a:p>
          <a:p>
            <a:pPr marL="285750" indent="-285750">
              <a:buFont typeface="Arial" panose="020B0604020202020204" pitchFamily="34" charset="0"/>
              <a:buChar char="•"/>
            </a:pPr>
            <a:r>
              <a:rPr lang="en-IN" dirty="0" smtClean="0"/>
              <a:t>Add				-	</a:t>
            </a:r>
            <a:r>
              <a:rPr lang="en-IN" dirty="0" err="1" smtClean="0"/>
              <a:t>issuperset</a:t>
            </a:r>
            <a:r>
              <a:rPr lang="en-IN" dirty="0" smtClean="0"/>
              <a:t>()</a:t>
            </a:r>
            <a:endParaRPr lang="en-IN" dirty="0" smtClean="0"/>
          </a:p>
          <a:p>
            <a:pPr marL="285750" indent="-285750">
              <a:buFont typeface="Arial" panose="020B0604020202020204" pitchFamily="34" charset="0"/>
              <a:buChar char="•"/>
            </a:pPr>
            <a:r>
              <a:rPr lang="en-IN" dirty="0" smtClean="0"/>
              <a:t>Remove			-	</a:t>
            </a:r>
            <a:r>
              <a:rPr lang="en-IN" dirty="0" err="1" smtClean="0"/>
              <a:t>issubset</a:t>
            </a:r>
            <a:r>
              <a:rPr lang="en-IN" dirty="0" smtClean="0"/>
              <a:t>()</a:t>
            </a:r>
            <a:endParaRPr lang="en-IN" dirty="0" smtClean="0"/>
          </a:p>
          <a:p>
            <a:pPr marL="285750" indent="-285750">
              <a:buFont typeface="Arial" panose="020B0604020202020204" pitchFamily="34" charset="0"/>
              <a:buChar char="•"/>
            </a:pPr>
            <a:r>
              <a:rPr lang="en-IN" dirty="0" smtClean="0"/>
              <a:t>Pop</a:t>
            </a:r>
            <a:endParaRPr lang="en-IN" dirty="0" smtClean="0"/>
          </a:p>
          <a:p>
            <a:pPr marL="285750" indent="-285750">
              <a:buFont typeface="Arial" panose="020B0604020202020204" pitchFamily="34" charset="0"/>
              <a:buChar char="•"/>
            </a:pPr>
            <a:r>
              <a:rPr lang="en-IN" dirty="0" smtClean="0"/>
              <a:t>Del</a:t>
            </a:r>
            <a:endParaRPr lang="en-IN" dirty="0" smtClean="0"/>
          </a:p>
          <a:p>
            <a:pPr marL="285750" indent="-285750">
              <a:buFont typeface="Arial" panose="020B0604020202020204" pitchFamily="34" charset="0"/>
              <a:buChar char="•"/>
            </a:pPr>
            <a:r>
              <a:rPr lang="en-IN" dirty="0" smtClean="0"/>
              <a:t>Clear</a:t>
            </a:r>
            <a:endParaRPr lang="en-IN" dirty="0" smtClean="0"/>
          </a:p>
          <a:p>
            <a:pPr marL="285750" indent="-285750">
              <a:buFont typeface="Arial" panose="020B0604020202020204" pitchFamily="34" charset="0"/>
              <a:buChar char="•"/>
            </a:pPr>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8830</Words>
  <Application>WPS Presentation</Application>
  <PresentationFormat>On-screen Show (4:3)</PresentationFormat>
  <Paragraphs>285</Paragraphs>
  <Slides>19</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19</vt:i4>
      </vt:variant>
    </vt:vector>
  </HeadingPairs>
  <TitlesOfParts>
    <vt:vector size="29" baseType="lpstr">
      <vt:lpstr>Arial</vt:lpstr>
      <vt:lpstr>SimSun</vt:lpstr>
      <vt:lpstr>Wingdings</vt:lpstr>
      <vt:lpstr>Britannic Bold</vt:lpstr>
      <vt:lpstr>Bradley Hand ITC</vt:lpstr>
      <vt:lpstr>Arial Rounded MT Bold</vt:lpstr>
      <vt:lpstr>Calibri</vt:lpstr>
      <vt:lpstr>Microsoft YaHei</vt:lpstr>
      <vt:lpstr>Arial Unicode MS</vt:lpstr>
      <vt:lpstr>Office Theme</vt:lpstr>
      <vt:lpstr>Python Language Let’s Begin!!!</vt:lpstr>
      <vt:lpstr>Installing python</vt:lpstr>
      <vt:lpstr>PowerPoint 演示文稿</vt:lpstr>
      <vt:lpstr>PowerPoint 演示文稿</vt:lpstr>
      <vt:lpstr>Strings in Python</vt:lpstr>
      <vt:lpstr>Lists in Python</vt:lpstr>
      <vt:lpstr>List functions</vt:lpstr>
      <vt:lpstr>Tuples in Python</vt:lpstr>
      <vt:lpstr>Sets in Python</vt:lpstr>
      <vt:lpstr>Dictionary in Python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Language Let’s Begin!!!</dc:title>
  <dc:creator>PRACHI</dc:creator>
  <cp:lastModifiedBy>PRACHI</cp:lastModifiedBy>
  <cp:revision>22</cp:revision>
  <dcterms:created xsi:type="dcterms:W3CDTF">2022-12-18T19:56:00Z</dcterms:created>
  <dcterms:modified xsi:type="dcterms:W3CDTF">2022-12-28T21:05:10Z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FEAAA8408626429DB6A17BCB7FE2CF92</vt:lpwstr>
  </property>
  <property fmtid="{D5CDD505-2E9C-101B-9397-08002B2CF9AE}" pid="3" name="KSOProductBuildVer">
    <vt:lpwstr>1033-11.2.0.11440</vt:lpwstr>
  </property>
</Properties>
</file>