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28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4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9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70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1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163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94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53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4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7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8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5036C3-65F7-4A0B-981B-2E528BC0B5B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AA6E13-207E-49E0-A263-685CF196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62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CD12E-1A47-5299-CB00-F3CC74A72B64}"/>
              </a:ext>
            </a:extLst>
          </p:cNvPr>
          <p:cNvSpPr txBox="1"/>
          <p:nvPr/>
        </p:nvSpPr>
        <p:spPr>
          <a:xfrm>
            <a:off x="1" y="130215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BlinkIT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Grocery Sales &amp; Performance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Dashboard</a:t>
            </a:r>
            <a:endParaRPr lang="en-IN" sz="4400" b="1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46BF3-3613-F759-F107-F1691652275B}"/>
              </a:ext>
            </a:extLst>
          </p:cNvPr>
          <p:cNvSpPr txBox="1"/>
          <p:nvPr/>
        </p:nvSpPr>
        <p:spPr>
          <a:xfrm>
            <a:off x="961868" y="3105834"/>
            <a:ext cx="1026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Power BI Dashboard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067CF-FFA8-B93A-AD70-E6B0F7A5CAE8}"/>
              </a:ext>
            </a:extLst>
          </p:cNvPr>
          <p:cNvSpPr txBox="1"/>
          <p:nvPr/>
        </p:nvSpPr>
        <p:spPr>
          <a:xfrm>
            <a:off x="8199618" y="4616970"/>
            <a:ext cx="352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 </a:t>
            </a:r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By Riya Nemade.</a:t>
            </a:r>
            <a:endParaRPr lang="en-IN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1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10571-0DA9-4458-EA27-68BAE638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EAA8F-7C48-5583-57AA-57633D188761}"/>
              </a:ext>
            </a:extLst>
          </p:cNvPr>
          <p:cNvSpPr txBox="1"/>
          <p:nvPr/>
        </p:nvSpPr>
        <p:spPr>
          <a:xfrm>
            <a:off x="-1" y="70453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Dashboard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AA424-E0A9-2D54-807A-E4C7823AA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31" y="1350867"/>
            <a:ext cx="10088380" cy="480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2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A615C-BB29-0FD9-190D-F2EDFB946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A9F0C0D-FAE3-700A-F375-C79D58737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210" y="1244343"/>
            <a:ext cx="10523098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Supermarket Type1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generated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highest total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₹1,095,000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which is: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38.6% higher than Supermarket Type3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₹790,000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)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56.7% higher than Grocery Store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₹700,000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)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Fruits and Vegetable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Snacks Foods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are the highest-selling categories: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Fruits and Vegetable contribute ₹1,78,124 to total sales 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Snacks contribute ₹1,75,433 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I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Low Fat item has higher sell than Regular.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Tier 3 outlets outperform Tier 1 by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40.3%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in Total Sales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High-size outlets generated the highest revenue of ₹507.9K (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42.7%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of total).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Outlet established in 2000 had highest sales: 205k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Post 2010 show consistent revenue( ~130k annually), except dip in 2011 (78k)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D7161-51BE-0DF7-A3BC-510FF9D199B1}"/>
              </a:ext>
            </a:extLst>
          </p:cNvPr>
          <p:cNvSpPr txBox="1"/>
          <p:nvPr/>
        </p:nvSpPr>
        <p:spPr>
          <a:xfrm>
            <a:off x="1379095" y="629587"/>
            <a:ext cx="9263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Business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47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134F8-E36A-56DA-D054-38F3177B3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B799ACB-FBB8-6245-4FC1-1310F466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51" y="1552917"/>
            <a:ext cx="10523098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dirty="0"/>
              <a:t>	This Power BI dashboard provided a comprehensive analysis of outlet-level sales performance, uncovering key business insights: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Tier 3 outlets</a:t>
            </a:r>
            <a:r>
              <a:rPr lang="en-US" sz="2000" dirty="0"/>
              <a:t> generated the highest revenue, outperforming Tier 1 by over </a:t>
            </a:r>
            <a:r>
              <a:rPr lang="en-US" sz="2000" b="1" dirty="0"/>
              <a:t>40%</a:t>
            </a:r>
            <a:r>
              <a:rPr lang="en-US" sz="2000" dirty="0"/>
              <a:t>, highlighting strong sales in less urbanized markets.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High-size outlets</a:t>
            </a:r>
            <a:r>
              <a:rPr lang="en-US" sz="2000" dirty="0"/>
              <a:t> contributed the largest share of revenue, Fruit and vegetable is the highest sell item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Outlets established in 2000</a:t>
            </a:r>
            <a:r>
              <a:rPr lang="en-US" sz="2000" dirty="0"/>
              <a:t> recorded peak sales (</a:t>
            </a:r>
            <a:r>
              <a:rPr lang="en-US" sz="2000" b="1" dirty="0"/>
              <a:t>₹205K</a:t>
            </a:r>
            <a:r>
              <a:rPr lang="en-US" sz="2000" dirty="0"/>
              <a:t>), reinforcing the value of long-standing brand presence.</a:t>
            </a:r>
          </a:p>
          <a:p>
            <a:endParaRPr lang="en-US" sz="2000" dirty="0"/>
          </a:p>
          <a:p>
            <a:r>
              <a:rPr lang="en-US" sz="2000" dirty="0"/>
              <a:t>	Through interactive visualizations, filters, and slicers, the dashboard empowers stakeholders to make </a:t>
            </a:r>
            <a:r>
              <a:rPr lang="en-US" sz="2000" b="1" dirty="0"/>
              <a:t>data-driven decisions</a:t>
            </a:r>
            <a:r>
              <a:rPr lang="en-US" sz="2000" dirty="0"/>
              <a:t> around outlet expansion, size optimization, and operational improvements.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3119B-C326-C46D-9516-FE08966FB329}"/>
              </a:ext>
            </a:extLst>
          </p:cNvPr>
          <p:cNvSpPr txBox="1"/>
          <p:nvPr/>
        </p:nvSpPr>
        <p:spPr>
          <a:xfrm>
            <a:off x="1379095" y="629587"/>
            <a:ext cx="9263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31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51494-FD0D-81B5-70CA-FCE04ED2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0B2E6-B0A8-6FF5-8F41-347CBED30E2F}"/>
              </a:ext>
            </a:extLst>
          </p:cNvPr>
          <p:cNvSpPr txBox="1"/>
          <p:nvPr/>
        </p:nvSpPr>
        <p:spPr>
          <a:xfrm>
            <a:off x="-1" y="58461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50000"/>
                  </a:schemeClr>
                </a:solidFill>
              </a:rPr>
              <a:t>Project Overview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8805E-CB3A-8D05-3C4D-F4F38F94B7F0}"/>
              </a:ext>
            </a:extLst>
          </p:cNvPr>
          <p:cNvSpPr txBox="1"/>
          <p:nvPr/>
        </p:nvSpPr>
        <p:spPr>
          <a:xfrm>
            <a:off x="961866" y="1484025"/>
            <a:ext cx="102682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Objective: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r>
              <a:rPr lang="en-US" sz="3200" dirty="0"/>
              <a:t>		</a:t>
            </a:r>
            <a:r>
              <a:rPr lang="en-US" sz="2400" dirty="0"/>
              <a:t>To analyze </a:t>
            </a:r>
            <a:r>
              <a:rPr lang="en-US" sz="2400" dirty="0" err="1"/>
              <a:t>BlinkIT</a:t>
            </a:r>
            <a:r>
              <a:rPr lang="en-US" sz="2400" dirty="0"/>
              <a:t> grocery sales data to uncover actionable insights that help optimize performance, identify top-selling items, Sales by outlet type, Outlet size ,Outlet Location Type and improve customer satisfaction.</a:t>
            </a:r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3CB87-927A-2CEE-11E5-69B57134A6B6}"/>
              </a:ext>
            </a:extLst>
          </p:cNvPr>
          <p:cNvSpPr txBox="1"/>
          <p:nvPr/>
        </p:nvSpPr>
        <p:spPr>
          <a:xfrm>
            <a:off x="961866" y="3985313"/>
            <a:ext cx="6700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Tools Used:</a:t>
            </a:r>
          </a:p>
          <a:p>
            <a:r>
              <a:rPr lang="en-US" sz="2400" dirty="0"/>
              <a:t>		Power BI | DAX | 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4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B074C-853E-6EE8-D992-837884BD1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7EA1C-F700-9927-6B62-5A3664BCF49F}"/>
              </a:ext>
            </a:extLst>
          </p:cNvPr>
          <p:cNvSpPr txBox="1"/>
          <p:nvPr/>
        </p:nvSpPr>
        <p:spPr>
          <a:xfrm>
            <a:off x="-1" y="70453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04248-965C-EC7A-853C-0C1E42678A11}"/>
              </a:ext>
            </a:extLst>
          </p:cNvPr>
          <p:cNvSpPr txBox="1"/>
          <p:nvPr/>
        </p:nvSpPr>
        <p:spPr>
          <a:xfrm>
            <a:off x="1351612" y="3569411"/>
            <a:ext cx="10478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Business Requirement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Total Sales by Fat Content.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Total Sales by item Type.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Fat Content by Outlet for Total Sales.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Total Sales by Outlet Establishment.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Sales by Outlet Size.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Sales by Outlet Location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CE906-261A-6FAD-769B-FAD22EA294FE}"/>
              </a:ext>
            </a:extLst>
          </p:cNvPr>
          <p:cNvSpPr txBox="1"/>
          <p:nvPr/>
        </p:nvSpPr>
        <p:spPr>
          <a:xfrm>
            <a:off x="1216701" y="1525016"/>
            <a:ext cx="5828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KPI: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Total Sales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	Average Sales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	No of Items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	Average Rating</a:t>
            </a: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8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6B7B9-3EDE-CE5D-6D59-95C7F69F9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AC45F2-9FC3-C79A-7D42-DB9651123869}"/>
              </a:ext>
            </a:extLst>
          </p:cNvPr>
          <p:cNvSpPr txBox="1"/>
          <p:nvPr/>
        </p:nvSpPr>
        <p:spPr>
          <a:xfrm>
            <a:off x="-1" y="70453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Dataset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36366-8AD6-DEC2-E176-921435442026}"/>
              </a:ext>
            </a:extLst>
          </p:cNvPr>
          <p:cNvSpPr txBox="1"/>
          <p:nvPr/>
        </p:nvSpPr>
        <p:spPr>
          <a:xfrm>
            <a:off x="856936" y="1530750"/>
            <a:ext cx="1047812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Columns Used: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000" dirty="0"/>
              <a:t>Item type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	Item Fat Content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sz="2000" dirty="0"/>
              <a:t>Item Identifier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	Outlet Established Year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	Outlet Identifier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	Outlet Location Type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	Outlet Size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	Outlet Type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	Item Visibility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	Item Weight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	Sales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/>
              <a:t>	Rating</a:t>
            </a:r>
          </a:p>
          <a:p>
            <a:pPr lvl="1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IN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73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3769A-7DBD-DA72-7D6C-AF42D5037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E81E1-754B-B790-FBDA-37EF32E0CBF3}"/>
              </a:ext>
            </a:extLst>
          </p:cNvPr>
          <p:cNvSpPr txBox="1"/>
          <p:nvPr/>
        </p:nvSpPr>
        <p:spPr>
          <a:xfrm>
            <a:off x="-1" y="70453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IN" sz="3600" b="1" dirty="0" err="1">
                <a:solidFill>
                  <a:schemeClr val="accent1">
                    <a:lumMod val="50000"/>
                  </a:schemeClr>
                </a:solidFill>
              </a:rPr>
              <a:t>ata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91D36-3AD0-A27F-7C2A-D709125C4EF2}"/>
              </a:ext>
            </a:extLst>
          </p:cNvPr>
          <p:cNvSpPr txBox="1"/>
          <p:nvPr/>
        </p:nvSpPr>
        <p:spPr>
          <a:xfrm>
            <a:off x="856936" y="1515760"/>
            <a:ext cx="10478124" cy="11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for null and inconsistent values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categorical fields (like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Item Fat 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column headers and data types properly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D500E-231E-4FC4-3323-724AE03FC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77" y="2667759"/>
            <a:ext cx="8064708" cy="34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8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260D-5BDA-36FA-D576-76F0380A3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07A700-C63F-A9F0-4F48-BE671408D4F7}"/>
              </a:ext>
            </a:extLst>
          </p:cNvPr>
          <p:cNvSpPr txBox="1"/>
          <p:nvPr/>
        </p:nvSpPr>
        <p:spPr>
          <a:xfrm>
            <a:off x="-1" y="70453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IN" sz="3600" b="1" dirty="0" err="1">
                <a:solidFill>
                  <a:schemeClr val="accent1">
                    <a:lumMod val="50000"/>
                  </a:schemeClr>
                </a:solidFill>
              </a:rPr>
              <a:t>ata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3126D-84CA-D9D7-4B57-556BB6953B5A}"/>
              </a:ext>
            </a:extLst>
          </p:cNvPr>
          <p:cNvSpPr txBox="1"/>
          <p:nvPr/>
        </p:nvSpPr>
        <p:spPr>
          <a:xfrm>
            <a:off x="856936" y="1515760"/>
            <a:ext cx="10478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categorical fields (like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Item Fat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39A15-C31D-FDC8-C63D-5D3E3144D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331" y="2322411"/>
            <a:ext cx="5743729" cy="3019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A84C5A-0BDA-E0F9-6F0B-F266B33DB5EF}"/>
              </a:ext>
            </a:extLst>
          </p:cNvPr>
          <p:cNvSpPr txBox="1"/>
          <p:nvPr/>
        </p:nvSpPr>
        <p:spPr>
          <a:xfrm>
            <a:off x="856936" y="3478382"/>
            <a:ext cx="4569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Standardizing 'reg' to 'Regular' for consistent labeling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5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DA2A8-C207-ACA3-AA18-AA628ABF7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568196-4281-0614-A7B7-A70704BF7532}"/>
              </a:ext>
            </a:extLst>
          </p:cNvPr>
          <p:cNvSpPr txBox="1"/>
          <p:nvPr/>
        </p:nvSpPr>
        <p:spPr>
          <a:xfrm>
            <a:off x="-1" y="70453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IN" sz="3600" b="1" dirty="0" err="1">
                <a:solidFill>
                  <a:schemeClr val="accent1">
                    <a:lumMod val="50000"/>
                  </a:schemeClr>
                </a:solidFill>
              </a:rPr>
              <a:t>ata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81E79-77B4-9CA9-D03C-6080A34FDC32}"/>
              </a:ext>
            </a:extLst>
          </p:cNvPr>
          <p:cNvSpPr txBox="1"/>
          <p:nvPr/>
        </p:nvSpPr>
        <p:spPr>
          <a:xfrm>
            <a:off x="856936" y="1515760"/>
            <a:ext cx="10478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categorical fields (like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Item Fat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lang="en-US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15CA4-7C3A-78AF-0003-D849F8F0FB59}"/>
              </a:ext>
            </a:extLst>
          </p:cNvPr>
          <p:cNvSpPr txBox="1"/>
          <p:nvPr/>
        </p:nvSpPr>
        <p:spPr>
          <a:xfrm>
            <a:off x="1214203" y="3550996"/>
            <a:ext cx="4212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Standardizing ‘LF' to ‘Low Fat' for consistent labeling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0DBD4-7E4F-772C-C841-976BD69D7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39" y="2142568"/>
            <a:ext cx="5908621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3DBEE-E57A-9AA6-81F8-093D1F391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8A2C5-0294-FDF2-25BE-AA6921FF8D5A}"/>
              </a:ext>
            </a:extLst>
          </p:cNvPr>
          <p:cNvSpPr txBox="1"/>
          <p:nvPr/>
        </p:nvSpPr>
        <p:spPr>
          <a:xfrm>
            <a:off x="-1" y="70453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IN" sz="3600" b="1" dirty="0" err="1">
                <a:solidFill>
                  <a:schemeClr val="accent1">
                    <a:lumMod val="50000"/>
                  </a:schemeClr>
                </a:solidFill>
              </a:rPr>
              <a:t>ata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04484-73BB-36FD-3870-5B3F297A41A4}"/>
              </a:ext>
            </a:extLst>
          </p:cNvPr>
          <p:cNvSpPr txBox="1"/>
          <p:nvPr/>
        </p:nvSpPr>
        <p:spPr>
          <a:xfrm>
            <a:off x="856936" y="1515760"/>
            <a:ext cx="1047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/>
              <a:t>Fixing Inconsistencies in Categorical Columns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22C1E6-D623-D7C7-3C2F-08A937A9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6" y="2865114"/>
            <a:ext cx="456950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Item Fat Content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column had inconsistent labels: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"low fat"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"Low Fat"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"LF"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→ all converted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""Low Fat"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"reg"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→ standardized to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"Regular"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85D263-C2D5-B210-4B5A-44115B271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31" y="2142316"/>
            <a:ext cx="5525412" cy="31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31C9A-4398-C829-2F8F-326426760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375A3A-72DA-4A01-BC63-1D1C57111F83}"/>
              </a:ext>
            </a:extLst>
          </p:cNvPr>
          <p:cNvSpPr txBox="1"/>
          <p:nvPr/>
        </p:nvSpPr>
        <p:spPr>
          <a:xfrm>
            <a:off x="-1" y="70453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KPI Summary (Cards in Power BI)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BC1303-50C5-C0AB-AB70-DD55BE558092}"/>
              </a:ext>
            </a:extLst>
          </p:cNvPr>
          <p:cNvSpPr txBox="1"/>
          <p:nvPr/>
        </p:nvSpPr>
        <p:spPr>
          <a:xfrm>
            <a:off x="856935" y="1732714"/>
            <a:ext cx="10478124" cy="189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dirty="0"/>
              <a:t>💰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Total Sales : 1.20M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dirty="0"/>
              <a:t>💰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Average sales : 140.99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dirty="0"/>
              <a:t>📦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No of items : 9K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dirty="0"/>
              <a:t>⭐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Avg Rating : 3.92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69C64-1C40-FA2B-40D4-1C0BF852C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5" y="4007001"/>
            <a:ext cx="9681149" cy="10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67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231</TotalTime>
  <Words>541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 Light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Nemade</dc:creator>
  <cp:lastModifiedBy>Riya Nemade</cp:lastModifiedBy>
  <cp:revision>3</cp:revision>
  <dcterms:created xsi:type="dcterms:W3CDTF">2025-04-29T05:50:25Z</dcterms:created>
  <dcterms:modified xsi:type="dcterms:W3CDTF">2025-04-29T09:41:42Z</dcterms:modified>
</cp:coreProperties>
</file>