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66" r:id="rId4"/>
    <p:sldId id="267" r:id="rId5"/>
    <p:sldId id="269" r:id="rId6"/>
    <p:sldId id="268" r:id="rId7"/>
    <p:sldId id="270" r:id="rId8"/>
    <p:sldId id="258" r:id="rId9"/>
    <p:sldId id="264" r:id="rId10"/>
    <p:sldId id="259" r:id="rId11"/>
    <p:sldId id="262" r:id="rId12"/>
    <p:sldId id="263" r:id="rId13"/>
    <p:sldId id="260" r:id="rId14"/>
    <p:sldId id="261" r:id="rId15"/>
    <p:sldId id="271" r:id="rId16"/>
    <p:sldId id="272"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572C6A"/>
    <a:srgbClr val="FF0066"/>
    <a:srgbClr val="FF6699"/>
    <a:srgbClr val="FEEAD2"/>
    <a:srgbClr val="FFCCFF"/>
    <a:srgbClr val="CC99FF"/>
    <a:srgbClr val="FF99FF"/>
    <a:srgbClr val="FF66FF"/>
    <a:srgbClr val="E66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2432-7F75-5553-D173-BF8036D4A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384830-9BED-9AED-661D-0878EFCBC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4C5B2F-3CD1-6553-F687-03BEC941F58C}"/>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5" name="Footer Placeholder 4">
            <a:extLst>
              <a:ext uri="{FF2B5EF4-FFF2-40B4-BE49-F238E27FC236}">
                <a16:creationId xmlns:a16="http://schemas.microsoft.com/office/drawing/2014/main" id="{91F40EA3-4BF8-C17D-7841-BDDFCDAA1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1BC7C4-6E49-3024-3EC9-1DC402B1EEA7}"/>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126024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E375-7D4C-A3E4-F8C7-B7205232A6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7F40AC-E51E-5601-F00F-74500B4A8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0BFD4-0110-3044-763C-2A5B291D728B}"/>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5" name="Footer Placeholder 4">
            <a:extLst>
              <a:ext uri="{FF2B5EF4-FFF2-40B4-BE49-F238E27FC236}">
                <a16:creationId xmlns:a16="http://schemas.microsoft.com/office/drawing/2014/main" id="{DECDEA74-EAA7-306A-8B4F-DDF46CCEA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D69B8-FDC7-4B97-51C5-3D2331C62E3E}"/>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3159335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38F3F-42D2-7C67-60D0-847310545E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C8375E-1A9B-2024-FB3D-D97264BEB6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E5EC9-DDDD-910E-1D3B-5987D3919833}"/>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5" name="Footer Placeholder 4">
            <a:extLst>
              <a:ext uri="{FF2B5EF4-FFF2-40B4-BE49-F238E27FC236}">
                <a16:creationId xmlns:a16="http://schemas.microsoft.com/office/drawing/2014/main" id="{143B30EA-D2B6-947F-B9F3-F8D8DB1DD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432E6-7733-D36A-E927-7820EF6158BE}"/>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302295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B14E-CEDC-0BBD-1C42-265A372C33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C3CF35-85CD-1166-B025-5D0A80D34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79912-62E5-5739-DA24-3BB280863774}"/>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5" name="Footer Placeholder 4">
            <a:extLst>
              <a:ext uri="{FF2B5EF4-FFF2-40B4-BE49-F238E27FC236}">
                <a16:creationId xmlns:a16="http://schemas.microsoft.com/office/drawing/2014/main" id="{D6ADD155-2B5C-193C-5389-DB71FE3C8E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600DA-CB03-D2AE-2168-57BB48D14931}"/>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49597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FE2C-0C61-CE68-C6EF-4C6787828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3590F1-1ABC-2912-8203-C22E156FD9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EF362B-934B-489F-D990-89EFC54B24DA}"/>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5" name="Footer Placeholder 4">
            <a:extLst>
              <a:ext uri="{FF2B5EF4-FFF2-40B4-BE49-F238E27FC236}">
                <a16:creationId xmlns:a16="http://schemas.microsoft.com/office/drawing/2014/main" id="{AB1ACA1B-F524-4076-796C-4CEC9FE61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D506D-38A2-F753-3F7E-E8E3B9880801}"/>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21523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3244-4C42-9D47-6CAC-91E3E0D230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59E6D-83CC-A7A6-EE2E-4FFBE485A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05C9E3-33A9-5220-4B62-1F5837B6F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49BE78-8B9F-C959-C3FE-9331F6049D0E}"/>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6" name="Footer Placeholder 5">
            <a:extLst>
              <a:ext uri="{FF2B5EF4-FFF2-40B4-BE49-F238E27FC236}">
                <a16:creationId xmlns:a16="http://schemas.microsoft.com/office/drawing/2014/main" id="{31659156-A646-DBE7-3744-DAC138495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A9A0B-CB2E-63C3-F8F0-828B75BC4151}"/>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354438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9D1A-ADCE-36FC-8BFF-3E22004AF1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92B11-5070-36A9-0646-E0AD5650B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F250C-B2D5-3E8C-7B1B-EB04CABCE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EBA2F9-9728-0932-E388-CB5B3DED8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1AF5D-66B6-C693-9FEE-5865015E8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1F06B7-23F2-61AF-0D8A-8A448E447273}"/>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8" name="Footer Placeholder 7">
            <a:extLst>
              <a:ext uri="{FF2B5EF4-FFF2-40B4-BE49-F238E27FC236}">
                <a16:creationId xmlns:a16="http://schemas.microsoft.com/office/drawing/2014/main" id="{8EEE8DB3-16A3-8D9E-BF7F-5F9DE6FDC0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E56151-5326-D373-8397-03C77E4F434A}"/>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118790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2E79-A4D2-F62B-F344-0DC55A0485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82C6A3-0D12-FBA7-A583-A78424E17C77}"/>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4" name="Footer Placeholder 3">
            <a:extLst>
              <a:ext uri="{FF2B5EF4-FFF2-40B4-BE49-F238E27FC236}">
                <a16:creationId xmlns:a16="http://schemas.microsoft.com/office/drawing/2014/main" id="{2D05D95B-B7E7-D64B-9573-05913E7EA4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06D53B-CCE5-2182-6E6F-E5C1D83811CC}"/>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138611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8F5A58-E09B-C96F-D31E-76D84414ED06}"/>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3" name="Footer Placeholder 2">
            <a:extLst>
              <a:ext uri="{FF2B5EF4-FFF2-40B4-BE49-F238E27FC236}">
                <a16:creationId xmlns:a16="http://schemas.microsoft.com/office/drawing/2014/main" id="{B8397DAA-FC4F-46A4-FBEE-2D3556CD98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93261F-51E5-2ABE-7139-DF62DB77A7CB}"/>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326360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94A2-166D-7F95-7F9E-61F37A4C9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846D4A-6D2A-7951-6844-E8B4B627E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16E606-82E7-EA2D-DB5C-91FD9483D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780D7-BBFB-B4C7-9106-13F806D7AE5C}"/>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6" name="Footer Placeholder 5">
            <a:extLst>
              <a:ext uri="{FF2B5EF4-FFF2-40B4-BE49-F238E27FC236}">
                <a16:creationId xmlns:a16="http://schemas.microsoft.com/office/drawing/2014/main" id="{45BF37A0-AA9E-1D58-9BFE-4FA735FB91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B6D2E-D5E3-0E2C-8458-E013C3D6514C}"/>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32743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3C46-6B69-B7D6-EC29-E4ACC8E0B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B566FE-A2ED-2B4E-2AF6-2D53546CD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58E1A7-15AA-1BC2-3FB1-3BE1B8DD06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97EFF-1020-1474-8F40-93B92D46C021}"/>
              </a:ext>
            </a:extLst>
          </p:cNvPr>
          <p:cNvSpPr>
            <a:spLocks noGrp="1"/>
          </p:cNvSpPr>
          <p:nvPr>
            <p:ph type="dt" sz="half" idx="10"/>
          </p:nvPr>
        </p:nvSpPr>
        <p:spPr/>
        <p:txBody>
          <a:bodyPr/>
          <a:lstStyle/>
          <a:p>
            <a:fld id="{30B7B8E8-327E-4A63-A3ED-12580303CC6B}" type="datetimeFigureOut">
              <a:rPr lang="en-IN" smtClean="0"/>
              <a:t>18-07-2025</a:t>
            </a:fld>
            <a:endParaRPr lang="en-IN"/>
          </a:p>
        </p:txBody>
      </p:sp>
      <p:sp>
        <p:nvSpPr>
          <p:cNvPr id="6" name="Footer Placeholder 5">
            <a:extLst>
              <a:ext uri="{FF2B5EF4-FFF2-40B4-BE49-F238E27FC236}">
                <a16:creationId xmlns:a16="http://schemas.microsoft.com/office/drawing/2014/main" id="{7359EDE7-39AB-F846-690E-09136776D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52B1E9-1B00-8A09-50E1-73536EBA47EA}"/>
              </a:ext>
            </a:extLst>
          </p:cNvPr>
          <p:cNvSpPr>
            <a:spLocks noGrp="1"/>
          </p:cNvSpPr>
          <p:nvPr>
            <p:ph type="sldNum" sz="quarter" idx="12"/>
          </p:nvPr>
        </p:nvSpPr>
        <p:spPr/>
        <p:txBody>
          <a:bodyPr/>
          <a:lstStyle/>
          <a:p>
            <a:fld id="{D13A6E4E-57EE-41FE-B859-A6E3D0FF1D92}" type="slidenum">
              <a:rPr lang="en-IN" smtClean="0"/>
              <a:t>‹#›</a:t>
            </a:fld>
            <a:endParaRPr lang="en-IN"/>
          </a:p>
        </p:txBody>
      </p:sp>
    </p:spTree>
    <p:extLst>
      <p:ext uri="{BB962C8B-B14F-4D97-AF65-F5344CB8AC3E}">
        <p14:creationId xmlns:p14="http://schemas.microsoft.com/office/powerpoint/2010/main" val="103038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F6CC0-AD46-DB83-CE84-6D5FB1EE97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1DAE7C-99A4-3E53-773B-33F62996A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69A8C-82DC-E8D8-0D03-E67813D8D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7B8E8-327E-4A63-A3ED-12580303CC6B}" type="datetimeFigureOut">
              <a:rPr lang="en-IN" smtClean="0"/>
              <a:t>18-07-2025</a:t>
            </a:fld>
            <a:endParaRPr lang="en-IN"/>
          </a:p>
        </p:txBody>
      </p:sp>
      <p:sp>
        <p:nvSpPr>
          <p:cNvPr id="5" name="Footer Placeholder 4">
            <a:extLst>
              <a:ext uri="{FF2B5EF4-FFF2-40B4-BE49-F238E27FC236}">
                <a16:creationId xmlns:a16="http://schemas.microsoft.com/office/drawing/2014/main" id="{0FDED3BE-A41D-5A0E-60B9-33431A0A9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06AC44-83AA-E277-752D-B9ABBDB60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A6E4E-57EE-41FE-B859-A6E3D0FF1D92}" type="slidenum">
              <a:rPr lang="en-IN" smtClean="0"/>
              <a:t>‹#›</a:t>
            </a:fld>
            <a:endParaRPr lang="en-IN"/>
          </a:p>
        </p:txBody>
      </p:sp>
    </p:spTree>
    <p:extLst>
      <p:ext uri="{BB962C8B-B14F-4D97-AF65-F5344CB8AC3E}">
        <p14:creationId xmlns:p14="http://schemas.microsoft.com/office/powerpoint/2010/main" val="1274964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png"/><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9448D9-9FF1-B84E-9D4B-9A69FC522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75" y="0"/>
            <a:ext cx="6676825" cy="6858000"/>
          </a:xfrm>
          <a:prstGeom prst="rect">
            <a:avLst/>
          </a:prstGeom>
          <a:ln>
            <a:solidFill>
              <a:srgbClr val="F2F2F2"/>
            </a:solidFill>
          </a:ln>
        </p:spPr>
      </p:pic>
      <p:sp>
        <p:nvSpPr>
          <p:cNvPr id="4" name="TextBox 3">
            <a:extLst>
              <a:ext uri="{FF2B5EF4-FFF2-40B4-BE49-F238E27FC236}">
                <a16:creationId xmlns:a16="http://schemas.microsoft.com/office/drawing/2014/main" id="{84179CC4-00C0-E3EB-AFB1-0D76E4CAFAF2}"/>
              </a:ext>
            </a:extLst>
          </p:cNvPr>
          <p:cNvSpPr txBox="1"/>
          <p:nvPr/>
        </p:nvSpPr>
        <p:spPr>
          <a:xfrm>
            <a:off x="179882" y="1169232"/>
            <a:ext cx="5576340" cy="3046988"/>
          </a:xfrm>
          <a:prstGeom prst="rect">
            <a:avLst/>
          </a:prstGeom>
          <a:noFill/>
        </p:spPr>
        <p:txBody>
          <a:bodyPr wrap="square" rtlCol="0">
            <a:spAutoFit/>
          </a:bodyPr>
          <a:lstStyle/>
          <a:p>
            <a:r>
              <a:rPr lang="en-IN" sz="4800" dirty="0">
                <a:solidFill>
                  <a:srgbClr val="660033"/>
                </a:solidFill>
                <a:latin typeface="ADLaM Display" panose="02010000000000000000" pitchFamily="2" charset="0"/>
                <a:ea typeface="ADLaM Display" panose="02010000000000000000" pitchFamily="2" charset="0"/>
                <a:cs typeface="ADLaM Display" panose="02010000000000000000" pitchFamily="2" charset="0"/>
              </a:rPr>
              <a:t>Case Study-</a:t>
            </a:r>
            <a:r>
              <a:rPr lang="en-IN" sz="4800" dirty="0">
                <a:solidFill>
                  <a:schemeClr val="tx2">
                    <a:lumMod val="75000"/>
                  </a:schemeClr>
                </a:solidFill>
                <a:latin typeface="ADLaM Display" panose="02010000000000000000" pitchFamily="2" charset="0"/>
                <a:ea typeface="ADLaM Display" panose="02010000000000000000" pitchFamily="2" charset="0"/>
                <a:cs typeface="ADLaM Display" panose="02010000000000000000" pitchFamily="2" charset="0"/>
              </a:rPr>
              <a:t>Fashion </a:t>
            </a:r>
          </a:p>
          <a:p>
            <a:r>
              <a:rPr lang="en-IN" sz="4800" dirty="0">
                <a:solidFill>
                  <a:schemeClr val="tx2">
                    <a:lumMod val="75000"/>
                  </a:schemeClr>
                </a:solidFill>
                <a:latin typeface="ADLaM Display" panose="02010000000000000000" pitchFamily="2" charset="0"/>
                <a:ea typeface="ADLaM Display" panose="02010000000000000000" pitchFamily="2" charset="0"/>
                <a:cs typeface="ADLaM Display" panose="02010000000000000000" pitchFamily="2" charset="0"/>
              </a:rPr>
              <a:t>E-commerce Sales Analysis</a:t>
            </a:r>
          </a:p>
        </p:txBody>
      </p:sp>
      <p:sp>
        <p:nvSpPr>
          <p:cNvPr id="5" name="Oval 4">
            <a:extLst>
              <a:ext uri="{FF2B5EF4-FFF2-40B4-BE49-F238E27FC236}">
                <a16:creationId xmlns:a16="http://schemas.microsoft.com/office/drawing/2014/main" id="{CDC8FA5E-AC45-890E-3A2F-31636C79A91E}"/>
              </a:ext>
            </a:extLst>
          </p:cNvPr>
          <p:cNvSpPr/>
          <p:nvPr/>
        </p:nvSpPr>
        <p:spPr>
          <a:xfrm>
            <a:off x="179882" y="5381469"/>
            <a:ext cx="1499016" cy="1311639"/>
          </a:xfrm>
          <a:prstGeom prst="ellipse">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7213BCA-E7D5-95A9-296B-E70030280634}"/>
              </a:ext>
            </a:extLst>
          </p:cNvPr>
          <p:cNvSpPr txBox="1"/>
          <p:nvPr/>
        </p:nvSpPr>
        <p:spPr>
          <a:xfrm>
            <a:off x="1828800" y="5666282"/>
            <a:ext cx="3057993" cy="707886"/>
          </a:xfrm>
          <a:prstGeom prst="rect">
            <a:avLst/>
          </a:prstGeom>
          <a:noFill/>
        </p:spPr>
        <p:txBody>
          <a:bodyPr wrap="square" rtlCol="0">
            <a:spAutoFit/>
          </a:bodyPr>
          <a:lstStyle/>
          <a:p>
            <a:r>
              <a:rPr lang="en-IN" sz="2000" b="1" dirty="0">
                <a:solidFill>
                  <a:srgbClr val="572C6A"/>
                </a:solidFill>
                <a:latin typeface="Arial" panose="020B0604020202020204" pitchFamily="34" charset="0"/>
                <a:cs typeface="Arial" panose="020B0604020202020204" pitchFamily="34" charset="0"/>
              </a:rPr>
              <a:t>Riya Hemant Nemade</a:t>
            </a:r>
          </a:p>
          <a:p>
            <a:r>
              <a:rPr lang="en-IN" sz="2000" dirty="0">
                <a:solidFill>
                  <a:schemeClr val="tx2">
                    <a:lumMod val="75000"/>
                  </a:schemeClr>
                </a:solidFill>
                <a:latin typeface="Arial" panose="020B0604020202020204" pitchFamily="34" charset="0"/>
                <a:cs typeface="Arial" panose="020B0604020202020204" pitchFamily="34" charset="0"/>
              </a:rPr>
              <a:t>Data Analyst</a:t>
            </a:r>
            <a:endParaRPr lang="en-IN"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785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9B4FBBD-5B95-0BAC-2E70-7A0832CADB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2A7DE86-375F-E86F-7AB6-C330549B5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823" y="1622576"/>
            <a:ext cx="3117933" cy="3099326"/>
          </a:xfrm>
          <a:prstGeom prst="rect">
            <a:avLst/>
          </a:prstGeom>
        </p:spPr>
      </p:pic>
      <p:pic>
        <p:nvPicPr>
          <p:cNvPr id="7" name="Picture 6">
            <a:extLst>
              <a:ext uri="{FF2B5EF4-FFF2-40B4-BE49-F238E27FC236}">
                <a16:creationId xmlns:a16="http://schemas.microsoft.com/office/drawing/2014/main" id="{256DA4F3-3A97-4A47-CA31-D180B57EA1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9402" y="1622576"/>
            <a:ext cx="3117933" cy="3099326"/>
          </a:xfrm>
          <a:prstGeom prst="rect">
            <a:avLst/>
          </a:prstGeom>
        </p:spPr>
      </p:pic>
      <p:sp>
        <p:nvSpPr>
          <p:cNvPr id="9" name="Arrow: Bent-Up 8">
            <a:extLst>
              <a:ext uri="{FF2B5EF4-FFF2-40B4-BE49-F238E27FC236}">
                <a16:creationId xmlns:a16="http://schemas.microsoft.com/office/drawing/2014/main" id="{265634AE-4E2B-CACC-4F8B-C3D9B4D56CE3}"/>
              </a:ext>
            </a:extLst>
          </p:cNvPr>
          <p:cNvSpPr/>
          <p:nvPr/>
        </p:nvSpPr>
        <p:spPr>
          <a:xfrm rot="5400000">
            <a:off x="9529716" y="4780160"/>
            <a:ext cx="671167" cy="554649"/>
          </a:xfrm>
          <a:prstGeom prst="bentUpArrow">
            <a:avLst/>
          </a:prstGeom>
          <a:gradFill>
            <a:gsLst>
              <a:gs pos="0">
                <a:schemeClr val="accent6">
                  <a:lumMod val="75000"/>
                </a:schemeClr>
              </a:gs>
              <a:gs pos="100000">
                <a:schemeClr val="accent1">
                  <a:lumMod val="45000"/>
                  <a:lumOff val="55000"/>
                </a:schemeClr>
              </a:gs>
              <a:gs pos="83000">
                <a:schemeClr val="accent6">
                  <a:lumMod val="60000"/>
                  <a:lumOff val="40000"/>
                </a:schemeClr>
              </a:gs>
              <a:gs pos="100000">
                <a:schemeClr val="accent6">
                  <a:lumMod val="40000"/>
                  <a:lumOff val="60000"/>
                </a:schemeClr>
              </a:gs>
            </a:gsLst>
            <a:lin ang="5400000" scaled="1"/>
          </a:gra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Wave 10">
            <a:extLst>
              <a:ext uri="{FF2B5EF4-FFF2-40B4-BE49-F238E27FC236}">
                <a16:creationId xmlns:a16="http://schemas.microsoft.com/office/drawing/2014/main" id="{2CD8D800-6F99-9A9C-021F-AA09B71B27FE}"/>
              </a:ext>
            </a:extLst>
          </p:cNvPr>
          <p:cNvSpPr/>
          <p:nvPr/>
        </p:nvSpPr>
        <p:spPr>
          <a:xfrm>
            <a:off x="10142624" y="5018776"/>
            <a:ext cx="1531788" cy="671167"/>
          </a:xfrm>
          <a:prstGeom prst="wave">
            <a:avLst>
              <a:gd name="adj1" fmla="val 12500"/>
              <a:gd name="adj2" fmla="val -1957"/>
            </a:avLst>
          </a:prstGeom>
          <a:gradFill>
            <a:gsLst>
              <a:gs pos="0">
                <a:schemeClr val="accent4">
                  <a:lumMod val="60000"/>
                  <a:lumOff val="40000"/>
                </a:schemeClr>
              </a:gs>
              <a:gs pos="91000">
                <a:schemeClr val="accent4">
                  <a:lumMod val="75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50000"/>
                  </a:schemeClr>
                </a:solidFill>
                <a:latin typeface="Arial" panose="020B0604020202020204" pitchFamily="34" charset="0"/>
                <a:cs typeface="Arial" panose="020B0604020202020204" pitchFamily="34" charset="0"/>
              </a:rPr>
              <a:t>64.05%</a:t>
            </a:r>
            <a:endParaRPr lang="en-IN" b="1" dirty="0">
              <a:solidFill>
                <a:schemeClr val="tx2">
                  <a:lumMod val="50000"/>
                </a:schemeClr>
              </a:solidFill>
              <a:latin typeface="Arial" panose="020B0604020202020204" pitchFamily="34" charset="0"/>
              <a:cs typeface="Arial" panose="020B0604020202020204" pitchFamily="34" charset="0"/>
            </a:endParaRPr>
          </a:p>
        </p:txBody>
      </p:sp>
      <p:sp>
        <p:nvSpPr>
          <p:cNvPr id="14" name="Wave 13">
            <a:extLst>
              <a:ext uri="{FF2B5EF4-FFF2-40B4-BE49-F238E27FC236}">
                <a16:creationId xmlns:a16="http://schemas.microsoft.com/office/drawing/2014/main" id="{B64A153A-7521-95CA-CC03-3870C93C6072}"/>
              </a:ext>
            </a:extLst>
          </p:cNvPr>
          <p:cNvSpPr/>
          <p:nvPr/>
        </p:nvSpPr>
        <p:spPr>
          <a:xfrm>
            <a:off x="5218266" y="4899840"/>
            <a:ext cx="1531788" cy="671167"/>
          </a:xfrm>
          <a:prstGeom prst="wave">
            <a:avLst>
              <a:gd name="adj1" fmla="val 12500"/>
              <a:gd name="adj2" fmla="val -1957"/>
            </a:avLst>
          </a:prstGeom>
          <a:gradFill>
            <a:gsLst>
              <a:gs pos="0">
                <a:schemeClr val="accent4">
                  <a:lumMod val="60000"/>
                  <a:lumOff val="40000"/>
                </a:schemeClr>
              </a:gs>
              <a:gs pos="91000">
                <a:schemeClr val="accent4">
                  <a:lumMod val="75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2">
                    <a:lumMod val="50000"/>
                  </a:schemeClr>
                </a:solidFill>
                <a:latin typeface="Arial" panose="020B0604020202020204" pitchFamily="34" charset="0"/>
                <a:cs typeface="Arial" panose="020B0604020202020204" pitchFamily="34" charset="0"/>
              </a:rPr>
              <a:t>35.95%</a:t>
            </a:r>
            <a:endParaRPr lang="en-IN" b="1" dirty="0">
              <a:solidFill>
                <a:schemeClr val="tx2">
                  <a:lumMod val="50000"/>
                </a:schemeClr>
              </a:solidFill>
              <a:latin typeface="Arial" panose="020B0604020202020204" pitchFamily="34" charset="0"/>
              <a:cs typeface="Arial" panose="020B0604020202020204" pitchFamily="34" charset="0"/>
            </a:endParaRPr>
          </a:p>
        </p:txBody>
      </p:sp>
      <p:sp>
        <p:nvSpPr>
          <p:cNvPr id="15" name="Arrow: Bent-Up 14">
            <a:extLst>
              <a:ext uri="{FF2B5EF4-FFF2-40B4-BE49-F238E27FC236}">
                <a16:creationId xmlns:a16="http://schemas.microsoft.com/office/drawing/2014/main" id="{B51F1197-5B29-0566-0202-6C76AD7A4274}"/>
              </a:ext>
            </a:extLst>
          </p:cNvPr>
          <p:cNvSpPr/>
          <p:nvPr/>
        </p:nvSpPr>
        <p:spPr>
          <a:xfrm rot="16200000" flipH="1">
            <a:off x="6691795" y="4780161"/>
            <a:ext cx="671167" cy="554649"/>
          </a:xfrm>
          <a:prstGeom prst="bentUpArrow">
            <a:avLst/>
          </a:prstGeom>
          <a:gradFill>
            <a:gsLst>
              <a:gs pos="0">
                <a:schemeClr val="accent6">
                  <a:lumMod val="75000"/>
                </a:schemeClr>
              </a:gs>
              <a:gs pos="100000">
                <a:schemeClr val="accent1">
                  <a:lumMod val="45000"/>
                  <a:lumOff val="55000"/>
                </a:schemeClr>
              </a:gs>
              <a:gs pos="83000">
                <a:schemeClr val="accent6">
                  <a:lumMod val="60000"/>
                  <a:lumOff val="40000"/>
                </a:schemeClr>
              </a:gs>
              <a:gs pos="100000">
                <a:schemeClr val="accent6">
                  <a:lumMod val="40000"/>
                  <a:lumOff val="60000"/>
                </a:schemeClr>
              </a:gs>
            </a:gsLst>
            <a:lin ang="5400000" scaled="1"/>
          </a:gra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8134D2D-77A3-09C8-741F-A10A4007ED3A}"/>
              </a:ext>
            </a:extLst>
          </p:cNvPr>
          <p:cNvSpPr txBox="1"/>
          <p:nvPr/>
        </p:nvSpPr>
        <p:spPr>
          <a:xfrm>
            <a:off x="365479" y="613641"/>
            <a:ext cx="5827111" cy="830997"/>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solidFill>
                  <a:schemeClr val="tx2">
                    <a:lumMod val="50000"/>
                  </a:schemeClr>
                </a:solidFill>
                <a:latin typeface="Arial" panose="020B0604020202020204" pitchFamily="34" charset="0"/>
                <a:cs typeface="Arial" panose="020B0604020202020204" pitchFamily="34" charset="0"/>
              </a:rPr>
              <a:t>Gender-wise Online Fashion Engagement</a:t>
            </a:r>
          </a:p>
        </p:txBody>
      </p:sp>
      <p:sp>
        <p:nvSpPr>
          <p:cNvPr id="5" name="TextBox 4">
            <a:extLst>
              <a:ext uri="{FF2B5EF4-FFF2-40B4-BE49-F238E27FC236}">
                <a16:creationId xmlns:a16="http://schemas.microsoft.com/office/drawing/2014/main" id="{FC5E01A6-1C7B-DC4C-3334-78E58C5A3AA1}"/>
              </a:ext>
            </a:extLst>
          </p:cNvPr>
          <p:cNvSpPr txBox="1"/>
          <p:nvPr/>
        </p:nvSpPr>
        <p:spPr>
          <a:xfrm>
            <a:off x="445139" y="1924539"/>
            <a:ext cx="4107018" cy="3139321"/>
          </a:xfrm>
          <a:prstGeom prst="rect">
            <a:avLst/>
          </a:prstGeom>
          <a:noFill/>
        </p:spPr>
        <p:txBody>
          <a:bodyPr wrap="square" rtlCol="0">
            <a:spAutoFit/>
          </a:bodyPr>
          <a:lstStyle/>
          <a:p>
            <a:endParaRPr lang="en-US" dirty="0">
              <a:solidFill>
                <a:schemeClr val="accent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Women lead online fashion shopping, making up </a:t>
            </a:r>
            <a:r>
              <a:rPr lang="en-US" b="1" dirty="0">
                <a:solidFill>
                  <a:schemeClr val="accent2">
                    <a:lumMod val="50000"/>
                  </a:schemeClr>
                </a:solidFill>
                <a:latin typeface="Arial" panose="020B0604020202020204" pitchFamily="34" charset="0"/>
                <a:cs typeface="Arial" panose="020B0604020202020204" pitchFamily="34" charset="0"/>
              </a:rPr>
              <a:t>64.05%</a:t>
            </a:r>
            <a:r>
              <a:rPr lang="en-US" dirty="0">
                <a:solidFill>
                  <a:schemeClr val="accent2">
                    <a:lumMod val="50000"/>
                  </a:schemeClr>
                </a:solidFill>
                <a:latin typeface="Arial" panose="020B0604020202020204" pitchFamily="34" charset="0"/>
                <a:cs typeface="Arial" panose="020B0604020202020204" pitchFamily="34" charset="0"/>
              </a:rPr>
              <a:t> of the user base, compared to </a:t>
            </a:r>
            <a:r>
              <a:rPr lang="en-US" b="1" dirty="0">
                <a:solidFill>
                  <a:schemeClr val="accent2">
                    <a:lumMod val="50000"/>
                  </a:schemeClr>
                </a:solidFill>
                <a:latin typeface="Arial" panose="020B0604020202020204" pitchFamily="34" charset="0"/>
                <a:cs typeface="Arial" panose="020B0604020202020204" pitchFamily="34" charset="0"/>
              </a:rPr>
              <a:t>35.95%</a:t>
            </a:r>
            <a:r>
              <a:rPr lang="en-US" dirty="0">
                <a:solidFill>
                  <a:schemeClr val="accent2">
                    <a:lumMod val="50000"/>
                  </a:schemeClr>
                </a:solidFill>
                <a:latin typeface="Arial" panose="020B0604020202020204" pitchFamily="34" charset="0"/>
                <a:cs typeface="Arial" panose="020B0604020202020204" pitchFamily="34" charset="0"/>
              </a:rPr>
              <a:t> male users. </a:t>
            </a:r>
          </a:p>
          <a:p>
            <a:endParaRPr lang="en-US" dirty="0">
              <a:solidFill>
                <a:schemeClr val="accent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This highlights a significant gender trend, prompting brands to tailor more female-focused campaigns and collections for better engagement.</a:t>
            </a:r>
            <a:endParaRPr lang="en-IN"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412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4902BCD-6648-3F95-AF28-A709D9FA738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19AA2D7-634D-7FDA-DEE7-822038C07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6313" y="3320120"/>
            <a:ext cx="9248931" cy="2833141"/>
          </a:xfrm>
          <a:prstGeom prst="rect">
            <a:avLst/>
          </a:prstGeom>
        </p:spPr>
      </p:pic>
      <p:sp>
        <p:nvSpPr>
          <p:cNvPr id="5" name="TextBox 4">
            <a:extLst>
              <a:ext uri="{FF2B5EF4-FFF2-40B4-BE49-F238E27FC236}">
                <a16:creationId xmlns:a16="http://schemas.microsoft.com/office/drawing/2014/main" id="{3208C239-C692-65AA-52A4-7F29FC1978F8}"/>
              </a:ext>
            </a:extLst>
          </p:cNvPr>
          <p:cNvSpPr txBox="1"/>
          <p:nvPr/>
        </p:nvSpPr>
        <p:spPr>
          <a:xfrm>
            <a:off x="2148591" y="6099640"/>
            <a:ext cx="1673899" cy="707886"/>
          </a:xfrm>
          <a:prstGeom prst="rect">
            <a:avLst/>
          </a:prstGeom>
          <a:noFill/>
        </p:spPr>
        <p:txBody>
          <a:bodyPr wrap="square" rtlCol="0">
            <a:spAutoFit/>
          </a:bodyPr>
          <a:lstStyle/>
          <a:p>
            <a:pPr algn="ctr"/>
            <a:r>
              <a:rPr lang="en-IN" sz="20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Youth</a:t>
            </a:r>
          </a:p>
          <a:p>
            <a:pPr algn="ctr"/>
            <a:r>
              <a:rPr lang="en-IN" sz="20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17.43%</a:t>
            </a:r>
            <a:endPar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AFD0C26F-828F-CB2D-DAE7-2C70C77C943C}"/>
              </a:ext>
            </a:extLst>
          </p:cNvPr>
          <p:cNvSpPr txBox="1"/>
          <p:nvPr/>
        </p:nvSpPr>
        <p:spPr>
          <a:xfrm>
            <a:off x="4444584" y="6096132"/>
            <a:ext cx="1651416" cy="707886"/>
          </a:xfrm>
          <a:prstGeom prst="rect">
            <a:avLst/>
          </a:prstGeom>
          <a:noFill/>
        </p:spPr>
        <p:txBody>
          <a:bodyPr wrap="square" rtlCol="0">
            <a:spAutoFit/>
          </a:bodyPr>
          <a:lstStyle/>
          <a:p>
            <a:pPr algn="ctr"/>
            <a:r>
              <a:rPr lang="en-IN" sz="20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Adult</a:t>
            </a:r>
          </a:p>
          <a:p>
            <a:pPr algn="ctr"/>
            <a:r>
              <a:rPr lang="en-IN" sz="20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40.32%</a:t>
            </a:r>
            <a:endPar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CA80851-C257-7CF2-03A4-B370361D26A1}"/>
              </a:ext>
            </a:extLst>
          </p:cNvPr>
          <p:cNvSpPr txBox="1"/>
          <p:nvPr/>
        </p:nvSpPr>
        <p:spPr>
          <a:xfrm>
            <a:off x="6962933" y="6096132"/>
            <a:ext cx="1673899" cy="707886"/>
          </a:xfrm>
          <a:prstGeom prst="rect">
            <a:avLst/>
          </a:prstGeom>
          <a:noFill/>
        </p:spPr>
        <p:txBody>
          <a:bodyPr wrap="square" rtlCol="0">
            <a:spAutoFit/>
          </a:bodyPr>
          <a:lstStyle/>
          <a:p>
            <a:pPr algn="ctr"/>
            <a:r>
              <a:rPr lang="en-IN" sz="20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Middle-Age</a:t>
            </a:r>
          </a:p>
          <a:p>
            <a:pPr algn="ctr"/>
            <a:r>
              <a:rPr lang="en-IN" sz="20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30.12%</a:t>
            </a:r>
            <a:endPar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F2F06E4-679F-7957-19A2-05653B8EA93E}"/>
              </a:ext>
            </a:extLst>
          </p:cNvPr>
          <p:cNvSpPr txBox="1"/>
          <p:nvPr/>
        </p:nvSpPr>
        <p:spPr>
          <a:xfrm>
            <a:off x="9526249" y="6126909"/>
            <a:ext cx="1528995" cy="646331"/>
          </a:xfrm>
          <a:prstGeom prst="rect">
            <a:avLst/>
          </a:prstGeom>
          <a:noFill/>
        </p:spPr>
        <p:txBody>
          <a:bodyPr wrap="square" rtlCol="0">
            <a:spAutoFit/>
          </a:bodyPr>
          <a:lstStyle/>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Senior</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12.13%</a:t>
            </a:r>
          </a:p>
        </p:txBody>
      </p:sp>
      <p:sp>
        <p:nvSpPr>
          <p:cNvPr id="2" name="TextBox 1">
            <a:extLst>
              <a:ext uri="{FF2B5EF4-FFF2-40B4-BE49-F238E27FC236}">
                <a16:creationId xmlns:a16="http://schemas.microsoft.com/office/drawing/2014/main" id="{93E615C0-D9F5-09D2-0468-EB7FADB7A02F}"/>
              </a:ext>
            </a:extLst>
          </p:cNvPr>
          <p:cNvSpPr txBox="1"/>
          <p:nvPr/>
        </p:nvSpPr>
        <p:spPr>
          <a:xfrm>
            <a:off x="1553980" y="845445"/>
            <a:ext cx="9084039" cy="3170099"/>
          </a:xfrm>
          <a:prstGeom prst="rect">
            <a:avLst/>
          </a:prstGeom>
          <a:noFill/>
        </p:spPr>
        <p:txBody>
          <a:bodyPr wrap="square" rtlCol="0">
            <a:spAutoFit/>
          </a:bodyPr>
          <a:lstStyle/>
          <a:p>
            <a:pPr marL="342900" indent="-342900">
              <a:buFont typeface="Wingdings" panose="05000000000000000000" pitchFamily="2" charset="2"/>
              <a:buChar char="§"/>
            </a:pPr>
            <a:r>
              <a:rPr lang="en-US" sz="2000" dirty="0">
                <a:solidFill>
                  <a:schemeClr val="accent2">
                    <a:lumMod val="50000"/>
                  </a:schemeClr>
                </a:solidFill>
                <a:latin typeface="Arial" panose="020B0604020202020204" pitchFamily="34" charset="0"/>
                <a:cs typeface="Arial" panose="020B0604020202020204" pitchFamily="34" charset="0"/>
              </a:rPr>
              <a:t>Adults between 25–40 are clearly our top buyers, contributing over </a:t>
            </a:r>
            <a:r>
              <a:rPr lang="en-US" sz="2000" b="1" dirty="0">
                <a:solidFill>
                  <a:schemeClr val="accent2">
                    <a:lumMod val="50000"/>
                  </a:schemeClr>
                </a:solidFill>
                <a:latin typeface="Arial" panose="020B0604020202020204" pitchFamily="34" charset="0"/>
                <a:cs typeface="Arial" panose="020B0604020202020204" pitchFamily="34" charset="0"/>
              </a:rPr>
              <a:t>40%</a:t>
            </a:r>
            <a:r>
              <a:rPr lang="en-US" sz="2000" dirty="0">
                <a:solidFill>
                  <a:schemeClr val="accent2">
                    <a:lumMod val="50000"/>
                  </a:schemeClr>
                </a:solidFill>
                <a:latin typeface="Arial" panose="020B0604020202020204" pitchFamily="34" charset="0"/>
                <a:cs typeface="Arial" panose="020B0604020202020204" pitchFamily="34" charset="0"/>
              </a:rPr>
              <a:t> of total sales.</a:t>
            </a:r>
          </a:p>
          <a:p>
            <a:pPr marL="342900" indent="-342900">
              <a:buFont typeface="Wingdings" panose="05000000000000000000" pitchFamily="2" charset="2"/>
              <a:buChar char="§"/>
            </a:pPr>
            <a:endParaRPr lang="en-US" sz="2000" dirty="0">
              <a:solidFill>
                <a:schemeClr val="accent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solidFill>
                  <a:schemeClr val="accent2">
                    <a:lumMod val="50000"/>
                  </a:schemeClr>
                </a:solidFill>
                <a:latin typeface="Arial" panose="020B0604020202020204" pitchFamily="34" charset="0"/>
                <a:cs typeface="Arial" panose="020B0604020202020204" pitchFamily="34" charset="0"/>
              </a:rPr>
              <a:t>Middle-aged customers also hold strong at </a:t>
            </a:r>
            <a:r>
              <a:rPr lang="en-US" sz="2000" b="1" dirty="0">
                <a:solidFill>
                  <a:schemeClr val="accent2">
                    <a:lumMod val="50000"/>
                  </a:schemeClr>
                </a:solidFill>
                <a:latin typeface="Arial" panose="020B0604020202020204" pitchFamily="34" charset="0"/>
                <a:cs typeface="Arial" panose="020B0604020202020204" pitchFamily="34" charset="0"/>
              </a:rPr>
              <a:t>30%</a:t>
            </a:r>
            <a:r>
              <a:rPr lang="en-US" sz="2000" dirty="0">
                <a:solidFill>
                  <a:schemeClr val="accent2">
                    <a:lumMod val="50000"/>
                  </a:schemeClr>
                </a:solidFill>
                <a:latin typeface="Arial" panose="020B0604020202020204" pitchFamily="34" charset="0"/>
                <a:cs typeface="Arial" panose="020B0604020202020204" pitchFamily="34" charset="0"/>
              </a:rPr>
              <a:t>, while the younger group shows potential.</a:t>
            </a:r>
          </a:p>
          <a:p>
            <a:endParaRPr lang="en-US" sz="2000" dirty="0">
              <a:solidFill>
                <a:schemeClr val="accent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000" dirty="0">
                <a:solidFill>
                  <a:schemeClr val="accent2">
                    <a:lumMod val="50000"/>
                  </a:schemeClr>
                </a:solidFill>
                <a:latin typeface="Arial" panose="020B0604020202020204" pitchFamily="34" charset="0"/>
                <a:cs typeface="Arial" panose="020B0604020202020204" pitchFamily="34" charset="0"/>
              </a:rPr>
              <a:t>Senior customers make up the smallest share, but that also means an opportunity to reach an underserved segment.</a:t>
            </a:r>
            <a:br>
              <a:rPr lang="en-US" sz="2000" dirty="0">
                <a:solidFill>
                  <a:schemeClr val="accent2">
                    <a:lumMod val="50000"/>
                  </a:schemeClr>
                </a:solidFill>
                <a:latin typeface="Arial" panose="020B0604020202020204" pitchFamily="34" charset="0"/>
                <a:cs typeface="Arial" panose="020B0604020202020204" pitchFamily="34" charset="0"/>
              </a:rPr>
            </a:br>
            <a:br>
              <a:rPr lang="en-US" sz="2000" dirty="0">
                <a:solidFill>
                  <a:schemeClr val="accent2">
                    <a:lumMod val="50000"/>
                  </a:schemeClr>
                </a:solidFill>
                <a:latin typeface="Arial" panose="020B0604020202020204" pitchFamily="34" charset="0"/>
                <a:cs typeface="Arial" panose="020B0604020202020204" pitchFamily="34" charset="0"/>
              </a:rPr>
            </a:br>
            <a:endParaRPr lang="en-IN" sz="2000" dirty="0">
              <a:solidFill>
                <a:schemeClr val="accent2">
                  <a:lumMod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0B69180-C587-FAA1-0E0E-C713D675EE1A}"/>
              </a:ext>
            </a:extLst>
          </p:cNvPr>
          <p:cNvSpPr txBox="1"/>
          <p:nvPr/>
        </p:nvSpPr>
        <p:spPr>
          <a:xfrm>
            <a:off x="2261017" y="121496"/>
            <a:ext cx="7265232" cy="461665"/>
          </a:xfrm>
          <a:prstGeom prst="rect">
            <a:avLst/>
          </a:prstGeom>
          <a:noFill/>
        </p:spPr>
        <p:txBody>
          <a:bodyPr wrap="square" rtlCol="0">
            <a:spAutoFit/>
          </a:bodyPr>
          <a:lstStyle/>
          <a:p>
            <a:pPr marL="342900" indent="-342900" algn="ctr">
              <a:buFont typeface="Wingdings" panose="05000000000000000000" pitchFamily="2" charset="2"/>
              <a:buChar char="q"/>
            </a:pPr>
            <a:r>
              <a:rPr lang="en-US" sz="2400" b="1" dirty="0">
                <a:solidFill>
                  <a:schemeClr val="tx2">
                    <a:lumMod val="50000"/>
                  </a:schemeClr>
                </a:solidFill>
                <a:latin typeface="Arial" panose="020B0604020202020204" pitchFamily="34" charset="0"/>
                <a:cs typeface="Arial" panose="020B0604020202020204" pitchFamily="34" charset="0"/>
              </a:rPr>
              <a:t>Sales Contribution by Age Category</a:t>
            </a:r>
            <a:endParaRPr lang="en-IN" sz="2400" b="1"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397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D668CD0-6BB0-5074-82C6-A5EE93F4C0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E16C380-8640-89BB-8363-6BF75026E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350" y="1064302"/>
            <a:ext cx="4639173" cy="5171607"/>
          </a:xfrm>
          <a:prstGeom prst="rect">
            <a:avLst/>
          </a:prstGeom>
        </p:spPr>
      </p:pic>
      <p:sp>
        <p:nvSpPr>
          <p:cNvPr id="3" name="TextBox 2">
            <a:extLst>
              <a:ext uri="{FF2B5EF4-FFF2-40B4-BE49-F238E27FC236}">
                <a16:creationId xmlns:a16="http://schemas.microsoft.com/office/drawing/2014/main" id="{1886286E-9054-332D-E7A8-5B529A47204F}"/>
              </a:ext>
            </a:extLst>
          </p:cNvPr>
          <p:cNvSpPr txBox="1"/>
          <p:nvPr/>
        </p:nvSpPr>
        <p:spPr>
          <a:xfrm>
            <a:off x="618484" y="1843791"/>
            <a:ext cx="5921115"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Bengaluru clearly leads the way with ₹77M in sales, showing a strong customer base and demand.</a:t>
            </a:r>
          </a:p>
          <a:p>
            <a:r>
              <a:rPr lang="en-US" dirty="0">
                <a:solidFill>
                  <a:schemeClr val="accent2">
                    <a:lumMod val="50000"/>
                  </a:schemeClr>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New Delhi (₹1.61M) and Hyderabad (₹1.37M) follow, reflecting consistent urban engagement. </a:t>
            </a:r>
          </a:p>
          <a:p>
            <a:pPr marL="285750" indent="-285750">
              <a:buFont typeface="Wingdings" panose="05000000000000000000" pitchFamily="2" charset="2"/>
              <a:buChar char="§"/>
            </a:pPr>
            <a:endParaRPr lang="en-US" dirty="0">
              <a:solidFill>
                <a:schemeClr val="accent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Meanwhile, cities like Pune, Kolkata, and Noida have room to grow—opening doors for future expansion and localized marketing efforts. </a:t>
            </a:r>
          </a:p>
          <a:p>
            <a:endParaRPr lang="en-US" dirty="0">
              <a:solidFill>
                <a:schemeClr val="accent2">
                  <a:lumMod val="5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D5FF63C-2A41-72AB-45A2-EF9AC48AB1C5}"/>
              </a:ext>
            </a:extLst>
          </p:cNvPr>
          <p:cNvSpPr txBox="1"/>
          <p:nvPr/>
        </p:nvSpPr>
        <p:spPr>
          <a:xfrm>
            <a:off x="946879" y="466209"/>
            <a:ext cx="7659974"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tx2">
                    <a:lumMod val="50000"/>
                  </a:schemeClr>
                </a:solidFill>
                <a:latin typeface="Arial" panose="020B0604020202020204" pitchFamily="34" charset="0"/>
                <a:cs typeface="Arial" panose="020B0604020202020204" pitchFamily="34" charset="0"/>
              </a:rPr>
              <a:t>City-wise Sales Performance: </a:t>
            </a:r>
          </a:p>
          <a:p>
            <a:r>
              <a:rPr lang="en-US" sz="2400" b="1" dirty="0">
                <a:solidFill>
                  <a:schemeClr val="tx2">
                    <a:lumMod val="50000"/>
                  </a:schemeClr>
                </a:solidFill>
                <a:latin typeface="Arial" panose="020B0604020202020204" pitchFamily="34" charset="0"/>
                <a:cs typeface="Arial" panose="020B0604020202020204" pitchFamily="34" charset="0"/>
              </a:rPr>
              <a:t>	Top 10 Contributors </a:t>
            </a:r>
            <a:endParaRPr lang="en-IN" dirty="0"/>
          </a:p>
        </p:txBody>
      </p:sp>
    </p:spTree>
    <p:extLst>
      <p:ext uri="{BB962C8B-B14F-4D97-AF65-F5344CB8AC3E}">
        <p14:creationId xmlns:p14="http://schemas.microsoft.com/office/powerpoint/2010/main" val="247631053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BF79220-4B33-8926-BC21-6804218F255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B461391-93B5-D828-8A3A-BE1FF8E87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3616" y="3429000"/>
            <a:ext cx="2743199" cy="2396990"/>
          </a:xfrm>
          <a:prstGeom prst="rect">
            <a:avLst/>
          </a:prstGeom>
        </p:spPr>
      </p:pic>
      <p:pic>
        <p:nvPicPr>
          <p:cNvPr id="6" name="Picture 5">
            <a:extLst>
              <a:ext uri="{FF2B5EF4-FFF2-40B4-BE49-F238E27FC236}">
                <a16:creationId xmlns:a16="http://schemas.microsoft.com/office/drawing/2014/main" id="{190D6403-38E9-2272-2AF0-6C4424B0C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4431" y="3429000"/>
            <a:ext cx="2608288" cy="2396990"/>
          </a:xfrm>
          <a:prstGeom prst="rect">
            <a:avLst/>
          </a:prstGeom>
        </p:spPr>
      </p:pic>
      <p:pic>
        <p:nvPicPr>
          <p:cNvPr id="10" name="Picture 9">
            <a:extLst>
              <a:ext uri="{FF2B5EF4-FFF2-40B4-BE49-F238E27FC236}">
                <a16:creationId xmlns:a16="http://schemas.microsoft.com/office/drawing/2014/main" id="{DAADF975-C988-7B77-A676-723EDBE8A5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1" y="3429000"/>
            <a:ext cx="2743199" cy="2396990"/>
          </a:xfrm>
          <a:prstGeom prst="rect">
            <a:avLst/>
          </a:prstGeom>
        </p:spPr>
      </p:pic>
      <p:pic>
        <p:nvPicPr>
          <p:cNvPr id="13" name="Picture 12">
            <a:extLst>
              <a:ext uri="{FF2B5EF4-FFF2-40B4-BE49-F238E27FC236}">
                <a16:creationId xmlns:a16="http://schemas.microsoft.com/office/drawing/2014/main" id="{EF380B6A-2F78-0D17-B589-7E67C579AF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584" y="3429000"/>
            <a:ext cx="2743199" cy="2396990"/>
          </a:xfrm>
          <a:prstGeom prst="rect">
            <a:avLst/>
          </a:prstGeom>
        </p:spPr>
      </p:pic>
      <p:sp>
        <p:nvSpPr>
          <p:cNvPr id="16" name="TextBox 15">
            <a:extLst>
              <a:ext uri="{FF2B5EF4-FFF2-40B4-BE49-F238E27FC236}">
                <a16:creationId xmlns:a16="http://schemas.microsoft.com/office/drawing/2014/main" id="{A50187EF-4347-1A12-98E0-A611C90F41A2}"/>
              </a:ext>
            </a:extLst>
          </p:cNvPr>
          <p:cNvSpPr txBox="1"/>
          <p:nvPr/>
        </p:nvSpPr>
        <p:spPr>
          <a:xfrm>
            <a:off x="572435" y="5825990"/>
            <a:ext cx="2293495" cy="707886"/>
          </a:xfrm>
          <a:prstGeom prst="rect">
            <a:avLst/>
          </a:prstGeom>
          <a:noFill/>
        </p:spPr>
        <p:txBody>
          <a:bodyPr wrap="square" rtlCol="0">
            <a:spAutoFit/>
          </a:bodyPr>
          <a:lstStyle/>
          <a:p>
            <a:pPr algn="ctr"/>
            <a:r>
              <a:rPr lang="en-IN" sz="2000" b="1" dirty="0">
                <a:solidFill>
                  <a:schemeClr val="tx2">
                    <a:lumMod val="50000"/>
                  </a:schemeClr>
                </a:solidFill>
                <a:latin typeface="Arial" panose="020B0604020202020204" pitchFamily="34" charset="0"/>
                <a:cs typeface="Arial" panose="020B0604020202020204" pitchFamily="34" charset="0"/>
              </a:rPr>
              <a:t>Delivered</a:t>
            </a:r>
          </a:p>
          <a:p>
            <a:pPr algn="ctr"/>
            <a:r>
              <a:rPr lang="en-IN" sz="2000" b="1" dirty="0">
                <a:solidFill>
                  <a:schemeClr val="tx2">
                    <a:lumMod val="50000"/>
                  </a:schemeClr>
                </a:solidFill>
                <a:latin typeface="Arial" panose="020B0604020202020204" pitchFamily="34" charset="0"/>
                <a:cs typeface="Arial" panose="020B0604020202020204" pitchFamily="34" charset="0"/>
              </a:rPr>
              <a:t>93.08%</a:t>
            </a:r>
            <a:endParaRPr lang="en-IN" b="1" dirty="0">
              <a:solidFill>
                <a:schemeClr val="tx2">
                  <a:lumMod val="50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72251C7-0E85-1E33-AE65-3E3C4828E321}"/>
              </a:ext>
            </a:extLst>
          </p:cNvPr>
          <p:cNvSpPr txBox="1"/>
          <p:nvPr/>
        </p:nvSpPr>
        <p:spPr>
          <a:xfrm>
            <a:off x="3504890" y="5825990"/>
            <a:ext cx="2293495" cy="707886"/>
          </a:xfrm>
          <a:prstGeom prst="rect">
            <a:avLst/>
          </a:prstGeom>
          <a:noFill/>
        </p:spPr>
        <p:txBody>
          <a:bodyPr wrap="square" rtlCol="0">
            <a:spAutoFit/>
          </a:bodyPr>
          <a:lstStyle/>
          <a:p>
            <a:pPr algn="ctr"/>
            <a:r>
              <a:rPr lang="en-IN" sz="2000" b="1" dirty="0">
                <a:solidFill>
                  <a:schemeClr val="tx2">
                    <a:lumMod val="50000"/>
                  </a:schemeClr>
                </a:solidFill>
                <a:latin typeface="Arial" panose="020B0604020202020204" pitchFamily="34" charset="0"/>
                <a:cs typeface="Arial" panose="020B0604020202020204" pitchFamily="34" charset="0"/>
              </a:rPr>
              <a:t>Returned</a:t>
            </a:r>
          </a:p>
          <a:p>
            <a:pPr algn="ctr"/>
            <a:r>
              <a:rPr lang="en-IN" sz="2000" b="1" dirty="0">
                <a:solidFill>
                  <a:schemeClr val="tx2">
                    <a:lumMod val="50000"/>
                  </a:schemeClr>
                </a:solidFill>
                <a:latin typeface="Arial" panose="020B0604020202020204" pitchFamily="34" charset="0"/>
                <a:cs typeface="Arial" panose="020B0604020202020204" pitchFamily="34" charset="0"/>
              </a:rPr>
              <a:t>3.4%</a:t>
            </a:r>
            <a:endParaRPr lang="en-IN" b="1" dirty="0">
              <a:solidFill>
                <a:schemeClr val="tx2">
                  <a:lumMod val="50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785408C-E2EC-F603-9880-CADC6FC90BEE}"/>
              </a:ext>
            </a:extLst>
          </p:cNvPr>
          <p:cNvSpPr txBox="1"/>
          <p:nvPr/>
        </p:nvSpPr>
        <p:spPr>
          <a:xfrm>
            <a:off x="6618467" y="5825990"/>
            <a:ext cx="2293495" cy="707886"/>
          </a:xfrm>
          <a:prstGeom prst="rect">
            <a:avLst/>
          </a:prstGeom>
          <a:noFill/>
        </p:spPr>
        <p:txBody>
          <a:bodyPr wrap="square" rtlCol="0">
            <a:spAutoFit/>
          </a:bodyPr>
          <a:lstStyle/>
          <a:p>
            <a:pPr algn="ctr"/>
            <a:r>
              <a:rPr lang="en-IN" sz="2000" b="1" dirty="0">
                <a:solidFill>
                  <a:schemeClr val="tx2">
                    <a:lumMod val="50000"/>
                  </a:schemeClr>
                </a:solidFill>
                <a:latin typeface="Arial" panose="020B0604020202020204" pitchFamily="34" charset="0"/>
                <a:cs typeface="Arial" panose="020B0604020202020204" pitchFamily="34" charset="0"/>
              </a:rPr>
              <a:t>Refunded</a:t>
            </a:r>
          </a:p>
          <a:p>
            <a:pPr algn="ctr"/>
            <a:r>
              <a:rPr lang="en-IN" sz="2000" b="1" dirty="0">
                <a:solidFill>
                  <a:schemeClr val="tx2">
                    <a:lumMod val="50000"/>
                  </a:schemeClr>
                </a:solidFill>
                <a:latin typeface="Arial" panose="020B0604020202020204" pitchFamily="34" charset="0"/>
                <a:cs typeface="Arial" panose="020B0604020202020204" pitchFamily="34" charset="0"/>
              </a:rPr>
              <a:t>1.25%</a:t>
            </a:r>
          </a:p>
        </p:txBody>
      </p:sp>
      <p:sp>
        <p:nvSpPr>
          <p:cNvPr id="19" name="TextBox 18">
            <a:extLst>
              <a:ext uri="{FF2B5EF4-FFF2-40B4-BE49-F238E27FC236}">
                <a16:creationId xmlns:a16="http://schemas.microsoft.com/office/drawing/2014/main" id="{530BBF86-6403-7C91-47BB-F84030745D29}"/>
              </a:ext>
            </a:extLst>
          </p:cNvPr>
          <p:cNvSpPr txBox="1"/>
          <p:nvPr/>
        </p:nvSpPr>
        <p:spPr>
          <a:xfrm>
            <a:off x="9732044" y="5825990"/>
            <a:ext cx="2293495" cy="646331"/>
          </a:xfrm>
          <a:prstGeom prst="rect">
            <a:avLst/>
          </a:prstGeom>
          <a:noFill/>
        </p:spPr>
        <p:txBody>
          <a:bodyPr wrap="square" rtlCol="0">
            <a:spAutoFit/>
          </a:bodyPr>
          <a:lstStyle/>
          <a:p>
            <a:pPr algn="ctr"/>
            <a:r>
              <a:rPr lang="en-IN" b="1" dirty="0">
                <a:solidFill>
                  <a:schemeClr val="tx2">
                    <a:lumMod val="50000"/>
                  </a:schemeClr>
                </a:solidFill>
                <a:latin typeface="Arial" panose="020B0604020202020204" pitchFamily="34" charset="0"/>
                <a:cs typeface="Arial" panose="020B0604020202020204" pitchFamily="34" charset="0"/>
              </a:rPr>
              <a:t>Cancelled</a:t>
            </a:r>
          </a:p>
          <a:p>
            <a:pPr algn="ctr"/>
            <a:r>
              <a:rPr lang="en-IN" b="1" dirty="0">
                <a:solidFill>
                  <a:schemeClr val="tx2">
                    <a:lumMod val="50000"/>
                  </a:schemeClr>
                </a:solidFill>
                <a:latin typeface="Arial" panose="020B0604020202020204" pitchFamily="34" charset="0"/>
                <a:cs typeface="Arial" panose="020B0604020202020204" pitchFamily="34" charset="0"/>
              </a:rPr>
              <a:t>2.28%</a:t>
            </a:r>
          </a:p>
        </p:txBody>
      </p:sp>
      <p:sp>
        <p:nvSpPr>
          <p:cNvPr id="2" name="TextBox 1">
            <a:extLst>
              <a:ext uri="{FF2B5EF4-FFF2-40B4-BE49-F238E27FC236}">
                <a16:creationId xmlns:a16="http://schemas.microsoft.com/office/drawing/2014/main" id="{ECFBBF44-67EC-76AA-B618-F1A1B7A6FF5D}"/>
              </a:ext>
            </a:extLst>
          </p:cNvPr>
          <p:cNvSpPr txBox="1"/>
          <p:nvPr/>
        </p:nvSpPr>
        <p:spPr>
          <a:xfrm>
            <a:off x="1746665" y="1482591"/>
            <a:ext cx="9293901"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The majority of orders were successfully delivered(</a:t>
            </a:r>
            <a:r>
              <a:rPr lang="en-US" b="1" dirty="0">
                <a:solidFill>
                  <a:schemeClr val="accent2">
                    <a:lumMod val="50000"/>
                  </a:schemeClr>
                </a:solidFill>
                <a:latin typeface="Arial" panose="020B0604020202020204" pitchFamily="34" charset="0"/>
                <a:cs typeface="Arial" panose="020B0604020202020204" pitchFamily="34" charset="0"/>
              </a:rPr>
              <a:t>93%</a:t>
            </a:r>
            <a:r>
              <a:rPr lang="en-US" dirty="0">
                <a:solidFill>
                  <a:schemeClr val="accent2">
                    <a:lumMod val="50000"/>
                  </a:schemeClr>
                </a:solidFill>
                <a:latin typeface="Arial" panose="020B0604020202020204" pitchFamily="34" charset="0"/>
                <a:cs typeface="Arial" panose="020B0604020202020204" pitchFamily="34" charset="0"/>
              </a:rPr>
              <a:t>), reflecting strong operational efficiency.</a:t>
            </a:r>
          </a:p>
          <a:p>
            <a:pPr marL="285750" indent="-285750">
              <a:buFont typeface="Wingdings" panose="05000000000000000000" pitchFamily="2" charset="2"/>
              <a:buChar char="§"/>
            </a:pPr>
            <a:endParaRPr lang="en-US" dirty="0">
              <a:solidFill>
                <a:schemeClr val="accent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Returns (</a:t>
            </a:r>
            <a:r>
              <a:rPr lang="en-US" b="1" dirty="0">
                <a:solidFill>
                  <a:schemeClr val="accent2">
                    <a:lumMod val="50000"/>
                  </a:schemeClr>
                </a:solidFill>
                <a:latin typeface="Arial" panose="020B0604020202020204" pitchFamily="34" charset="0"/>
                <a:cs typeface="Arial" panose="020B0604020202020204" pitchFamily="34" charset="0"/>
              </a:rPr>
              <a:t>3.4%</a:t>
            </a:r>
            <a:r>
              <a:rPr lang="en-US" dirty="0">
                <a:solidFill>
                  <a:schemeClr val="accent2">
                    <a:lumMod val="50000"/>
                  </a:schemeClr>
                </a:solidFill>
                <a:latin typeface="Arial" panose="020B0604020202020204" pitchFamily="34" charset="0"/>
                <a:cs typeface="Arial" panose="020B0604020202020204" pitchFamily="34" charset="0"/>
              </a:rPr>
              <a:t>) and cancellations (</a:t>
            </a:r>
            <a:r>
              <a:rPr lang="en-US" b="1" dirty="0">
                <a:solidFill>
                  <a:schemeClr val="accent2">
                    <a:lumMod val="50000"/>
                  </a:schemeClr>
                </a:solidFill>
                <a:latin typeface="Arial" panose="020B0604020202020204" pitchFamily="34" charset="0"/>
                <a:cs typeface="Arial" panose="020B0604020202020204" pitchFamily="34" charset="0"/>
              </a:rPr>
              <a:t>2.28%</a:t>
            </a:r>
            <a:r>
              <a:rPr lang="en-US" dirty="0">
                <a:solidFill>
                  <a:schemeClr val="accent2">
                    <a:lumMod val="50000"/>
                  </a:schemeClr>
                </a:solidFill>
                <a:latin typeface="Arial" panose="020B0604020202020204" pitchFamily="34" charset="0"/>
                <a:cs typeface="Arial" panose="020B0604020202020204" pitchFamily="34" charset="0"/>
              </a:rPr>
              <a:t>) remain minimal, while refunds are very rare at just </a:t>
            </a:r>
            <a:r>
              <a:rPr lang="en-US" b="1" dirty="0">
                <a:solidFill>
                  <a:schemeClr val="accent2">
                    <a:lumMod val="50000"/>
                  </a:schemeClr>
                </a:solidFill>
                <a:latin typeface="Arial" panose="020B0604020202020204" pitchFamily="34" charset="0"/>
                <a:cs typeface="Arial" panose="020B0604020202020204" pitchFamily="34" charset="0"/>
              </a:rPr>
              <a:t>1.25%</a:t>
            </a:r>
            <a:r>
              <a:rPr lang="en-US" dirty="0">
                <a:solidFill>
                  <a:schemeClr val="accent2">
                    <a:lumMod val="50000"/>
                  </a:schemeClr>
                </a:solidFill>
                <a:latin typeface="Arial" panose="020B0604020202020204" pitchFamily="34" charset="0"/>
                <a:cs typeface="Arial" panose="020B0604020202020204" pitchFamily="34" charset="0"/>
              </a:rPr>
              <a:t>, indicating overall customer satisfaction.</a:t>
            </a:r>
          </a:p>
          <a:p>
            <a:endParaRPr lang="en-IN" dirty="0"/>
          </a:p>
        </p:txBody>
      </p:sp>
      <p:sp>
        <p:nvSpPr>
          <p:cNvPr id="3" name="TextBox 2">
            <a:extLst>
              <a:ext uri="{FF2B5EF4-FFF2-40B4-BE49-F238E27FC236}">
                <a16:creationId xmlns:a16="http://schemas.microsoft.com/office/drawing/2014/main" id="{AE9B8936-AACD-97E8-A76B-BD9024217150}"/>
              </a:ext>
            </a:extLst>
          </p:cNvPr>
          <p:cNvSpPr txBox="1"/>
          <p:nvPr/>
        </p:nvSpPr>
        <p:spPr>
          <a:xfrm>
            <a:off x="1888761" y="461665"/>
            <a:ext cx="7719934" cy="461665"/>
          </a:xfrm>
          <a:prstGeom prst="rect">
            <a:avLst/>
          </a:prstGeom>
          <a:noFill/>
        </p:spPr>
        <p:txBody>
          <a:bodyPr wrap="square" rtlCol="0">
            <a:spAutoFit/>
          </a:bodyPr>
          <a:lstStyle/>
          <a:p>
            <a:pPr marL="342900" indent="-342900" algn="ctr">
              <a:buFont typeface="Wingdings" panose="05000000000000000000" pitchFamily="2" charset="2"/>
              <a:buChar char="q"/>
            </a:pPr>
            <a:r>
              <a:rPr lang="en-US" sz="2400" b="1" dirty="0">
                <a:solidFill>
                  <a:schemeClr val="bg2">
                    <a:lumMod val="10000"/>
                  </a:schemeClr>
                </a:solidFill>
                <a:latin typeface="Arial" panose="020B0604020202020204" pitchFamily="34" charset="0"/>
                <a:cs typeface="Arial" panose="020B0604020202020204" pitchFamily="34" charset="0"/>
              </a:rPr>
              <a:t>From Cart to Customer: Order Status Summary</a:t>
            </a:r>
            <a:endParaRPr lang="en-IN" sz="2400" b="1" dirty="0">
              <a:solidFill>
                <a:schemeClr val="bg2">
                  <a:lumMod val="1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8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1E75E52-4364-25A0-F426-60D7FC23FC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5758406-E73E-34B0-D8FF-9B73A92FA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5070" y="3700720"/>
            <a:ext cx="1506681" cy="2043123"/>
          </a:xfrm>
          <a:prstGeom prst="rect">
            <a:avLst/>
          </a:prstGeom>
        </p:spPr>
      </p:pic>
      <p:pic>
        <p:nvPicPr>
          <p:cNvPr id="7" name="Picture 6">
            <a:extLst>
              <a:ext uri="{FF2B5EF4-FFF2-40B4-BE49-F238E27FC236}">
                <a16:creationId xmlns:a16="http://schemas.microsoft.com/office/drawing/2014/main" id="{D6E82D9B-3902-1366-6815-7722DD613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2434" y="3930375"/>
            <a:ext cx="1506681" cy="1868285"/>
          </a:xfrm>
          <a:prstGeom prst="rect">
            <a:avLst/>
          </a:prstGeom>
        </p:spPr>
      </p:pic>
      <p:pic>
        <p:nvPicPr>
          <p:cNvPr id="9" name="Picture 8">
            <a:extLst>
              <a:ext uri="{FF2B5EF4-FFF2-40B4-BE49-F238E27FC236}">
                <a16:creationId xmlns:a16="http://schemas.microsoft.com/office/drawing/2014/main" id="{4F3BFB02-7EB7-B2CA-5033-89E890B076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4531" y="2668082"/>
            <a:ext cx="1408622" cy="1868285"/>
          </a:xfrm>
          <a:prstGeom prst="rect">
            <a:avLst/>
          </a:prstGeom>
        </p:spPr>
      </p:pic>
      <p:pic>
        <p:nvPicPr>
          <p:cNvPr id="12" name="Picture 11">
            <a:extLst>
              <a:ext uri="{FF2B5EF4-FFF2-40B4-BE49-F238E27FC236}">
                <a16:creationId xmlns:a16="http://schemas.microsoft.com/office/drawing/2014/main" id="{AD1AD969-E301-AEBD-ACFF-E48CB02DC7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8858" y="2380430"/>
            <a:ext cx="1408621" cy="1874392"/>
          </a:xfrm>
          <a:prstGeom prst="rect">
            <a:avLst/>
          </a:prstGeom>
        </p:spPr>
      </p:pic>
      <p:pic>
        <p:nvPicPr>
          <p:cNvPr id="15" name="Picture 14">
            <a:extLst>
              <a:ext uri="{FF2B5EF4-FFF2-40B4-BE49-F238E27FC236}">
                <a16:creationId xmlns:a16="http://schemas.microsoft.com/office/drawing/2014/main" id="{429889E6-E9C1-E915-4140-354E45DE1F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1270" y="4249422"/>
            <a:ext cx="1408621" cy="1874393"/>
          </a:xfrm>
          <a:prstGeom prst="rect">
            <a:avLst/>
          </a:prstGeom>
        </p:spPr>
      </p:pic>
      <p:pic>
        <p:nvPicPr>
          <p:cNvPr id="21" name="Picture 20">
            <a:extLst>
              <a:ext uri="{FF2B5EF4-FFF2-40B4-BE49-F238E27FC236}">
                <a16:creationId xmlns:a16="http://schemas.microsoft.com/office/drawing/2014/main" id="{D0E24F32-9FFF-FDBD-522E-D4863A974A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495" y="2990503"/>
            <a:ext cx="1408621" cy="1874393"/>
          </a:xfrm>
          <a:prstGeom prst="rect">
            <a:avLst/>
          </a:prstGeom>
        </p:spPr>
      </p:pic>
      <p:sp>
        <p:nvSpPr>
          <p:cNvPr id="22" name="TextBox 21">
            <a:extLst>
              <a:ext uri="{FF2B5EF4-FFF2-40B4-BE49-F238E27FC236}">
                <a16:creationId xmlns:a16="http://schemas.microsoft.com/office/drawing/2014/main" id="{5894DEDE-FBE4-1CC7-400A-F448CEF6FB35}"/>
              </a:ext>
            </a:extLst>
          </p:cNvPr>
          <p:cNvSpPr txBox="1"/>
          <p:nvPr/>
        </p:nvSpPr>
        <p:spPr>
          <a:xfrm>
            <a:off x="114062" y="4964838"/>
            <a:ext cx="1262844" cy="677108"/>
          </a:xfrm>
          <a:prstGeom prst="rect">
            <a:avLst/>
          </a:prstGeom>
          <a:noFill/>
        </p:spPr>
        <p:txBody>
          <a:bodyPr wrap="square" rtlCol="0">
            <a:spAutoFit/>
          </a:bodyPr>
          <a:lstStyle/>
          <a:p>
            <a:pPr algn="ctr"/>
            <a:r>
              <a:rPr lang="en-IN" sz="20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Saree</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4.77%</a:t>
            </a:r>
            <a:endParaRPr lang="en-IN" sz="16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02CA60E5-A71B-3E5E-97CA-0E78312C8F26}"/>
              </a:ext>
            </a:extLst>
          </p:cNvPr>
          <p:cNvSpPr txBox="1"/>
          <p:nvPr/>
        </p:nvSpPr>
        <p:spPr>
          <a:xfrm>
            <a:off x="2060962" y="6180892"/>
            <a:ext cx="1262844" cy="677108"/>
          </a:xfrm>
          <a:prstGeom prst="rect">
            <a:avLst/>
          </a:prstGeom>
          <a:noFill/>
        </p:spPr>
        <p:txBody>
          <a:bodyPr wrap="square" rtlCol="0">
            <a:spAutoFit/>
          </a:bodyPr>
          <a:lstStyle/>
          <a:p>
            <a:pPr algn="ctr"/>
            <a:r>
              <a:rPr lang="en-IN" sz="20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Top</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5.6%</a:t>
            </a:r>
            <a:endParaRPr lang="en-IN" sz="16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DBF63F12-FC39-2FF0-F822-C8C9422B63C3}"/>
              </a:ext>
            </a:extLst>
          </p:cNvPr>
          <p:cNvSpPr txBox="1"/>
          <p:nvPr/>
        </p:nvSpPr>
        <p:spPr>
          <a:xfrm>
            <a:off x="4833156" y="4722281"/>
            <a:ext cx="1262844" cy="677108"/>
          </a:xfrm>
          <a:prstGeom prst="rect">
            <a:avLst/>
          </a:prstGeom>
          <a:noFill/>
        </p:spPr>
        <p:txBody>
          <a:bodyPr wrap="square" rtlCol="0">
            <a:spAutoFit/>
          </a:bodyPr>
          <a:lstStyle/>
          <a:p>
            <a:pPr algn="ctr"/>
            <a:r>
              <a:rPr lang="en-IN" sz="20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Set</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49.62%</a:t>
            </a:r>
            <a:endParaRPr lang="en-IN" sz="16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CA72E8A-CD24-9A13-B671-E14AABDFEBE2}"/>
              </a:ext>
            </a:extLst>
          </p:cNvPr>
          <p:cNvSpPr txBox="1"/>
          <p:nvPr/>
        </p:nvSpPr>
        <p:spPr>
          <a:xfrm>
            <a:off x="6981168" y="5759138"/>
            <a:ext cx="1262844" cy="677108"/>
          </a:xfrm>
          <a:prstGeom prst="rect">
            <a:avLst/>
          </a:prstGeom>
          <a:noFill/>
        </p:spPr>
        <p:txBody>
          <a:bodyPr wrap="square" rtlCol="0">
            <a:spAutoFit/>
          </a:bodyPr>
          <a:lstStyle/>
          <a:p>
            <a:pPr algn="ctr"/>
            <a:r>
              <a:rPr lang="en-IN" sz="20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Jeans</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1.27%</a:t>
            </a:r>
            <a:endParaRPr lang="en-IN" sz="16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9671FCA-E50F-ACDC-D984-B22EF2F7FE1E}"/>
              </a:ext>
            </a:extLst>
          </p:cNvPr>
          <p:cNvSpPr txBox="1"/>
          <p:nvPr/>
        </p:nvSpPr>
        <p:spPr>
          <a:xfrm>
            <a:off x="8302729" y="4496460"/>
            <a:ext cx="2101917" cy="677108"/>
          </a:xfrm>
          <a:prstGeom prst="rect">
            <a:avLst/>
          </a:prstGeom>
          <a:noFill/>
        </p:spPr>
        <p:txBody>
          <a:bodyPr wrap="square" rtlCol="0">
            <a:spAutoFit/>
          </a:bodyPr>
          <a:lstStyle/>
          <a:p>
            <a:pPr algn="ctr"/>
            <a:r>
              <a:rPr lang="en-IN" sz="20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Western Dress</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14.87%</a:t>
            </a:r>
            <a:endParaRPr lang="en-IN" sz="16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7938409F-CA2A-E782-0C23-82D6B5796519}"/>
              </a:ext>
            </a:extLst>
          </p:cNvPr>
          <p:cNvSpPr txBox="1"/>
          <p:nvPr/>
        </p:nvSpPr>
        <p:spPr>
          <a:xfrm>
            <a:off x="10404472" y="5832292"/>
            <a:ext cx="1616127" cy="677108"/>
          </a:xfrm>
          <a:prstGeom prst="rect">
            <a:avLst/>
          </a:prstGeom>
          <a:noFill/>
        </p:spPr>
        <p:txBody>
          <a:bodyPr wrap="square" rtlCol="0">
            <a:spAutoFit/>
          </a:bodyPr>
          <a:lstStyle/>
          <a:p>
            <a:pPr algn="ctr"/>
            <a:r>
              <a:rPr lang="en-IN" sz="20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Footwear</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1.07%</a:t>
            </a:r>
            <a:endParaRPr lang="en-IN" sz="16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A16067D8-7DD4-40B6-9B82-94F072346E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47592" y="2698045"/>
            <a:ext cx="1571548" cy="1513867"/>
          </a:xfrm>
          <a:prstGeom prst="rect">
            <a:avLst/>
          </a:prstGeom>
        </p:spPr>
      </p:pic>
      <p:sp>
        <p:nvSpPr>
          <p:cNvPr id="30" name="TextBox 29">
            <a:extLst>
              <a:ext uri="{FF2B5EF4-FFF2-40B4-BE49-F238E27FC236}">
                <a16:creationId xmlns:a16="http://schemas.microsoft.com/office/drawing/2014/main" id="{D07F3B60-8336-7AB2-539E-44BA916DAF13}"/>
              </a:ext>
            </a:extLst>
          </p:cNvPr>
          <p:cNvSpPr txBox="1"/>
          <p:nvPr/>
        </p:nvSpPr>
        <p:spPr>
          <a:xfrm>
            <a:off x="3301944" y="4045173"/>
            <a:ext cx="1262844" cy="677108"/>
          </a:xfrm>
          <a:prstGeom prst="rect">
            <a:avLst/>
          </a:prstGeom>
          <a:noFill/>
        </p:spPr>
        <p:txBody>
          <a:bodyPr wrap="square" rtlCol="0">
            <a:spAutoFit/>
          </a:bodyPr>
          <a:lstStyle/>
          <a:p>
            <a:pPr algn="ctr"/>
            <a:r>
              <a:rPr lang="en-IN" sz="2000" b="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Kurta</a:t>
            </a:r>
          </a:p>
          <a:p>
            <a:pPr algn="ctr"/>
            <a:r>
              <a:rPr lang="en-IN"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23.42%</a:t>
            </a:r>
            <a:endParaRPr lang="en-IN" sz="1600" b="1" dirty="0">
              <a:solidFill>
                <a:schemeClr val="accent6">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758BA49-CCD9-20B7-6CB3-57B558D06055}"/>
              </a:ext>
            </a:extLst>
          </p:cNvPr>
          <p:cNvSpPr txBox="1"/>
          <p:nvPr/>
        </p:nvSpPr>
        <p:spPr>
          <a:xfrm>
            <a:off x="1542116" y="1294295"/>
            <a:ext cx="9400131"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Ethnic sets and kurtas are the top choices, making up over 70% of total sales. </a:t>
            </a:r>
          </a:p>
          <a:p>
            <a:pPr marL="285750" indent="-285750">
              <a:buFont typeface="Wingdings" panose="05000000000000000000" pitchFamily="2" charset="2"/>
              <a:buChar char="§"/>
            </a:pPr>
            <a:endParaRPr lang="en-US" dirty="0">
              <a:solidFill>
                <a:schemeClr val="accent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Western dresses are picking up pace, while jeans and footwear see lower demand. </a:t>
            </a:r>
            <a:endParaRPr lang="en-IN" dirty="0"/>
          </a:p>
        </p:txBody>
      </p:sp>
      <p:sp>
        <p:nvSpPr>
          <p:cNvPr id="4" name="TextBox 3">
            <a:extLst>
              <a:ext uri="{FF2B5EF4-FFF2-40B4-BE49-F238E27FC236}">
                <a16:creationId xmlns:a16="http://schemas.microsoft.com/office/drawing/2014/main" id="{C14C5B20-264C-DE45-DB28-9136523F67CD}"/>
              </a:ext>
            </a:extLst>
          </p:cNvPr>
          <p:cNvSpPr txBox="1"/>
          <p:nvPr/>
        </p:nvSpPr>
        <p:spPr>
          <a:xfrm>
            <a:off x="2060962" y="376569"/>
            <a:ext cx="7757595" cy="461665"/>
          </a:xfrm>
          <a:prstGeom prst="rect">
            <a:avLst/>
          </a:prstGeom>
          <a:noFill/>
        </p:spPr>
        <p:txBody>
          <a:bodyPr wrap="square" rtlCol="0">
            <a:spAutoFit/>
          </a:bodyPr>
          <a:lstStyle/>
          <a:p>
            <a:pPr marL="342900" indent="-342900" algn="ctr">
              <a:buFont typeface="Wingdings" panose="05000000000000000000" pitchFamily="2" charset="2"/>
              <a:buChar char="q"/>
            </a:pPr>
            <a:r>
              <a:rPr lang="en-IN" sz="2400" b="1" dirty="0">
                <a:solidFill>
                  <a:schemeClr val="bg2">
                    <a:lumMod val="10000"/>
                  </a:schemeClr>
                </a:solidFill>
                <a:latin typeface="Arial" panose="020B0604020202020204" pitchFamily="34" charset="0"/>
                <a:cs typeface="Arial" panose="020B0604020202020204" pitchFamily="34" charset="0"/>
              </a:rPr>
              <a:t>Best-Selling Fashion Categories </a:t>
            </a:r>
            <a:r>
              <a:rPr lang="en-US" sz="2400" b="1" dirty="0">
                <a:solidFill>
                  <a:schemeClr val="bg2">
                    <a:lumMod val="10000"/>
                  </a:schemeClr>
                </a:solidFill>
                <a:latin typeface="Arial" panose="020B0604020202020204" pitchFamily="34" charset="0"/>
                <a:cs typeface="Arial" panose="020B0604020202020204" pitchFamily="34" charset="0"/>
              </a:rPr>
              <a:t> </a:t>
            </a:r>
            <a:endParaRPr lang="en-IN" sz="2400" dirty="0"/>
          </a:p>
        </p:txBody>
      </p:sp>
    </p:spTree>
    <p:extLst>
      <p:ext uri="{BB962C8B-B14F-4D97-AF65-F5344CB8AC3E}">
        <p14:creationId xmlns:p14="http://schemas.microsoft.com/office/powerpoint/2010/main" val="213991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6826220-B459-C27F-512F-E1EBBB794C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70469F-CD19-0EE9-57B2-BE9CD222A619}"/>
              </a:ext>
            </a:extLst>
          </p:cNvPr>
          <p:cNvSpPr txBox="1"/>
          <p:nvPr/>
        </p:nvSpPr>
        <p:spPr>
          <a:xfrm>
            <a:off x="798365" y="1115330"/>
            <a:ext cx="10923942" cy="5079724"/>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000" dirty="0">
                <a:solidFill>
                  <a:srgbClr val="660033"/>
                </a:solidFill>
                <a:latin typeface="Arial" panose="020B0604020202020204" pitchFamily="34" charset="0"/>
                <a:cs typeface="Arial" panose="020B0604020202020204" pitchFamily="34" charset="0"/>
              </a:rPr>
              <a:t>Adults (26–45 years) account for the highest share of sales (</a:t>
            </a:r>
            <a:r>
              <a:rPr lang="en-US" sz="2000" b="1" dirty="0">
                <a:solidFill>
                  <a:srgbClr val="660033"/>
                </a:solidFill>
                <a:latin typeface="Arial" panose="020B0604020202020204" pitchFamily="34" charset="0"/>
                <a:cs typeface="Arial" panose="020B0604020202020204" pitchFamily="34" charset="0"/>
              </a:rPr>
              <a:t>40.32%</a:t>
            </a:r>
            <a:r>
              <a:rPr lang="en-US" sz="2000" dirty="0">
                <a:solidFill>
                  <a:srgbClr val="660033"/>
                </a:solidFill>
                <a:latin typeface="Arial" panose="020B0604020202020204" pitchFamily="34" charset="0"/>
                <a:cs typeface="Arial" panose="020B0604020202020204" pitchFamily="34" charset="0"/>
              </a:rPr>
              <a:t>), followed by Middle-aged (30.12%), Young (17.43%), and Seniors (12.13%). </a:t>
            </a:r>
          </a:p>
          <a:p>
            <a:pPr marL="285750" indent="-285750">
              <a:lnSpc>
                <a:spcPct val="150000"/>
              </a:lnSpc>
              <a:buFont typeface="Wingdings" panose="05000000000000000000" pitchFamily="2" charset="2"/>
              <a:buChar char="§"/>
            </a:pPr>
            <a:r>
              <a:rPr lang="en-US" sz="2000" b="1" dirty="0">
                <a:solidFill>
                  <a:srgbClr val="660033"/>
                </a:solidFill>
                <a:latin typeface="Arial" panose="020B0604020202020204" pitchFamily="34" charset="0"/>
                <a:cs typeface="Arial" panose="020B0604020202020204" pitchFamily="34" charset="0"/>
              </a:rPr>
              <a:t>Sets (49.62%)</a:t>
            </a:r>
            <a:r>
              <a:rPr lang="en-US" sz="2000" dirty="0">
                <a:solidFill>
                  <a:srgbClr val="660033"/>
                </a:solidFill>
                <a:latin typeface="Arial" panose="020B0604020202020204" pitchFamily="34" charset="0"/>
                <a:cs typeface="Arial" panose="020B0604020202020204" pitchFamily="34" charset="0"/>
              </a:rPr>
              <a:t> and </a:t>
            </a:r>
            <a:r>
              <a:rPr lang="en-US" sz="2000" b="1" dirty="0">
                <a:solidFill>
                  <a:srgbClr val="660033"/>
                </a:solidFill>
                <a:latin typeface="Arial" panose="020B0604020202020204" pitchFamily="34" charset="0"/>
                <a:cs typeface="Arial" panose="020B0604020202020204" pitchFamily="34" charset="0"/>
              </a:rPr>
              <a:t>Kurtas (23.42%)</a:t>
            </a:r>
            <a:r>
              <a:rPr lang="en-US" sz="2000" dirty="0">
                <a:solidFill>
                  <a:srgbClr val="660033"/>
                </a:solidFill>
                <a:latin typeface="Arial" panose="020B0604020202020204" pitchFamily="34" charset="0"/>
                <a:cs typeface="Arial" panose="020B0604020202020204" pitchFamily="34" charset="0"/>
              </a:rPr>
              <a:t> dominate overall sales. Categories like Jeans and Footwear have significantly lower traction.</a:t>
            </a:r>
          </a:p>
          <a:p>
            <a:pPr marL="285750" indent="-285750">
              <a:lnSpc>
                <a:spcPct val="150000"/>
              </a:lnSpc>
              <a:buFont typeface="Wingdings" panose="05000000000000000000" pitchFamily="2" charset="2"/>
              <a:buChar char="§"/>
            </a:pPr>
            <a:r>
              <a:rPr lang="en-US" sz="2000" dirty="0">
                <a:solidFill>
                  <a:srgbClr val="660033"/>
                </a:solidFill>
                <a:latin typeface="Arial" panose="020B0604020202020204" pitchFamily="34" charset="0"/>
                <a:cs typeface="Arial" panose="020B0604020202020204" pitchFamily="34" charset="0"/>
              </a:rPr>
              <a:t>Most orders are successfully delivered (</a:t>
            </a:r>
            <a:r>
              <a:rPr lang="en-US" sz="2000" b="1" dirty="0">
                <a:solidFill>
                  <a:srgbClr val="660033"/>
                </a:solidFill>
                <a:latin typeface="Arial" panose="020B0604020202020204" pitchFamily="34" charset="0"/>
                <a:cs typeface="Arial" panose="020B0604020202020204" pitchFamily="34" charset="0"/>
              </a:rPr>
              <a:t>93.08%</a:t>
            </a:r>
            <a:r>
              <a:rPr lang="en-US" sz="2000" dirty="0">
                <a:solidFill>
                  <a:srgbClr val="660033"/>
                </a:solidFill>
                <a:latin typeface="Arial" panose="020B0604020202020204" pitchFamily="34" charset="0"/>
                <a:cs typeface="Arial" panose="020B0604020202020204" pitchFamily="34" charset="0"/>
              </a:rPr>
              <a:t>), but returns (</a:t>
            </a:r>
            <a:r>
              <a:rPr lang="en-US" sz="2000" b="1" dirty="0">
                <a:solidFill>
                  <a:srgbClr val="660033"/>
                </a:solidFill>
                <a:latin typeface="Arial" panose="020B0604020202020204" pitchFamily="34" charset="0"/>
                <a:cs typeface="Arial" panose="020B0604020202020204" pitchFamily="34" charset="0"/>
              </a:rPr>
              <a:t>3.4%</a:t>
            </a:r>
            <a:r>
              <a:rPr lang="en-US" sz="2000" dirty="0">
                <a:solidFill>
                  <a:srgbClr val="660033"/>
                </a:solidFill>
                <a:latin typeface="Arial" panose="020B0604020202020204" pitchFamily="34" charset="0"/>
                <a:cs typeface="Arial" panose="020B0604020202020204" pitchFamily="34" charset="0"/>
              </a:rPr>
              <a:t>), refunds (</a:t>
            </a:r>
            <a:r>
              <a:rPr lang="en-US" sz="2000" b="1" dirty="0">
                <a:solidFill>
                  <a:srgbClr val="660033"/>
                </a:solidFill>
                <a:latin typeface="Arial" panose="020B0604020202020204" pitchFamily="34" charset="0"/>
                <a:cs typeface="Arial" panose="020B0604020202020204" pitchFamily="34" charset="0"/>
              </a:rPr>
              <a:t>1.25%</a:t>
            </a:r>
            <a:r>
              <a:rPr lang="en-US" sz="2000" dirty="0">
                <a:solidFill>
                  <a:srgbClr val="660033"/>
                </a:solidFill>
                <a:latin typeface="Arial" panose="020B0604020202020204" pitchFamily="34" charset="0"/>
                <a:cs typeface="Arial" panose="020B0604020202020204" pitchFamily="34" charset="0"/>
              </a:rPr>
              <a:t>), and cancellations (</a:t>
            </a:r>
            <a:r>
              <a:rPr lang="en-US" sz="2000" b="1" dirty="0">
                <a:solidFill>
                  <a:srgbClr val="660033"/>
                </a:solidFill>
                <a:latin typeface="Arial" panose="020B0604020202020204" pitchFamily="34" charset="0"/>
                <a:cs typeface="Arial" panose="020B0604020202020204" pitchFamily="34" charset="0"/>
              </a:rPr>
              <a:t>2.28%</a:t>
            </a:r>
            <a:r>
              <a:rPr lang="en-US" sz="2000" dirty="0">
                <a:solidFill>
                  <a:srgbClr val="660033"/>
                </a:solidFill>
                <a:latin typeface="Arial" panose="020B0604020202020204" pitchFamily="34" charset="0"/>
                <a:cs typeface="Arial" panose="020B0604020202020204" pitchFamily="34" charset="0"/>
              </a:rPr>
              <a:t>) indicate post-order issues</a:t>
            </a:r>
          </a:p>
          <a:p>
            <a:pPr marL="285750" indent="-285750">
              <a:lnSpc>
                <a:spcPct val="150000"/>
              </a:lnSpc>
              <a:buFont typeface="Wingdings" panose="05000000000000000000" pitchFamily="2" charset="2"/>
              <a:buChar char="§"/>
            </a:pPr>
            <a:r>
              <a:rPr lang="en-US" sz="2000" dirty="0">
                <a:solidFill>
                  <a:srgbClr val="660033"/>
                </a:solidFill>
                <a:latin typeface="Arial" panose="020B0604020202020204" pitchFamily="34" charset="0"/>
                <a:cs typeface="Arial" panose="020B0604020202020204" pitchFamily="34" charset="0"/>
              </a:rPr>
              <a:t>Sales steadily increase from </a:t>
            </a:r>
            <a:r>
              <a:rPr lang="en-US" sz="2000" b="1" dirty="0">
                <a:solidFill>
                  <a:srgbClr val="660033"/>
                </a:solidFill>
                <a:latin typeface="Arial" panose="020B0604020202020204" pitchFamily="34" charset="0"/>
                <a:cs typeface="Arial" panose="020B0604020202020204" pitchFamily="34" charset="0"/>
              </a:rPr>
              <a:t>January to March</a:t>
            </a:r>
            <a:r>
              <a:rPr lang="en-US" sz="2000" dirty="0">
                <a:solidFill>
                  <a:srgbClr val="660033"/>
                </a:solidFill>
                <a:latin typeface="Arial" panose="020B0604020202020204" pitchFamily="34" charset="0"/>
                <a:cs typeface="Arial" panose="020B0604020202020204" pitchFamily="34" charset="0"/>
              </a:rPr>
              <a:t>, then drop during </a:t>
            </a:r>
            <a:r>
              <a:rPr lang="en-US" sz="2000" b="1" dirty="0">
                <a:solidFill>
                  <a:srgbClr val="660033"/>
                </a:solidFill>
                <a:latin typeface="Arial" panose="020B0604020202020204" pitchFamily="34" charset="0"/>
                <a:cs typeface="Arial" panose="020B0604020202020204" pitchFamily="34" charset="0"/>
              </a:rPr>
              <a:t>April to July</a:t>
            </a:r>
            <a:r>
              <a:rPr lang="en-US" sz="2000" dirty="0">
                <a:solidFill>
                  <a:srgbClr val="660033"/>
                </a:solidFill>
                <a:latin typeface="Arial" panose="020B0604020202020204" pitchFamily="34" charset="0"/>
                <a:cs typeface="Arial" panose="020B0604020202020204" pitchFamily="34" charset="0"/>
              </a:rPr>
              <a:t>, pick up slightly in </a:t>
            </a:r>
            <a:r>
              <a:rPr lang="en-US" sz="2000" b="1" dirty="0">
                <a:solidFill>
                  <a:srgbClr val="660033"/>
                </a:solidFill>
                <a:latin typeface="Arial" panose="020B0604020202020204" pitchFamily="34" charset="0"/>
                <a:cs typeface="Arial" panose="020B0604020202020204" pitchFamily="34" charset="0"/>
              </a:rPr>
              <a:t>August</a:t>
            </a:r>
            <a:r>
              <a:rPr lang="en-US" sz="2000" dirty="0">
                <a:solidFill>
                  <a:srgbClr val="660033"/>
                </a:solidFill>
                <a:latin typeface="Arial" panose="020B0604020202020204" pitchFamily="34" charset="0"/>
                <a:cs typeface="Arial" panose="020B0604020202020204" pitchFamily="34" charset="0"/>
              </a:rPr>
              <a:t>, and decline again from </a:t>
            </a:r>
            <a:r>
              <a:rPr lang="en-US" sz="2000" b="1" dirty="0">
                <a:solidFill>
                  <a:srgbClr val="660033"/>
                </a:solidFill>
                <a:latin typeface="Arial" panose="020B0604020202020204" pitchFamily="34" charset="0"/>
                <a:cs typeface="Arial" panose="020B0604020202020204" pitchFamily="34" charset="0"/>
              </a:rPr>
              <a:t>September onwards.</a:t>
            </a:r>
          </a:p>
          <a:p>
            <a:pPr marL="285750" indent="-285750">
              <a:lnSpc>
                <a:spcPct val="150000"/>
              </a:lnSpc>
              <a:buFont typeface="Wingdings" panose="05000000000000000000" pitchFamily="2" charset="2"/>
              <a:buChar char="§"/>
            </a:pPr>
            <a:r>
              <a:rPr lang="en-US" sz="2000" b="1" dirty="0">
                <a:solidFill>
                  <a:srgbClr val="660033"/>
                </a:solidFill>
                <a:latin typeface="Arial" panose="020B0604020202020204" pitchFamily="34" charset="0"/>
                <a:cs typeface="Arial" panose="020B0604020202020204" pitchFamily="34" charset="0"/>
              </a:rPr>
              <a:t>Bengaluru</a:t>
            </a:r>
            <a:r>
              <a:rPr lang="en-US" sz="2000" dirty="0">
                <a:solidFill>
                  <a:srgbClr val="660033"/>
                </a:solidFill>
                <a:latin typeface="Arial" panose="020B0604020202020204" pitchFamily="34" charset="0"/>
                <a:cs typeface="Arial" panose="020B0604020202020204" pitchFamily="34" charset="0"/>
              </a:rPr>
              <a:t> leads all cities by a wide margin, followed by Hyderabad and Delhi. Smaller cities like Surat, Lucknow, and Pune also show growing interest. </a:t>
            </a:r>
          </a:p>
          <a:p>
            <a:pPr marL="285750" indent="-285750">
              <a:lnSpc>
                <a:spcPct val="150000"/>
              </a:lnSpc>
              <a:buFont typeface="Wingdings" panose="05000000000000000000" pitchFamily="2" charset="2"/>
              <a:buChar char="§"/>
            </a:pPr>
            <a:r>
              <a:rPr lang="en-US" sz="2000" dirty="0">
                <a:solidFill>
                  <a:srgbClr val="660033"/>
                </a:solidFill>
                <a:latin typeface="Arial" panose="020B0604020202020204" pitchFamily="34" charset="0"/>
                <a:cs typeface="Arial" panose="020B0604020202020204" pitchFamily="34" charset="0"/>
              </a:rPr>
              <a:t>Female shoppers accounted for </a:t>
            </a:r>
            <a:r>
              <a:rPr lang="en-US" sz="2000" b="1" dirty="0">
                <a:solidFill>
                  <a:srgbClr val="660033"/>
                </a:solidFill>
                <a:latin typeface="Arial" panose="020B0604020202020204" pitchFamily="34" charset="0"/>
                <a:cs typeface="Arial" panose="020B0604020202020204" pitchFamily="34" charset="0"/>
              </a:rPr>
              <a:t>65%</a:t>
            </a:r>
            <a:r>
              <a:rPr lang="en-US" sz="2000" dirty="0">
                <a:solidFill>
                  <a:srgbClr val="660033"/>
                </a:solidFill>
                <a:latin typeface="Arial" panose="020B0604020202020204" pitchFamily="34" charset="0"/>
                <a:cs typeface="Arial" panose="020B0604020202020204" pitchFamily="34" charset="0"/>
              </a:rPr>
              <a:t> of total revenue.</a:t>
            </a:r>
          </a:p>
        </p:txBody>
      </p:sp>
      <p:sp>
        <p:nvSpPr>
          <p:cNvPr id="5" name="TextBox 4">
            <a:extLst>
              <a:ext uri="{FF2B5EF4-FFF2-40B4-BE49-F238E27FC236}">
                <a16:creationId xmlns:a16="http://schemas.microsoft.com/office/drawing/2014/main" id="{CB232071-C95E-0CCD-4F86-E5BE3BA1E8E7}"/>
              </a:ext>
            </a:extLst>
          </p:cNvPr>
          <p:cNvSpPr txBox="1"/>
          <p:nvPr/>
        </p:nvSpPr>
        <p:spPr>
          <a:xfrm>
            <a:off x="2130546" y="382249"/>
            <a:ext cx="7659974" cy="523220"/>
          </a:xfrm>
          <a:prstGeom prst="rect">
            <a:avLst/>
          </a:prstGeom>
          <a:noFill/>
        </p:spPr>
        <p:txBody>
          <a:bodyPr wrap="square" rtlCol="0">
            <a:spAutoFit/>
          </a:bodyPr>
          <a:lstStyle/>
          <a:p>
            <a:pPr algn="ctr"/>
            <a:r>
              <a:rPr lang="en-US" sz="2800" b="1" dirty="0">
                <a:solidFill>
                  <a:schemeClr val="tx2">
                    <a:lumMod val="50000"/>
                  </a:schemeClr>
                </a:solidFill>
                <a:latin typeface="Arial" panose="020B0604020202020204" pitchFamily="34" charset="0"/>
                <a:cs typeface="Arial" panose="020B0604020202020204" pitchFamily="34" charset="0"/>
              </a:rPr>
              <a:t>Insights</a:t>
            </a:r>
            <a:r>
              <a:rPr lang="en-US" sz="2400" b="1" dirty="0">
                <a:solidFill>
                  <a:schemeClr val="tx2">
                    <a:lumMod val="50000"/>
                  </a:schemeClr>
                </a:solidFill>
                <a:latin typeface="Arial" panose="020B0604020202020204" pitchFamily="34" charset="0"/>
                <a:cs typeface="Arial" panose="020B0604020202020204" pitchFamily="34" charset="0"/>
              </a:rPr>
              <a:t> </a:t>
            </a:r>
            <a:endParaRPr lang="en-IN" dirty="0"/>
          </a:p>
        </p:txBody>
      </p:sp>
    </p:spTree>
    <p:extLst>
      <p:ext uri="{BB962C8B-B14F-4D97-AF65-F5344CB8AC3E}">
        <p14:creationId xmlns:p14="http://schemas.microsoft.com/office/powerpoint/2010/main" val="15969864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8246573-BCEC-5EA1-33D5-3667471A0BC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203085B-4315-ACE1-1B7C-08FDCF2EB4B1}"/>
              </a:ext>
            </a:extLst>
          </p:cNvPr>
          <p:cNvSpPr txBox="1"/>
          <p:nvPr/>
        </p:nvSpPr>
        <p:spPr>
          <a:xfrm>
            <a:off x="2130546" y="218793"/>
            <a:ext cx="7659974" cy="523220"/>
          </a:xfrm>
          <a:prstGeom prst="rect">
            <a:avLst/>
          </a:prstGeom>
          <a:noFill/>
        </p:spPr>
        <p:txBody>
          <a:bodyPr wrap="square" rtlCol="0">
            <a:spAutoFit/>
          </a:bodyPr>
          <a:lstStyle/>
          <a:p>
            <a:pPr algn="ctr"/>
            <a:r>
              <a:rPr lang="en-US" sz="2800" b="1" dirty="0">
                <a:solidFill>
                  <a:schemeClr val="tx2">
                    <a:lumMod val="50000"/>
                  </a:schemeClr>
                </a:solidFill>
                <a:latin typeface="Arial" panose="020B0604020202020204" pitchFamily="34" charset="0"/>
                <a:cs typeface="Arial" panose="020B0604020202020204" pitchFamily="34" charset="0"/>
              </a:rPr>
              <a:t>Recommendation</a:t>
            </a:r>
            <a:r>
              <a:rPr lang="en-US" sz="2400" b="1" dirty="0">
                <a:solidFill>
                  <a:schemeClr val="tx2">
                    <a:lumMod val="50000"/>
                  </a:schemeClr>
                </a:solidFill>
                <a:latin typeface="Arial" panose="020B0604020202020204" pitchFamily="34" charset="0"/>
                <a:cs typeface="Arial" panose="020B0604020202020204" pitchFamily="34" charset="0"/>
              </a:rPr>
              <a:t> </a:t>
            </a:r>
            <a:endParaRPr lang="en-IN" dirty="0"/>
          </a:p>
        </p:txBody>
      </p:sp>
      <p:sp>
        <p:nvSpPr>
          <p:cNvPr id="4" name="Rectangle 1">
            <a:extLst>
              <a:ext uri="{FF2B5EF4-FFF2-40B4-BE49-F238E27FC236}">
                <a16:creationId xmlns:a16="http://schemas.microsoft.com/office/drawing/2014/main" id="{83477D2D-3318-9B75-4011-612DDD8BDD8F}"/>
              </a:ext>
            </a:extLst>
          </p:cNvPr>
          <p:cNvSpPr>
            <a:spLocks noChangeArrowheads="1"/>
          </p:cNvSpPr>
          <p:nvPr/>
        </p:nvSpPr>
        <p:spPr bwMode="auto">
          <a:xfrm>
            <a:off x="209864" y="1134399"/>
            <a:ext cx="692545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rgbClr val="660033"/>
                </a:solidFill>
                <a:effectLst/>
                <a:latin typeface="Arial" panose="020B0604020202020204" pitchFamily="34" charset="0"/>
              </a:rPr>
              <a:t>Prioritize best-selling categories</a:t>
            </a:r>
            <a:r>
              <a:rPr kumimoji="0" lang="en-US" altLang="en-US" sz="2000" b="0" i="0" u="none" strike="noStrike" cap="none" normalizeH="0" baseline="0" dirty="0">
                <a:ln>
                  <a:noFill/>
                </a:ln>
                <a:solidFill>
                  <a:srgbClr val="660033"/>
                </a:solidFill>
                <a:effectLst/>
                <a:latin typeface="Arial" panose="020B0604020202020204" pitchFamily="34" charset="0"/>
              </a:rPr>
              <a:t> (Sets, Kurtas) in stock planning, marketing, and homepage features.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ü"/>
            </a:pPr>
            <a:r>
              <a:rPr lang="en-US" altLang="en-US" sz="2000" b="1" dirty="0">
                <a:solidFill>
                  <a:srgbClr val="660033"/>
                </a:solidFill>
                <a:latin typeface="Arial" panose="020B0604020202020204" pitchFamily="34" charset="0"/>
              </a:rPr>
              <a:t>Monitor return/cancellation trends </a:t>
            </a:r>
            <a:r>
              <a:rPr lang="en-US" altLang="en-US" sz="2000" dirty="0">
                <a:solidFill>
                  <a:srgbClr val="660033"/>
                </a:solidFill>
                <a:latin typeface="Arial" panose="020B0604020202020204" pitchFamily="34" charset="0"/>
              </a:rPr>
              <a:t>monthly and work on improving post-order experience.</a:t>
            </a:r>
          </a:p>
          <a:p>
            <a:pPr marL="342900" indent="-342900" eaLnBrk="0" fontAlgn="base" hangingPunct="0">
              <a:spcBef>
                <a:spcPct val="0"/>
              </a:spcBef>
              <a:spcAft>
                <a:spcPct val="0"/>
              </a:spcAft>
              <a:buFont typeface="Wingdings" panose="05000000000000000000" pitchFamily="2" charset="2"/>
              <a:buChar char="ü"/>
            </a:pPr>
            <a:endParaRPr lang="en-US" altLang="en-US" sz="2000" b="1" dirty="0">
              <a:solidFill>
                <a:srgbClr val="660033"/>
              </a:solidFill>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ü"/>
            </a:pPr>
            <a:r>
              <a:rPr lang="en-US" altLang="en-US" sz="2000" b="1" dirty="0">
                <a:solidFill>
                  <a:srgbClr val="660033"/>
                </a:solidFill>
                <a:latin typeface="Arial" panose="020B0604020202020204" pitchFamily="34" charset="0"/>
              </a:rPr>
              <a:t>Localize marketing strategies </a:t>
            </a:r>
            <a:r>
              <a:rPr lang="en-US" altLang="en-US" sz="2000" dirty="0">
                <a:solidFill>
                  <a:srgbClr val="660033"/>
                </a:solidFill>
                <a:latin typeface="Arial" panose="020B0604020202020204" pitchFamily="34" charset="0"/>
              </a:rPr>
              <a:t>like</a:t>
            </a:r>
            <a:r>
              <a:rPr lang="en-US" altLang="en-US" sz="2000" b="1" dirty="0">
                <a:solidFill>
                  <a:srgbClr val="660033"/>
                </a:solidFill>
                <a:latin typeface="Arial" panose="020B0604020202020204" pitchFamily="34" charset="0"/>
              </a:rPr>
              <a:t> </a:t>
            </a:r>
            <a:r>
              <a:rPr lang="en-US" sz="2000" dirty="0">
                <a:solidFill>
                  <a:srgbClr val="660033"/>
                </a:solidFill>
                <a:latin typeface="Arial" panose="020B0604020202020204" pitchFamily="34" charset="0"/>
              </a:rPr>
              <a:t>Localized campaigns and faster delivery in top cities can maximize returns.</a:t>
            </a:r>
            <a:endParaRPr lang="en-US" altLang="en-US" sz="2000" dirty="0">
              <a:solidFill>
                <a:srgbClr val="660033"/>
              </a:solidFill>
              <a:latin typeface="Arial" panose="020B0604020202020204" pitchFamily="34" charset="0"/>
            </a:endParaRPr>
          </a:p>
          <a:p>
            <a:pPr eaLnBrk="0" fontAlgn="base" hangingPunct="0">
              <a:spcBef>
                <a:spcPct val="0"/>
              </a:spcBef>
              <a:spcAft>
                <a:spcPct val="0"/>
              </a:spcAft>
            </a:pPr>
            <a:endParaRPr lang="en-US" altLang="en-US" sz="2000" b="1" dirty="0">
              <a:solidFill>
                <a:srgbClr val="660033"/>
              </a:solidFill>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ü"/>
            </a:pPr>
            <a:r>
              <a:rPr lang="en-US" altLang="en-US" sz="2000" b="1" dirty="0">
                <a:solidFill>
                  <a:srgbClr val="660033"/>
                </a:solidFill>
                <a:latin typeface="Arial" panose="020B0604020202020204" pitchFamily="34" charset="0"/>
              </a:rPr>
              <a:t>Leverage customer demographics </a:t>
            </a:r>
            <a:r>
              <a:rPr lang="en-US" altLang="en-US" sz="2000" dirty="0">
                <a:solidFill>
                  <a:srgbClr val="660033"/>
                </a:solidFill>
                <a:latin typeface="Arial" panose="020B0604020202020204" pitchFamily="34" charset="0"/>
              </a:rPr>
              <a:t>(age, city, gender) for targeted ad strategies and loyalty offers.</a:t>
            </a:r>
          </a:p>
          <a:p>
            <a:pPr marL="342900" indent="-342900" eaLnBrk="0" fontAlgn="base" hangingPunct="0">
              <a:spcBef>
                <a:spcPct val="0"/>
              </a:spcBef>
              <a:spcAft>
                <a:spcPct val="0"/>
              </a:spcAft>
              <a:buFont typeface="Wingdings" panose="05000000000000000000" pitchFamily="2" charset="2"/>
              <a:buChar char="ü"/>
            </a:pPr>
            <a:endParaRPr lang="en-US" altLang="en-US" sz="2000" b="1" dirty="0">
              <a:solidFill>
                <a:srgbClr val="660033"/>
              </a:solidFill>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ü"/>
            </a:pPr>
            <a:r>
              <a:rPr lang="en-US" sz="2000" b="1" dirty="0">
                <a:solidFill>
                  <a:srgbClr val="660033"/>
                </a:solidFill>
                <a:latin typeface="Arial" panose="020B0604020202020204" pitchFamily="34" charset="0"/>
              </a:rPr>
              <a:t>Align seasonal campaigns </a:t>
            </a:r>
            <a:r>
              <a:rPr lang="en-US" sz="2000" dirty="0">
                <a:solidFill>
                  <a:srgbClr val="660033"/>
                </a:solidFill>
                <a:latin typeface="Arial" panose="020B0604020202020204" pitchFamily="34" charset="0"/>
              </a:rPr>
              <a:t>with peak sales months and Plan major launches, influencer collaborations and discounts around these high-traffic months.</a:t>
            </a:r>
            <a:endParaRPr lang="en-US" altLang="en-US" sz="2000" dirty="0">
              <a:solidFill>
                <a:srgbClr val="660033"/>
              </a:solidFill>
              <a:latin typeface="Arial" panose="020B0604020202020204" pitchFamily="34" charset="0"/>
            </a:endParaRPr>
          </a:p>
        </p:txBody>
      </p:sp>
      <p:pic>
        <p:nvPicPr>
          <p:cNvPr id="7" name="Picture 6">
            <a:extLst>
              <a:ext uri="{FF2B5EF4-FFF2-40B4-BE49-F238E27FC236}">
                <a16:creationId xmlns:a16="http://schemas.microsoft.com/office/drawing/2014/main" id="{8CD203D1-8404-8436-40E5-B16EE9B0D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320" y="1303676"/>
            <a:ext cx="5056680" cy="4812311"/>
          </a:xfrm>
          <a:prstGeom prst="rect">
            <a:avLst/>
          </a:prstGeom>
        </p:spPr>
      </p:pic>
    </p:spTree>
    <p:extLst>
      <p:ext uri="{BB962C8B-B14F-4D97-AF65-F5344CB8AC3E}">
        <p14:creationId xmlns:p14="http://schemas.microsoft.com/office/powerpoint/2010/main" val="404492900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 calcmode="lin" valueType="num">
                                      <p:cBhvr additive="base">
                                        <p:cTn id="3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EAD2"/>
        </a:solidFill>
        <a:effectLst/>
      </p:bgPr>
    </p:bg>
    <p:spTree>
      <p:nvGrpSpPr>
        <p:cNvPr id="1" name="">
          <a:extLst>
            <a:ext uri="{FF2B5EF4-FFF2-40B4-BE49-F238E27FC236}">
              <a16:creationId xmlns:a16="http://schemas.microsoft.com/office/drawing/2014/main" id="{E2C8248C-9CFE-B599-15D4-BB99F76C63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C85F65C-4BCD-10E0-66FB-781566140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446" y="0"/>
            <a:ext cx="6267554" cy="6858000"/>
          </a:xfrm>
          <a:prstGeom prst="rect">
            <a:avLst/>
          </a:prstGeom>
          <a:ln>
            <a:solidFill>
              <a:srgbClr val="FEEAD2"/>
            </a:solidFill>
          </a:ln>
        </p:spPr>
      </p:pic>
      <p:sp>
        <p:nvSpPr>
          <p:cNvPr id="6" name="TextBox 5">
            <a:extLst>
              <a:ext uri="{FF2B5EF4-FFF2-40B4-BE49-F238E27FC236}">
                <a16:creationId xmlns:a16="http://schemas.microsoft.com/office/drawing/2014/main" id="{F03AC0B7-F374-F4ED-4AC3-38503FFEA5CA}"/>
              </a:ext>
            </a:extLst>
          </p:cNvPr>
          <p:cNvSpPr txBox="1"/>
          <p:nvPr/>
        </p:nvSpPr>
        <p:spPr>
          <a:xfrm>
            <a:off x="743679" y="2607650"/>
            <a:ext cx="5096656" cy="1107996"/>
          </a:xfrm>
          <a:prstGeom prst="rect">
            <a:avLst/>
          </a:prstGeom>
          <a:noFill/>
        </p:spPr>
        <p:txBody>
          <a:bodyPr wrap="square" rtlCol="0">
            <a:spAutoFit/>
          </a:bodyPr>
          <a:lstStyle/>
          <a:p>
            <a:r>
              <a:rPr lang="en-IN" sz="6600" dirty="0">
                <a:solidFill>
                  <a:srgbClr val="FF0066"/>
                </a:solidFill>
                <a:latin typeface="Cascadia Mono SemiBold" panose="020B0609020000020004" pitchFamily="49" charset="0"/>
                <a:ea typeface="Cascadia Mono SemiBold" panose="020B0609020000020004" pitchFamily="49" charset="0"/>
                <a:cs typeface="Cascadia Mono SemiBold" panose="020B0609020000020004" pitchFamily="49" charset="0"/>
              </a:rPr>
              <a:t>Thank You!</a:t>
            </a:r>
            <a:endParaRPr lang="en-IN" dirty="0">
              <a:solidFill>
                <a:srgbClr val="FF0066"/>
              </a:solidFill>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Tree>
    <p:extLst>
      <p:ext uri="{BB962C8B-B14F-4D97-AF65-F5344CB8AC3E}">
        <p14:creationId xmlns:p14="http://schemas.microsoft.com/office/powerpoint/2010/main" val="2610345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47A6101C-90F4-5E67-AD03-ED1811D892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A188C02-3A3C-C742-6D7C-45F29B2F6BDF}"/>
              </a:ext>
            </a:extLst>
          </p:cNvPr>
          <p:cNvSpPr txBox="1"/>
          <p:nvPr/>
        </p:nvSpPr>
        <p:spPr>
          <a:xfrm>
            <a:off x="4724400" y="299804"/>
            <a:ext cx="2743200" cy="646331"/>
          </a:xfrm>
          <a:prstGeom prst="rect">
            <a:avLst/>
          </a:prstGeom>
          <a:noFill/>
        </p:spPr>
        <p:txBody>
          <a:bodyPr wrap="square" rtlCol="0">
            <a:spAutoFit/>
          </a:bodyPr>
          <a:lstStyle/>
          <a:p>
            <a:pPr algn="ctr"/>
            <a:r>
              <a:rPr lang="en-IN" sz="3600" b="1" dirty="0">
                <a:solidFill>
                  <a:srgbClr val="6600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Agenda</a:t>
            </a:r>
            <a:endParaRPr lang="en-IN" b="1" dirty="0">
              <a:solidFill>
                <a:srgbClr val="660033"/>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512910E1-8B4B-4DFC-AA4B-57AA9A96497B}"/>
              </a:ext>
            </a:extLst>
          </p:cNvPr>
          <p:cNvGrpSpPr/>
          <p:nvPr/>
        </p:nvGrpSpPr>
        <p:grpSpPr>
          <a:xfrm>
            <a:off x="1698896" y="719664"/>
            <a:ext cx="9049051" cy="5838532"/>
            <a:chOff x="1563985" y="724593"/>
            <a:chExt cx="9064030" cy="5838532"/>
          </a:xfrm>
        </p:grpSpPr>
        <p:cxnSp>
          <p:nvCxnSpPr>
            <p:cNvPr id="6" name="Straight Connector 5">
              <a:extLst>
                <a:ext uri="{FF2B5EF4-FFF2-40B4-BE49-F238E27FC236}">
                  <a16:creationId xmlns:a16="http://schemas.microsoft.com/office/drawing/2014/main" id="{DC89AF90-0438-6B8E-1EC7-3A1E39A083CF}"/>
                </a:ext>
              </a:extLst>
            </p:cNvPr>
            <p:cNvCxnSpPr>
              <a:cxnSpLocks/>
            </p:cNvCxnSpPr>
            <p:nvPr/>
          </p:nvCxnSpPr>
          <p:spPr>
            <a:xfrm flipH="1">
              <a:off x="6095998" y="1199213"/>
              <a:ext cx="2" cy="4871803"/>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67B36F-9AF0-EA42-8771-E23B7A212D63}"/>
                </a:ext>
              </a:extLst>
            </p:cNvPr>
            <p:cNvCxnSpPr>
              <a:cxnSpLocks/>
            </p:cNvCxnSpPr>
            <p:nvPr/>
          </p:nvCxnSpPr>
          <p:spPr>
            <a:xfrm>
              <a:off x="4317167" y="1199213"/>
              <a:ext cx="1778833"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48025C-DC94-49C3-752C-022CD1E6BCDC}"/>
                </a:ext>
              </a:extLst>
            </p:cNvPr>
            <p:cNvCxnSpPr>
              <a:cxnSpLocks/>
            </p:cNvCxnSpPr>
            <p:nvPr/>
          </p:nvCxnSpPr>
          <p:spPr>
            <a:xfrm>
              <a:off x="6096000" y="1951219"/>
              <a:ext cx="1778833"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299D7A-6D49-1F69-2006-2AAF9C097085}"/>
                </a:ext>
              </a:extLst>
            </p:cNvPr>
            <p:cNvCxnSpPr>
              <a:cxnSpLocks/>
            </p:cNvCxnSpPr>
            <p:nvPr/>
          </p:nvCxnSpPr>
          <p:spPr>
            <a:xfrm>
              <a:off x="4317166" y="2760688"/>
              <a:ext cx="1778833"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371A39-7592-84B6-B00A-6973274902E8}"/>
                </a:ext>
              </a:extLst>
            </p:cNvPr>
            <p:cNvCxnSpPr>
              <a:cxnSpLocks/>
            </p:cNvCxnSpPr>
            <p:nvPr/>
          </p:nvCxnSpPr>
          <p:spPr>
            <a:xfrm>
              <a:off x="6095999" y="3461478"/>
              <a:ext cx="1778833"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705C9E-FE3C-DC5D-2C18-74A019FCD519}"/>
                </a:ext>
              </a:extLst>
            </p:cNvPr>
            <p:cNvCxnSpPr>
              <a:cxnSpLocks/>
            </p:cNvCxnSpPr>
            <p:nvPr/>
          </p:nvCxnSpPr>
          <p:spPr>
            <a:xfrm>
              <a:off x="4317165" y="4304675"/>
              <a:ext cx="1778833"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7E19C0-2F39-D62C-03E5-D4EEE6A0119A}"/>
                </a:ext>
              </a:extLst>
            </p:cNvPr>
            <p:cNvCxnSpPr>
              <a:cxnSpLocks/>
            </p:cNvCxnSpPr>
            <p:nvPr/>
          </p:nvCxnSpPr>
          <p:spPr>
            <a:xfrm>
              <a:off x="6095998" y="5129134"/>
              <a:ext cx="1778833"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Arrow: Right 14">
              <a:extLst>
                <a:ext uri="{FF2B5EF4-FFF2-40B4-BE49-F238E27FC236}">
                  <a16:creationId xmlns:a16="http://schemas.microsoft.com/office/drawing/2014/main" id="{60E34765-E15D-C259-8A44-CFD1A5414DAE}"/>
                </a:ext>
              </a:extLst>
            </p:cNvPr>
            <p:cNvSpPr/>
            <p:nvPr/>
          </p:nvSpPr>
          <p:spPr>
            <a:xfrm flipH="1">
              <a:off x="1563985" y="724593"/>
              <a:ext cx="2753181" cy="984218"/>
            </a:xfrm>
            <a:prstGeom prst="rightArrow">
              <a:avLst/>
            </a:prstGeom>
            <a:gradFill>
              <a:gsLst>
                <a:gs pos="0">
                  <a:srgbClr val="CC99FF"/>
                </a:gs>
                <a:gs pos="100000">
                  <a:srgbClr val="FFCC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25000"/>
                    </a:schemeClr>
                  </a:solidFill>
                  <a:latin typeface="Arial" panose="020B0604020202020204" pitchFamily="34" charset="0"/>
                  <a:cs typeface="Arial" panose="020B0604020202020204" pitchFamily="34" charset="0"/>
                </a:rPr>
                <a:t>Introduction</a:t>
              </a:r>
              <a:endParaRPr lang="en-IN" b="1" dirty="0">
                <a:solidFill>
                  <a:schemeClr val="bg2">
                    <a:lumMod val="25000"/>
                  </a:schemeClr>
                </a:solidFill>
                <a:latin typeface="Arial" panose="020B0604020202020204" pitchFamily="34" charset="0"/>
                <a:cs typeface="Arial" panose="020B0604020202020204" pitchFamily="34" charset="0"/>
              </a:endParaRPr>
            </a:p>
          </p:txBody>
        </p:sp>
        <p:sp>
          <p:nvSpPr>
            <p:cNvPr id="16" name="Arrow: Right 15">
              <a:extLst>
                <a:ext uri="{FF2B5EF4-FFF2-40B4-BE49-F238E27FC236}">
                  <a16:creationId xmlns:a16="http://schemas.microsoft.com/office/drawing/2014/main" id="{A7668F40-B616-EF31-EA45-B28B35E5855F}"/>
                </a:ext>
              </a:extLst>
            </p:cNvPr>
            <p:cNvSpPr/>
            <p:nvPr/>
          </p:nvSpPr>
          <p:spPr>
            <a:xfrm flipH="1">
              <a:off x="1563985" y="2268579"/>
              <a:ext cx="2753181" cy="984218"/>
            </a:xfrm>
            <a:prstGeom prst="rightArrow">
              <a:avLst/>
            </a:prstGeom>
            <a:gradFill>
              <a:gsLst>
                <a:gs pos="0">
                  <a:srgbClr val="CC99FF"/>
                </a:gs>
                <a:gs pos="100000">
                  <a:srgbClr val="FFCC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25000"/>
                    </a:schemeClr>
                  </a:solidFill>
                  <a:latin typeface="Arial" panose="020B0604020202020204" pitchFamily="34" charset="0"/>
                  <a:cs typeface="Arial" panose="020B0604020202020204" pitchFamily="34" charset="0"/>
                </a:rPr>
                <a:t>Project Objective</a:t>
              </a:r>
              <a:endParaRPr lang="en-IN" b="1" dirty="0">
                <a:solidFill>
                  <a:schemeClr val="bg2">
                    <a:lumMod val="25000"/>
                  </a:schemeClr>
                </a:solidFill>
                <a:latin typeface="Arial" panose="020B0604020202020204" pitchFamily="34" charset="0"/>
                <a:cs typeface="Arial" panose="020B0604020202020204" pitchFamily="34" charset="0"/>
              </a:endParaRPr>
            </a:p>
          </p:txBody>
        </p:sp>
        <p:sp>
          <p:nvSpPr>
            <p:cNvPr id="17" name="Arrow: Right 16">
              <a:extLst>
                <a:ext uri="{FF2B5EF4-FFF2-40B4-BE49-F238E27FC236}">
                  <a16:creationId xmlns:a16="http://schemas.microsoft.com/office/drawing/2014/main" id="{746232AA-DE95-0F29-A151-F6CEDE380D26}"/>
                </a:ext>
              </a:extLst>
            </p:cNvPr>
            <p:cNvSpPr/>
            <p:nvPr/>
          </p:nvSpPr>
          <p:spPr>
            <a:xfrm flipH="1">
              <a:off x="1563985" y="3847610"/>
              <a:ext cx="2753178" cy="984218"/>
            </a:xfrm>
            <a:prstGeom prst="rightArrow">
              <a:avLst/>
            </a:prstGeom>
            <a:gradFill>
              <a:gsLst>
                <a:gs pos="0">
                  <a:srgbClr val="CC99FF"/>
                </a:gs>
                <a:gs pos="100000">
                  <a:srgbClr val="FFCC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25000"/>
                    </a:schemeClr>
                  </a:solidFill>
                  <a:latin typeface="Arial" panose="020B0604020202020204" pitchFamily="34" charset="0"/>
                  <a:cs typeface="Arial" panose="020B0604020202020204" pitchFamily="34" charset="0"/>
                </a:rPr>
                <a:t>Data Overview</a:t>
              </a:r>
              <a:endParaRPr lang="en-IN" b="1" dirty="0">
                <a:solidFill>
                  <a:schemeClr val="bg2">
                    <a:lumMod val="25000"/>
                  </a:schemeClr>
                </a:solidFill>
                <a:latin typeface="Arial" panose="020B0604020202020204" pitchFamily="34" charset="0"/>
                <a:cs typeface="Arial" panose="020B0604020202020204" pitchFamily="34" charset="0"/>
              </a:endParaRPr>
            </a:p>
          </p:txBody>
        </p:sp>
        <p:sp>
          <p:nvSpPr>
            <p:cNvPr id="18" name="Arrow: Right 17">
              <a:extLst>
                <a:ext uri="{FF2B5EF4-FFF2-40B4-BE49-F238E27FC236}">
                  <a16:creationId xmlns:a16="http://schemas.microsoft.com/office/drawing/2014/main" id="{F5DA26E5-9C55-32D7-E99C-0281CE5D7DCA}"/>
                </a:ext>
              </a:extLst>
            </p:cNvPr>
            <p:cNvSpPr/>
            <p:nvPr/>
          </p:nvSpPr>
          <p:spPr>
            <a:xfrm>
              <a:off x="7874830" y="1459110"/>
              <a:ext cx="2753183" cy="984218"/>
            </a:xfrm>
            <a:prstGeom prst="rightArrow">
              <a:avLst/>
            </a:prstGeom>
            <a:gradFill>
              <a:gsLst>
                <a:gs pos="0">
                  <a:srgbClr val="CC99FF"/>
                </a:gs>
                <a:gs pos="100000">
                  <a:srgbClr val="FFCC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25000"/>
                    </a:schemeClr>
                  </a:solidFill>
                  <a:latin typeface="Arial" panose="020B0604020202020204" pitchFamily="34" charset="0"/>
                  <a:cs typeface="Arial" panose="020B0604020202020204" pitchFamily="34" charset="0"/>
                </a:rPr>
                <a:t>Market Growth</a:t>
              </a:r>
              <a:endParaRPr lang="en-IN" b="1" dirty="0">
                <a:solidFill>
                  <a:schemeClr val="bg2">
                    <a:lumMod val="25000"/>
                  </a:schemeClr>
                </a:solidFill>
                <a:latin typeface="Arial" panose="020B0604020202020204" pitchFamily="34" charset="0"/>
                <a:cs typeface="Arial" panose="020B0604020202020204" pitchFamily="34" charset="0"/>
              </a:endParaRPr>
            </a:p>
          </p:txBody>
        </p:sp>
        <p:sp>
          <p:nvSpPr>
            <p:cNvPr id="19" name="Arrow: Right 18">
              <a:extLst>
                <a:ext uri="{FF2B5EF4-FFF2-40B4-BE49-F238E27FC236}">
                  <a16:creationId xmlns:a16="http://schemas.microsoft.com/office/drawing/2014/main" id="{39DB2079-C073-78F8-CD9B-EB50BF36407E}"/>
                </a:ext>
              </a:extLst>
            </p:cNvPr>
            <p:cNvSpPr/>
            <p:nvPr/>
          </p:nvSpPr>
          <p:spPr>
            <a:xfrm>
              <a:off x="7874830" y="2969369"/>
              <a:ext cx="2753185" cy="984218"/>
            </a:xfrm>
            <a:prstGeom prst="rightArrow">
              <a:avLst/>
            </a:prstGeom>
            <a:gradFill>
              <a:gsLst>
                <a:gs pos="0">
                  <a:srgbClr val="CC99FF"/>
                </a:gs>
                <a:gs pos="100000">
                  <a:srgbClr val="FFCC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25000"/>
                    </a:schemeClr>
                  </a:solidFill>
                  <a:latin typeface="Arial" panose="020B0604020202020204" pitchFamily="34" charset="0"/>
                  <a:cs typeface="Arial" panose="020B0604020202020204" pitchFamily="34" charset="0"/>
                </a:rPr>
                <a:t>Problem Statement</a:t>
              </a:r>
              <a:endParaRPr lang="en-IN" b="1" dirty="0">
                <a:solidFill>
                  <a:schemeClr val="bg2">
                    <a:lumMod val="25000"/>
                  </a:schemeClr>
                </a:solidFill>
                <a:latin typeface="Arial" panose="020B0604020202020204" pitchFamily="34" charset="0"/>
                <a:cs typeface="Arial" panose="020B0604020202020204" pitchFamily="34" charset="0"/>
              </a:endParaRPr>
            </a:p>
          </p:txBody>
        </p:sp>
        <p:sp>
          <p:nvSpPr>
            <p:cNvPr id="20" name="Arrow: Right 19">
              <a:extLst>
                <a:ext uri="{FF2B5EF4-FFF2-40B4-BE49-F238E27FC236}">
                  <a16:creationId xmlns:a16="http://schemas.microsoft.com/office/drawing/2014/main" id="{A61332A1-545A-D0CC-F167-49C0F47EADCF}"/>
                </a:ext>
              </a:extLst>
            </p:cNvPr>
            <p:cNvSpPr/>
            <p:nvPr/>
          </p:nvSpPr>
          <p:spPr>
            <a:xfrm>
              <a:off x="7874830" y="4637025"/>
              <a:ext cx="2753185" cy="984218"/>
            </a:xfrm>
            <a:prstGeom prst="rightArrow">
              <a:avLst/>
            </a:prstGeom>
            <a:gradFill>
              <a:gsLst>
                <a:gs pos="0">
                  <a:srgbClr val="CC99FF"/>
                </a:gs>
                <a:gs pos="100000">
                  <a:srgbClr val="FFCC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25000"/>
                    </a:schemeClr>
                  </a:solidFill>
                  <a:latin typeface="Arial" panose="020B0604020202020204" pitchFamily="34" charset="0"/>
                  <a:cs typeface="Arial" panose="020B0604020202020204" pitchFamily="34" charset="0"/>
                </a:rPr>
                <a:t>Insights</a:t>
              </a:r>
              <a:endParaRPr lang="en-IN" b="1" dirty="0">
                <a:solidFill>
                  <a:schemeClr val="bg2">
                    <a:lumMod val="25000"/>
                  </a:schemeClr>
                </a:solidFill>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612D7CF3-A276-BD82-0484-01A04E0EEECB}"/>
                </a:ext>
              </a:extLst>
            </p:cNvPr>
            <p:cNvCxnSpPr>
              <a:cxnSpLocks/>
            </p:cNvCxnSpPr>
            <p:nvPr/>
          </p:nvCxnSpPr>
          <p:spPr>
            <a:xfrm>
              <a:off x="4317163" y="6071016"/>
              <a:ext cx="1778833"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FB132F5E-835E-0F57-4A90-D06FD67374FC}"/>
                </a:ext>
              </a:extLst>
            </p:cNvPr>
            <p:cNvSpPr/>
            <p:nvPr/>
          </p:nvSpPr>
          <p:spPr>
            <a:xfrm flipH="1">
              <a:off x="1563985" y="5578907"/>
              <a:ext cx="2753178" cy="984218"/>
            </a:xfrm>
            <a:prstGeom prst="rightArrow">
              <a:avLst/>
            </a:prstGeom>
            <a:gradFill>
              <a:gsLst>
                <a:gs pos="0">
                  <a:srgbClr val="CC99FF"/>
                </a:gs>
                <a:gs pos="100000">
                  <a:srgbClr val="FFCC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2">
                      <a:lumMod val="25000"/>
                    </a:schemeClr>
                  </a:solidFill>
                  <a:latin typeface="Arial" panose="020B0604020202020204" pitchFamily="34" charset="0"/>
                  <a:cs typeface="Arial" panose="020B0604020202020204" pitchFamily="34" charset="0"/>
                </a:rPr>
                <a:t>Recommendations</a:t>
              </a:r>
              <a:endParaRPr lang="en-IN" b="1" dirty="0">
                <a:solidFill>
                  <a:schemeClr val="bg2">
                    <a:lumMod val="2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4028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9CE3A-65DA-6C2A-072E-84EE324E670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49C6B83-C533-37EE-14B2-BC7EA9181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5D7B1CC-4514-04F1-DB89-7C78877A510C}"/>
              </a:ext>
            </a:extLst>
          </p:cNvPr>
          <p:cNvSpPr txBox="1"/>
          <p:nvPr/>
        </p:nvSpPr>
        <p:spPr>
          <a:xfrm>
            <a:off x="3833648" y="220717"/>
            <a:ext cx="4524703" cy="584775"/>
          </a:xfrm>
          <a:prstGeom prst="rect">
            <a:avLst/>
          </a:prstGeom>
          <a:noFill/>
        </p:spPr>
        <p:txBody>
          <a:bodyPr wrap="square" rtlCol="0">
            <a:spAutoFit/>
          </a:bodyPr>
          <a:lstStyle/>
          <a:p>
            <a:pPr algn="ctr"/>
            <a:r>
              <a:rPr lang="en-IN" sz="3200"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Introduction</a:t>
            </a:r>
            <a:endParaRPr lang="en-IN"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83B75B15-2719-9778-7F91-711687E2F2F0}"/>
              </a:ext>
            </a:extLst>
          </p:cNvPr>
          <p:cNvSpPr txBox="1"/>
          <p:nvPr/>
        </p:nvSpPr>
        <p:spPr>
          <a:xfrm>
            <a:off x="662152" y="1061174"/>
            <a:ext cx="10941269" cy="523220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Fashion is not just a product—it's an experience, an expression of identity, and one of the fastest-evolving global industries. With digital transformation, the fashion industry has seen a massive shift toward online shopping, driven by convenience, affordability, and variety.</a:t>
            </a:r>
          </a:p>
          <a:p>
            <a:endParaRPr lang="en-US" dirty="0">
              <a:latin typeface="Arial" panose="020B0604020202020204" pitchFamily="34" charset="0"/>
              <a:cs typeface="Arial" panose="020B0604020202020204" pitchFamily="34" charset="0"/>
            </a:endParaRPr>
          </a:p>
          <a:p>
            <a:r>
              <a:rPr lang="en-US" dirty="0"/>
              <a:t>👗 </a:t>
            </a:r>
            <a:r>
              <a:rPr lang="en-US" sz="2400" b="1" dirty="0">
                <a:solidFill>
                  <a:schemeClr val="tx2">
                    <a:lumMod val="75000"/>
                  </a:schemeClr>
                </a:solidFill>
                <a:latin typeface="Arial" panose="020B0604020202020204" pitchFamily="34" charset="0"/>
                <a:cs typeface="Arial" panose="020B0604020202020204" pitchFamily="34" charset="0"/>
              </a:rPr>
              <a:t>Why This Analysis is Important</a:t>
            </a:r>
          </a:p>
          <a:p>
            <a:endParaRPr lang="en-US" dirty="0">
              <a:solidFill>
                <a:schemeClr val="tx2">
                  <a:lumMod val="75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Fast Adoption</a:t>
            </a:r>
            <a:r>
              <a:rPr lang="en-US" sz="2000" dirty="0">
                <a:latin typeface="Arial" panose="020B0604020202020204" pitchFamily="34" charset="0"/>
                <a:cs typeface="Arial" panose="020B0604020202020204" pitchFamily="34" charset="0"/>
              </a:rPr>
              <a:t>: Consumers today are more trend-conscious and make quick purchase decisions through online platforms.</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Convenience First</a:t>
            </a:r>
            <a:r>
              <a:rPr lang="en-US" sz="2000" dirty="0">
                <a:latin typeface="Arial" panose="020B0604020202020204" pitchFamily="34" charset="0"/>
                <a:cs typeface="Arial" panose="020B0604020202020204" pitchFamily="34" charset="0"/>
              </a:rPr>
              <a:t>: Online platforms like Flipkart, Amazon, and Myntra offer home delivery, easy returns, and size filters, making fashion accessible to every household.</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q"/>
            </a:pPr>
            <a:r>
              <a:rPr lang="en-US" sz="2000" b="1" dirty="0">
                <a:latin typeface="Arial" panose="020B0604020202020204" pitchFamily="34" charset="0"/>
                <a:cs typeface="Arial" panose="020B0604020202020204" pitchFamily="34" charset="0"/>
              </a:rPr>
              <a:t>Competitive Edge</a:t>
            </a:r>
            <a:r>
              <a:rPr lang="en-US" sz="2000" dirty="0">
                <a:latin typeface="Arial" panose="020B0604020202020204" pitchFamily="34" charset="0"/>
                <a:cs typeface="Arial" panose="020B0604020202020204" pitchFamily="34" charset="0"/>
              </a:rPr>
              <a:t>: For fashion retailers, understanding customer behavior, seasonal trends, and channel performance is critical to staying ahead of the curve.</a:t>
            </a:r>
          </a:p>
          <a:p>
            <a:endParaRPr lang="en-IN" dirty="0"/>
          </a:p>
        </p:txBody>
      </p:sp>
    </p:spTree>
    <p:extLst>
      <p:ext uri="{BB962C8B-B14F-4D97-AF65-F5344CB8AC3E}">
        <p14:creationId xmlns:p14="http://schemas.microsoft.com/office/powerpoint/2010/main" val="19736754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8E82E-D2B3-EDAD-F17E-872EDC41C75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7EF5296-C9E2-4A22-BCC9-28069A696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TextBox 3">
            <a:extLst>
              <a:ext uri="{FF2B5EF4-FFF2-40B4-BE49-F238E27FC236}">
                <a16:creationId xmlns:a16="http://schemas.microsoft.com/office/drawing/2014/main" id="{1E171430-DAB9-F5EC-BB83-0292001E9725}"/>
              </a:ext>
            </a:extLst>
          </p:cNvPr>
          <p:cNvSpPr txBox="1"/>
          <p:nvPr/>
        </p:nvSpPr>
        <p:spPr>
          <a:xfrm>
            <a:off x="3833648" y="272236"/>
            <a:ext cx="4524703" cy="584775"/>
          </a:xfrm>
          <a:prstGeom prst="rect">
            <a:avLst/>
          </a:prstGeom>
          <a:noFill/>
        </p:spPr>
        <p:txBody>
          <a:bodyPr wrap="square" rtlCol="0">
            <a:spAutoFit/>
          </a:bodyPr>
          <a:lstStyle/>
          <a:p>
            <a:pPr algn="ctr"/>
            <a:r>
              <a:rPr lang="en-IN" sz="3200" dirty="0">
                <a:solidFill>
                  <a:schemeClr val="accent2">
                    <a:lumMod val="75000"/>
                  </a:schemeClr>
                </a:solidFill>
                <a:latin typeface="Aharoni" panose="02010803020104030203" pitchFamily="2" charset="-79"/>
                <a:cs typeface="Aharoni" panose="02010803020104030203" pitchFamily="2" charset="-79"/>
              </a:rPr>
              <a:t>Market Growth</a:t>
            </a:r>
            <a:endParaRPr lang="en-IN"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Rectangle 1">
            <a:extLst>
              <a:ext uri="{FF2B5EF4-FFF2-40B4-BE49-F238E27FC236}">
                <a16:creationId xmlns:a16="http://schemas.microsoft.com/office/drawing/2014/main" id="{B2EC1492-9F87-8865-7903-A2AE3AF91EEC}"/>
              </a:ext>
            </a:extLst>
          </p:cNvPr>
          <p:cNvSpPr>
            <a:spLocks noChangeArrowheads="1"/>
          </p:cNvSpPr>
          <p:nvPr/>
        </p:nvSpPr>
        <p:spPr bwMode="auto">
          <a:xfrm>
            <a:off x="788403" y="857011"/>
            <a:ext cx="11214280" cy="4867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Indian online fashion market is projected to </a:t>
            </a:r>
            <a:r>
              <a:rPr kumimoji="0" lang="en-US" altLang="en-US" sz="2000" b="1" i="0" u="none" strike="noStrike" cap="none" normalizeH="0" baseline="0" dirty="0">
                <a:ln>
                  <a:noFill/>
                </a:ln>
                <a:solidFill>
                  <a:schemeClr val="tx1"/>
                </a:solidFill>
                <a:effectLst/>
                <a:latin typeface="Arial" panose="020B0604020202020204" pitchFamily="34" charset="0"/>
              </a:rPr>
              <a:t>grow at 18–20% CAGR</a:t>
            </a:r>
            <a:r>
              <a:rPr kumimoji="0" lang="en-US" altLang="en-US" sz="2000" b="0" i="0" u="none" strike="noStrike" cap="none" normalizeH="0" baseline="0" dirty="0">
                <a:ln>
                  <a:noFill/>
                </a:ln>
                <a:solidFill>
                  <a:schemeClr val="tx1"/>
                </a:solidFill>
                <a:effectLst/>
                <a:latin typeface="Arial" panose="020B0604020202020204" pitchFamily="34" charset="0"/>
              </a:rPr>
              <a:t>, reaching ₹2.5 lakh crores by 2027.</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More than </a:t>
            </a:r>
            <a:r>
              <a:rPr kumimoji="0" lang="en-US" altLang="en-US" sz="2000" b="1" i="0" u="none" strike="noStrike" cap="none" normalizeH="0" baseline="0" dirty="0">
                <a:ln>
                  <a:noFill/>
                </a:ln>
                <a:solidFill>
                  <a:schemeClr val="tx1"/>
                </a:solidFill>
                <a:effectLst/>
                <a:latin typeface="Arial" panose="020B0604020202020204" pitchFamily="34" charset="0"/>
              </a:rPr>
              <a:t>50% of Gen Z and millennials</a:t>
            </a:r>
            <a:r>
              <a:rPr kumimoji="0" lang="en-US" altLang="en-US" sz="2000" b="0" i="0" u="none" strike="noStrike" cap="none" normalizeH="0" baseline="0" dirty="0">
                <a:ln>
                  <a:noFill/>
                </a:ln>
                <a:solidFill>
                  <a:schemeClr val="tx1"/>
                </a:solidFill>
                <a:effectLst/>
                <a:latin typeface="Arial" panose="020B0604020202020204" pitchFamily="34" charset="0"/>
              </a:rPr>
              <a:t> shop fashion online at least once a month.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Return and refund trends </a:t>
            </a:r>
            <a:r>
              <a:rPr kumimoji="0" lang="en-US" altLang="en-US" sz="2000" b="1" i="0" u="none" strike="noStrike" cap="none" normalizeH="0" baseline="0" dirty="0">
                <a:ln>
                  <a:noFill/>
                </a:ln>
                <a:solidFill>
                  <a:schemeClr val="tx1"/>
                </a:solidFill>
                <a:effectLst/>
                <a:latin typeface="Arial" panose="020B0604020202020204" pitchFamily="34" charset="0"/>
              </a:rPr>
              <a:t>directly affect profit margins</a:t>
            </a:r>
            <a:r>
              <a:rPr kumimoji="0" lang="en-US" altLang="en-US" sz="2000" b="0" i="0" u="none" strike="noStrike" cap="none" normalizeH="0" baseline="0" dirty="0">
                <a:ln>
                  <a:noFill/>
                </a:ln>
                <a:solidFill>
                  <a:schemeClr val="tx1"/>
                </a:solidFill>
                <a:effectLst/>
                <a:latin typeface="Arial" panose="020B0604020202020204" pitchFamily="34" charset="0"/>
              </a:rPr>
              <a:t>, hence monitoring them is key.</a:t>
            </a: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2000" dirty="0">
              <a:latin typeface="Arial" panose="020B0604020202020204" pitchFamily="34" charset="0"/>
            </a:endParaRPr>
          </a:p>
          <a:p>
            <a:r>
              <a:rPr lang="en-US" sz="2000" dirty="0"/>
              <a:t>🛍️ </a:t>
            </a:r>
            <a:r>
              <a:rPr lang="en-US" sz="2400" b="1" dirty="0">
                <a:solidFill>
                  <a:schemeClr val="tx2">
                    <a:lumMod val="75000"/>
                  </a:schemeClr>
                </a:solidFill>
              </a:rPr>
              <a:t>Customer Perspective</a:t>
            </a:r>
          </a:p>
          <a:p>
            <a:pPr marL="342900" indent="-342900">
              <a:buFont typeface="Wingdings" panose="05000000000000000000" pitchFamily="2" charset="2"/>
              <a:buChar char="ü"/>
            </a:pPr>
            <a:endParaRPr lang="en-US" sz="2000" b="1" dirty="0"/>
          </a:p>
          <a:p>
            <a:pPr marL="342900" indent="-342900">
              <a:lnSpc>
                <a:spcPct val="150000"/>
              </a:lnSpc>
              <a:buFont typeface="Wingdings" panose="05000000000000000000" pitchFamily="2" charset="2"/>
              <a:buChar char="ü"/>
            </a:pPr>
            <a:r>
              <a:rPr lang="en-US" sz="2000" b="1" dirty="0"/>
              <a:t>Personalized recommendations</a:t>
            </a:r>
            <a:endParaRPr lang="en-US" sz="2000" dirty="0"/>
          </a:p>
          <a:p>
            <a:pPr marL="342900" indent="-342900">
              <a:lnSpc>
                <a:spcPct val="150000"/>
              </a:lnSpc>
              <a:buFont typeface="Wingdings" panose="05000000000000000000" pitchFamily="2" charset="2"/>
              <a:buChar char="ü"/>
            </a:pPr>
            <a:r>
              <a:rPr lang="en-US" sz="2000" b="1" dirty="0"/>
              <a:t>Quick delivery &amp; easy return</a:t>
            </a:r>
            <a:endParaRPr lang="en-US" sz="2000" dirty="0"/>
          </a:p>
          <a:p>
            <a:pPr marL="342900" indent="-342900">
              <a:lnSpc>
                <a:spcPct val="150000"/>
              </a:lnSpc>
              <a:buFont typeface="Wingdings" panose="05000000000000000000" pitchFamily="2" charset="2"/>
              <a:buChar char="ü"/>
            </a:pPr>
            <a:r>
              <a:rPr lang="en-US" sz="2000" b="1" dirty="0"/>
              <a:t>Trendy and budget-friendly options</a:t>
            </a:r>
            <a:endParaRPr lang="en-US" sz="2000" dirty="0"/>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3B96501-1A75-F920-71C7-CFD76DA7B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297" y="2774731"/>
            <a:ext cx="5286702" cy="4083269"/>
          </a:xfrm>
          <a:prstGeom prst="rect">
            <a:avLst/>
          </a:prstGeom>
        </p:spPr>
      </p:pic>
    </p:spTree>
    <p:extLst>
      <p:ext uri="{BB962C8B-B14F-4D97-AF65-F5344CB8AC3E}">
        <p14:creationId xmlns:p14="http://schemas.microsoft.com/office/powerpoint/2010/main" val="32496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1000"/>
                                        <p:tgtEl>
                                          <p:spTgt spid="2">
                                            <p:txEl>
                                              <p:pRg st="8" end="8"/>
                                            </p:txEl>
                                          </p:spTgt>
                                        </p:tgtEl>
                                      </p:cBhvr>
                                    </p:animEffect>
                                    <p:anim calcmode="lin" valueType="num">
                                      <p:cBhvr>
                                        <p:cTn id="5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DA077-0498-956F-A5C4-62B395863FE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583D7A1-9602-87EE-A6D7-67120154D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sp>
        <p:nvSpPr>
          <p:cNvPr id="4" name="TextBox 3">
            <a:extLst>
              <a:ext uri="{FF2B5EF4-FFF2-40B4-BE49-F238E27FC236}">
                <a16:creationId xmlns:a16="http://schemas.microsoft.com/office/drawing/2014/main" id="{871E77BD-F20F-9280-5B53-3EB81BA1D405}"/>
              </a:ext>
            </a:extLst>
          </p:cNvPr>
          <p:cNvSpPr txBox="1"/>
          <p:nvPr/>
        </p:nvSpPr>
        <p:spPr>
          <a:xfrm>
            <a:off x="3833647" y="336256"/>
            <a:ext cx="4524703" cy="584775"/>
          </a:xfrm>
          <a:prstGeom prst="rect">
            <a:avLst/>
          </a:prstGeom>
          <a:noFill/>
        </p:spPr>
        <p:txBody>
          <a:bodyPr wrap="square" rtlCol="0">
            <a:spAutoFit/>
          </a:bodyPr>
          <a:lstStyle/>
          <a:p>
            <a:pPr algn="ctr"/>
            <a:r>
              <a:rPr lang="en-IN" sz="3200"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Project Objective</a:t>
            </a:r>
            <a:endParaRPr lang="en-IN"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2" name="TextBox 1">
            <a:extLst>
              <a:ext uri="{FF2B5EF4-FFF2-40B4-BE49-F238E27FC236}">
                <a16:creationId xmlns:a16="http://schemas.microsoft.com/office/drawing/2014/main" id="{6BA4F250-ECE8-BA1B-2774-8272A3119AF7}"/>
              </a:ext>
            </a:extLst>
          </p:cNvPr>
          <p:cNvSpPr txBox="1"/>
          <p:nvPr/>
        </p:nvSpPr>
        <p:spPr>
          <a:xfrm>
            <a:off x="1389086" y="1257287"/>
            <a:ext cx="9773587" cy="2805320"/>
          </a:xfrm>
          <a:prstGeom prst="rect">
            <a:avLst/>
          </a:prstGeom>
          <a:noFill/>
        </p:spPr>
        <p:txBody>
          <a:bodyPr wrap="square" rtlCol="0">
            <a:spAutoFit/>
          </a:bodyPr>
          <a:lstStyle/>
          <a:p>
            <a:pPr>
              <a:lnSpc>
                <a:spcPct val="150000"/>
              </a:lnSpc>
            </a:pPr>
            <a:r>
              <a:rPr lang="en-US" sz="2000" dirty="0">
                <a:solidFill>
                  <a:schemeClr val="accent2">
                    <a:lumMod val="50000"/>
                  </a:schemeClr>
                </a:solidFill>
                <a:latin typeface="Arial" panose="020B0604020202020204" pitchFamily="34" charset="0"/>
                <a:cs typeface="Arial" panose="020B0604020202020204" pitchFamily="34" charset="0"/>
              </a:rPr>
              <a:t>	The objective of this analysis is to explore and interpret sales data from multiple fashion e-commerce platforms for the year 2023, covering both men’s and women’s product categories. By identifying high-performing segments, seasonal patterns, and platform-specific trends, this project aims to generate actionable insights that can optimize sales planning, reduce returns, and guide targeted marketing strategies for 2024.	</a:t>
            </a:r>
            <a:endParaRPr lang="en-IN" sz="2000"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518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DCCC5-7B3B-2B46-B748-DC98CAFB49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2528788-2B52-35CD-8AB4-7538DCF60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TextBox 3">
            <a:extLst>
              <a:ext uri="{FF2B5EF4-FFF2-40B4-BE49-F238E27FC236}">
                <a16:creationId xmlns:a16="http://schemas.microsoft.com/office/drawing/2014/main" id="{572ACAF6-482A-4D1A-4A98-1EFC3B6F0E0B}"/>
              </a:ext>
            </a:extLst>
          </p:cNvPr>
          <p:cNvSpPr txBox="1"/>
          <p:nvPr/>
        </p:nvSpPr>
        <p:spPr>
          <a:xfrm>
            <a:off x="3833648" y="220717"/>
            <a:ext cx="4524703" cy="584775"/>
          </a:xfrm>
          <a:prstGeom prst="rect">
            <a:avLst/>
          </a:prstGeom>
          <a:noFill/>
        </p:spPr>
        <p:txBody>
          <a:bodyPr wrap="square" rtlCol="0">
            <a:spAutoFit/>
          </a:bodyPr>
          <a:lstStyle/>
          <a:p>
            <a:pPr algn="ctr"/>
            <a:r>
              <a:rPr lang="en-IN" sz="3200"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Problem Statement</a:t>
            </a:r>
            <a:endParaRPr lang="en-IN"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6" name="Rectangle 1">
            <a:extLst>
              <a:ext uri="{FF2B5EF4-FFF2-40B4-BE49-F238E27FC236}">
                <a16:creationId xmlns:a16="http://schemas.microsoft.com/office/drawing/2014/main" id="{0D575B5E-47E7-024F-7094-3DF56780C8B3}"/>
              </a:ext>
            </a:extLst>
          </p:cNvPr>
          <p:cNvSpPr>
            <a:spLocks noChangeArrowheads="1"/>
          </p:cNvSpPr>
          <p:nvPr/>
        </p:nvSpPr>
        <p:spPr bwMode="auto">
          <a:xfrm>
            <a:off x="1128976" y="896782"/>
            <a:ext cx="9934045" cy="295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solidFill>
                  <a:schemeClr val="accent2">
                    <a:lumMod val="50000"/>
                  </a:schemeClr>
                </a:solidFill>
                <a:latin typeface="Arial" panose="020B0604020202020204" pitchFamily="34" charset="0"/>
                <a:cs typeface="Arial" panose="020B0604020202020204" pitchFamily="34" charset="0"/>
              </a:rPr>
              <a:t>The fashion e-commerce industry is booming, but rising competition, shifting customer preferences, and high return rates are making it harder for brands to stay ahead. In 2023, with countless orders across platforms, categories, and regions, key questions emerged: Which products truly drive revenue? What triggers returns? When do sales peak — and why do they dip?</a:t>
            </a:r>
          </a:p>
          <a:p>
            <a:r>
              <a:rPr lang="en-US" sz="2000" dirty="0">
                <a:solidFill>
                  <a:schemeClr val="accent2">
                    <a:lumMod val="50000"/>
                  </a:schemeClr>
                </a:solidFill>
                <a:latin typeface="Arial" panose="020B0604020202020204" pitchFamily="34" charset="0"/>
                <a:cs typeface="Arial" panose="020B0604020202020204" pitchFamily="34" charset="0"/>
              </a:rPr>
              <a:t>Without clear visibility into customer behavior and sales trends, brands risk making decisions in the dark. This analysis aims to uncover what worked (and what didn’t) in 2023 to help fashion retailers plan smarter and grow stronger in 2024.</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accent2">
                  <a:lumMod val="50000"/>
                </a:schemeClr>
              </a:solidFill>
              <a:effectLst/>
              <a:latin typeface="Arial" panose="020B0604020202020204" pitchFamily="34" charset="0"/>
            </a:endParaRPr>
          </a:p>
        </p:txBody>
      </p:sp>
      <p:pic>
        <p:nvPicPr>
          <p:cNvPr id="8" name="Picture 7">
            <a:extLst>
              <a:ext uri="{FF2B5EF4-FFF2-40B4-BE49-F238E27FC236}">
                <a16:creationId xmlns:a16="http://schemas.microsoft.com/office/drawing/2014/main" id="{41547EA1-F8A8-F0C8-8B50-ACEB4CB33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556" y="3429000"/>
            <a:ext cx="6945442" cy="3429000"/>
          </a:xfrm>
          <a:prstGeom prst="rect">
            <a:avLst/>
          </a:prstGeom>
        </p:spPr>
      </p:pic>
    </p:spTree>
    <p:extLst>
      <p:ext uri="{BB962C8B-B14F-4D97-AF65-F5344CB8AC3E}">
        <p14:creationId xmlns:p14="http://schemas.microsoft.com/office/powerpoint/2010/main" val="268177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9635A-4AD8-FA47-9E9D-1F830E73066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DB1C81A-327D-7148-116D-DD25C2F21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477"/>
            <a:ext cx="12192000" cy="6858000"/>
          </a:xfrm>
          <a:prstGeom prst="rect">
            <a:avLst/>
          </a:prstGeom>
        </p:spPr>
      </p:pic>
      <p:sp>
        <p:nvSpPr>
          <p:cNvPr id="4" name="TextBox 3">
            <a:extLst>
              <a:ext uri="{FF2B5EF4-FFF2-40B4-BE49-F238E27FC236}">
                <a16:creationId xmlns:a16="http://schemas.microsoft.com/office/drawing/2014/main" id="{4213C5C8-9AE3-8836-523A-7E1A61A0E911}"/>
              </a:ext>
            </a:extLst>
          </p:cNvPr>
          <p:cNvSpPr txBox="1"/>
          <p:nvPr/>
        </p:nvSpPr>
        <p:spPr>
          <a:xfrm>
            <a:off x="3833648" y="220717"/>
            <a:ext cx="4524703" cy="584775"/>
          </a:xfrm>
          <a:prstGeom prst="rect">
            <a:avLst/>
          </a:prstGeom>
          <a:noFill/>
        </p:spPr>
        <p:txBody>
          <a:bodyPr wrap="square" rtlCol="0">
            <a:spAutoFit/>
          </a:bodyPr>
          <a:lstStyle/>
          <a:p>
            <a:pPr algn="ctr"/>
            <a:r>
              <a:rPr lang="en-IN" sz="3200"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Data Overview</a:t>
            </a:r>
            <a:endParaRPr lang="en-IN" b="1" dirty="0">
              <a:solidFill>
                <a:schemeClr val="accent2">
                  <a:lumMod val="75000"/>
                </a:schemeClr>
              </a:solidFill>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6" name="Rectangle 1">
            <a:extLst>
              <a:ext uri="{FF2B5EF4-FFF2-40B4-BE49-F238E27FC236}">
                <a16:creationId xmlns:a16="http://schemas.microsoft.com/office/drawing/2014/main" id="{380CBFE7-3ABC-1D14-100B-F6331E5FAEC1}"/>
              </a:ext>
            </a:extLst>
          </p:cNvPr>
          <p:cNvSpPr>
            <a:spLocks noChangeArrowheads="1"/>
          </p:cNvSpPr>
          <p:nvPr/>
        </p:nvSpPr>
        <p:spPr bwMode="auto">
          <a:xfrm>
            <a:off x="1060136" y="950190"/>
            <a:ext cx="5606323"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lnSpc>
                <a:spcPct val="150000"/>
              </a:lnSpc>
              <a:spcBef>
                <a:spcPct val="0"/>
              </a:spcBef>
              <a:spcAft>
                <a:spcPct val="0"/>
              </a:spcAft>
            </a:pPr>
            <a:r>
              <a:rPr lang="en-IN" sz="2400" b="1" dirty="0"/>
              <a:t>📊</a:t>
            </a:r>
            <a:r>
              <a:rPr lang="en-IN" sz="2000" b="1" dirty="0"/>
              <a:t> </a:t>
            </a:r>
            <a:r>
              <a:rPr lang="en-IN" sz="2400" b="1" dirty="0">
                <a:solidFill>
                  <a:schemeClr val="accent6">
                    <a:lumMod val="50000"/>
                  </a:schemeClr>
                </a:solidFill>
                <a:latin typeface="Arial" panose="020B0604020202020204" pitchFamily="34" charset="0"/>
                <a:cs typeface="Arial" panose="020B0604020202020204" pitchFamily="34" charset="0"/>
              </a:rPr>
              <a:t>Total Records</a:t>
            </a:r>
            <a:r>
              <a:rPr lang="en-IN" sz="2400" dirty="0">
                <a:solidFill>
                  <a:schemeClr val="accent6">
                    <a:lumMod val="50000"/>
                  </a:schemeClr>
                </a:solidFill>
                <a:latin typeface="Arial" panose="020B0604020202020204" pitchFamily="34" charset="0"/>
                <a:cs typeface="Arial" panose="020B0604020202020204" pitchFamily="34" charset="0"/>
              </a:rPr>
              <a:t>:</a:t>
            </a:r>
            <a:br>
              <a:rPr lang="en-IN" sz="2400" dirty="0">
                <a:solidFill>
                  <a:schemeClr val="accent6">
                    <a:lumMod val="50000"/>
                  </a:schemeClr>
                </a:solidFill>
                <a:latin typeface="Arial" panose="020B0604020202020204" pitchFamily="34" charset="0"/>
                <a:cs typeface="Arial" panose="020B0604020202020204" pitchFamily="34" charset="0"/>
              </a:rPr>
            </a:br>
            <a:r>
              <a:rPr lang="en-IN" sz="2400" dirty="0">
                <a:solidFill>
                  <a:schemeClr val="accent6">
                    <a:lumMod val="50000"/>
                  </a:schemeClr>
                </a:solidFill>
                <a:latin typeface="Arial" panose="020B0604020202020204" pitchFamily="34" charset="0"/>
                <a:cs typeface="Arial" panose="020B0604020202020204" pitchFamily="34" charset="0"/>
              </a:rPr>
              <a:t>     </a:t>
            </a:r>
            <a:r>
              <a:rPr lang="en-IN" sz="2000" dirty="0">
                <a:solidFill>
                  <a:schemeClr val="accent1">
                    <a:lumMod val="50000"/>
                  </a:schemeClr>
                </a:solidFill>
                <a:latin typeface="Arial" panose="020B0604020202020204" pitchFamily="34" charset="0"/>
                <a:cs typeface="Arial" panose="020B0604020202020204" pitchFamily="34" charset="0"/>
              </a:rPr>
              <a:t>30,000+ transaction-level entries</a:t>
            </a:r>
            <a:endParaRPr kumimoji="0" lang="en-US" altLang="en-US" sz="2000" b="0" i="0" u="none" strike="noStrike" cap="none" normalizeH="0" baseline="0" dirty="0">
              <a:ln>
                <a:noFill/>
              </a:ln>
              <a:solidFill>
                <a:schemeClr val="accent1">
                  <a:lumMod val="50000"/>
                </a:schemeClr>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A715581-6C99-1884-CE0D-DAAD2D69B1BF}"/>
              </a:ext>
            </a:extLst>
          </p:cNvPr>
          <p:cNvSpPr txBox="1"/>
          <p:nvPr/>
        </p:nvSpPr>
        <p:spPr>
          <a:xfrm>
            <a:off x="1963711" y="2117988"/>
            <a:ext cx="3102964" cy="461665"/>
          </a:xfrm>
          <a:prstGeom prst="rect">
            <a:avLst/>
          </a:prstGeom>
          <a:noFill/>
        </p:spPr>
        <p:txBody>
          <a:bodyPr wrap="square" rtlCol="0">
            <a:spAutoFit/>
          </a:bodyPr>
          <a:lstStyle/>
          <a:p>
            <a:r>
              <a:rPr lang="en-IN" sz="2400" b="1" dirty="0">
                <a:solidFill>
                  <a:schemeClr val="accent6">
                    <a:lumMod val="50000"/>
                  </a:schemeClr>
                </a:solidFill>
                <a:latin typeface="Arial" panose="020B0604020202020204" pitchFamily="34" charset="0"/>
                <a:cs typeface="Arial" panose="020B0604020202020204" pitchFamily="34" charset="0"/>
              </a:rPr>
              <a:t>📁 Key Columns:</a:t>
            </a:r>
          </a:p>
        </p:txBody>
      </p:sp>
      <p:pic>
        <p:nvPicPr>
          <p:cNvPr id="7" name="Picture 6">
            <a:extLst>
              <a:ext uri="{FF2B5EF4-FFF2-40B4-BE49-F238E27FC236}">
                <a16:creationId xmlns:a16="http://schemas.microsoft.com/office/drawing/2014/main" id="{D0EF3906-5A4B-6999-4395-6E7190F0B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0147" y="4652509"/>
            <a:ext cx="4572638" cy="1861321"/>
          </a:xfrm>
          <a:prstGeom prst="rect">
            <a:avLst/>
          </a:prstGeom>
        </p:spPr>
      </p:pic>
      <p:pic>
        <p:nvPicPr>
          <p:cNvPr id="9" name="Picture 8">
            <a:extLst>
              <a:ext uri="{FF2B5EF4-FFF2-40B4-BE49-F238E27FC236}">
                <a16:creationId xmlns:a16="http://schemas.microsoft.com/office/drawing/2014/main" id="{097A4B89-D344-417E-1ABD-BBE5C3651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619" y="4652510"/>
            <a:ext cx="7323528" cy="1861321"/>
          </a:xfrm>
          <a:prstGeom prst="rect">
            <a:avLst/>
          </a:prstGeom>
        </p:spPr>
      </p:pic>
      <p:pic>
        <p:nvPicPr>
          <p:cNvPr id="11" name="Picture 10">
            <a:extLst>
              <a:ext uri="{FF2B5EF4-FFF2-40B4-BE49-F238E27FC236}">
                <a16:creationId xmlns:a16="http://schemas.microsoft.com/office/drawing/2014/main" id="{0AFC36FC-5C3C-C5C4-AD0F-78B503DBE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134" y="2703967"/>
            <a:ext cx="5897755" cy="1749564"/>
          </a:xfrm>
          <a:prstGeom prst="rect">
            <a:avLst/>
          </a:prstGeom>
        </p:spPr>
      </p:pic>
      <p:pic>
        <p:nvPicPr>
          <p:cNvPr id="13" name="Picture 12">
            <a:extLst>
              <a:ext uri="{FF2B5EF4-FFF2-40B4-BE49-F238E27FC236}">
                <a16:creationId xmlns:a16="http://schemas.microsoft.com/office/drawing/2014/main" id="{84FA509A-B05F-F563-F3A9-C1148EFE02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11" y="2703967"/>
            <a:ext cx="5606323" cy="1590897"/>
          </a:xfrm>
          <a:prstGeom prst="rect">
            <a:avLst/>
          </a:prstGeom>
        </p:spPr>
      </p:pic>
    </p:spTree>
    <p:extLst>
      <p:ext uri="{BB962C8B-B14F-4D97-AF65-F5344CB8AC3E}">
        <p14:creationId xmlns:p14="http://schemas.microsoft.com/office/powerpoint/2010/main" val="177496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1301350-5758-2EBD-D34F-39D1151340E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55E5259-7254-1A7E-1B12-29F91D55B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5397" y="1944590"/>
            <a:ext cx="3672745" cy="2896467"/>
          </a:xfrm>
          <a:prstGeom prst="rect">
            <a:avLst/>
          </a:prstGeom>
        </p:spPr>
      </p:pic>
      <p:cxnSp>
        <p:nvCxnSpPr>
          <p:cNvPr id="6" name="Straight Arrow Connector 5">
            <a:extLst>
              <a:ext uri="{FF2B5EF4-FFF2-40B4-BE49-F238E27FC236}">
                <a16:creationId xmlns:a16="http://schemas.microsoft.com/office/drawing/2014/main" id="{49ECD50C-A3C3-5181-19BC-F51116E6FEE2}"/>
              </a:ext>
            </a:extLst>
          </p:cNvPr>
          <p:cNvCxnSpPr>
            <a:cxnSpLocks/>
          </p:cNvCxnSpPr>
          <p:nvPr/>
        </p:nvCxnSpPr>
        <p:spPr>
          <a:xfrm flipH="1" flipV="1">
            <a:off x="8087087" y="1491993"/>
            <a:ext cx="162396" cy="603351"/>
          </a:xfrm>
          <a:prstGeom prst="straightConnector1">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74E768-E68D-4867-4C98-59BC3264DA4B}"/>
              </a:ext>
            </a:extLst>
          </p:cNvPr>
          <p:cNvCxnSpPr>
            <a:cxnSpLocks/>
          </p:cNvCxnSpPr>
          <p:nvPr/>
        </p:nvCxnSpPr>
        <p:spPr>
          <a:xfrm flipV="1">
            <a:off x="10018486" y="2322988"/>
            <a:ext cx="584495" cy="180149"/>
          </a:xfrm>
          <a:prstGeom prst="straightConnector1">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E5DC9601-EE88-98F5-B17C-18E44811B0F9}"/>
              </a:ext>
            </a:extLst>
          </p:cNvPr>
          <p:cNvCxnSpPr>
            <a:cxnSpLocks/>
          </p:cNvCxnSpPr>
          <p:nvPr/>
        </p:nvCxnSpPr>
        <p:spPr>
          <a:xfrm rot="5400000" flipH="1" flipV="1">
            <a:off x="8645125" y="1445240"/>
            <a:ext cx="535413" cy="526532"/>
          </a:xfrm>
          <a:prstGeom prst="bentConnector3">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3198D31-038A-87DF-EF70-B1C217A2029E}"/>
              </a:ext>
            </a:extLst>
          </p:cNvPr>
          <p:cNvCxnSpPr>
            <a:cxnSpLocks/>
          </p:cNvCxnSpPr>
          <p:nvPr/>
        </p:nvCxnSpPr>
        <p:spPr>
          <a:xfrm rot="5400000">
            <a:off x="7023575" y="4407288"/>
            <a:ext cx="719530" cy="569626"/>
          </a:xfrm>
          <a:prstGeom prst="bentConnector3">
            <a:avLst>
              <a:gd name="adj1" fmla="val 50000"/>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D22FD1F-ADC6-98EF-CE57-E1ED2738B1C9}"/>
              </a:ext>
            </a:extLst>
          </p:cNvPr>
          <p:cNvCxnSpPr>
            <a:cxnSpLocks/>
          </p:cNvCxnSpPr>
          <p:nvPr/>
        </p:nvCxnSpPr>
        <p:spPr>
          <a:xfrm>
            <a:off x="9206519" y="4760181"/>
            <a:ext cx="811967" cy="194872"/>
          </a:xfrm>
          <a:prstGeom prst="bentConnector3">
            <a:avLst>
              <a:gd name="adj1" fmla="val 50000"/>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9C421DC-D1A8-9534-F23D-968E59EA83A3}"/>
              </a:ext>
            </a:extLst>
          </p:cNvPr>
          <p:cNvCxnSpPr>
            <a:cxnSpLocks/>
          </p:cNvCxnSpPr>
          <p:nvPr/>
        </p:nvCxnSpPr>
        <p:spPr>
          <a:xfrm rot="10800000" flipV="1">
            <a:off x="6612333" y="2716136"/>
            <a:ext cx="866933" cy="464695"/>
          </a:xfrm>
          <a:prstGeom prst="bentConnector3">
            <a:avLst>
              <a:gd name="adj1" fmla="val 50000"/>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F1CEBC9D-4835-2E1C-DED3-77D3051151CA}"/>
              </a:ext>
            </a:extLst>
          </p:cNvPr>
          <p:cNvCxnSpPr>
            <a:cxnSpLocks/>
          </p:cNvCxnSpPr>
          <p:nvPr/>
        </p:nvCxnSpPr>
        <p:spPr>
          <a:xfrm rot="10800000">
            <a:off x="7111846" y="1996783"/>
            <a:ext cx="762003" cy="278564"/>
          </a:xfrm>
          <a:prstGeom prst="bentConnector3">
            <a:avLst>
              <a:gd name="adj1" fmla="val 50000"/>
            </a:avLst>
          </a:prstGeom>
          <a:ln w="28575">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7212763-6FB3-E162-ACDC-D8814B628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5573" y="4710087"/>
            <a:ext cx="1014336" cy="844631"/>
          </a:xfrm>
          <a:prstGeom prst="rect">
            <a:avLst/>
          </a:prstGeom>
        </p:spPr>
      </p:pic>
      <p:pic>
        <p:nvPicPr>
          <p:cNvPr id="29" name="Picture 28">
            <a:extLst>
              <a:ext uri="{FF2B5EF4-FFF2-40B4-BE49-F238E27FC236}">
                <a16:creationId xmlns:a16="http://schemas.microsoft.com/office/drawing/2014/main" id="{00E81FCA-6C2E-7872-BEF1-283EE80B3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0351" y="5069050"/>
            <a:ext cx="2047329" cy="464696"/>
          </a:xfrm>
          <a:prstGeom prst="rect">
            <a:avLst/>
          </a:prstGeom>
        </p:spPr>
      </p:pic>
      <p:pic>
        <p:nvPicPr>
          <p:cNvPr id="31" name="Picture 30">
            <a:extLst>
              <a:ext uri="{FF2B5EF4-FFF2-40B4-BE49-F238E27FC236}">
                <a16:creationId xmlns:a16="http://schemas.microsoft.com/office/drawing/2014/main" id="{E27A7DDE-33D8-7CA3-848B-00B8890308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09231" y="812841"/>
            <a:ext cx="1096898" cy="671408"/>
          </a:xfrm>
          <a:prstGeom prst="rect">
            <a:avLst/>
          </a:prstGeom>
        </p:spPr>
      </p:pic>
      <p:pic>
        <p:nvPicPr>
          <p:cNvPr id="33" name="Picture 32">
            <a:extLst>
              <a:ext uri="{FF2B5EF4-FFF2-40B4-BE49-F238E27FC236}">
                <a16:creationId xmlns:a16="http://schemas.microsoft.com/office/drawing/2014/main" id="{CBFE08A4-1EA9-6039-BF0E-E87D8D3B90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02981" y="2076652"/>
            <a:ext cx="1452314" cy="461666"/>
          </a:xfrm>
          <a:prstGeom prst="rect">
            <a:avLst/>
          </a:prstGeom>
        </p:spPr>
      </p:pic>
      <p:pic>
        <p:nvPicPr>
          <p:cNvPr id="35" name="Picture 34">
            <a:extLst>
              <a:ext uri="{FF2B5EF4-FFF2-40B4-BE49-F238E27FC236}">
                <a16:creationId xmlns:a16="http://schemas.microsoft.com/office/drawing/2014/main" id="{6C4BDD2D-9514-913C-3F9B-187E78E109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99287" y="1569930"/>
            <a:ext cx="1817030" cy="361374"/>
          </a:xfrm>
          <a:prstGeom prst="rect">
            <a:avLst/>
          </a:prstGeom>
        </p:spPr>
      </p:pic>
      <p:sp>
        <p:nvSpPr>
          <p:cNvPr id="36" name="TextBox 35">
            <a:extLst>
              <a:ext uri="{FF2B5EF4-FFF2-40B4-BE49-F238E27FC236}">
                <a16:creationId xmlns:a16="http://schemas.microsoft.com/office/drawing/2014/main" id="{3D5CB44A-90FC-6C7B-D0DD-9C485555602F}"/>
              </a:ext>
            </a:extLst>
          </p:cNvPr>
          <p:cNvSpPr txBox="1"/>
          <p:nvPr/>
        </p:nvSpPr>
        <p:spPr>
          <a:xfrm>
            <a:off x="8866771" y="1034314"/>
            <a:ext cx="1054308" cy="461665"/>
          </a:xfrm>
          <a:prstGeom prst="rect">
            <a:avLst/>
          </a:prstGeom>
          <a:noFill/>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Other</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8" name="Picture 37">
            <a:extLst>
              <a:ext uri="{FF2B5EF4-FFF2-40B4-BE49-F238E27FC236}">
                <a16:creationId xmlns:a16="http://schemas.microsoft.com/office/drawing/2014/main" id="{D8EBADF3-C5D3-276E-740B-380B4E531B9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74266" y="2966736"/>
            <a:ext cx="1531551" cy="361374"/>
          </a:xfrm>
          <a:prstGeom prst="rect">
            <a:avLst/>
          </a:prstGeom>
        </p:spPr>
      </p:pic>
      <p:sp>
        <p:nvSpPr>
          <p:cNvPr id="39" name="TextBox 38">
            <a:extLst>
              <a:ext uri="{FF2B5EF4-FFF2-40B4-BE49-F238E27FC236}">
                <a16:creationId xmlns:a16="http://schemas.microsoft.com/office/drawing/2014/main" id="{CC4C690F-90F1-C40C-26A9-30E36965E7C0}"/>
              </a:ext>
            </a:extLst>
          </p:cNvPr>
          <p:cNvSpPr txBox="1"/>
          <p:nvPr/>
        </p:nvSpPr>
        <p:spPr>
          <a:xfrm>
            <a:off x="5759353" y="1916764"/>
            <a:ext cx="1096897" cy="461665"/>
          </a:xfrm>
          <a:prstGeom prst="rect">
            <a:avLst/>
          </a:prstGeom>
          <a:solidFill>
            <a:schemeClr val="bg2"/>
          </a:solidFill>
          <a:scene3d>
            <a:camera prst="orthographicFront"/>
            <a:lightRig rig="threePt" dir="t"/>
          </a:scene3d>
          <a:sp3d>
            <a:bevelT/>
          </a:sp3d>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4.79%</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BEC1C10-0B60-15CC-230B-8216FF844249}"/>
              </a:ext>
            </a:extLst>
          </p:cNvPr>
          <p:cNvSpPr txBox="1"/>
          <p:nvPr/>
        </p:nvSpPr>
        <p:spPr>
          <a:xfrm>
            <a:off x="5425196" y="3307965"/>
            <a:ext cx="1096897" cy="461665"/>
          </a:xfrm>
          <a:prstGeom prst="rect">
            <a:avLst/>
          </a:prstGeom>
          <a:solidFill>
            <a:schemeClr val="bg2"/>
          </a:solidFill>
          <a:scene3d>
            <a:camera prst="orthographicFront"/>
            <a:lightRig rig="threePt" dir="t"/>
          </a:scene3d>
          <a:sp3d>
            <a:bevelT/>
          </a:sp3d>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6.29%</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908A6CEE-6B84-79A0-E1B0-FEB302FFBC67}"/>
              </a:ext>
            </a:extLst>
          </p:cNvPr>
          <p:cNvSpPr txBox="1"/>
          <p:nvPr/>
        </p:nvSpPr>
        <p:spPr>
          <a:xfrm>
            <a:off x="6277357" y="5539760"/>
            <a:ext cx="1096897" cy="461665"/>
          </a:xfrm>
          <a:prstGeom prst="rect">
            <a:avLst/>
          </a:prstGeom>
          <a:solidFill>
            <a:schemeClr val="bg2"/>
          </a:solidFill>
          <a:scene3d>
            <a:camera prst="orthographicFront"/>
            <a:lightRig rig="threePt" dir="t"/>
          </a:scene3d>
          <a:sp3d>
            <a:bevelT/>
          </a:sp3d>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21.6%</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D02C67B2-415D-4783-8D17-34528EF6CD66}"/>
              </a:ext>
            </a:extLst>
          </p:cNvPr>
          <p:cNvSpPr txBox="1"/>
          <p:nvPr/>
        </p:nvSpPr>
        <p:spPr>
          <a:xfrm>
            <a:off x="9921079" y="5592853"/>
            <a:ext cx="1096897" cy="461665"/>
          </a:xfrm>
          <a:prstGeom prst="rect">
            <a:avLst/>
          </a:prstGeom>
          <a:solidFill>
            <a:schemeClr val="bg2"/>
          </a:solidFill>
          <a:scene3d>
            <a:camera prst="orthographicFront"/>
            <a:lightRig rig="threePt" dir="t"/>
          </a:scene3d>
          <a:sp3d>
            <a:bevelT/>
          </a:sp3d>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23.3%</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043A2AA4-5C58-95C3-8F82-BDB1EAE06F7E}"/>
              </a:ext>
            </a:extLst>
          </p:cNvPr>
          <p:cNvSpPr txBox="1"/>
          <p:nvPr/>
        </p:nvSpPr>
        <p:spPr>
          <a:xfrm>
            <a:off x="10804430" y="2578166"/>
            <a:ext cx="1096897" cy="461665"/>
          </a:xfrm>
          <a:prstGeom prst="rect">
            <a:avLst/>
          </a:prstGeom>
          <a:solidFill>
            <a:schemeClr val="bg2"/>
          </a:solidFill>
          <a:scene3d>
            <a:camera prst="orthographicFront"/>
            <a:lightRig rig="threePt" dir="t"/>
          </a:scene3d>
          <a:sp3d>
            <a:bevelT/>
          </a:sp3d>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35.5%</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D051266E-6E8A-4E68-8319-C07BFFECC0A8}"/>
              </a:ext>
            </a:extLst>
          </p:cNvPr>
          <p:cNvSpPr txBox="1"/>
          <p:nvPr/>
        </p:nvSpPr>
        <p:spPr>
          <a:xfrm>
            <a:off x="8912831" y="572649"/>
            <a:ext cx="1096897" cy="461665"/>
          </a:xfrm>
          <a:prstGeom prst="rect">
            <a:avLst/>
          </a:prstGeom>
          <a:solidFill>
            <a:schemeClr val="bg2"/>
          </a:solidFill>
          <a:scene3d>
            <a:camera prst="orthographicFront"/>
            <a:lightRig rig="threePt" dir="t"/>
          </a:scene3d>
          <a:sp3d>
            <a:bevelT/>
          </a:sp3d>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4.1%</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1D7A49F2-E59B-A7ED-A011-1349A8086E70}"/>
              </a:ext>
            </a:extLst>
          </p:cNvPr>
          <p:cNvSpPr txBox="1"/>
          <p:nvPr/>
        </p:nvSpPr>
        <p:spPr>
          <a:xfrm>
            <a:off x="7321077" y="325912"/>
            <a:ext cx="1096897" cy="461665"/>
          </a:xfrm>
          <a:prstGeom prst="rect">
            <a:avLst/>
          </a:prstGeom>
          <a:solidFill>
            <a:schemeClr val="bg2"/>
          </a:solidFill>
          <a:scene3d>
            <a:camera prst="orthographicFront"/>
            <a:lightRig rig="threePt" dir="t"/>
          </a:scene3d>
          <a:sp3d>
            <a:bevelT/>
          </a:sp3d>
        </p:spPr>
        <p:txBody>
          <a:bodyPr wrap="square" rtlCol="0">
            <a:spAutoFit/>
          </a:bodyPr>
          <a:lstStyle/>
          <a:p>
            <a:r>
              <a:rPr lang="en-IN" sz="2400"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4.38%</a:t>
            </a:r>
            <a:endParaRPr lang="en-IN" b="1" dirty="0">
              <a:solidFill>
                <a:schemeClr val="tx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48" name="Picture 47">
            <a:extLst>
              <a:ext uri="{FF2B5EF4-FFF2-40B4-BE49-F238E27FC236}">
                <a16:creationId xmlns:a16="http://schemas.microsoft.com/office/drawing/2014/main" id="{9CE72184-35DC-9E81-2BB5-95825AC29A3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70321" y="2957926"/>
            <a:ext cx="1276747" cy="869793"/>
          </a:xfrm>
          <a:prstGeom prst="rect">
            <a:avLst/>
          </a:prstGeom>
        </p:spPr>
      </p:pic>
      <p:sp>
        <p:nvSpPr>
          <p:cNvPr id="2" name="TextBox 1">
            <a:extLst>
              <a:ext uri="{FF2B5EF4-FFF2-40B4-BE49-F238E27FC236}">
                <a16:creationId xmlns:a16="http://schemas.microsoft.com/office/drawing/2014/main" id="{7B0443C0-5541-FC7E-2E6B-A9DC54C7B461}"/>
              </a:ext>
            </a:extLst>
          </p:cNvPr>
          <p:cNvSpPr txBox="1"/>
          <p:nvPr/>
        </p:nvSpPr>
        <p:spPr>
          <a:xfrm>
            <a:off x="150773" y="327494"/>
            <a:ext cx="5827111"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solidFill>
                  <a:schemeClr val="tx2">
                    <a:lumMod val="50000"/>
                  </a:schemeClr>
                </a:solidFill>
                <a:latin typeface="Arial" panose="020B0604020202020204" pitchFamily="34" charset="0"/>
                <a:cs typeface="Arial" panose="020B0604020202020204" pitchFamily="34" charset="0"/>
              </a:rPr>
              <a:t>Market Share of Top Fashion E-commerce Platforms</a:t>
            </a:r>
            <a:endParaRPr lang="en-IN" sz="2400" b="1" dirty="0">
              <a:solidFill>
                <a:schemeClr val="tx2">
                  <a:lumMod val="50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156B86C-634B-C941-BD3D-14FB6291F5A7}"/>
              </a:ext>
            </a:extLst>
          </p:cNvPr>
          <p:cNvSpPr txBox="1"/>
          <p:nvPr/>
        </p:nvSpPr>
        <p:spPr>
          <a:xfrm>
            <a:off x="76875" y="1674674"/>
            <a:ext cx="4297203" cy="3170099"/>
          </a:xfrm>
          <a:prstGeom prst="rect">
            <a:avLst/>
          </a:prstGeom>
          <a:noFill/>
        </p:spPr>
        <p:txBody>
          <a:bodyPr wrap="square" rtlCol="0">
            <a:spAutoFit/>
          </a:bodyPr>
          <a:lstStyle/>
          <a:p>
            <a:pPr marL="285750" indent="-285750">
              <a:buFont typeface="Wingdings" panose="05000000000000000000" pitchFamily="2" charset="2"/>
              <a:buChar char="§"/>
            </a:pPr>
            <a:r>
              <a:rPr lang="en-US" sz="2000" dirty="0">
                <a:solidFill>
                  <a:schemeClr val="accent2">
                    <a:lumMod val="50000"/>
                  </a:schemeClr>
                </a:solidFill>
                <a:latin typeface="Arial" panose="020B0604020202020204" pitchFamily="34" charset="0"/>
                <a:cs typeface="Arial" panose="020B0604020202020204" pitchFamily="34" charset="0"/>
              </a:rPr>
              <a:t>Amazon dominates the online fashion space with a </a:t>
            </a:r>
            <a:r>
              <a:rPr lang="en-US" sz="2000" b="1" dirty="0">
                <a:solidFill>
                  <a:schemeClr val="accent2">
                    <a:lumMod val="50000"/>
                  </a:schemeClr>
                </a:solidFill>
                <a:latin typeface="Arial" panose="020B0604020202020204" pitchFamily="34" charset="0"/>
                <a:cs typeface="Arial" panose="020B0604020202020204" pitchFamily="34" charset="0"/>
              </a:rPr>
              <a:t>35.5%</a:t>
            </a:r>
            <a:r>
              <a:rPr lang="en-US" sz="2000" dirty="0">
                <a:solidFill>
                  <a:schemeClr val="accent2">
                    <a:lumMod val="50000"/>
                  </a:schemeClr>
                </a:solidFill>
                <a:latin typeface="Arial" panose="020B0604020202020204" pitchFamily="34" charset="0"/>
                <a:cs typeface="Arial" panose="020B0604020202020204" pitchFamily="34" charset="0"/>
              </a:rPr>
              <a:t> share, followed by Myntra (</a:t>
            </a:r>
            <a:r>
              <a:rPr lang="en-US" sz="2000" b="1" dirty="0">
                <a:solidFill>
                  <a:schemeClr val="accent2">
                    <a:lumMod val="50000"/>
                  </a:schemeClr>
                </a:solidFill>
                <a:latin typeface="Arial" panose="020B0604020202020204" pitchFamily="34" charset="0"/>
                <a:cs typeface="Arial" panose="020B0604020202020204" pitchFamily="34" charset="0"/>
              </a:rPr>
              <a:t>23.3%</a:t>
            </a:r>
            <a:r>
              <a:rPr lang="en-US" sz="2000" dirty="0">
                <a:solidFill>
                  <a:schemeClr val="accent2">
                    <a:lumMod val="50000"/>
                  </a:schemeClr>
                </a:solidFill>
                <a:latin typeface="Arial" panose="020B0604020202020204" pitchFamily="34" charset="0"/>
                <a:cs typeface="Arial" panose="020B0604020202020204" pitchFamily="34" charset="0"/>
              </a:rPr>
              <a:t>) and Flipkart (</a:t>
            </a:r>
            <a:r>
              <a:rPr lang="en-US" sz="2000" b="1" dirty="0">
                <a:solidFill>
                  <a:schemeClr val="accent2">
                    <a:lumMod val="50000"/>
                  </a:schemeClr>
                </a:solidFill>
                <a:latin typeface="Arial" panose="020B0604020202020204" pitchFamily="34" charset="0"/>
                <a:cs typeface="Arial" panose="020B0604020202020204" pitchFamily="34" charset="0"/>
              </a:rPr>
              <a:t>21.6%</a:t>
            </a:r>
            <a:r>
              <a:rPr lang="en-US" sz="2000" dirty="0">
                <a:solidFill>
                  <a:schemeClr val="accent2">
                    <a:lumMod val="50000"/>
                  </a:schemeClr>
                </a:solidFill>
                <a:latin typeface="Arial" panose="020B0604020202020204" pitchFamily="34" charset="0"/>
                <a:cs typeface="Arial" panose="020B0604020202020204" pitchFamily="34" charset="0"/>
              </a:rPr>
              <a:t>).</a:t>
            </a:r>
          </a:p>
          <a:p>
            <a:r>
              <a:rPr lang="en-US" sz="2000" dirty="0">
                <a:solidFill>
                  <a:schemeClr val="accent2">
                    <a:lumMod val="50000"/>
                  </a:schemeClr>
                </a:solidFill>
                <a:latin typeface="Arial" panose="020B0604020202020204" pitchFamily="34" charset="0"/>
                <a:cs typeface="Arial" panose="020B0604020202020204" pitchFamily="34" charset="0"/>
              </a:rPr>
              <a:t> </a:t>
            </a:r>
          </a:p>
          <a:p>
            <a:pPr marL="285750" indent="-285750">
              <a:buFont typeface="Wingdings" panose="05000000000000000000" pitchFamily="2" charset="2"/>
              <a:buChar char="§"/>
            </a:pPr>
            <a:r>
              <a:rPr lang="en-US" sz="2000" dirty="0">
                <a:solidFill>
                  <a:schemeClr val="accent2">
                    <a:lumMod val="50000"/>
                  </a:schemeClr>
                </a:solidFill>
                <a:latin typeface="Arial" panose="020B0604020202020204" pitchFamily="34" charset="0"/>
                <a:cs typeface="Arial" panose="020B0604020202020204" pitchFamily="34" charset="0"/>
              </a:rPr>
              <a:t>This indicates that the top 3 platforms collectively capture over </a:t>
            </a:r>
            <a:r>
              <a:rPr lang="en-US" sz="2000" b="1" dirty="0">
                <a:solidFill>
                  <a:schemeClr val="accent2">
                    <a:lumMod val="50000"/>
                  </a:schemeClr>
                </a:solidFill>
                <a:latin typeface="Arial" panose="020B0604020202020204" pitchFamily="34" charset="0"/>
                <a:cs typeface="Arial" panose="020B0604020202020204" pitchFamily="34" charset="0"/>
              </a:rPr>
              <a:t>80% of the market</a:t>
            </a:r>
            <a:r>
              <a:rPr lang="en-US" sz="2000" dirty="0">
                <a:solidFill>
                  <a:schemeClr val="accent2">
                    <a:lumMod val="50000"/>
                  </a:schemeClr>
                </a:solidFill>
                <a:latin typeface="Arial" panose="020B0604020202020204" pitchFamily="34" charset="0"/>
                <a:cs typeface="Arial" panose="020B0604020202020204" pitchFamily="34" charset="0"/>
              </a:rPr>
              <a:t>, making them key players for targeted fashion sales strategies.</a:t>
            </a:r>
            <a:endParaRPr lang="en-IN" sz="2000" dirty="0">
              <a:solidFill>
                <a:schemeClr val="accent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661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53B7776-77DC-DE16-EA31-1E521761FC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2FD89CB-C14D-54C4-70E7-A4D52297D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666" y="1850707"/>
            <a:ext cx="6805534" cy="3665673"/>
          </a:xfrm>
          <a:prstGeom prst="rect">
            <a:avLst/>
          </a:prstGeom>
        </p:spPr>
      </p:pic>
      <p:sp>
        <p:nvSpPr>
          <p:cNvPr id="2" name="TextBox 1">
            <a:extLst>
              <a:ext uri="{FF2B5EF4-FFF2-40B4-BE49-F238E27FC236}">
                <a16:creationId xmlns:a16="http://schemas.microsoft.com/office/drawing/2014/main" id="{1356B5D8-A0C1-62D7-E94F-DCACE4E1288F}"/>
              </a:ext>
            </a:extLst>
          </p:cNvPr>
          <p:cNvSpPr txBox="1"/>
          <p:nvPr/>
        </p:nvSpPr>
        <p:spPr>
          <a:xfrm>
            <a:off x="304800" y="2413416"/>
            <a:ext cx="4646950"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Sales peaked in March at ₹1.93M, followed by a slight dip in April. </a:t>
            </a:r>
          </a:p>
          <a:p>
            <a:pPr marL="285750" indent="-285750">
              <a:buFont typeface="Wingdings" panose="05000000000000000000" pitchFamily="2" charset="2"/>
              <a:buChar char="§"/>
            </a:pPr>
            <a:endParaRPr lang="en-US" dirty="0">
              <a:solidFill>
                <a:schemeClr val="accent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solidFill>
                  <a:schemeClr val="accent2">
                    <a:lumMod val="50000"/>
                  </a:schemeClr>
                </a:solidFill>
                <a:latin typeface="Arial" panose="020B0604020202020204" pitchFamily="34" charset="0"/>
                <a:cs typeface="Arial" panose="020B0604020202020204" pitchFamily="34" charset="0"/>
              </a:rPr>
              <a:t>August saw a mild recovery at ₹1.81M, but a steady decline from September to December hints at seasonality or lower consumer demand in the latter half of the year.</a:t>
            </a:r>
          </a:p>
        </p:txBody>
      </p:sp>
      <p:sp>
        <p:nvSpPr>
          <p:cNvPr id="4" name="TextBox 3">
            <a:extLst>
              <a:ext uri="{FF2B5EF4-FFF2-40B4-BE49-F238E27FC236}">
                <a16:creationId xmlns:a16="http://schemas.microsoft.com/office/drawing/2014/main" id="{5808EB99-031D-4745-CB84-B8DE12809B96}"/>
              </a:ext>
            </a:extLst>
          </p:cNvPr>
          <p:cNvSpPr txBox="1"/>
          <p:nvPr/>
        </p:nvSpPr>
        <p:spPr>
          <a:xfrm>
            <a:off x="414727" y="689548"/>
            <a:ext cx="5936105" cy="461665"/>
          </a:xfrm>
          <a:prstGeom prst="rect">
            <a:avLst/>
          </a:prstGeom>
          <a:noFill/>
        </p:spPr>
        <p:txBody>
          <a:bodyPr wrap="square" rtlCol="0">
            <a:spAutoFit/>
          </a:bodyPr>
          <a:lstStyle/>
          <a:p>
            <a:pPr marL="342900" indent="-342900" algn="ctr">
              <a:buFont typeface="Wingdings" panose="05000000000000000000" pitchFamily="2" charset="2"/>
              <a:buChar char="q"/>
            </a:pPr>
            <a:r>
              <a:rPr lang="en-IN" sz="2400" b="1" dirty="0">
                <a:solidFill>
                  <a:schemeClr val="tx2">
                    <a:lumMod val="50000"/>
                  </a:schemeClr>
                </a:solidFill>
                <a:latin typeface="Arial" panose="020B0604020202020204" pitchFamily="34" charset="0"/>
                <a:cs typeface="Arial" panose="020B0604020202020204" pitchFamily="34" charset="0"/>
              </a:rPr>
              <a:t>Monthly Sales Fluctuation Pattern </a:t>
            </a:r>
            <a:endParaRPr lang="en-IN" sz="2400" dirty="0"/>
          </a:p>
        </p:txBody>
      </p:sp>
    </p:spTree>
    <p:extLst>
      <p:ext uri="{BB962C8B-B14F-4D97-AF65-F5344CB8AC3E}">
        <p14:creationId xmlns:p14="http://schemas.microsoft.com/office/powerpoint/2010/main" val="15864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1094</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ADLaM Display</vt:lpstr>
      <vt:lpstr>Aharoni</vt:lpstr>
      <vt:lpstr>Arial</vt:lpstr>
      <vt:lpstr>Calibri</vt:lpstr>
      <vt:lpstr>Calibri Light</vt:lpstr>
      <vt:lpstr>Cascadia Mono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Nemade</dc:creator>
  <cp:lastModifiedBy>Riya Nemade</cp:lastModifiedBy>
  <cp:revision>5</cp:revision>
  <dcterms:created xsi:type="dcterms:W3CDTF">2025-07-17T17:02:28Z</dcterms:created>
  <dcterms:modified xsi:type="dcterms:W3CDTF">2025-07-18T16:23:00Z</dcterms:modified>
</cp:coreProperties>
</file>