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1" r:id="rId3"/>
    <p:sldId id="270" r:id="rId4"/>
    <p:sldId id="272" r:id="rId5"/>
    <p:sldId id="273" r:id="rId6"/>
    <p:sldId id="257" r:id="rId7"/>
    <p:sldId id="262" r:id="rId8"/>
    <p:sldId id="258" r:id="rId9"/>
    <p:sldId id="259" r:id="rId10"/>
    <p:sldId id="261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907"/>
    <a:srgbClr val="00F600"/>
    <a:srgbClr val="33FF33"/>
    <a:srgbClr val="145A32"/>
    <a:srgbClr val="00CC00"/>
    <a:srgbClr val="EAF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DB4C6-35F6-0CEA-9B64-A1FCE12E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759BB-0784-52CD-E5E5-BF6F4B980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30E5B-D617-631E-A834-A586704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4481-D750-DE58-ECA9-DF0AEE3B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80A0-748F-E4D1-4A85-6B94EF26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4B27-9425-3EBD-77D9-F9AC8AF7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D698-183A-B1DF-1B46-E60B4EA83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A3F7-3611-65EB-55B3-3DEB80AE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C5E4-DD9E-75B5-9F77-787496CE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1299-69F8-9448-70BD-3C550EB4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2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4CA73-BC11-3AE8-2E4A-6BBB7D58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92FFE-E095-3D8A-1EA4-9CE170597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7ED5-91F2-C3A5-7F9B-2C5F8312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991C-1EA6-0333-A5D4-CEA28B14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0D51-C927-8F78-2180-2DEE92B5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7B36-2D67-618A-16FC-833F1D5D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94ED-C639-FF76-AB0D-37F4D2C5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0899-61AF-243D-46D3-E3CC8816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A0E-8A28-C675-96EC-4707EA3D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29BC-3A57-4271-9775-A3D65276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0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8ED6-BC11-D8B2-4AEE-74147256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139B2-30A1-7E45-85EE-52F880CA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629E-9FDA-D73B-FB07-D7714210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C0E7-5EC6-303D-2419-D7564FCA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DEC4-CB01-FB38-0F8B-B12DDAED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8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6173-E756-4E29-9EE5-E22A48E4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0F0D-6FCE-6AAB-909C-F9A3260A3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70584-DFB8-A1F3-41A7-51EF7AA2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DCFD-8FA2-4DA6-C574-A573F66C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C29F8-B462-CC41-BBA9-0C87A90E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11CAA-1299-7F9A-C4BE-BE735F17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6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C97F-C97C-3940-E713-9291BEEA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9865-11EC-222A-FB42-7AF6F159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0FF6-0DDC-80E3-66B8-91AB5233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8082B-B279-AA7F-A2C2-19ABFCE11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875A8-E2EB-06BB-09BD-A4180E848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CFD06-4D92-EE47-09DA-A0CFDE77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2830A-A5D8-FEE3-443D-C7A47C7B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37FAD-D7FC-E940-E58A-0CEAF315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7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79F2-0A48-109A-F8CF-D9802A58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4A832-4D77-F076-C07F-E0509243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BA42B-3DC9-568B-054B-76B227D1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B4F09-6B7A-EF92-1648-972835F36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8E508-209C-7654-8EFC-E84ECA7C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E76B3-649D-CF70-A454-A6EA5B04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6770A-BB24-146D-1EB2-D97CF335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98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3417-23F5-D5E8-2113-CABBA4D1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A871-40A7-2E66-28AE-5CFF3983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1F9AA-01BB-8EB3-60A5-97608404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E4A3A-D8BA-2B79-EA10-70019640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3703-58CB-8162-080D-FB6D0369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07BE-7F0A-2F42-E3DC-F163B388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7AF8-D3DB-EBC3-304B-9B113228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5B912-5FF2-BCD1-7DA4-30685476B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65C11-D969-FA5F-40A5-F9A192E8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FCA4-7079-5698-7301-742DAB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5DD3C-DD05-4AE9-99F5-A431D8D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6004-AF9C-20FE-EFB0-6ED4CD2C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6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9840E-5656-A5FE-051A-0ABCB4C6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E14E2-E04F-4D38-698B-9EE3698D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13D1-7AD6-1AD8-D5C8-BDC71B80C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936B-FE10-4458-B289-C8BBB6B190C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F181-BA42-DA3A-EBCE-2D6E46EF6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9D84-2D72-BB9A-3EF6-35D27E7B5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ED35-8DBF-410A-B718-3120F7E38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05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FF33"/>
            </a:gs>
            <a:gs pos="50000">
              <a:srgbClr val="056907"/>
            </a:gs>
            <a:gs pos="100000">
              <a:srgbClr val="00CC00">
                <a:shade val="100000"/>
                <a:satMod val="115000"/>
              </a:srgb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4344E-4DC6-F065-B8DA-B44E59786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C165A-9BE2-F692-43EF-8EF6AF8492E8}"/>
              </a:ext>
            </a:extLst>
          </p:cNvPr>
          <p:cNvSpPr txBox="1"/>
          <p:nvPr/>
        </p:nvSpPr>
        <p:spPr>
          <a:xfrm>
            <a:off x="1883977" y="570892"/>
            <a:ext cx="8418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Electric Vehicle Market Analysis</a:t>
            </a: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8D679-F91C-7F76-6A66-118CDE552A7A}"/>
              </a:ext>
            </a:extLst>
          </p:cNvPr>
          <p:cNvSpPr txBox="1"/>
          <p:nvPr/>
        </p:nvSpPr>
        <p:spPr>
          <a:xfrm>
            <a:off x="4193627" y="5886998"/>
            <a:ext cx="5044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 – Riya Nemade</a:t>
            </a:r>
            <a:endParaRPr lang="en-IN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5348A-45DD-FD80-AEE9-B1765852B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9513" y="1448864"/>
            <a:ext cx="8087714" cy="43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1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1D908-C4FB-4CFC-DE7C-36A6EFF16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06D255-7D4D-9D2E-3EEF-23C3568811F4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901702-026C-0822-C2B5-7E21BBC115A9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4CB00C-586B-9A66-BB47-8504073824FB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3FEB17-54D2-A708-2EDF-4C7E7CE11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979F80-00B5-4504-9814-D636FFFCFB7A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E1484A-83D1-E703-D2AB-06F2A79B9F28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B6B844-2748-AFDC-E263-5BC66C2B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5DA9A4-F392-5FB4-C2F2-E9991A43DDE1}"/>
              </a:ext>
            </a:extLst>
          </p:cNvPr>
          <p:cNvSpPr txBox="1"/>
          <p:nvPr/>
        </p:nvSpPr>
        <p:spPr>
          <a:xfrm>
            <a:off x="8418007" y="1059892"/>
            <a:ext cx="3582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EVs offer an average range of just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 km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showing they’re mainly used for city driving. This could limit long-distance travel unless supported by better charging infrastructure.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B4314D-5E57-A54C-5958-B7AF14430A82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233D20-96B0-8F07-5E2F-7545C6DE9F7A}"/>
              </a:ext>
            </a:extLst>
          </p:cNvPr>
          <p:cNvSpPr txBox="1"/>
          <p:nvPr/>
        </p:nvSpPr>
        <p:spPr>
          <a:xfrm>
            <a:off x="8375099" y="4167266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opens up opportunities for EV-based delivery services, shared mobility, and city ride-hailing apps. At the same time, manufacturers should keep improving battery range to make EVs practical for longer trips too.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AC0EA4F-0DF5-1367-6FC9-E421EB880249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2CE180-228C-5509-EC51-D7F031EF23B9}"/>
              </a:ext>
            </a:extLst>
          </p:cNvPr>
          <p:cNvSpPr txBox="1"/>
          <p:nvPr/>
        </p:nvSpPr>
        <p:spPr>
          <a:xfrm>
            <a:off x="1117798" y="351632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the Current EV Range Enough for Everyday Use?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BE42A220-35DC-80F1-5CC4-1B75F7C35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5B1F66-0653-5453-0FD5-C05F929E1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8" y="2683239"/>
            <a:ext cx="5275299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8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609CD-F917-8CDB-7175-EDCD22ED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039807-F85F-FBB4-0F52-A776E0CBBB1A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25644-244E-A2EE-CDD4-2E8BD5BAE19C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160BC6-6F26-4115-945C-1E473A44995F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976ECB-D0B7-BB26-3312-8DF209FCE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027F8-5292-CAAA-9F92-ED6BD0DC11BA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E9FEA7-7669-9AE4-918C-8A92049CE460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5430EB-5CC8-AED9-92E7-DBA2EFCC1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690D964-EEDC-7272-FF29-AA51BFF0C44D}"/>
              </a:ext>
            </a:extLst>
          </p:cNvPr>
          <p:cNvSpPr txBox="1"/>
          <p:nvPr/>
        </p:nvSpPr>
        <p:spPr>
          <a:xfrm>
            <a:off x="8418007" y="1059892"/>
            <a:ext cx="35826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steady growth in EV adoption from 2018 to 2023, but a dip in 2024. It might be linked to global supply chain issues or temporary policy slowdowns.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F3D26E-2D74-9D58-FBDA-C91ED2C76244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099FCC-ABE6-C4C9-FDEF-C24901074A97}"/>
              </a:ext>
            </a:extLst>
          </p:cNvPr>
          <p:cNvSpPr txBox="1"/>
          <p:nvPr/>
        </p:nvSpPr>
        <p:spPr>
          <a:xfrm>
            <a:off x="8375099" y="4269566"/>
            <a:ext cx="3625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Companies should use this slowdown to build stronger infrastructure, diversify battery sourcing and push for supportive local policies.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4C2F151-7FFA-33BC-54A9-EF017F7D45CF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D50B5AF-BE03-2FCD-6DAB-78BA24151BB8}"/>
              </a:ext>
            </a:extLst>
          </p:cNvPr>
          <p:cNvSpPr txBox="1"/>
          <p:nvPr/>
        </p:nvSpPr>
        <p:spPr>
          <a:xfrm>
            <a:off x="1117798" y="361787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 Adoption Trends (1997–2024): Growth, Peak &amp; Market Shifts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174EC3C0-3EC4-F4F3-11E1-C0759E4E4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F51C0-C57F-7005-A384-3E9452B83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2044172"/>
            <a:ext cx="6554826" cy="37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0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7B7C4-FA95-2F6B-7B7D-AF27C802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4233B0-1B69-1B59-1C91-F0C03113D769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48A02D-F174-4ACF-A553-15C5B8AA50ED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C88820-C605-B6DB-9FAF-CA0412F4655F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FD89229-564B-BA0E-8B5F-48213D72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AC8A21-75B0-8D09-56AF-918A7D817A8C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FD3639-7657-BE52-4347-6BD9A41C0F98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2A2219-D44E-BD75-BA53-EA0EF6DC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D486918-487F-8857-C15F-12C8A5267B19}"/>
              </a:ext>
            </a:extLst>
          </p:cNvPr>
          <p:cNvSpPr txBox="1"/>
          <p:nvPr/>
        </p:nvSpPr>
        <p:spPr>
          <a:xfrm>
            <a:off x="8418007" y="1059892"/>
            <a:ext cx="35826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average listed MSRP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$3,688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which appears too low. Even so, over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80%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of vehicles fall into the ‘Below 30K’ category, proving affordability is driving adoption.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453F7CB-0E64-1877-3218-ADCAB81F99B8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A8CE0E2-3FCF-213F-81D6-80420489EA7E}"/>
              </a:ext>
            </a:extLst>
          </p:cNvPr>
          <p:cNvSpPr txBox="1"/>
          <p:nvPr/>
        </p:nvSpPr>
        <p:spPr>
          <a:xfrm>
            <a:off x="8375099" y="4269566"/>
            <a:ext cx="36255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Companies should ensure complete and accurate price data. Meanwhile, manufacturers should continue focusing on value-for-money models, which are driving adoption in cost-sensitive markets.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D9AD24D-CEED-930C-88CF-E535373D4290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367EF6-6150-621D-B9CF-794A9FD2FE18}"/>
              </a:ext>
            </a:extLst>
          </p:cNvPr>
          <p:cNvSpPr txBox="1"/>
          <p:nvPr/>
        </p:nvSpPr>
        <p:spPr>
          <a:xfrm>
            <a:off x="1139253" y="522429"/>
            <a:ext cx="73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Are EVs Truly Affordable?</a:t>
            </a: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12C1202A-9B65-8BA6-7A46-5D3F34039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097128-FB2C-3051-6A93-CCA91A570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4" y="2863123"/>
            <a:ext cx="5655335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63545-30EE-5C99-779E-D00998CB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EABB06-E43A-1B50-9952-662CFD888BC7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7F5619-AA65-65E7-2AC2-E78209767E0F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4575559-C8B1-CB38-E115-C91840FEFDBA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1749CB-962C-220E-7940-964E47A7A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B0A85A-D756-5E01-C33A-717450EFB0C1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7130C1-D020-1812-283A-98C053888FE9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028F37-E529-E26B-F307-C1D360FF3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BC07882-3CC7-AF1A-77DA-CBEC6B4665D6}"/>
              </a:ext>
            </a:extLst>
          </p:cNvPr>
          <p:cNvSpPr txBox="1"/>
          <p:nvPr/>
        </p:nvSpPr>
        <p:spPr>
          <a:xfrm>
            <a:off x="8469443" y="937927"/>
            <a:ext cx="3582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BEVs (Battery Electric Vehicles) dominate the lower range category (0–100 km), especially compared to PHEVs. Very few vehicles cross the 300 km range threshold.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BFADAAD-43D6-4C3B-56CD-6989F5AC7302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A89FDA-3FFF-3234-A349-F04C2E15D6DC}"/>
              </a:ext>
            </a:extLst>
          </p:cNvPr>
          <p:cNvSpPr txBox="1"/>
          <p:nvPr/>
        </p:nvSpPr>
        <p:spPr>
          <a:xfrm>
            <a:off x="8375099" y="4269566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EVs are suitable only for city commutes. Manufacturers and policymakers should invest in extending range capacity and educating users on charging options to make EVs viable for longer travel.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562824E-DA0F-3144-8A98-B02F9F865895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5BCEDA-563E-DC9A-2327-3635D550C666}"/>
              </a:ext>
            </a:extLst>
          </p:cNvPr>
          <p:cNvSpPr txBox="1"/>
          <p:nvPr/>
        </p:nvSpPr>
        <p:spPr>
          <a:xfrm>
            <a:off x="1139253" y="522429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the Current EV Range Sufficient for Consumer Needs?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E69F58D1-322A-FF04-3B1C-66D668F7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686E17-F661-2A35-8CC8-577FC6CE8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2173574"/>
            <a:ext cx="6491997" cy="36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682E7-888A-1457-F013-FD097C657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7F4488-7A63-6681-6E10-C6734BA04C04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E9BF50-D974-D485-DC9F-69BC4F2AD2C9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655FE2-0B8C-6966-C0E5-5FB07F53461D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E6501E5-2258-50B0-A74D-9FB81F884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0C7E56-CFB6-3CCE-2862-E721EE407878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D1923E-F87C-5E8F-B626-679549DF952C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6607A0-F1C0-C80C-AFF3-279CC162B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6E936A-93EC-33B1-9827-113C244E428C}"/>
              </a:ext>
            </a:extLst>
          </p:cNvPr>
          <p:cNvSpPr txBox="1"/>
          <p:nvPr/>
        </p:nvSpPr>
        <p:spPr>
          <a:xfrm>
            <a:off x="8439462" y="1372906"/>
            <a:ext cx="35826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portion of vehicles either don’t qualify or have unknown eligibility for Clean Alternative Fuel Vehicle (CAFV) programs.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137CFC0-27CB-278C-F77B-5CCEC2F883E1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37F52C-F155-14EF-FE3B-957AC7C6E721}"/>
              </a:ext>
            </a:extLst>
          </p:cNvPr>
          <p:cNvSpPr txBox="1"/>
          <p:nvPr/>
        </p:nvSpPr>
        <p:spPr>
          <a:xfrm>
            <a:off x="8396554" y="4107864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shows a gap in awareness or documentation. Government agencies should collaborate with manufacturers and dealerships to ensure proper classification and better communication about benefits to EV buyers.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507E264-D0A9-19C2-1561-2A22D494B7A0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7304B8-8B5D-92BF-94F6-B33880F103A4}"/>
              </a:ext>
            </a:extLst>
          </p:cNvPr>
          <p:cNvSpPr txBox="1"/>
          <p:nvPr/>
        </p:nvSpPr>
        <p:spPr>
          <a:xfrm>
            <a:off x="1139253" y="522429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Effectively Are EVs Aligned with Clean Fuel Policies?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F70D3B42-D807-1414-CBA1-16C7A766D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EC46EB-777B-7610-F1FE-272F3DD98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2390932"/>
            <a:ext cx="6280070" cy="32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9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89238-AB1A-491C-7BEA-61D95E97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B57010D-D106-29FF-6B30-6C622A0118AA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31E309-9C72-A2BD-4211-7BB5329EED50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704D0F-F28B-9932-A817-477F0C7DC9E5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0C0736-8E4F-91F8-7BBA-764E1C83B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414076-AC01-9A88-2F07-7839A9D4D841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FAEE54-E253-5261-CEAA-CFE66786C69A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4C62976-FA3B-ECC6-7F97-0796303FC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FA6067-D52F-0ADB-5811-28CE68971336}"/>
              </a:ext>
            </a:extLst>
          </p:cNvPr>
          <p:cNvSpPr txBox="1"/>
          <p:nvPr/>
        </p:nvSpPr>
        <p:spPr>
          <a:xfrm>
            <a:off x="8418007" y="1059892"/>
            <a:ext cx="35826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EVs fall into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0–100 km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category. Longer-range EVs are still rare in the current population.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F2D5771-C4F6-BF9D-EAB1-FB842016962A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A8F272-6535-EA60-4621-F6B8E4CD4590}"/>
              </a:ext>
            </a:extLst>
          </p:cNvPr>
          <p:cNvSpPr txBox="1"/>
          <p:nvPr/>
        </p:nvSpPr>
        <p:spPr>
          <a:xfrm>
            <a:off x="8259580" y="4463321"/>
            <a:ext cx="362555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could slow wider EV adoption. Businesses working on EVs must strategically plan for range and support users with city-specific charging infrastructure.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2A36682-6640-6E07-DF09-8C17865E19C6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75E0DA-EE7D-8440-4272-A7AF385E57B3}"/>
              </a:ext>
            </a:extLst>
          </p:cNvPr>
          <p:cNvSpPr txBox="1"/>
          <p:nvPr/>
        </p:nvSpPr>
        <p:spPr>
          <a:xfrm>
            <a:off x="1139253" y="522429"/>
            <a:ext cx="73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Majority of EVs Offer Short Range 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78EF6965-0CCF-3A87-43B4-7432B0518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73A75F-3E21-9C86-B8D0-21943FF52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2233534"/>
            <a:ext cx="6280070" cy="33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8D831-422D-6BCE-BE35-CBB79DA2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03250D-845B-AFA3-0B84-AE4731B7582F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3E0D2B-B0FD-A69B-B258-D79D8B616BA4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262D4F-FB9A-57D1-4FC8-471DC54DFCF5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6DCC95-4B60-F52D-A8B9-796EE29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05266B-C875-BB48-BD67-31E155444F05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B87D93-B56D-59FE-E695-57B4141DF736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D93457-2E2B-9859-2BDD-EF741AC3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29D6C1-38E4-E9E9-90F9-837B23259461}"/>
              </a:ext>
            </a:extLst>
          </p:cNvPr>
          <p:cNvSpPr txBox="1"/>
          <p:nvPr/>
        </p:nvSpPr>
        <p:spPr>
          <a:xfrm>
            <a:off x="8418007" y="1059892"/>
            <a:ext cx="358265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EVs are priced below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$30,000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showing a strong push toward affordability  likely due to subsidies or local manufacturing efforts.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24C5AF0-D11D-3DC0-25A3-7E08E7B05C53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017FDB-D955-7AF4-1D84-D34F0DA8C52C}"/>
              </a:ext>
            </a:extLst>
          </p:cNvPr>
          <p:cNvSpPr txBox="1"/>
          <p:nvPr/>
        </p:nvSpPr>
        <p:spPr>
          <a:xfrm>
            <a:off x="8375099" y="4269566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should continue targeting this segment while offering a few premium models. EV manufacturers should also explore installment or leasing options to capture a price-sensitive audience.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3294B99-48F5-CC3E-D907-7E8BDDF3F42B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21794B-EDEE-463D-98D6-6E2F0B41DFE2}"/>
              </a:ext>
            </a:extLst>
          </p:cNvPr>
          <p:cNvSpPr txBox="1"/>
          <p:nvPr/>
        </p:nvSpPr>
        <p:spPr>
          <a:xfrm>
            <a:off x="1139253" y="522429"/>
            <a:ext cx="8484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EV </a:t>
            </a:r>
            <a:r>
              <a:rPr lang="en-IN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Affordability</a:t>
            </a:r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: Pricing Trend &amp; Segment Focus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9A5BF6A0-D24E-7426-68A9-927725413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925AA-5FBD-4462-B136-3739A26686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2" y="2371135"/>
            <a:ext cx="6342901" cy="32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14648-7EB4-6C7D-38D6-D92E9F5DD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15594E-13B2-706B-4A99-8D92A8D842DA}"/>
              </a:ext>
            </a:extLst>
          </p:cNvPr>
          <p:cNvSpPr/>
          <p:nvPr/>
        </p:nvSpPr>
        <p:spPr>
          <a:xfrm>
            <a:off x="191342" y="1618938"/>
            <a:ext cx="7856313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FF72AD-D34F-B140-2288-D74777FCC004}"/>
              </a:ext>
            </a:extLst>
          </p:cNvPr>
          <p:cNvGrpSpPr/>
          <p:nvPr/>
        </p:nvGrpSpPr>
        <p:grpSpPr>
          <a:xfrm>
            <a:off x="7405139" y="2167484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4F01DA-2D4B-270E-8C32-849D7EB857CE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76C69A-6F56-2FCD-4B49-82044C7F0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8A78D-02EE-2D1B-D8EA-B623F636BA93}"/>
              </a:ext>
            </a:extLst>
          </p:cNvPr>
          <p:cNvGrpSpPr/>
          <p:nvPr/>
        </p:nvGrpSpPr>
        <p:grpSpPr>
          <a:xfrm>
            <a:off x="7405139" y="414506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80B08A-3D02-457B-8300-65E782AFAB38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72D0F7-690C-AA35-4765-950055012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210198-8872-0C76-91B9-19FF0950AEEB}"/>
              </a:ext>
            </a:extLst>
          </p:cNvPr>
          <p:cNvSpPr txBox="1"/>
          <p:nvPr/>
        </p:nvSpPr>
        <p:spPr>
          <a:xfrm>
            <a:off x="8513605" y="675087"/>
            <a:ext cx="36255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 Model 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consistently tops the chart, followed by Chevrolet Volt and other early-mover models like Nissan Leaf and BMW i3. There's a visible increase post-2018 in newer entries like Ford Mach-E and Kia Niro.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D35B52E-0CE6-C5D3-BA88-B1FB59EB2225}"/>
              </a:ext>
            </a:extLst>
          </p:cNvPr>
          <p:cNvCxnSpPr>
            <a:cxnSpLocks/>
          </p:cNvCxnSpPr>
          <p:nvPr/>
        </p:nvCxnSpPr>
        <p:spPr>
          <a:xfrm flipV="1">
            <a:off x="8004120" y="1822031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573C5B-BC87-662E-B4A9-365808938725}"/>
              </a:ext>
            </a:extLst>
          </p:cNvPr>
          <p:cNvSpPr txBox="1"/>
          <p:nvPr/>
        </p:nvSpPr>
        <p:spPr>
          <a:xfrm>
            <a:off x="8544392" y="4283118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trend confirms Tesla's brand strength and reveals rising competition. Car dealers should expand inventory of these fast-moving models and track year-wise popularity to manage stock effectively.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1ACC823-D592-4B7F-37F6-C83B992D58E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012238" y="5179380"/>
            <a:ext cx="532154" cy="273289"/>
          </a:xfrm>
          <a:prstGeom prst="curvedConnector3">
            <a:avLst>
              <a:gd name="adj1" fmla="val -14788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60D62D-087B-29EF-7E3D-344F1BE8A9BD}"/>
              </a:ext>
            </a:extLst>
          </p:cNvPr>
          <p:cNvSpPr txBox="1"/>
          <p:nvPr/>
        </p:nvSpPr>
        <p:spPr>
          <a:xfrm>
            <a:off x="1139253" y="522429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Which EV Models Are Driving Market Demand Each Year 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76420C1C-D12E-1573-978E-6D4CCA32A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9E914D-54A7-1388-4D04-09FB8A3D0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044172"/>
            <a:ext cx="7168826" cy="34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19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F4F86-B6BC-C183-707E-9800A653D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3076B1-0AFB-EBB8-96F6-0732E0207DFD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9DF669-16B5-ED66-3AC3-81CA539F012E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A8EB46-B180-9845-7AF9-FEC8A470DBB7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920782-353A-7124-87D7-6522D08F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389C4F-909B-85D6-83B6-D324D6E31CBA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D0FED5-ED8C-6BAE-05BD-9FCA25542F66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0F2C111-8F65-2432-0F07-504D40330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184BDC-E88F-E784-E1C5-C02C0E4436D0}"/>
              </a:ext>
            </a:extLst>
          </p:cNvPr>
          <p:cNvSpPr txBox="1"/>
          <p:nvPr/>
        </p:nvSpPr>
        <p:spPr>
          <a:xfrm>
            <a:off x="8418007" y="1059892"/>
            <a:ext cx="358265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the highest EV adoption, with massive lead over others. Clark and Snohomish follow but are far behind.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864AB71-AF81-59F3-AF26-A5A70BE73882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C65D45-4460-9F61-A2B6-486A0F4A1501}"/>
              </a:ext>
            </a:extLst>
          </p:cNvPr>
          <p:cNvSpPr txBox="1"/>
          <p:nvPr/>
        </p:nvSpPr>
        <p:spPr>
          <a:xfrm>
            <a:off x="8302488" y="4098854"/>
            <a:ext cx="36255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Companies looking to set up charging stations or EV showrooms should prioritize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King County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expand marketing efforts in low-performing counties like Thurston and Kitsap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38BC4D4-6F2E-727D-123E-4659F04E864B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BB008D-F4C8-0FE3-B897-90058240FD90}"/>
              </a:ext>
            </a:extLst>
          </p:cNvPr>
          <p:cNvSpPr txBox="1"/>
          <p:nvPr/>
        </p:nvSpPr>
        <p:spPr>
          <a:xfrm>
            <a:off x="1139253" y="522429"/>
            <a:ext cx="73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Where Should EV Businesses Expand Most?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3A769703-1D25-D4C8-BA89-696E71403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A12EBE-AF11-9745-4833-600A9AE8C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6" y="2233534"/>
            <a:ext cx="6310907" cy="33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2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47D69-36BF-0382-F120-3D017B03F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38A8E71-00B2-75F8-AF89-9F586896CA45}"/>
              </a:ext>
            </a:extLst>
          </p:cNvPr>
          <p:cNvSpPr txBox="1"/>
          <p:nvPr/>
        </p:nvSpPr>
        <p:spPr>
          <a:xfrm>
            <a:off x="2743200" y="871103"/>
            <a:ext cx="6490741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1A36B-3D7D-8BFC-2EED-25083872F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21" y="1888762"/>
            <a:ext cx="11157680" cy="49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67DF5-7ADF-59B6-06C6-80B186E7B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F7717319-748F-F251-8F50-22B314D179E7}"/>
              </a:ext>
            </a:extLst>
          </p:cNvPr>
          <p:cNvSpPr txBox="1"/>
          <p:nvPr/>
        </p:nvSpPr>
        <p:spPr>
          <a:xfrm>
            <a:off x="3267856" y="307703"/>
            <a:ext cx="544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56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IN" b="1" dirty="0">
              <a:solidFill>
                <a:srgbClr val="0569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89293-2092-9F78-0DE2-1FCFD349ECE4}"/>
              </a:ext>
            </a:extLst>
          </p:cNvPr>
          <p:cNvSpPr txBox="1"/>
          <p:nvPr/>
        </p:nvSpPr>
        <p:spPr>
          <a:xfrm>
            <a:off x="1094282" y="1139252"/>
            <a:ext cx="1019331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rise of Electric Vehicles (EVs) represents a major shift in the automotive industry — driven by environmental concerns, government incentives, and the push toward sustainable mobility. As EV adoption grows, understanding market trends becomes essential for manufacturers, policymakers, and service providers.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analyze real-world EV registration data to identify meaningful patterns in vehicle adoption, geographic distribution, battery range performance, pricing trends, and brand competitiveness.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1651B-3734-B792-6E9E-B4C3B9A9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93" y="3972393"/>
            <a:ext cx="7608290" cy="28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3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DD6F4-C23A-8FE9-F833-D557229AC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1C70F7-1310-CEB5-37D3-291D4336D9EF}"/>
              </a:ext>
            </a:extLst>
          </p:cNvPr>
          <p:cNvSpPr/>
          <p:nvPr/>
        </p:nvSpPr>
        <p:spPr>
          <a:xfrm>
            <a:off x="344774" y="1573967"/>
            <a:ext cx="2923082" cy="1450298"/>
          </a:xfrm>
          <a:prstGeom prst="roundRect">
            <a:avLst>
              <a:gd name="adj" fmla="val 10466"/>
            </a:avLst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the Problem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D6E006-DFF9-6E66-C7C5-6759AE622A60}"/>
              </a:ext>
            </a:extLst>
          </p:cNvPr>
          <p:cNvSpPr/>
          <p:nvPr/>
        </p:nvSpPr>
        <p:spPr>
          <a:xfrm>
            <a:off x="4634459" y="1573967"/>
            <a:ext cx="2923082" cy="1450298"/>
          </a:xfrm>
          <a:prstGeom prst="roundRect">
            <a:avLst>
              <a:gd name="adj" fmla="val 10466"/>
            </a:avLst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 Cleaning &amp; Preprocessing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8F993F-8DCA-0F3F-E067-28FB90A715CF}"/>
              </a:ext>
            </a:extLst>
          </p:cNvPr>
          <p:cNvSpPr/>
          <p:nvPr/>
        </p:nvSpPr>
        <p:spPr>
          <a:xfrm>
            <a:off x="8924144" y="1573967"/>
            <a:ext cx="2923082" cy="1450298"/>
          </a:xfrm>
          <a:prstGeom prst="roundRect">
            <a:avLst>
              <a:gd name="adj" fmla="val 10466"/>
            </a:avLst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Dashboard Design in Excel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2F1F75-96A1-E46C-AC30-B26895936301}"/>
              </a:ext>
            </a:extLst>
          </p:cNvPr>
          <p:cNvSpPr/>
          <p:nvPr/>
        </p:nvSpPr>
        <p:spPr>
          <a:xfrm>
            <a:off x="8924144" y="4250960"/>
            <a:ext cx="2923082" cy="1450298"/>
          </a:xfrm>
          <a:prstGeom prst="roundRect">
            <a:avLst>
              <a:gd name="adj" fmla="val 10466"/>
            </a:avLst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 Extraction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87219D-EF26-1DC7-EB6E-15FA6D4E1E11}"/>
              </a:ext>
            </a:extLst>
          </p:cNvPr>
          <p:cNvSpPr/>
          <p:nvPr/>
        </p:nvSpPr>
        <p:spPr>
          <a:xfrm>
            <a:off x="4606977" y="4250960"/>
            <a:ext cx="2923082" cy="1450298"/>
          </a:xfrm>
          <a:prstGeom prst="roundRect">
            <a:avLst>
              <a:gd name="adj" fmla="val 10466"/>
            </a:avLst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SQL Validation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79272A-984F-80A6-831A-4331541C9A1E}"/>
              </a:ext>
            </a:extLst>
          </p:cNvPr>
          <p:cNvSpPr/>
          <p:nvPr/>
        </p:nvSpPr>
        <p:spPr>
          <a:xfrm>
            <a:off x="344774" y="4250960"/>
            <a:ext cx="2923082" cy="1450298"/>
          </a:xfrm>
          <a:prstGeom prst="roundRect">
            <a:avLst>
              <a:gd name="adj" fmla="val 10466"/>
            </a:avLst>
          </a:prstGeom>
          <a:gradFill flip="none" rotWithShape="1">
            <a:gsLst>
              <a:gs pos="0">
                <a:srgbClr val="00CC00">
                  <a:shade val="30000"/>
                  <a:satMod val="115000"/>
                </a:srgbClr>
              </a:gs>
              <a:gs pos="50000">
                <a:srgbClr val="00CC00">
                  <a:shade val="67500"/>
                  <a:satMod val="115000"/>
                </a:srgbClr>
              </a:gs>
              <a:gs pos="100000">
                <a:srgbClr val="00CC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PPT Presentation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0D555F-DD43-6D1F-EC2F-E99A775A1BD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552669" y="2299116"/>
            <a:ext cx="1081790" cy="0"/>
          </a:xfrm>
          <a:prstGeom prst="straightConnector1">
            <a:avLst/>
          </a:prstGeom>
          <a:ln w="88900">
            <a:solidFill>
              <a:srgbClr val="145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C0B7F8-3370-B981-005D-CAF506F02A10}"/>
              </a:ext>
            </a:extLst>
          </p:cNvPr>
          <p:cNvCxnSpPr>
            <a:cxnSpLocks/>
          </p:cNvCxnSpPr>
          <p:nvPr/>
        </p:nvCxnSpPr>
        <p:spPr>
          <a:xfrm>
            <a:off x="10385685" y="3272851"/>
            <a:ext cx="0" cy="978109"/>
          </a:xfrm>
          <a:prstGeom prst="straightConnector1">
            <a:avLst/>
          </a:prstGeom>
          <a:ln w="88900">
            <a:solidFill>
              <a:srgbClr val="145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2C88A-407D-AD36-923C-5D3DA205DA7D}"/>
              </a:ext>
            </a:extLst>
          </p:cNvPr>
          <p:cNvCxnSpPr>
            <a:cxnSpLocks/>
          </p:cNvCxnSpPr>
          <p:nvPr/>
        </p:nvCxnSpPr>
        <p:spPr>
          <a:xfrm flipH="1">
            <a:off x="3267856" y="4976109"/>
            <a:ext cx="1124262" cy="0"/>
          </a:xfrm>
          <a:prstGeom prst="straightConnector1">
            <a:avLst/>
          </a:prstGeom>
          <a:ln w="88900">
            <a:solidFill>
              <a:srgbClr val="145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9F0211-0970-9036-305C-B77D18B76D90}"/>
              </a:ext>
            </a:extLst>
          </p:cNvPr>
          <p:cNvCxnSpPr>
            <a:cxnSpLocks/>
          </p:cNvCxnSpPr>
          <p:nvPr/>
        </p:nvCxnSpPr>
        <p:spPr>
          <a:xfrm flipH="1">
            <a:off x="7557541" y="4976109"/>
            <a:ext cx="1151744" cy="0"/>
          </a:xfrm>
          <a:prstGeom prst="straightConnector1">
            <a:avLst/>
          </a:prstGeom>
          <a:ln w="88900">
            <a:solidFill>
              <a:srgbClr val="145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FFCFF2-643D-9C32-AE4E-6CC7390C3F77}"/>
              </a:ext>
            </a:extLst>
          </p:cNvPr>
          <p:cNvCxnSpPr>
            <a:cxnSpLocks/>
          </p:cNvCxnSpPr>
          <p:nvPr/>
        </p:nvCxnSpPr>
        <p:spPr>
          <a:xfrm>
            <a:off x="7884826" y="2275381"/>
            <a:ext cx="1039318" cy="0"/>
          </a:xfrm>
          <a:prstGeom prst="straightConnector1">
            <a:avLst/>
          </a:prstGeom>
          <a:ln w="88900">
            <a:solidFill>
              <a:srgbClr val="145A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970AD7-72C7-8692-7E6C-91D4EDB339EE}"/>
              </a:ext>
            </a:extLst>
          </p:cNvPr>
          <p:cNvSpPr txBox="1"/>
          <p:nvPr/>
        </p:nvSpPr>
        <p:spPr>
          <a:xfrm>
            <a:off x="3267856" y="307703"/>
            <a:ext cx="544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56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Workflow</a:t>
            </a:r>
            <a:endParaRPr lang="en-IN" b="1" dirty="0">
              <a:solidFill>
                <a:srgbClr val="05690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9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8C71D-7667-8564-B1EB-27075E1A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5FA03ED-AC1D-129B-81D6-5FDDDB692524}"/>
              </a:ext>
            </a:extLst>
          </p:cNvPr>
          <p:cNvSpPr txBox="1"/>
          <p:nvPr/>
        </p:nvSpPr>
        <p:spPr>
          <a:xfrm>
            <a:off x="3375285" y="427624"/>
            <a:ext cx="544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569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Tools &amp; 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A2DAC-08B3-C764-5EAB-B9C37168349B}"/>
              </a:ext>
            </a:extLst>
          </p:cNvPr>
          <p:cNvSpPr txBox="1"/>
          <p:nvPr/>
        </p:nvSpPr>
        <p:spPr>
          <a:xfrm>
            <a:off x="1658910" y="1828801"/>
            <a:ext cx="88741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  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Query for data cleaning.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Tables for analysis.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Slicers, KPIs, charts, and formatting for dashboard visuals.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SQL: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 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validating data analysis logic.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SELECT, GROUP BY, CASE and filters to extract insights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  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Point.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AE396-765C-61F6-A0E9-302C29BD1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C95B1B-C0F7-057A-6E28-5907FE80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9" y="1843790"/>
            <a:ext cx="9293902" cy="4565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83B383-2563-4F50-4B26-85659A7B2392}"/>
              </a:ext>
            </a:extLst>
          </p:cNvPr>
          <p:cNvSpPr txBox="1"/>
          <p:nvPr/>
        </p:nvSpPr>
        <p:spPr>
          <a:xfrm>
            <a:off x="2998033" y="571300"/>
            <a:ext cx="6490741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dirty="0">
                <a:solidFill>
                  <a:schemeClr val="accent6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Let’s Dive into Business Insights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5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57E001-0D0E-A858-7DBF-7640CCF1AE77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F86249-471A-30D0-3069-E3E158BB00DF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20B609-D6E0-2C97-7A71-10EFA8BDED9A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465AC5E-109E-5265-A712-67728BE52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F3BCB1-AB0C-78E1-A06E-18E9469B9BD3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4F7384-28BE-5E60-AE6D-D6916804A32C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E880DFA-63D5-C5EE-FB32-4D2E6F913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AA7EE19-C96C-E926-D210-5BC37D1B1416}"/>
              </a:ext>
            </a:extLst>
          </p:cNvPr>
          <p:cNvSpPr txBox="1"/>
          <p:nvPr/>
        </p:nvSpPr>
        <p:spPr>
          <a:xfrm>
            <a:off x="8418007" y="1059892"/>
            <a:ext cx="3582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alone accounts for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total EV registrations showing a strong urban shift. EV companies can prioritize such high-adoption zones for faster scaling.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A5DED2-D15A-A7DC-AF53-519C5ADC35E8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813F2B1-C996-81AE-3B40-08E123666984}"/>
              </a:ext>
            </a:extLst>
          </p:cNvPr>
          <p:cNvSpPr txBox="1"/>
          <p:nvPr/>
        </p:nvSpPr>
        <p:spPr>
          <a:xfrm>
            <a:off x="8396554" y="3807901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Brands and service providers should keep expanding in high-performing cities like Seattle. But to reach wider audiences, they should launch awareness campaigns or EV trial programs in underperforming regions.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258F033-3111-CFE3-46D3-A0717EFE33C6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FADBE39-3F23-1994-5B4B-06D88B33A1E9}"/>
              </a:ext>
            </a:extLst>
          </p:cNvPr>
          <p:cNvSpPr txBox="1"/>
          <p:nvPr/>
        </p:nvSpPr>
        <p:spPr>
          <a:xfrm>
            <a:off x="1117798" y="398625"/>
            <a:ext cx="73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Which Cities Are Leading the EV Movement?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D0A3804B-0178-5896-519C-845029CA8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83FCB60-89F0-E8A9-33F0-516873CB41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9" y="2232366"/>
            <a:ext cx="6587145" cy="339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78623-8436-2895-DE37-14EEF2142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D3744C-483D-DFB4-4133-6E58391E871F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21A95F-F5CB-2622-2E84-3D3B35D908C3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E8271E-75B7-95FB-E90A-E0BF463FD941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861B01-C402-5B49-ED24-D6BD748C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D2DF1-9F0E-4B3F-275E-F4B10FADA72D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13E6AC-DD6E-3522-2A68-B0D8B37E3C6A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60B26E-9885-F85F-F854-4A6808E11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CB1FA5E-CC58-C70D-FC63-D153CF00084E}"/>
              </a:ext>
            </a:extLst>
          </p:cNvPr>
          <p:cNvSpPr txBox="1"/>
          <p:nvPr/>
        </p:nvSpPr>
        <p:spPr>
          <a:xfrm>
            <a:off x="8418007" y="1059892"/>
            <a:ext cx="35826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4 out of every 10 EVs in this dataset qualify for clean fuel programs meaning nearly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may be missing out on incentives. This points to either policy mismatch or a need for better dealership support.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7ACA4B1-D1ED-E2ED-42FD-CB59A455B39D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AC3699-A4A3-2BDF-69FB-4BF8E5F1BABB}"/>
              </a:ext>
            </a:extLst>
          </p:cNvPr>
          <p:cNvSpPr txBox="1"/>
          <p:nvPr/>
        </p:nvSpPr>
        <p:spPr>
          <a:xfrm>
            <a:off x="8375099" y="4269566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a need to simplify the eligibility process. EV companies, dealerships, and government bodies should work together to help buyers understand the benefits and get them registered correctly.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0452446-990B-F888-08F1-D3F1A7B1C00C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7DA895-DFD0-F0EB-5603-AAD3B009FDC2}"/>
              </a:ext>
            </a:extLst>
          </p:cNvPr>
          <p:cNvSpPr txBox="1"/>
          <p:nvPr/>
        </p:nvSpPr>
        <p:spPr>
          <a:xfrm>
            <a:off x="1117798" y="357261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Clean Fuel Eligibility: Are EVs Aligned with Policy Goals?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5AD25F72-EBD8-56F1-0D70-FDC93D7B5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51DCE-4422-AE61-3F13-EB3F7C797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93" y="2848126"/>
            <a:ext cx="5184000" cy="23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70B6FF-C29E-04BB-E18A-570C041E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92615F-2FB3-EA2E-09FD-FBDF7F23D181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C8B9F2-32AD-259D-880B-C46945152C31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FFC32C-655F-D249-25AB-4F6A1698B5F9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7302D4-24CE-5968-00DF-0DC20ECC9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BADD7-4B86-EA69-E376-5AADEABB74D3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142B11-BF40-8533-724F-6A835F8E21A8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EBD8DD-00D2-8FE2-3901-8095CF5E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0861FF2-9CF0-5036-3411-31DCF9C37F54}"/>
              </a:ext>
            </a:extLst>
          </p:cNvPr>
          <p:cNvSpPr txBox="1"/>
          <p:nvPr/>
        </p:nvSpPr>
        <p:spPr>
          <a:xfrm>
            <a:off x="8339525" y="428866"/>
            <a:ext cx="3582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 accounts for over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18%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EV registrations, followed by Volvo, Ford, and Chevrolet. The brand’s early entry and reputation clearly give it a market advantage.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388B160-DA21-2748-6812-986EE10C1240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C64936-66C6-6416-E818-7008A980B4CD}"/>
              </a:ext>
            </a:extLst>
          </p:cNvPr>
          <p:cNvSpPr txBox="1"/>
          <p:nvPr/>
        </p:nvSpPr>
        <p:spPr>
          <a:xfrm>
            <a:off x="8396554" y="3807901"/>
            <a:ext cx="36255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 fuel-based car companies need to move faster if they want to stay in the game. Meanwhile, new and growing EV brands have a great chance to grow by offering better prices, longer battery life, and smart features that people are now looking for.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41738B6-9152-7288-0D6C-38E4D38AE348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4E2329-DF05-C822-4A7F-53C5B43A43C4}"/>
              </a:ext>
            </a:extLst>
          </p:cNvPr>
          <p:cNvSpPr txBox="1"/>
          <p:nvPr/>
        </p:nvSpPr>
        <p:spPr>
          <a:xfrm>
            <a:off x="1109272" y="466210"/>
            <a:ext cx="730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Which EV Brands Are Winning the Market?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5A059A7D-0CE0-173B-E555-81BBEA2CF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7EC7B-D1E7-351C-05D8-D3E01E738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7" y="1618937"/>
            <a:ext cx="5714270" cy="45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ABC2E-1739-2016-EFD8-B817F40A5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0915E32-2D3F-C31D-BAC0-ED6F8A7E34EA}"/>
              </a:ext>
            </a:extLst>
          </p:cNvPr>
          <p:cNvSpPr/>
          <p:nvPr/>
        </p:nvSpPr>
        <p:spPr>
          <a:xfrm>
            <a:off x="269824" y="1618938"/>
            <a:ext cx="7300209" cy="4542019"/>
          </a:xfrm>
          <a:prstGeom prst="roundRect">
            <a:avLst>
              <a:gd name="adj" fmla="val 2812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02D41E-55D6-4594-2B0B-CF3C6ACEB0CA}"/>
              </a:ext>
            </a:extLst>
          </p:cNvPr>
          <p:cNvGrpSpPr/>
          <p:nvPr/>
        </p:nvGrpSpPr>
        <p:grpSpPr>
          <a:xfrm>
            <a:off x="7090346" y="2394679"/>
            <a:ext cx="1094283" cy="1034321"/>
            <a:chOff x="7090346" y="2394679"/>
            <a:chExt cx="1094283" cy="10343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BB617B5-BB3B-8052-C7B2-0A53CCAF27F4}"/>
                </a:ext>
              </a:extLst>
            </p:cNvPr>
            <p:cNvSpPr/>
            <p:nvPr/>
          </p:nvSpPr>
          <p:spPr>
            <a:xfrm>
              <a:off x="7090346" y="2394679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D54CB3-B51B-32BA-301B-EFC8F8E3D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489" y="2532490"/>
              <a:ext cx="945995" cy="7586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30821-C9A8-3595-16F7-A2489543B817}"/>
              </a:ext>
            </a:extLst>
          </p:cNvPr>
          <p:cNvGrpSpPr/>
          <p:nvPr/>
        </p:nvGrpSpPr>
        <p:grpSpPr>
          <a:xfrm>
            <a:off x="7090346" y="4204741"/>
            <a:ext cx="1094283" cy="1034321"/>
            <a:chOff x="7090346" y="4204741"/>
            <a:chExt cx="1094283" cy="10343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D20819-8CD7-1C0D-45CD-A5A1F8FE3A89}"/>
                </a:ext>
              </a:extLst>
            </p:cNvPr>
            <p:cNvSpPr/>
            <p:nvPr/>
          </p:nvSpPr>
          <p:spPr>
            <a:xfrm>
              <a:off x="7090346" y="4204741"/>
              <a:ext cx="1094283" cy="1034321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29A31A-7023-5683-0B7A-06D48A30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2271" y="4344917"/>
              <a:ext cx="745384" cy="75396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4C2C54-AE6D-79A1-11B2-4B50FE7A231E}"/>
              </a:ext>
            </a:extLst>
          </p:cNvPr>
          <p:cNvSpPr txBox="1"/>
          <p:nvPr/>
        </p:nvSpPr>
        <p:spPr>
          <a:xfrm>
            <a:off x="8365317" y="611090"/>
            <a:ext cx="35826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Insights :-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Tesla Model 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X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dominate in popularity, but newer models from Ford and Kia are also picking up — which shows customers are open to exploring new options.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22C51B3-A3DA-A6ED-35CB-D0BEE9873228}"/>
              </a:ext>
            </a:extLst>
          </p:cNvPr>
          <p:cNvCxnSpPr>
            <a:cxnSpLocks/>
          </p:cNvCxnSpPr>
          <p:nvPr/>
        </p:nvCxnSpPr>
        <p:spPr>
          <a:xfrm flipV="1">
            <a:off x="7824866" y="2044172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5B3531-689E-8471-E191-73AB56BD5415}"/>
              </a:ext>
            </a:extLst>
          </p:cNvPr>
          <p:cNvSpPr txBox="1"/>
          <p:nvPr/>
        </p:nvSpPr>
        <p:spPr>
          <a:xfrm>
            <a:off x="8367379" y="3692365"/>
            <a:ext cx="36255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dealers and online EV platforms should promote variety. Offering comparisons, customer reviews, and budget-friendly filter options can help buyers make confident choices and open up space for newer models to grow.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0C9ED9E-6B32-0A13-45A1-B4AB0714E5DC}"/>
              </a:ext>
            </a:extLst>
          </p:cNvPr>
          <p:cNvCxnSpPr>
            <a:cxnSpLocks/>
          </p:cNvCxnSpPr>
          <p:nvPr/>
        </p:nvCxnSpPr>
        <p:spPr>
          <a:xfrm>
            <a:off x="7824866" y="5277415"/>
            <a:ext cx="464693" cy="350508"/>
          </a:xfrm>
          <a:prstGeom prst="curvedConnector3">
            <a:avLst>
              <a:gd name="adj1" fmla="val -8065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AC647E-1A6C-C0ED-3077-DD0B5C9F62C8}"/>
              </a:ext>
            </a:extLst>
          </p:cNvPr>
          <p:cNvSpPr txBox="1"/>
          <p:nvPr/>
        </p:nvSpPr>
        <p:spPr>
          <a:xfrm>
            <a:off x="1185030" y="302355"/>
            <a:ext cx="730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45A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Top Performing EV Models: Which Ones Drive Demand?</a:t>
            </a:r>
            <a:endParaRPr lang="en-IN" sz="2400" b="1" dirty="0">
              <a:solidFill>
                <a:srgbClr val="145A3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28" descr="Questions">
            <a:extLst>
              <a:ext uri="{FF2B5EF4-FFF2-40B4-BE49-F238E27FC236}">
                <a16:creationId xmlns:a16="http://schemas.microsoft.com/office/drawing/2014/main" id="{201768D4-3680-DC41-067E-54AC3555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823" y="357261"/>
            <a:ext cx="839449" cy="73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4633A-DF1A-EA4B-322C-94B906BB3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23" y="2044172"/>
            <a:ext cx="6554826" cy="37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6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1137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ADLaM Display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Nemade</dc:creator>
  <cp:lastModifiedBy>Riya Nemade</cp:lastModifiedBy>
  <cp:revision>5</cp:revision>
  <dcterms:created xsi:type="dcterms:W3CDTF">2025-06-27T17:02:00Z</dcterms:created>
  <dcterms:modified xsi:type="dcterms:W3CDTF">2025-06-27T22:21:22Z</dcterms:modified>
</cp:coreProperties>
</file>