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658"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diaculture.gov.in/world-heritage"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ih.gov.in/sih2024PS?technology_bucket=QWxs&amp;category=U29mdHdhcmU=&amp;organization=QUlDVEUsIE1JQy1TdHVkZW50IElubm92YXRpb24=&amp;organization_type=QWxs" TargetMode="External"/><Relationship Id="rId5" Type="http://schemas.openxmlformats.org/officeDocument/2006/relationships/hyperlink" Target="https://www.incredibleindia.org/content/incredible-india-v2/en.html" TargetMode="External"/><Relationship Id="rId4" Type="http://schemas.openxmlformats.org/officeDocument/2006/relationships/hyperlink" Target="https://indianculture.gov.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xmlns=""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814333" y="328228"/>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1884422"/>
            <a:ext cx="11500497" cy="480131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US" sz="2400" b="1" dirty="0" smtClean="0">
                <a:latin typeface="Arial" panose="020B0604020202020204" pitchFamily="34" charset="0"/>
                <a:cs typeface="Arial" panose="020B0604020202020204" pitchFamily="34" charset="0"/>
              </a:rPr>
              <a:t>– SIH1598</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a:t>
            </a:r>
            <a:r>
              <a:rPr lang="en-US" sz="2400" b="1" dirty="0" smtClean="0">
                <a:latin typeface="Arial" panose="020B0604020202020204" pitchFamily="34" charset="0"/>
                <a:cs typeface="Arial" panose="020B0604020202020204" pitchFamily="34" charset="0"/>
              </a:rPr>
              <a:t>Title- </a:t>
            </a:r>
            <a:r>
              <a:rPr lang="en-IN" sz="2400" b="1" dirty="0">
                <a:latin typeface="Arial" panose="020B0604020202020204" pitchFamily="34" charset="0"/>
                <a:cs typeface="Arial" panose="020B0604020202020204" pitchFamily="34" charset="0"/>
              </a:rPr>
              <a:t>Student Innovation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Theme- </a:t>
            </a:r>
            <a:r>
              <a:rPr lang="en-IN" sz="2400" b="1" dirty="0">
                <a:latin typeface="Arial" panose="020B0604020202020204" pitchFamily="34" charset="0"/>
                <a:cs typeface="Arial" panose="020B0604020202020204" pitchFamily="34" charset="0"/>
              </a:rPr>
              <a:t>Heritage &amp; Culture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b="1" dirty="0" smtClean="0">
                <a:latin typeface="Arial" panose="020B0604020202020204" pitchFamily="34" charset="0"/>
                <a:cs typeface="Arial" panose="020B0604020202020204" pitchFamily="34" charset="0"/>
              </a:rPr>
              <a:t>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a:t>
            </a:r>
            <a:r>
              <a:rPr lang="en-US" sz="2400" b="1" dirty="0" smtClean="0">
                <a:latin typeface="Arial" panose="020B0604020202020204" pitchFamily="34" charset="0"/>
                <a:cs typeface="Arial" panose="020B0604020202020204" pitchFamily="34" charset="0"/>
              </a:rPr>
              <a:t>ID- </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r>
              <a:rPr lang="en-US" sz="2400" b="1" dirty="0" smtClean="0">
                <a:latin typeface="Arial" panose="020B0604020202020204" pitchFamily="34" charset="0"/>
                <a:cs typeface="Arial" panose="020B0604020202020204" pitchFamily="34" charset="0"/>
              </a:rPr>
              <a:t>)- Achiever</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400712" y="604165"/>
            <a:ext cx="10972800" cy="1143000"/>
          </a:xfrm>
        </p:spPr>
        <p:txBody>
          <a:bodyPr/>
          <a:lstStyle/>
          <a:p>
            <a:pPr lvl="0"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a:t>
            </a:r>
            <a:r>
              <a:rPr lang="en-US" sz="3600" b="1" dirty="0" smtClean="0">
                <a:latin typeface="Times New Roman" panose="02020603050405020304" pitchFamily="18" charset="0"/>
                <a:ea typeface="ＭＳ Ｐゴシック" pitchFamily="1" charset="-128"/>
                <a:cs typeface="Times New Roman" panose="02020603050405020304" pitchFamily="18" charset="0"/>
              </a:rPr>
              <a:t>TITLE: </a:t>
            </a:r>
            <a:r>
              <a:rPr lang="en-US" altLang="en-US" sz="3600" dirty="0" smtClean="0">
                <a:latin typeface="Arial" panose="020B0604020202020204" pitchFamily="34" charset="0"/>
              </a:rPr>
              <a:t>Digital </a:t>
            </a:r>
            <a:r>
              <a:rPr lang="en-US" altLang="en-US" sz="3600" dirty="0">
                <a:latin typeface="Arial" panose="020B0604020202020204" pitchFamily="34" charset="0"/>
              </a:rPr>
              <a:t>Heritage Showcase Platform</a:t>
            </a:r>
            <a:br>
              <a:rPr lang="en-US" altLang="en-US" sz="3600" dirty="0">
                <a:latin typeface="Arial" panose="020B0604020202020204" pitchFamily="34"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95911" y="2064921"/>
            <a:ext cx="11582401" cy="3785652"/>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Proposed </a:t>
            </a:r>
            <a:r>
              <a:rPr lang="en-US" sz="2400" b="1" u="sng" dirty="0" smtClean="0">
                <a:solidFill>
                  <a:schemeClr val="tx2"/>
                </a:solidFill>
                <a:latin typeface="Times New Roman" panose="02020603050405020304" pitchFamily="18" charset="0"/>
                <a:cs typeface="Times New Roman" panose="02020603050405020304" pitchFamily="18" charset="0"/>
              </a:rPr>
              <a:t>Solution:</a:t>
            </a:r>
            <a:endParaRPr lang="en-US" sz="2400" b="1" u="sng" dirty="0">
              <a:solidFill>
                <a:schemeClr val="tx2"/>
              </a:solidFill>
              <a:latin typeface="Times New Roman" panose="02020603050405020304" pitchFamily="18" charset="0"/>
              <a:cs typeface="Times New Roman" panose="02020603050405020304" pitchFamily="18" charset="0"/>
            </a:endParaRPr>
          </a:p>
          <a:p>
            <a:pPr marL="457200" lvl="0" indent="-457200" algn="just" defTabSz="914400" eaLnBrk="0" hangingPunct="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"Incredible India" website showcases India's rich cultural heritage through detailed tours of regions, states, and themed experiences like adventure, festivals, and cuisines. It highlights famous attractions, cities, and personalized travel packages, aiming to immerse tourists in India's diverse landscapes and </a:t>
            </a:r>
            <a:r>
              <a:rPr lang="en-US" sz="2400" dirty="0" smtClean="0">
                <a:latin typeface="Times New Roman" panose="02020603050405020304" pitchFamily="18" charset="0"/>
                <a:cs typeface="Times New Roman" panose="02020603050405020304" pitchFamily="18" charset="0"/>
              </a:rPr>
              <a:t>traditions. The </a:t>
            </a:r>
            <a:r>
              <a:rPr lang="en-US" sz="2400" dirty="0">
                <a:latin typeface="Times New Roman" panose="02020603050405020304" pitchFamily="18" charset="0"/>
                <a:cs typeface="Times New Roman" panose="02020603050405020304" pitchFamily="18" charset="0"/>
              </a:rPr>
              <a:t>website emphasizes memorable travel experiences, catering to various preferences and ensuring safe, luxurious journeys across India.</a:t>
            </a:r>
            <a:endParaRPr lang="en-US"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a:extLst>
              <a:ext uri="{FF2B5EF4-FFF2-40B4-BE49-F238E27FC236}">
                <a16:creationId xmlns:a16="http://schemas.microsoft.com/office/drawing/2014/main" xmlns="" id="{FD737E7C-6E0E-4B08-9E9D-6130C95211A6}"/>
              </a:ext>
              <a:ext uri="{C183D7F6-B498-43B3-948B-1728B52AA6E4}">
                <adec:decorative xmlns=""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789708" y="1385142"/>
            <a:ext cx="10584873" cy="3970318"/>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To build a website similar to Incredible India, a combination of technologies can be used:</a:t>
            </a:r>
          </a:p>
          <a:p>
            <a:pPr marL="285750" indent="-285750">
              <a:buFont typeface="Wingdings" panose="05000000000000000000" pitchFamily="2" charset="2"/>
              <a:buChar char="ü"/>
            </a:pPr>
            <a:r>
              <a:rPr lang="en-IN" sz="3600" b="1" dirty="0">
                <a:latin typeface="Times New Roman" panose="02020603050405020304" pitchFamily="18" charset="0"/>
                <a:cs typeface="Times New Roman" panose="02020603050405020304" pitchFamily="18" charset="0"/>
              </a:rPr>
              <a:t>Frontend </a:t>
            </a:r>
            <a:r>
              <a:rPr lang="en-IN" sz="3600" b="1" dirty="0" smtClean="0">
                <a:latin typeface="Times New Roman" panose="02020603050405020304" pitchFamily="18" charset="0"/>
                <a:cs typeface="Times New Roman" panose="02020603050405020304" pitchFamily="18" charset="0"/>
              </a:rPr>
              <a:t>Technologies</a:t>
            </a:r>
            <a:r>
              <a:rPr lang="en-IN" sz="3600" dirty="0" smtClean="0">
                <a:latin typeface="Times New Roman" panose="02020603050405020304" pitchFamily="18" charset="0"/>
                <a:cs typeface="Times New Roman" panose="02020603050405020304" pitchFamily="18" charset="0"/>
              </a:rPr>
              <a:t>:</a:t>
            </a:r>
          </a:p>
          <a:p>
            <a:r>
              <a:rPr lang="en-IN" sz="3600" b="1" dirty="0" smtClean="0">
                <a:latin typeface="Times New Roman" panose="02020603050405020304" pitchFamily="18" charset="0"/>
                <a:cs typeface="Times New Roman" panose="02020603050405020304" pitchFamily="18" charset="0"/>
              </a:rPr>
              <a:t>1. HTML, CSS, JavaScript</a:t>
            </a:r>
            <a:r>
              <a:rPr lang="en-IN" sz="3600" dirty="0" smtClean="0">
                <a:latin typeface="Times New Roman" panose="02020603050405020304" pitchFamily="18" charset="0"/>
                <a:cs typeface="Times New Roman" panose="02020603050405020304" pitchFamily="18" charset="0"/>
              </a:rPr>
              <a:t>: For structuring content, styling, and interactive elements.</a:t>
            </a:r>
          </a:p>
          <a:p>
            <a:r>
              <a:rPr lang="en-IN" sz="3600" b="1" dirty="0">
                <a:latin typeface="Times New Roman" panose="02020603050405020304" pitchFamily="18" charset="0"/>
                <a:cs typeface="Times New Roman" panose="02020603050405020304" pitchFamily="18" charset="0"/>
              </a:rPr>
              <a:t>2</a:t>
            </a:r>
            <a:r>
              <a:rPr lang="en-IN" sz="36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Bootstrap </a:t>
            </a:r>
            <a:r>
              <a:rPr lang="en-IN" sz="3600" b="1" dirty="0">
                <a:latin typeface="Times New Roman" panose="02020603050405020304" pitchFamily="18" charset="0"/>
                <a:cs typeface="Times New Roman" panose="02020603050405020304" pitchFamily="18" charset="0"/>
              </a:rPr>
              <a:t>/ Tailwind CSS</a:t>
            </a:r>
            <a:r>
              <a:rPr lang="en-IN" sz="3600" dirty="0">
                <a:latin typeface="Times New Roman" panose="02020603050405020304" pitchFamily="18" charset="0"/>
                <a:cs typeface="Times New Roman" panose="02020603050405020304" pitchFamily="18" charset="0"/>
              </a:rPr>
              <a:t>: For responsive design</a:t>
            </a:r>
            <a:r>
              <a:rPr lang="en-IN" sz="3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endParaRPr lang="en-US" sz="36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FD737E7C-6E0E-4B08-9E9D-6130C95211A6}"/>
              </a:ext>
              <a:ext uri="{C183D7F6-B498-43B3-948B-1728B52AA6E4}">
                <adec:decorative xmlns=""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96636" y="1525461"/>
            <a:ext cx="10598726" cy="3970318"/>
          </a:xfrm>
          <a:prstGeom prst="rect">
            <a:avLst/>
          </a:prstGeom>
          <a:noFill/>
          <a:ln w="9525">
            <a:noFill/>
            <a:miter lim="800000"/>
            <a:headEnd/>
            <a:tailEnd/>
          </a:ln>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Feasibility</a:t>
            </a:r>
            <a:r>
              <a:rPr lang="en-US" sz="2800" dirty="0">
                <a:latin typeface="Times New Roman" panose="02020603050405020304" pitchFamily="18" charset="0"/>
                <a:cs typeface="Times New Roman" panose="02020603050405020304" pitchFamily="18" charset="0"/>
              </a:rPr>
              <a:t>: The proposed solution leverages widely adopted and scalable technologies, ensuring ease of implementation and maintenance. The use of </a:t>
            </a:r>
            <a:r>
              <a:rPr lang="en-US" sz="2800">
                <a:latin typeface="Times New Roman" panose="02020603050405020304" pitchFamily="18" charset="0"/>
                <a:cs typeface="Times New Roman" panose="02020603050405020304" pitchFamily="18" charset="0"/>
              </a:rPr>
              <a:t>established </a:t>
            </a:r>
            <a:r>
              <a:rPr lang="en-US" sz="2800" smtClean="0">
                <a:latin typeface="Times New Roman" panose="02020603050405020304" pitchFamily="18" charset="0"/>
                <a:cs typeface="Times New Roman" panose="02020603050405020304" pitchFamily="18" charset="0"/>
              </a:rPr>
              <a:t>web </a:t>
            </a:r>
            <a:r>
              <a:rPr lang="en-US" sz="2800" dirty="0">
                <a:latin typeface="Times New Roman" panose="02020603050405020304" pitchFamily="18" charset="0"/>
                <a:cs typeface="Times New Roman" panose="02020603050405020304" pitchFamily="18" charset="0"/>
              </a:rPr>
              <a:t>platforms allows for efficient deployment and scaling to handle growing user demands.</a:t>
            </a:r>
          </a:p>
          <a:p>
            <a:pPr algn="just"/>
            <a:r>
              <a:rPr lang="en-US" sz="2800" b="1" dirty="0">
                <a:latin typeface="Times New Roman" panose="02020603050405020304" pitchFamily="18" charset="0"/>
                <a:cs typeface="Times New Roman" panose="02020603050405020304" pitchFamily="18" charset="0"/>
              </a:rPr>
              <a:t>Viability</a:t>
            </a:r>
            <a:r>
              <a:rPr lang="en-US" sz="2800" dirty="0">
                <a:latin typeface="Times New Roman" panose="02020603050405020304" pitchFamily="18" charset="0"/>
                <a:cs typeface="Times New Roman" panose="02020603050405020304" pitchFamily="18" charset="0"/>
              </a:rPr>
              <a:t>: The project aligns with the growing interest in cultural tourism and has strong market potential due to India's rich heritage. With proper marketing, SEO strategies, and user-friendly features, the platform can attract a broad audience, making it financially viable and sustainable in the long term.</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FD737E7C-6E0E-4B08-9E9D-6130C95211A6}"/>
              </a:ext>
              <a:ext uri="{C183D7F6-B498-43B3-948B-1728B52AA6E4}">
                <adec:decorative xmlns=""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753387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34289" y="1438116"/>
            <a:ext cx="10723419" cy="4708981"/>
          </a:xfrm>
          <a:prstGeom prst="rect">
            <a:avLst/>
          </a:prstGeom>
          <a:noFill/>
          <a:ln w="9525">
            <a:noFill/>
            <a:miter lim="800000"/>
            <a:headEnd/>
            <a:tailEnd/>
          </a:ln>
        </p:spPr>
        <p:txBody>
          <a:bodyPr wrap="square">
            <a:spAutoFit/>
          </a:bodyPr>
          <a:lstStyle/>
          <a:p>
            <a:pPr algn="just"/>
            <a:r>
              <a:rPr lang="en-US" sz="2500" b="1" dirty="0">
                <a:latin typeface="Times New Roman" panose="02020603050405020304" pitchFamily="18" charset="0"/>
                <a:cs typeface="Times New Roman" panose="02020603050405020304" pitchFamily="18" charset="0"/>
              </a:rPr>
              <a:t>Impact</a:t>
            </a:r>
            <a:r>
              <a:rPr lang="en-US" sz="2500" dirty="0">
                <a:latin typeface="Times New Roman" panose="02020603050405020304" pitchFamily="18" charset="0"/>
                <a:cs typeface="Times New Roman" panose="02020603050405020304" pitchFamily="18" charset="0"/>
              </a:rPr>
              <a:t>: The platform will promote India’s cultural heritage on a global scale, encouraging tourism and increasing awareness of India's traditions, history, and art forms. This will help preserve cultural identities while boosting local economies.</a:t>
            </a:r>
          </a:p>
          <a:p>
            <a:pPr algn="just"/>
            <a:r>
              <a:rPr lang="en-US" sz="2500" b="1" dirty="0">
                <a:latin typeface="Times New Roman" panose="02020603050405020304" pitchFamily="18" charset="0"/>
                <a:cs typeface="Times New Roman" panose="02020603050405020304" pitchFamily="18" charset="0"/>
              </a:rPr>
              <a:t>Benefits</a:t>
            </a:r>
            <a:r>
              <a:rPr lang="en-US" sz="2500" dirty="0">
                <a:latin typeface="Times New Roman" panose="02020603050405020304" pitchFamily="18" charset="0"/>
                <a:cs typeface="Times New Roman" panose="02020603050405020304" pitchFamily="18" charset="0"/>
              </a:rPr>
              <a:t>:</a:t>
            </a:r>
          </a:p>
          <a:p>
            <a:pPr algn="just"/>
            <a:r>
              <a:rPr lang="en-US" sz="2500" b="1" dirty="0">
                <a:latin typeface="Times New Roman" panose="02020603050405020304" pitchFamily="18" charset="0"/>
                <a:cs typeface="Times New Roman" panose="02020603050405020304" pitchFamily="18" charset="0"/>
              </a:rPr>
              <a:t>Enhanced Tourism Experience</a:t>
            </a:r>
            <a:r>
              <a:rPr lang="en-US" sz="2500" dirty="0">
                <a:latin typeface="Times New Roman" panose="02020603050405020304" pitchFamily="18" charset="0"/>
                <a:cs typeface="Times New Roman" panose="02020603050405020304" pitchFamily="18" charset="0"/>
              </a:rPr>
              <a:t>: Offers personalized travel recommendations, enriching visitors' experiences.</a:t>
            </a:r>
          </a:p>
          <a:p>
            <a:pPr algn="just"/>
            <a:r>
              <a:rPr lang="en-US" sz="2500" b="1" dirty="0">
                <a:latin typeface="Times New Roman" panose="02020603050405020304" pitchFamily="18" charset="0"/>
                <a:cs typeface="Times New Roman" panose="02020603050405020304" pitchFamily="18" charset="0"/>
              </a:rPr>
              <a:t>Economic Growth</a:t>
            </a:r>
            <a:r>
              <a:rPr lang="en-US" sz="2500" dirty="0">
                <a:latin typeface="Times New Roman" panose="02020603050405020304" pitchFamily="18" charset="0"/>
                <a:cs typeface="Times New Roman" panose="02020603050405020304" pitchFamily="18" charset="0"/>
              </a:rPr>
              <a:t>: Increases revenue for local artisans, businesses, and communities.</a:t>
            </a:r>
          </a:p>
          <a:p>
            <a:pPr algn="just"/>
            <a:r>
              <a:rPr lang="en-US" sz="2500" b="1" dirty="0">
                <a:latin typeface="Times New Roman" panose="02020603050405020304" pitchFamily="18" charset="0"/>
                <a:cs typeface="Times New Roman" panose="02020603050405020304" pitchFamily="18" charset="0"/>
              </a:rPr>
              <a:t>Cultural Preservation</a:t>
            </a:r>
            <a:r>
              <a:rPr lang="en-US" sz="2500" dirty="0">
                <a:latin typeface="Times New Roman" panose="02020603050405020304" pitchFamily="18" charset="0"/>
                <a:cs typeface="Times New Roman" panose="02020603050405020304" pitchFamily="18" charset="0"/>
              </a:rPr>
              <a:t>: Digitally documents and promotes lesser-known traditions and cultural assets.</a:t>
            </a:r>
          </a:p>
          <a:p>
            <a:pPr algn="just"/>
            <a:r>
              <a:rPr lang="en-US" sz="2500" b="1" dirty="0">
                <a:latin typeface="Times New Roman" panose="02020603050405020304" pitchFamily="18" charset="0"/>
                <a:cs typeface="Times New Roman" panose="02020603050405020304" pitchFamily="18" charset="0"/>
              </a:rPr>
              <a:t>Global Reach</a:t>
            </a:r>
            <a:r>
              <a:rPr lang="en-US" sz="2500" dirty="0">
                <a:latin typeface="Times New Roman" panose="02020603050405020304" pitchFamily="18" charset="0"/>
                <a:cs typeface="Times New Roman" panose="02020603050405020304" pitchFamily="18" charset="0"/>
              </a:rPr>
              <a:t>: Connects international tourists with India’s diverse cultural heritage, fostering cross-cultural exchanges.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FD737E7C-6E0E-4B08-9E9D-6130C95211A6}"/>
              </a:ext>
              <a:ext uri="{C183D7F6-B498-43B3-948B-1728B52AA6E4}">
                <adec:decorative xmlns=""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2997144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03349" y="1887815"/>
            <a:ext cx="9385300" cy="3539430"/>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3"/>
              </a:rPr>
              <a:t>https://</a:t>
            </a:r>
            <a:r>
              <a:rPr lang="en-US" sz="2800" dirty="0" smtClean="0">
                <a:solidFill>
                  <a:prstClr val="black"/>
                </a:solidFill>
                <a:latin typeface="Arial" pitchFamily="34" charset="0"/>
                <a:cs typeface="Arial" pitchFamily="34" charset="0"/>
                <a:hlinkClick r:id="rId3"/>
              </a:rPr>
              <a:t>www.indiaculture.gov.in/world-heritage</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4"/>
              </a:rPr>
              <a:t>https://indianculture.gov.in</a:t>
            </a:r>
            <a:r>
              <a:rPr lang="en-US" sz="2800" dirty="0" smtClean="0">
                <a:solidFill>
                  <a:prstClr val="black"/>
                </a:solidFill>
                <a:latin typeface="Arial" pitchFamily="34" charset="0"/>
                <a:cs typeface="Arial" pitchFamily="34" charset="0"/>
                <a:hlinkClick r:id="rId4"/>
              </a:rPr>
              <a:t>/</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5"/>
              </a:rPr>
              <a:t>https://</a:t>
            </a:r>
            <a:r>
              <a:rPr lang="en-US" sz="2800" dirty="0" smtClean="0">
                <a:solidFill>
                  <a:prstClr val="black"/>
                </a:solidFill>
                <a:latin typeface="Arial" pitchFamily="34" charset="0"/>
                <a:cs typeface="Arial" pitchFamily="34" charset="0"/>
                <a:hlinkClick r:id="rId5"/>
              </a:rPr>
              <a:t>www.incredibleindia.org/content/incredible-india-v2/en.html</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6"/>
              </a:rPr>
              <a:t>https://www.sih.gov.in/sih2024PS?technology_bucket=QWxs&amp;category=U29mdHdhcmU=&amp;organization=QUlDVEUsIE1JQy1TdHVkZW50IElubm92YXRpb24=&amp;</a:t>
            </a:r>
            <a:r>
              <a:rPr lang="en-US" sz="2800" dirty="0" smtClean="0">
                <a:solidFill>
                  <a:prstClr val="black"/>
                </a:solidFill>
                <a:latin typeface="Arial" pitchFamily="34" charset="0"/>
                <a:cs typeface="Arial" pitchFamily="34" charset="0"/>
                <a:hlinkClick r:id="rId6"/>
              </a:rPr>
              <a:t>organization_type=QWxs</a:t>
            </a:r>
            <a:endParaRPr lang="en-US" sz="2800" dirty="0" smtClean="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FD737E7C-6E0E-4B08-9E9D-6130C95211A6}"/>
              </a:ext>
              <a:ext uri="{C183D7F6-B498-43B3-948B-1728B52AA6E4}">
                <adec:decorative xmlns=""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91678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7674</TotalTime>
  <Words>415</Words>
  <Application>Microsoft Office PowerPoint</Application>
  <PresentationFormat>Widescreen</PresentationFormat>
  <Paragraphs>54</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 Digital Heritage Showcase Platform </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Asus</cp:lastModifiedBy>
  <cp:revision>154</cp:revision>
  <dcterms:created xsi:type="dcterms:W3CDTF">2013-12-12T18:46:50Z</dcterms:created>
  <dcterms:modified xsi:type="dcterms:W3CDTF">2024-09-06T20:23:18Z</dcterms:modified>
  <cp:category/>
</cp:coreProperties>
</file>